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05" r:id="rId3"/>
    <p:sldId id="256" r:id="rId4"/>
    <p:sldId id="307" r:id="rId6"/>
    <p:sldId id="308" r:id="rId7"/>
    <p:sldId id="309" r:id="rId8"/>
    <p:sldId id="310" r:id="rId9"/>
    <p:sldId id="311" r:id="rId10"/>
    <p:sldId id="313" r:id="rId11"/>
    <p:sldId id="314" r:id="rId12"/>
    <p:sldId id="312" r:id="rId13"/>
    <p:sldId id="316" r:id="rId14"/>
    <p:sldId id="317" r:id="rId15"/>
    <p:sldId id="318" r:id="rId16"/>
    <p:sldId id="315" r:id="rId17"/>
    <p:sldId id="319" r:id="rId18"/>
    <p:sldId id="320" r:id="rId19"/>
    <p:sldId id="321" r:id="rId20"/>
    <p:sldId id="322" r:id="rId21"/>
    <p:sldId id="325" r:id="rId22"/>
    <p:sldId id="327" r:id="rId23"/>
    <p:sldId id="331" r:id="rId24"/>
    <p:sldId id="332" r:id="rId25"/>
    <p:sldId id="334" r:id="rId26"/>
    <p:sldId id="335" r:id="rId27"/>
    <p:sldId id="333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</p:sldIdLst>
  <p:sldSz cx="9144000" cy="5143500"/>
  <p:notesSz cx="6858000" cy="9144000"/>
  <p:embeddedFontLst>
    <p:embeddedFont>
      <p:font typeface="Julius Sans One" panose="02000000000000000000"/>
      <p:regular r:id="rId41"/>
    </p:embeddedFont>
    <p:embeddedFont>
      <p:font typeface="Questrial"/>
      <p:regular r:id="rId42"/>
    </p:embeddedFont>
    <p:embeddedFont>
      <p:font typeface="Didact Gothic" panose="0000050000000000000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Naslov" id="{9b25ee16-f170-40a1-abc1-4e20c589dc23}">
          <p14:sldIdLst>
            <p14:sldId id="305"/>
            <p14:sldId id="256"/>
            <p14:sldId id="307"/>
            <p14:sldId id="308"/>
          </p14:sldIdLst>
        </p14:section>
        <p14:section name="Untitled Section" id="{f07321ec-5e3e-4e66-854b-53d223c52ffe}">
          <p14:sldIdLst>
            <p14:sldId id="309"/>
            <p14:sldId id="310"/>
            <p14:sldId id="311"/>
            <p14:sldId id="313"/>
            <p14:sldId id="314"/>
            <p14:sldId id="312"/>
          </p14:sldIdLst>
        </p14:section>
        <p14:section name="Untitled Section" id="{30c6a113-e6aa-4fed-8b7d-c021b63179f6}">
          <p14:sldIdLst>
            <p14:sldId id="316"/>
            <p14:sldId id="317"/>
            <p14:sldId id="318"/>
            <p14:sldId id="315"/>
          </p14:sldIdLst>
        </p14:section>
        <p14:section name="Untitled Section" id="{60283b66-da2c-4f2d-96cf-625eb7b300a2}">
          <p14:sldIdLst/>
        </p14:section>
        <p14:section name="Untitled Section" id="{2bb8cbf3-0c70-4941-bcef-161383d8bb77}">
          <p14:sldIdLst>
            <p14:sldId id="319"/>
            <p14:sldId id="320"/>
            <p14:sldId id="321"/>
            <p14:sldId id="322"/>
            <p14:sldId id="325"/>
          </p14:sldIdLst>
        </p14:section>
        <p14:section name="Untitled Section" id="{5bcbee4a-4233-4f74-bc3a-13148b211dfc}">
          <p14:sldIdLst>
            <p14:sldId id="327"/>
            <p14:sldId id="331"/>
            <p14:sldId id="332"/>
            <p14:sldId id="334"/>
            <p14:sldId id="335"/>
            <p14:sldId id="333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Untitled Section" id="{fbd6619d-febd-4191-a56e-7707284f7e77}">
          <p14:sldIdLst/>
        </p14:section>
        <p14:section name="Default Section" id="{30a8ece4-8231-4247-bc1d-d6b3edd10ea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A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4bd2034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4bd2034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6f6f201e_0_7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6f6f201e_0_7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6f6f201e_0_7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6f6f201e_0_7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5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" name="Rectangles 1"/>
          <p:cNvSpPr/>
          <p:nvPr userDrawn="1"/>
        </p:nvSpPr>
        <p:spPr>
          <a:xfrm>
            <a:off x="-205740" y="-125730"/>
            <a:ext cx="9570720" cy="5394960"/>
          </a:xfrm>
          <a:prstGeom prst="rect">
            <a:avLst/>
          </a:prstGeom>
          <a:solidFill>
            <a:srgbClr val="1A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9400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rgbClr val="1A323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CUSTOM_1">
    <p:bg>
      <p:bgPr>
        <a:solidFill>
          <a:schemeClr val="accent5"/>
        </a:solid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 userDrawn="1"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rgbClr val="1A323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0" name="Google Shape;60;p13"/>
          <p:cNvCxnSpPr/>
          <p:nvPr userDrawn="1"/>
        </p:nvCxnSpPr>
        <p:spPr>
          <a:xfrm rot="10800000">
            <a:off x="9246840" y="158117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5"/>
          <p:cNvSpPr txBox="1"/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1_CUSTOM_21">
    <p:bg>
      <p:bgPr>
        <a:solidFill>
          <a:schemeClr val="accent5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02920" y="170180"/>
            <a:ext cx="8262620" cy="480314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1E1E"/>
              </a:solidFill>
            </a:endParaRPr>
          </a:p>
        </p:txBody>
      </p:sp>
      <p:sp>
        <p:nvSpPr>
          <p:cNvPr id="82" name="Google Shape;82;p15"/>
          <p:cNvSpPr txBox="1"/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1_TITLE">
    <p:bg>
      <p:bgPr>
        <a:solidFill>
          <a:schemeClr val="accent5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477425" y="2198510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-1079500" y="233325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5723040" y="1397635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0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2_TITLE">
    <p:bg>
      <p:bgPr>
        <a:solidFill>
          <a:schemeClr val="accent5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934625" y="2516010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-1498600" y="270155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6218340" y="-48133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1A32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30"/>
          <p:cNvSpPr txBox="1"/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 sz="14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Char char="○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Char char="■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 This presentation template was created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2"/>
              </a:rPr>
              <a:t>Slidesgo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including icons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Flaticon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infographics &amp; images by </a:t>
            </a:r>
            <a:r>
              <a:rPr lang="en-GB" sz="1100" b="1">
                <a:solidFill>
                  <a:schemeClr val="lt1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Freepik</a:t>
            </a:r>
            <a:r>
              <a:rPr lang="en-GB" sz="1100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100">
              <a:solidFill>
                <a:schemeClr val="lt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13" name="Google Shape;213;p31"/>
          <p:cNvSpPr txBox="1"/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 panose="00000500000000000000"/>
              <a:buNone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2456600" y="543560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9;p2"/>
          <p:cNvSpPr/>
          <p:nvPr userDrawn="1"/>
        </p:nvSpPr>
        <p:spPr>
          <a:xfrm>
            <a:off x="-7854990" y="-160450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 userDrawn="1"/>
        </p:nvSpPr>
        <p:spPr>
          <a:xfrm>
            <a:off x="-3609340" y="29949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5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accent5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ítulo y dos columnas ">
  <p:cSld name="TITLE_AND_TWO_COLUMNS">
    <p:bg>
      <p:bgPr>
        <a:solidFill>
          <a:schemeClr val="accent5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lo título ">
  <p:cSld name="TITLE_ONLY">
    <p:bg>
      <p:bgPr>
        <a:solidFill>
          <a:schemeClr val="accent5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 panose="02000000000000000000"/>
              <a:buNone/>
              <a:defRPr sz="27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 panose="02000000000000000000"/>
              <a:buNone/>
              <a:defRPr sz="3000">
                <a:solidFill>
                  <a:schemeClr val="hlink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.sv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1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05180" y="367665"/>
            <a:ext cx="7533640" cy="1081405"/>
          </a:xfrm>
        </p:spPr>
        <p:txBody>
          <a:bodyPr/>
          <a:p>
            <a:r>
              <a:rPr lang="hr-HR" altLang="en-US" sz="4000"/>
              <a:t>Funkcionalnost</a:t>
            </a:r>
            <a:endParaRPr lang="hr-HR" altLang="en-US" sz="4000"/>
          </a:p>
        </p:txBody>
      </p:sp>
      <p:pic>
        <p:nvPicPr>
          <p:cNvPr id="8" name="Slika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626235"/>
            <a:ext cx="4975225" cy="317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88870" y="5345700"/>
            <a:ext cx="7533900" cy="1462500"/>
          </a:xfrm>
        </p:spPr>
        <p:txBody>
          <a:bodyPr/>
          <a:p>
            <a:r>
              <a:rPr lang="hr-HR" altLang="en-US" sz="4800"/>
              <a:t>PREDSTAVLJAMO VAM NAŠE RJEŠENJE...</a:t>
            </a:r>
            <a:endParaRPr lang="hr-HR" altLang="en-US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05050" y="1841135"/>
            <a:ext cx="7533900" cy="1462500"/>
          </a:xfrm>
        </p:spPr>
        <p:txBody>
          <a:bodyPr/>
          <a:p>
            <a:r>
              <a:rPr lang="hr-HR" altLang="en-US" sz="4800"/>
              <a:t>PREDSTAVLJAMO VAM NAŠE RJEŠENJE...</a:t>
            </a:r>
            <a:endParaRPr lang="hr-HR" altLang="en-US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4405" y="-2385695"/>
            <a:ext cx="2520315" cy="2385695"/>
          </a:xfrm>
          <a:prstGeom prst="rect">
            <a:avLst/>
          </a:prstGeom>
        </p:spPr>
      </p:pic>
      <p:sp>
        <p:nvSpPr>
          <p:cNvPr id="3" name="Title 3"/>
          <p:cNvSpPr/>
          <p:nvPr/>
        </p:nvSpPr>
        <p:spPr>
          <a:xfrm>
            <a:off x="987930" y="543333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Julius Sans One" panose="02000000000000000000"/>
              <a:buNone/>
              <a:defRPr sz="6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r>
              <a:rPr lang="hr-HR" altLang="en-US" sz="4800"/>
              <a:t>SKEDYULE</a:t>
            </a:r>
            <a:endParaRPr lang="hr-HR" altLang="en-US" sz="4800"/>
          </a:p>
        </p:txBody>
      </p:sp>
      <p:sp>
        <p:nvSpPr>
          <p:cNvPr id="5" name="Title 3"/>
          <p:cNvSpPr/>
          <p:nvPr/>
        </p:nvSpPr>
        <p:spPr>
          <a:xfrm>
            <a:off x="9400410" y="1902095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Julius Sans One" panose="02000000000000000000"/>
              <a:buNone/>
              <a:defRPr sz="6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r>
              <a:rPr lang="hr-HR" altLang="en-US" sz="4800"/>
              <a:t>PREDSTAVLJAMO VAM NAŠE RJEŠENJE...</a:t>
            </a:r>
            <a:endParaRPr lang="hr-HR" altLang="en-US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04415" y="3151140"/>
            <a:ext cx="7533900" cy="1462500"/>
          </a:xfrm>
        </p:spPr>
        <p:txBody>
          <a:bodyPr/>
          <a:p>
            <a:r>
              <a:rPr lang="hr-HR" altLang="en-US" sz="4800"/>
              <a:t>SKEDYULE</a:t>
            </a:r>
            <a:endParaRPr lang="hr-HR" altLang="en-US" sz="4800"/>
          </a:p>
        </p:txBody>
      </p:sp>
      <p:pic>
        <p:nvPicPr>
          <p:cNvPr id="6" name="Picture 5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525" y="995045"/>
            <a:ext cx="2520315" cy="23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363855"/>
            <a:ext cx="6210300" cy="441642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82320" y="452120"/>
            <a:ext cx="553085" cy="8312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05050" y="286020"/>
            <a:ext cx="7533900" cy="1462500"/>
          </a:xfrm>
        </p:spPr>
        <p:txBody>
          <a:bodyPr/>
          <a:p>
            <a:r>
              <a:rPr lang="hr-HR" altLang="en-US"/>
              <a:t>HOME PAGE</a:t>
            </a:r>
            <a:endParaRPr lang="hr-H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355090"/>
            <a:ext cx="4897120" cy="348234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35" y="415290"/>
            <a:ext cx="553085" cy="8312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0"/>
          <a:stretch>
            <a:fillRect/>
          </a:stretch>
        </p:blipFill>
        <p:spPr>
          <a:xfrm>
            <a:off x="3472815" y="405765"/>
            <a:ext cx="2198370" cy="4331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365" y="219710"/>
            <a:ext cx="1681480" cy="43897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8"/>
          <a:stretch>
            <a:fillRect/>
          </a:stretch>
        </p:blipFill>
        <p:spPr>
          <a:xfrm>
            <a:off x="9429750" y="1108075"/>
            <a:ext cx="211391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0"/>
          <a:stretch>
            <a:fillRect/>
          </a:stretch>
        </p:blipFill>
        <p:spPr>
          <a:xfrm>
            <a:off x="3731260" y="774065"/>
            <a:ext cx="1680845" cy="3311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" y="234950"/>
            <a:ext cx="1681480" cy="43897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18"/>
          <a:stretch>
            <a:fillRect/>
          </a:stretch>
        </p:blipFill>
        <p:spPr>
          <a:xfrm>
            <a:off x="6511290" y="1123950"/>
            <a:ext cx="2113915" cy="261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26060" y="281940"/>
            <a:ext cx="8691880" cy="1462405"/>
          </a:xfrm>
        </p:spPr>
        <p:txBody>
          <a:bodyPr/>
          <a:p>
            <a:r>
              <a:rPr lang="hr-HR" altLang="en-US" sz="2800"/>
              <a:t>FORME ZA PRIJAVU KORISNIKA I PRIJAVU ADMINISTRATORA STRANICE</a:t>
            </a:r>
            <a:endParaRPr lang="hr-HR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clrChange>
              <a:clrFrom>
                <a:srgbClr val="264348">
                  <a:alpha val="100000"/>
                </a:srgbClr>
              </a:clrFrom>
              <a:clrTo>
                <a:srgbClr val="26434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356995" y="1226185"/>
            <a:ext cx="7277735" cy="357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>
                  <a:alpha val="100000"/>
                </a:srgbClr>
              </a:clrFrom>
              <a:clrTo>
                <a:srgbClr val="F1F1F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9745" y="1193800"/>
            <a:ext cx="7437755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SKEDYUL</a:t>
            </a:r>
            <a:endParaRPr lang="hr-HR" altLang="en-GB"/>
          </a:p>
        </p:txBody>
      </p:sp>
      <p:sp>
        <p:nvSpPr>
          <p:cNvPr id="233" name="Google Shape;233;p39"/>
          <p:cNvSpPr txBox="1"/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Projekat učenika Mješovite srednje tehničke škole “Travnik”</a:t>
            </a:r>
            <a:endParaRPr lang="hr-HR" altLang="en-GB"/>
          </a:p>
        </p:txBody>
      </p:sp>
      <p:cxnSp>
        <p:nvCxnSpPr>
          <p:cNvPr id="234" name="Google Shape;234;p39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15" y="-902335"/>
            <a:ext cx="2642235" cy="621030"/>
          </a:xfrm>
          <a:prstGeom prst="rect">
            <a:avLst/>
          </a:prstGeom>
        </p:spPr>
      </p:pic>
      <p:pic>
        <p:nvPicPr>
          <p:cNvPr id="9" name="Picture 8" descr="ikon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70" y="5740400"/>
            <a:ext cx="1317625" cy="1247775"/>
          </a:xfrm>
          <a:prstGeom prst="rect">
            <a:avLst/>
          </a:prstGeom>
        </p:spPr>
      </p:pic>
      <p:sp>
        <p:nvSpPr>
          <p:cNvPr id="2" name="Google Shape;232;p39"/>
          <p:cNvSpPr txBox="1"/>
          <p:nvPr/>
        </p:nvSpPr>
        <p:spPr>
          <a:xfrm>
            <a:off x="2411290" y="-178912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SKEDYUL</a:t>
            </a:r>
            <a:endParaRPr lang="hr-HR" altLang="en-GB"/>
          </a:p>
        </p:txBody>
      </p:sp>
      <p:pic>
        <p:nvPicPr>
          <p:cNvPr id="10" name="Picture 9" descr="logosko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5334000"/>
            <a:ext cx="571500" cy="571500"/>
          </a:xfrm>
          <a:prstGeom prst="rect">
            <a:avLst/>
          </a:prstGeom>
        </p:spPr>
      </p:pic>
      <p:sp>
        <p:nvSpPr>
          <p:cNvPr id="3" name="Google Shape;233;p39"/>
          <p:cNvSpPr txBox="1"/>
          <p:nvPr/>
        </p:nvSpPr>
        <p:spPr>
          <a:xfrm>
            <a:off x="4568190" y="5275580"/>
            <a:ext cx="3074035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 sz="1000">
                <a:solidFill>
                  <a:srgbClr val="1A323E"/>
                </a:solidFill>
              </a:rPr>
              <a:t>Projekat učenika Mješovite srednje tehničke škole “Travnik”</a:t>
            </a:r>
            <a:endParaRPr lang="hr-HR" altLang="en-GB" sz="1000">
              <a:solidFill>
                <a:srgbClr val="1A32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92050" y="2108065"/>
            <a:ext cx="7359900" cy="528600"/>
          </a:xfrm>
        </p:spPr>
        <p:txBody>
          <a:bodyPr/>
          <a:p>
            <a:r>
              <a:rPr lang="hr-HR" altLang="en-US" sz="6600"/>
              <a:t>Logika</a:t>
            </a:r>
            <a:endParaRPr lang="hr-HR" altLang="en-US" sz="6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3570" y="5986145"/>
            <a:ext cx="2816860" cy="423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1276985" y="1864995"/>
            <a:ext cx="6590030" cy="1182370"/>
          </a:xfrm>
        </p:spPr>
        <p:txBody>
          <a:bodyPr/>
          <a:p>
            <a:r>
              <a:rPr lang="hr-HR" altLang="en-US" sz="4800"/>
              <a:t>KOD VEZAN ZA LOGIKU</a:t>
            </a:r>
            <a:endParaRPr lang="hr-HR" altLang="en-US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6" name="Slika 5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30" y="321945"/>
            <a:ext cx="6553200" cy="4499610"/>
          </a:xfrm>
          <a:prstGeom prst="rect">
            <a:avLst/>
          </a:prstGeom>
          <a:ln>
            <a:solidFill>
              <a:srgbClr val="1E1E1E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Slika 5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0"/>
          <a:stretch>
            <a:fillRect/>
          </a:stretch>
        </p:blipFill>
        <p:spPr>
          <a:xfrm>
            <a:off x="1918970" y="1212850"/>
            <a:ext cx="5305425" cy="271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4220" y="1323975"/>
            <a:ext cx="5114925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4" name="Slika 5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0" y="1522730"/>
            <a:ext cx="4972050" cy="209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3"/>
          <p:cNvSpPr/>
          <p:nvPr/>
        </p:nvSpPr>
        <p:spPr>
          <a:xfrm>
            <a:off x="892050" y="230745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r>
              <a:rPr lang="hr-HR" altLang="en-US"/>
              <a:t>ODR</a:t>
            </a:r>
            <a:r>
              <a:rPr lang="hr-HR" altLang="en-US" sz="3200"/>
              <a:t>ž</a:t>
            </a:r>
            <a:r>
              <a:rPr lang="hr-HR" altLang="en-US"/>
              <a:t>IVOST</a:t>
            </a:r>
            <a:endParaRPr lang="hr-HR" altLang="en-US"/>
          </a:p>
        </p:txBody>
      </p:sp>
      <p:pic>
        <p:nvPicPr>
          <p:cNvPr id="1680338888" name="Picture 1680338888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35" y="3561715"/>
            <a:ext cx="909320" cy="909320"/>
          </a:xfrm>
          <a:prstGeom prst="rect">
            <a:avLst/>
          </a:prstGeom>
        </p:spPr>
      </p:pic>
      <p:pic>
        <p:nvPicPr>
          <p:cNvPr id="1699002740" name="Picture 1699002740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25" y="3371215"/>
            <a:ext cx="1826895" cy="1290320"/>
          </a:xfrm>
          <a:prstGeom prst="rect">
            <a:avLst/>
          </a:prstGeom>
        </p:spPr>
      </p:pic>
      <p:pic>
        <p:nvPicPr>
          <p:cNvPr id="4" name="Picture 16990027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8" t="17522" r="62917" b="60000"/>
          <a:stretch>
            <a:fillRect/>
          </a:stretch>
        </p:blipFill>
        <p:spPr>
          <a:xfrm>
            <a:off x="5474970" y="3592195"/>
            <a:ext cx="262255" cy="28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92050" y="495800"/>
            <a:ext cx="7359900" cy="528600"/>
          </a:xfrm>
        </p:spPr>
        <p:txBody>
          <a:bodyPr/>
          <a:p>
            <a:r>
              <a:rPr lang="hr-HR" altLang="en-US"/>
              <a:t>ODR</a:t>
            </a:r>
            <a:r>
              <a:rPr lang="hr-HR" altLang="en-US" sz="3200"/>
              <a:t>ž</a:t>
            </a:r>
            <a:r>
              <a:rPr lang="hr-HR" altLang="en-US"/>
              <a:t>IVOST</a:t>
            </a:r>
            <a:endParaRPr lang="hr-HR" altLang="en-US"/>
          </a:p>
        </p:txBody>
      </p:sp>
      <p:pic>
        <p:nvPicPr>
          <p:cNvPr id="2" name="Picture 15933557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" y="1948180"/>
            <a:ext cx="4572000" cy="1333500"/>
          </a:xfrm>
          <a:prstGeom prst="rect">
            <a:avLst/>
          </a:prstGeom>
        </p:spPr>
      </p:pic>
      <p:pic>
        <p:nvPicPr>
          <p:cNvPr id="2129888408" name="Picture 21298884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85" y="3511868"/>
            <a:ext cx="4572000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92050" y="495800"/>
            <a:ext cx="7359900" cy="528600"/>
          </a:xfrm>
        </p:spPr>
        <p:txBody>
          <a:bodyPr/>
          <a:p>
            <a:r>
              <a:rPr lang="hr-HR" altLang="en-US"/>
              <a:t>ODR</a:t>
            </a:r>
            <a:r>
              <a:rPr lang="hr-HR" altLang="en-US" sz="3200"/>
              <a:t>ž</a:t>
            </a:r>
            <a:r>
              <a:rPr lang="hr-HR" altLang="en-US"/>
              <a:t>IVOST</a:t>
            </a:r>
            <a:endParaRPr lang="hr-HR" altLang="en-US"/>
          </a:p>
        </p:txBody>
      </p:sp>
      <p:pic>
        <p:nvPicPr>
          <p:cNvPr id="668547331" name="Picture 6685473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385888"/>
            <a:ext cx="4572000" cy="1152525"/>
          </a:xfrm>
          <a:prstGeom prst="rect">
            <a:avLst/>
          </a:prstGeom>
        </p:spPr>
      </p:pic>
      <p:pic>
        <p:nvPicPr>
          <p:cNvPr id="1956630608" name="Picture 19566306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133725"/>
            <a:ext cx="4572000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05050" y="346980"/>
            <a:ext cx="7533900" cy="1462500"/>
          </a:xfrm>
        </p:spPr>
        <p:txBody>
          <a:bodyPr/>
          <a:p>
            <a:r>
              <a:rPr lang="hr-HR" altLang="en-US" sz="4800"/>
              <a:t>KONEKCIJA NA BAZU</a:t>
            </a:r>
            <a:endParaRPr lang="hr-HR" altLang="en-US" sz="4800"/>
          </a:p>
        </p:txBody>
      </p:sp>
      <p:pic>
        <p:nvPicPr>
          <p:cNvPr id="625898088" name="Picture 62589808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30668"/>
            <a:ext cx="4572000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15" y="-2919730"/>
            <a:ext cx="3315970" cy="2358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264348">
                  <a:alpha val="100000"/>
                </a:srgbClr>
              </a:clrFrom>
              <a:clrTo>
                <a:srgbClr val="26434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472555" y="3133725"/>
            <a:ext cx="7277735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1F1F1">
                  <a:alpha val="100000"/>
                </a:srgbClr>
              </a:clrFrom>
              <a:clrTo>
                <a:srgbClr val="F1F1F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0045" y="4377055"/>
            <a:ext cx="7437755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232" name="Google Shape;232;p39"/>
          <p:cNvSpPr txBox="1"/>
          <p:nvPr/>
        </p:nvSpPr>
        <p:spPr>
          <a:xfrm>
            <a:off x="2411290" y="243510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 panose="02000000000000000000"/>
              <a:buNone/>
              <a:defRPr sz="4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 panose="02000000000000000000"/>
              <a:buNone/>
              <a:defRPr sz="6000" b="0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>
                <a:solidFill>
                  <a:srgbClr val="1A323E"/>
                </a:solidFill>
              </a:rPr>
              <a:t>SKEDYUL - </a:t>
            </a:r>
            <a:endParaRPr lang="hr-HR" altLang="en-GB">
              <a:solidFill>
                <a:srgbClr val="1A323E"/>
              </a:solidFill>
            </a:endParaRPr>
          </a:p>
        </p:txBody>
      </p:sp>
      <p:pic>
        <p:nvPicPr>
          <p:cNvPr id="6" name="Picture 5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835" y="1751965"/>
            <a:ext cx="2642235" cy="621030"/>
          </a:xfrm>
          <a:prstGeom prst="rect">
            <a:avLst/>
          </a:prstGeom>
        </p:spPr>
      </p:pic>
      <p:pic>
        <p:nvPicPr>
          <p:cNvPr id="9" name="Picture 8" descr="ikoni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70" y="2647315"/>
            <a:ext cx="1317625" cy="12477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46705" y="4431030"/>
            <a:ext cx="3449955" cy="584200"/>
            <a:chOff x="4543" y="6968"/>
            <a:chExt cx="5433" cy="920"/>
          </a:xfrm>
        </p:grpSpPr>
        <p:sp>
          <p:nvSpPr>
            <p:cNvPr id="233" name="Google Shape;233;p39"/>
            <p:cNvSpPr txBox="1"/>
            <p:nvPr/>
          </p:nvSpPr>
          <p:spPr>
            <a:xfrm>
              <a:off x="5594" y="7063"/>
              <a:ext cx="4382" cy="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1400" b="0" i="0" u="none" strike="noStrike" cap="none">
                  <a:solidFill>
                    <a:schemeClr val="lt1"/>
                  </a:solidFill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altLang="en-GB" sz="1000">
                  <a:solidFill>
                    <a:srgbClr val="1A323E"/>
                  </a:solidFill>
                </a:rPr>
                <a:t>Projekat učenika Mješovite srednje tehničke škole “Travnik”</a:t>
              </a:r>
              <a:endParaRPr lang="hr-HR" altLang="en-GB" sz="1000">
                <a:solidFill>
                  <a:srgbClr val="1A323E"/>
                </a:solidFill>
              </a:endParaRPr>
            </a:p>
          </p:txBody>
        </p:sp>
        <p:pic>
          <p:nvPicPr>
            <p:cNvPr id="10" name="Picture 9" descr="logosko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3" y="6968"/>
              <a:ext cx="921" cy="921"/>
            </a:xfrm>
            <a:prstGeom prst="rect">
              <a:avLst/>
            </a:prstGeom>
          </p:spPr>
        </p:pic>
      </p:grpSp>
      <p:pic>
        <p:nvPicPr>
          <p:cNvPr id="12" name="Picture 11" descr="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140" y="-1375410"/>
            <a:ext cx="1224280" cy="1159510"/>
          </a:xfrm>
          <a:prstGeom prst="rect">
            <a:avLst/>
          </a:prstGeom>
        </p:spPr>
      </p:pic>
      <p:sp>
        <p:nvSpPr>
          <p:cNvPr id="18" name="Subtitle 17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19" name="Subtitle 4"/>
          <p:cNvSpPr/>
          <p:nvPr/>
        </p:nvSpPr>
        <p:spPr>
          <a:xfrm>
            <a:off x="7517765" y="74517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Hamza Tuco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20" name="Subtitle 4"/>
          <p:cNvSpPr/>
          <p:nvPr/>
        </p:nvSpPr>
        <p:spPr>
          <a:xfrm>
            <a:off x="5803265" y="71278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Adin Kerić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21" name="Subtitle 4"/>
          <p:cNvSpPr/>
          <p:nvPr/>
        </p:nvSpPr>
        <p:spPr>
          <a:xfrm>
            <a:off x="4088765" y="67659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Ajla Omeragić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22" name="Subtitle 4"/>
          <p:cNvSpPr/>
          <p:nvPr/>
        </p:nvSpPr>
        <p:spPr>
          <a:xfrm>
            <a:off x="2374265" y="64801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Hamza Tuco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23" name="Subtitle 4"/>
          <p:cNvSpPr/>
          <p:nvPr/>
        </p:nvSpPr>
        <p:spPr>
          <a:xfrm>
            <a:off x="418465" y="6200775"/>
            <a:ext cx="16490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Faruk Balihodžić</a:t>
            </a:r>
            <a:endParaRPr lang="hr-HR" altLang="en-US">
              <a:solidFill>
                <a:srgbClr val="1A323E"/>
              </a:solidFill>
            </a:endParaRPr>
          </a:p>
        </p:txBody>
      </p:sp>
      <p:pic>
        <p:nvPicPr>
          <p:cNvPr id="24" name="Picture 23" descr="IMG_12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525" y="5247640"/>
            <a:ext cx="1232535" cy="1232535"/>
          </a:xfrm>
          <a:prstGeom prst="rect">
            <a:avLst/>
          </a:prstGeom>
        </p:spPr>
      </p:pic>
      <p:pic>
        <p:nvPicPr>
          <p:cNvPr id="25" name="Picture 24" descr="IMG_12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75" y="4953000"/>
            <a:ext cx="1247775" cy="1247775"/>
          </a:xfrm>
          <a:prstGeom prst="rect">
            <a:avLst/>
          </a:prstGeom>
        </p:spPr>
      </p:pic>
      <p:pic>
        <p:nvPicPr>
          <p:cNvPr id="26" name="Picture 25" descr="IMG_12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455" y="5477510"/>
            <a:ext cx="1288415" cy="1288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052445" y="2754630"/>
            <a:ext cx="3039110" cy="2884805"/>
          </a:xfrm>
        </p:spPr>
        <p:txBody>
          <a:bodyPr/>
          <a:p>
            <a:r>
              <a:rPr lang="hr-HR" altLang="en-US" sz="4400"/>
              <a:t>PROJEKAT U CJELINI</a:t>
            </a:r>
            <a:endParaRPr lang="hr-HR" altLang="en-US" sz="4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1F1F1">
                  <a:alpha val="100000"/>
                </a:srgbClr>
              </a:clrFrom>
              <a:clrTo>
                <a:srgbClr val="F1F1F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03345" y="1938655"/>
            <a:ext cx="7437755" cy="3639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264348">
                  <a:alpha val="100000"/>
                </a:srgbClr>
              </a:clrFrom>
              <a:clrTo>
                <a:srgbClr val="26434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103755" y="2003425"/>
            <a:ext cx="7277735" cy="357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745" y="140970"/>
            <a:ext cx="3315970" cy="2358390"/>
          </a:xfrm>
          <a:prstGeom prst="rect">
            <a:avLst/>
          </a:prstGeom>
        </p:spPr>
      </p:pic>
      <p:pic>
        <p:nvPicPr>
          <p:cNvPr id="8" name="Picture 7" descr="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30" y="298450"/>
            <a:ext cx="1799590" cy="170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-2927350"/>
            <a:ext cx="3315970" cy="2358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264348">
                  <a:alpha val="100000"/>
                </a:srgbClr>
              </a:clrFrom>
              <a:clrTo>
                <a:srgbClr val="26434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469515" y="4822825"/>
            <a:ext cx="7277735" cy="357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1F1F1">
                  <a:alpha val="100000"/>
                </a:srgbClr>
              </a:clrFrom>
              <a:clrTo>
                <a:srgbClr val="F1F1F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4205" y="4590415"/>
            <a:ext cx="7437755" cy="3639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578485"/>
            <a:ext cx="8115300" cy="398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hr-HR" altLang="en-US"/>
              <a:t>HVALA NA PAŽNJI</a:t>
            </a:r>
            <a:endParaRPr lang="hr-HR" alt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7353935" y="7051675"/>
            <a:ext cx="1407795" cy="438150"/>
          </a:xfrm>
        </p:spPr>
        <p:txBody>
          <a:bodyPr/>
          <a:p>
            <a:pPr marL="139700" indent="0" algn="ctr">
              <a:buNone/>
            </a:pPr>
            <a:r>
              <a:rPr lang="hr-HR" altLang="en-US">
                <a:solidFill>
                  <a:schemeClr val="accent6"/>
                </a:solidFill>
              </a:rPr>
              <a:t>Ahmed Ćosić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2" name="Subtitle 4"/>
          <p:cNvSpPr/>
          <p:nvPr/>
        </p:nvSpPr>
        <p:spPr>
          <a:xfrm>
            <a:off x="5640705" y="70770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Adin Kerić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3" name="Subtitle 4"/>
          <p:cNvSpPr/>
          <p:nvPr/>
        </p:nvSpPr>
        <p:spPr>
          <a:xfrm>
            <a:off x="3926205" y="70961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Ajla Omeragić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4" name="Subtitle 4"/>
          <p:cNvSpPr/>
          <p:nvPr/>
        </p:nvSpPr>
        <p:spPr>
          <a:xfrm>
            <a:off x="2211705" y="70516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Hamza Tuco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5" name="Subtitle 4"/>
          <p:cNvSpPr/>
          <p:nvPr/>
        </p:nvSpPr>
        <p:spPr>
          <a:xfrm>
            <a:off x="255905" y="7064375"/>
            <a:ext cx="16490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Faruk Balihodžić</a:t>
            </a:r>
            <a:endParaRPr lang="hr-HR" altLang="en-US">
              <a:solidFill>
                <a:schemeClr val="accent6"/>
              </a:solidFill>
            </a:endParaRPr>
          </a:p>
        </p:txBody>
      </p:sp>
      <p:pic>
        <p:nvPicPr>
          <p:cNvPr id="16" name="Picture 15" descr="IMG_1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5819140"/>
            <a:ext cx="1232535" cy="1232535"/>
          </a:xfrm>
          <a:prstGeom prst="rect">
            <a:avLst/>
          </a:prstGeom>
        </p:spPr>
      </p:pic>
      <p:pic>
        <p:nvPicPr>
          <p:cNvPr id="17" name="Picture 16" descr="IMG_1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5829300"/>
            <a:ext cx="1247775" cy="1247775"/>
          </a:xfrm>
          <a:prstGeom prst="rect">
            <a:avLst/>
          </a:prstGeom>
        </p:spPr>
      </p:pic>
      <p:pic>
        <p:nvPicPr>
          <p:cNvPr id="18" name="Picture 17" descr="IMG_1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55" y="5833110"/>
            <a:ext cx="1288415" cy="1288415"/>
          </a:xfrm>
          <a:prstGeom prst="rect">
            <a:avLst/>
          </a:prstGeom>
        </p:spPr>
      </p:pic>
      <p:pic>
        <p:nvPicPr>
          <p:cNvPr id="6" name="Picture 5" descr="IMG_1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5861685"/>
            <a:ext cx="1395730" cy="1395730"/>
          </a:xfrm>
          <a:prstGeom prst="rect">
            <a:avLst/>
          </a:prstGeom>
        </p:spPr>
      </p:pic>
      <p:pic>
        <p:nvPicPr>
          <p:cNvPr id="7" name="Picture 6" descr="IMG_12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760" y="5540375"/>
            <a:ext cx="1636395" cy="1636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7353935" y="3698875"/>
            <a:ext cx="1407795" cy="438150"/>
          </a:xfrm>
        </p:spPr>
        <p:txBody>
          <a:bodyPr/>
          <a:p>
            <a:pPr marL="139700" indent="0" algn="ctr">
              <a:buNone/>
            </a:pPr>
            <a:r>
              <a:rPr lang="hr-HR" altLang="en-US">
                <a:solidFill>
                  <a:schemeClr val="accent6"/>
                </a:solidFill>
              </a:rPr>
              <a:t>Ahmed Ćosić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2" name="Subtitle 4"/>
          <p:cNvSpPr/>
          <p:nvPr/>
        </p:nvSpPr>
        <p:spPr>
          <a:xfrm>
            <a:off x="5638800" y="36988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Adin Kerić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3" name="Subtitle 4"/>
          <p:cNvSpPr/>
          <p:nvPr/>
        </p:nvSpPr>
        <p:spPr>
          <a:xfrm>
            <a:off x="3926205" y="37433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Ajla Omeragić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4" name="Subtitle 4"/>
          <p:cNvSpPr/>
          <p:nvPr/>
        </p:nvSpPr>
        <p:spPr>
          <a:xfrm>
            <a:off x="2211705" y="36988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Hamza Tuco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5" name="Subtitle 4"/>
          <p:cNvSpPr/>
          <p:nvPr/>
        </p:nvSpPr>
        <p:spPr>
          <a:xfrm>
            <a:off x="255905" y="3711575"/>
            <a:ext cx="16490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Faruk Balihodžić</a:t>
            </a:r>
            <a:endParaRPr lang="hr-HR" altLang="en-US">
              <a:solidFill>
                <a:schemeClr val="accent6"/>
              </a:solidFill>
            </a:endParaRPr>
          </a:p>
        </p:txBody>
      </p:sp>
      <p:pic>
        <p:nvPicPr>
          <p:cNvPr id="16" name="Picture 15" descr="IMG_1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2466340"/>
            <a:ext cx="1232535" cy="1232535"/>
          </a:xfrm>
          <a:prstGeom prst="rect">
            <a:avLst/>
          </a:prstGeom>
        </p:spPr>
      </p:pic>
      <p:pic>
        <p:nvPicPr>
          <p:cNvPr id="17" name="Picture 16" descr="IMG_1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2476500"/>
            <a:ext cx="1247775" cy="1247775"/>
          </a:xfrm>
          <a:prstGeom prst="rect">
            <a:avLst/>
          </a:prstGeom>
        </p:spPr>
      </p:pic>
      <p:pic>
        <p:nvPicPr>
          <p:cNvPr id="18" name="Picture 17" descr="IMG_1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55" y="2480310"/>
            <a:ext cx="1288415" cy="1288415"/>
          </a:xfrm>
          <a:prstGeom prst="rect">
            <a:avLst/>
          </a:prstGeom>
        </p:spPr>
      </p:pic>
      <p:pic>
        <p:nvPicPr>
          <p:cNvPr id="6" name="Picture 5" descr="IMG_1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0" y="2483485"/>
            <a:ext cx="1395730" cy="1395730"/>
          </a:xfrm>
          <a:prstGeom prst="rect">
            <a:avLst/>
          </a:prstGeom>
        </p:spPr>
      </p:pic>
      <p:pic>
        <p:nvPicPr>
          <p:cNvPr id="7" name="Picture 6" descr="IMG_12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760" y="2187575"/>
            <a:ext cx="1636395" cy="1636395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3"/>
          <p:cNvSpPr/>
          <p:nvPr/>
        </p:nvSpPr>
        <p:spPr>
          <a:xfrm>
            <a:off x="863470" y="736235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Julius Sans One" panose="02000000000000000000"/>
              <a:buNone/>
              <a:defRPr sz="6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Julius Sans One" panose="02000000000000000000"/>
              <a:buNone/>
              <a:defRPr sz="3000" b="1" i="0" u="none" strike="noStrike" cap="none">
                <a:solidFill>
                  <a:schemeClr val="lt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r>
              <a:rPr lang="hr-HR" altLang="en-US">
                <a:sym typeface="+mn-ea"/>
              </a:rPr>
              <a:t>HVALA NA PAŽNJI</a:t>
            </a:r>
            <a:endParaRPr lang="hr-H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783460" y="1498870"/>
            <a:ext cx="7533900" cy="1462500"/>
          </a:xfrm>
        </p:spPr>
        <p:txBody>
          <a:bodyPr/>
          <a:p>
            <a:r>
              <a:rPr lang="hr-HR" altLang="en-US"/>
              <a:t>PITANJA?</a:t>
            </a:r>
            <a:endParaRPr lang="hr-HR" alt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390525" y="4575175"/>
            <a:ext cx="1407795" cy="438150"/>
          </a:xfrm>
        </p:spPr>
        <p:txBody>
          <a:bodyPr/>
          <a:p>
            <a:pPr marL="139700" indent="0" algn="ctr">
              <a:buNone/>
            </a:pPr>
            <a:r>
              <a:rPr lang="hr-HR" altLang="en-US">
                <a:solidFill>
                  <a:schemeClr val="accent6"/>
                </a:solidFill>
              </a:rPr>
              <a:t>Ahmed Ćosić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2" name="Subtitle 4"/>
          <p:cNvSpPr/>
          <p:nvPr/>
        </p:nvSpPr>
        <p:spPr>
          <a:xfrm>
            <a:off x="403225" y="2180590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Adin Kerić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3" name="Subtitle 4"/>
          <p:cNvSpPr/>
          <p:nvPr/>
        </p:nvSpPr>
        <p:spPr>
          <a:xfrm>
            <a:off x="3738245" y="45815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Ajla Omeragić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4" name="Subtitle 4"/>
          <p:cNvSpPr/>
          <p:nvPr/>
        </p:nvSpPr>
        <p:spPr>
          <a:xfrm>
            <a:off x="6998335" y="228790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Hamza Tuco</a:t>
            </a:r>
            <a:endParaRPr lang="hr-HR" altLang="en-US">
              <a:solidFill>
                <a:schemeClr val="accent6"/>
              </a:solidFill>
            </a:endParaRPr>
          </a:p>
        </p:txBody>
      </p:sp>
      <p:sp>
        <p:nvSpPr>
          <p:cNvPr id="15" name="Subtitle 4"/>
          <p:cNvSpPr/>
          <p:nvPr/>
        </p:nvSpPr>
        <p:spPr>
          <a:xfrm>
            <a:off x="6786880" y="4733925"/>
            <a:ext cx="16490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chemeClr val="accent6"/>
                </a:solidFill>
              </a:rPr>
              <a:t>Faruk Balihodžić</a:t>
            </a:r>
            <a:endParaRPr lang="hr-HR" altLang="en-US">
              <a:solidFill>
                <a:schemeClr val="accent6"/>
              </a:solidFill>
            </a:endParaRPr>
          </a:p>
        </p:txBody>
      </p:sp>
      <p:pic>
        <p:nvPicPr>
          <p:cNvPr id="3" name="Picture 2" descr="IMG_1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3865" y="2765425"/>
            <a:ext cx="1816100" cy="1816100"/>
          </a:xfrm>
          <a:prstGeom prst="rect">
            <a:avLst/>
          </a:prstGeom>
        </p:spPr>
      </p:pic>
      <p:pic>
        <p:nvPicPr>
          <p:cNvPr id="2" name="Picture 1" descr="IMG_1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5" y="3018790"/>
            <a:ext cx="1562735" cy="1562735"/>
          </a:xfrm>
          <a:prstGeom prst="rect">
            <a:avLst/>
          </a:prstGeom>
        </p:spPr>
      </p:pic>
      <p:pic>
        <p:nvPicPr>
          <p:cNvPr id="8" name="Picture 7" descr="IMG_1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245745"/>
            <a:ext cx="2189480" cy="2189480"/>
          </a:xfrm>
          <a:prstGeom prst="rect">
            <a:avLst/>
          </a:prstGeom>
        </p:spPr>
      </p:pic>
      <p:pic>
        <p:nvPicPr>
          <p:cNvPr id="9" name="Picture 8" descr="IMG_12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55" y="292100"/>
            <a:ext cx="1689100" cy="1689100"/>
          </a:xfrm>
          <a:prstGeom prst="rect">
            <a:avLst/>
          </a:prstGeom>
        </p:spPr>
      </p:pic>
      <p:pic>
        <p:nvPicPr>
          <p:cNvPr id="10" name="Picture 9" descr="IMG_12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" y="2922905"/>
            <a:ext cx="1715770" cy="171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7418705" y="4441825"/>
            <a:ext cx="1407795" cy="438150"/>
          </a:xfrm>
        </p:spPr>
        <p:txBody>
          <a:bodyPr/>
          <a:p>
            <a:pPr algn="ctr"/>
            <a:r>
              <a:rPr lang="hr-HR" altLang="en-US">
                <a:solidFill>
                  <a:srgbClr val="1A323E"/>
                </a:solidFill>
              </a:rPr>
              <a:t>Ahmed Ćosić</a:t>
            </a:r>
            <a:endParaRPr lang="hr-HR" altLang="en-US">
              <a:solidFill>
                <a:srgbClr val="1A323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805" y="265430"/>
            <a:ext cx="5497195" cy="930910"/>
            <a:chOff x="4543" y="6968"/>
            <a:chExt cx="5433" cy="920"/>
          </a:xfrm>
        </p:grpSpPr>
        <p:sp>
          <p:nvSpPr>
            <p:cNvPr id="233" name="Google Shape;233;p39"/>
            <p:cNvSpPr txBox="1"/>
            <p:nvPr/>
          </p:nvSpPr>
          <p:spPr>
            <a:xfrm>
              <a:off x="5594" y="7063"/>
              <a:ext cx="4382" cy="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1400" b="0" i="0" u="none" strike="noStrike" cap="none">
                  <a:solidFill>
                    <a:schemeClr val="lt1"/>
                  </a:solidFill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Questrial"/>
                <a:buNone/>
                <a:defRPr sz="2800" b="0" i="0" u="none" strike="noStrike" cap="non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altLang="en-GB" sz="2000">
                  <a:solidFill>
                    <a:srgbClr val="1A323E"/>
                  </a:solidFill>
                </a:rPr>
                <a:t>Projekat učenika Mješovite srednje tehničke škole “Travnik”</a:t>
              </a:r>
              <a:endParaRPr lang="hr-HR" altLang="en-GB" sz="2000">
                <a:solidFill>
                  <a:srgbClr val="1A323E"/>
                </a:solidFill>
              </a:endParaRPr>
            </a:p>
          </p:txBody>
        </p:sp>
        <p:pic>
          <p:nvPicPr>
            <p:cNvPr id="10" name="Picture 9" descr="logoskol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43" y="6968"/>
              <a:ext cx="921" cy="921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1456690" y="88963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8" name="Picture 7" descr="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240" y="0"/>
            <a:ext cx="1224280" cy="1159510"/>
          </a:xfrm>
          <a:prstGeom prst="rect">
            <a:avLst/>
          </a:prstGeom>
        </p:spPr>
      </p:pic>
      <p:sp>
        <p:nvSpPr>
          <p:cNvPr id="12" name="Subtitle 4"/>
          <p:cNvSpPr/>
          <p:nvPr/>
        </p:nvSpPr>
        <p:spPr>
          <a:xfrm>
            <a:off x="5704205" y="41179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Adin Kerić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13" name="Subtitle 4"/>
          <p:cNvSpPr/>
          <p:nvPr/>
        </p:nvSpPr>
        <p:spPr>
          <a:xfrm>
            <a:off x="3989705" y="375602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Ajla Omeragić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14" name="Subtitle 4"/>
          <p:cNvSpPr/>
          <p:nvPr/>
        </p:nvSpPr>
        <p:spPr>
          <a:xfrm>
            <a:off x="2275205" y="3470275"/>
            <a:ext cx="14077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Hamza Tuco</a:t>
            </a:r>
            <a:endParaRPr lang="hr-HR" altLang="en-US">
              <a:solidFill>
                <a:srgbClr val="1A323E"/>
              </a:solidFill>
            </a:endParaRPr>
          </a:p>
        </p:txBody>
      </p:sp>
      <p:sp>
        <p:nvSpPr>
          <p:cNvPr id="15" name="Subtitle 4"/>
          <p:cNvSpPr/>
          <p:nvPr/>
        </p:nvSpPr>
        <p:spPr>
          <a:xfrm>
            <a:off x="319405" y="3190875"/>
            <a:ext cx="1649095" cy="438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hr-HR" altLang="en-US">
                <a:solidFill>
                  <a:srgbClr val="1A323E"/>
                </a:solidFill>
              </a:rPr>
              <a:t>Faruk Balihodžić</a:t>
            </a:r>
            <a:endParaRPr lang="hr-HR" altLang="en-US">
              <a:solidFill>
                <a:srgbClr val="1A323E"/>
              </a:solidFill>
            </a:endParaRPr>
          </a:p>
        </p:txBody>
      </p:sp>
      <p:pic>
        <p:nvPicPr>
          <p:cNvPr id="16" name="Picture 15" descr="IMG_1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465" y="2237740"/>
            <a:ext cx="1232535" cy="1232535"/>
          </a:xfrm>
          <a:prstGeom prst="rect">
            <a:avLst/>
          </a:prstGeom>
        </p:spPr>
      </p:pic>
      <p:pic>
        <p:nvPicPr>
          <p:cNvPr id="17" name="Picture 16" descr="IMG_12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1943100"/>
            <a:ext cx="1247775" cy="1247775"/>
          </a:xfrm>
          <a:prstGeom prst="rect">
            <a:avLst/>
          </a:prstGeom>
        </p:spPr>
      </p:pic>
      <p:pic>
        <p:nvPicPr>
          <p:cNvPr id="18" name="Picture 17" descr="IMG_12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355" y="2467610"/>
            <a:ext cx="1288415" cy="1288415"/>
          </a:xfrm>
          <a:prstGeom prst="rect">
            <a:avLst/>
          </a:prstGeom>
        </p:spPr>
      </p:pic>
      <p:sp>
        <p:nvSpPr>
          <p:cNvPr id="19" name="Title 18"/>
          <p:cNvSpPr/>
          <p:nvPr>
            <p:ph type="title"/>
          </p:nvPr>
        </p:nvSpPr>
        <p:spPr>
          <a:xfrm>
            <a:off x="2532575" y="-1242390"/>
            <a:ext cx="4322700" cy="1508400"/>
          </a:xfrm>
        </p:spPr>
        <p:txBody>
          <a:bodyPr/>
          <a:p>
            <a:r>
              <a:rPr lang="hr-HR" altLang="en-US" sz="6000"/>
              <a:t>PROBLEM</a:t>
            </a:r>
            <a:r>
              <a:rPr lang="hr-HR" altLang="en-US" sz="7200"/>
              <a:t>?</a:t>
            </a:r>
            <a:endParaRPr lang="hr-HR" altLang="en-US" sz="7200"/>
          </a:p>
        </p:txBody>
      </p:sp>
      <p:pic>
        <p:nvPicPr>
          <p:cNvPr id="2" name="Picture 1" descr="IMG_12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0" y="2991485"/>
            <a:ext cx="1395730" cy="1395730"/>
          </a:xfrm>
          <a:prstGeom prst="rect">
            <a:avLst/>
          </a:prstGeom>
        </p:spPr>
      </p:pic>
      <p:pic>
        <p:nvPicPr>
          <p:cNvPr id="3" name="Picture 2" descr="IMG_12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960" y="3063875"/>
            <a:ext cx="1636395" cy="1636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" name="Google Shape;246;p41"/>
          <p:cNvSpPr txBox="1"/>
          <p:nvPr/>
        </p:nvSpPr>
        <p:spPr>
          <a:xfrm>
            <a:off x="-3812420" y="239946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 b="1">
                <a:solidFill>
                  <a:schemeClr val="lt1"/>
                </a:solidFill>
              </a:rPr>
              <a:t>DIJELOVI PROJEKTA</a:t>
            </a:r>
            <a:endParaRPr lang="hr-HR" altLang="en-GB" b="1">
              <a:solidFill>
                <a:schemeClr val="lt1"/>
              </a:solidFill>
            </a:endParaRPr>
          </a:p>
        </p:txBody>
      </p:sp>
      <p:sp>
        <p:nvSpPr>
          <p:cNvPr id="40" name="Google Shape;248;p41"/>
          <p:cNvSpPr txBox="1"/>
          <p:nvPr>
            <p:ph type="title" idx="5"/>
          </p:nvPr>
        </p:nvSpPr>
        <p:spPr>
          <a:xfrm>
            <a:off x="11154190" y="11735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FRONTE</a:t>
            </a:r>
            <a:r>
              <a:rPr lang="hr-HR" altLang="en-US" dirty="0">
                <a:solidFill>
                  <a:srgbClr val="1A323E"/>
                </a:solidFill>
                <a:sym typeface="+mn-ea"/>
              </a:rPr>
              <a:t>N</a:t>
            </a:r>
            <a:r>
              <a:rPr lang="en-US" dirty="0">
                <a:solidFill>
                  <a:srgbClr val="1A323E"/>
                </a:solidFill>
                <a:sym typeface="+mn-ea"/>
              </a:rPr>
              <a:t>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41" name="Google Shape;249;p41"/>
          <p:cNvSpPr txBox="1"/>
          <p:nvPr/>
        </p:nvSpPr>
        <p:spPr>
          <a:xfrm>
            <a:off x="11154190" y="201276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BACKEND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45" name="Google Shape;253;p41"/>
          <p:cNvSpPr txBox="1"/>
          <p:nvPr/>
        </p:nvSpPr>
        <p:spPr>
          <a:xfrm>
            <a:off x="11154190" y="288989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SERVER SIDE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47" name="Google Shape;255;p41"/>
          <p:cNvSpPr txBox="1"/>
          <p:nvPr/>
        </p:nvSpPr>
        <p:spPr>
          <a:xfrm>
            <a:off x="11154190" y="375781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BAZA PODATAKA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51" name="Google Shape;247;p41"/>
          <p:cNvSpPr txBox="1"/>
          <p:nvPr>
            <p:ph type="subTitle" idx="1"/>
          </p:nvPr>
        </p:nvSpPr>
        <p:spPr>
          <a:xfrm>
            <a:off x="998833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Dizajn stranica</a:t>
            </a:r>
            <a:endParaRPr lang="hr-HR" altLang="en-GB"/>
          </a:p>
        </p:txBody>
      </p:sp>
      <p:sp>
        <p:nvSpPr>
          <p:cNvPr id="52" name="Google Shape;248;p41"/>
          <p:cNvSpPr txBox="1"/>
          <p:nvPr/>
        </p:nvSpPr>
        <p:spPr>
          <a:xfrm>
            <a:off x="998833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FRONTE</a:t>
            </a:r>
            <a:r>
              <a:rPr lang="hr-HR" altLang="en-US" dirty="0">
                <a:solidFill>
                  <a:srgbClr val="1A323E"/>
                </a:solidFill>
                <a:sym typeface="+mn-ea"/>
              </a:rPr>
              <a:t>N</a:t>
            </a:r>
            <a:r>
              <a:rPr lang="en-US" dirty="0">
                <a:solidFill>
                  <a:srgbClr val="1A323E"/>
                </a:solidFill>
                <a:sym typeface="+mn-ea"/>
              </a:rPr>
              <a:t>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53" name="Google Shape;249;p41"/>
          <p:cNvSpPr txBox="1"/>
          <p:nvPr/>
        </p:nvSpPr>
        <p:spPr>
          <a:xfrm>
            <a:off x="998833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BACKEND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54" name="Google Shape;250;p41"/>
          <p:cNvSpPr txBox="1"/>
          <p:nvPr/>
        </p:nvSpPr>
        <p:spPr>
          <a:xfrm>
            <a:off x="998833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Logika iza dizajna</a:t>
            </a:r>
            <a:endParaRPr lang="hr-HR" altLang="en-GB"/>
          </a:p>
        </p:txBody>
      </p:sp>
      <p:sp>
        <p:nvSpPr>
          <p:cNvPr id="55" name="Google Shape;251;p41"/>
          <p:cNvSpPr txBox="1"/>
          <p:nvPr/>
        </p:nvSpPr>
        <p:spPr>
          <a:xfrm>
            <a:off x="910845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6" name="Google Shape;252;p41"/>
          <p:cNvSpPr txBox="1"/>
          <p:nvPr/>
        </p:nvSpPr>
        <p:spPr>
          <a:xfrm>
            <a:off x="910845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7" name="Google Shape;253;p41"/>
          <p:cNvSpPr txBox="1"/>
          <p:nvPr/>
        </p:nvSpPr>
        <p:spPr>
          <a:xfrm>
            <a:off x="998833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SERVER SIDE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58" name="Google Shape;254;p41"/>
          <p:cNvSpPr txBox="1"/>
          <p:nvPr/>
        </p:nvSpPr>
        <p:spPr>
          <a:xfrm>
            <a:off x="998833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Rad sa bazom podataka</a:t>
            </a:r>
            <a:endParaRPr lang="hr-HR" altLang="en-GB"/>
          </a:p>
        </p:txBody>
      </p:sp>
      <p:sp>
        <p:nvSpPr>
          <p:cNvPr id="59" name="Google Shape;255;p41"/>
          <p:cNvSpPr txBox="1"/>
          <p:nvPr/>
        </p:nvSpPr>
        <p:spPr>
          <a:xfrm>
            <a:off x="998833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BAZA PODATAKA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60" name="Google Shape;256;p41"/>
          <p:cNvSpPr txBox="1"/>
          <p:nvPr/>
        </p:nvSpPr>
        <p:spPr>
          <a:xfrm>
            <a:off x="998833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Smještanje podataka u bazu</a:t>
            </a:r>
            <a:endParaRPr lang="hr-HR" altLang="en-GB"/>
          </a:p>
        </p:txBody>
      </p:sp>
      <p:sp>
        <p:nvSpPr>
          <p:cNvPr id="61" name="Google Shape;257;p41"/>
          <p:cNvSpPr txBox="1"/>
          <p:nvPr/>
        </p:nvSpPr>
        <p:spPr>
          <a:xfrm>
            <a:off x="910845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2" name="Google Shape;258;p41"/>
          <p:cNvSpPr txBox="1"/>
          <p:nvPr/>
        </p:nvSpPr>
        <p:spPr>
          <a:xfrm>
            <a:off x="910845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pic>
        <p:nvPicPr>
          <p:cNvPr id="63" name="Picture 62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95580"/>
            <a:ext cx="1694180" cy="160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 b="1">
                <a:solidFill>
                  <a:schemeClr val="lt1"/>
                </a:solidFill>
              </a:rPr>
              <a:t>DIJELOVI PROJEKTA</a:t>
            </a:r>
            <a:endParaRPr lang="hr-HR" altLang="en-GB" b="1">
              <a:solidFill>
                <a:schemeClr val="lt1"/>
              </a:solidFill>
            </a:endParaRPr>
          </a:p>
        </p:txBody>
      </p:sp>
      <p:sp>
        <p:nvSpPr>
          <p:cNvPr id="247" name="Google Shape;247;p41"/>
          <p:cNvSpPr txBox="1"/>
          <p:nvPr>
            <p:ph type="subTitle" idx="1"/>
          </p:nvPr>
        </p:nvSpPr>
        <p:spPr>
          <a:xfrm>
            <a:off x="9927370" y="140336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Dizajn stranica</a:t>
            </a:r>
            <a:endParaRPr lang="hr-HR" altLang="en-GB"/>
          </a:p>
        </p:txBody>
      </p:sp>
      <p:sp>
        <p:nvSpPr>
          <p:cNvPr id="248" name="Google Shape;248;p41"/>
          <p:cNvSpPr txBox="1"/>
          <p:nvPr>
            <p:ph type="title" idx="5"/>
          </p:nvPr>
        </p:nvSpPr>
        <p:spPr>
          <a:xfrm>
            <a:off x="9927370" y="112782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FRONTE</a:t>
            </a:r>
            <a:r>
              <a:rPr lang="hr-HR" altLang="en-US" dirty="0">
                <a:solidFill>
                  <a:srgbClr val="1A323E"/>
                </a:solidFill>
                <a:sym typeface="+mn-ea"/>
              </a:rPr>
              <a:t>N</a:t>
            </a:r>
            <a:r>
              <a:rPr lang="en-US" dirty="0">
                <a:solidFill>
                  <a:srgbClr val="1A323E"/>
                </a:solidFill>
                <a:sym typeface="+mn-ea"/>
              </a:rPr>
              <a:t>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9927370" y="196704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BACKEND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0" name="Google Shape;250;p41"/>
          <p:cNvSpPr txBox="1"/>
          <p:nvPr>
            <p:ph type="subTitle" idx="13"/>
          </p:nvPr>
        </p:nvSpPr>
        <p:spPr>
          <a:xfrm>
            <a:off x="9927370" y="224651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Logika iza dizajna</a:t>
            </a:r>
            <a:endParaRPr lang="hr-HR" altLang="en-GB"/>
          </a:p>
        </p:txBody>
      </p:sp>
      <p:sp>
        <p:nvSpPr>
          <p:cNvPr id="251" name="Google Shape;251;p41"/>
          <p:cNvSpPr txBox="1"/>
          <p:nvPr>
            <p:ph type="title" idx="2"/>
          </p:nvPr>
        </p:nvSpPr>
        <p:spPr>
          <a:xfrm>
            <a:off x="9047491" y="124788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2" name="Google Shape;252;p41"/>
          <p:cNvSpPr txBox="1"/>
          <p:nvPr>
            <p:ph type="title" idx="3"/>
          </p:nvPr>
        </p:nvSpPr>
        <p:spPr>
          <a:xfrm>
            <a:off x="9047491" y="211581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53" name="Google Shape;253;p41"/>
          <p:cNvSpPr txBox="1"/>
          <p:nvPr>
            <p:ph type="title" idx="6"/>
          </p:nvPr>
        </p:nvSpPr>
        <p:spPr>
          <a:xfrm>
            <a:off x="9927370" y="284417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SERVER SIDE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4" name="Google Shape;254;p41"/>
          <p:cNvSpPr txBox="1"/>
          <p:nvPr>
            <p:ph type="subTitle" idx="9"/>
          </p:nvPr>
        </p:nvSpPr>
        <p:spPr>
          <a:xfrm>
            <a:off x="9927370" y="312924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Rad sa bazom podataka</a:t>
            </a:r>
            <a:endParaRPr lang="hr-HR" altLang="en-GB"/>
          </a:p>
        </p:txBody>
      </p:sp>
      <p:sp>
        <p:nvSpPr>
          <p:cNvPr id="255" name="Google Shape;255;p41"/>
          <p:cNvSpPr txBox="1"/>
          <p:nvPr>
            <p:ph type="title" idx="4"/>
          </p:nvPr>
        </p:nvSpPr>
        <p:spPr>
          <a:xfrm>
            <a:off x="9927370" y="371209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BAZA PODATAKA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6" name="Google Shape;256;p41"/>
          <p:cNvSpPr txBox="1"/>
          <p:nvPr>
            <p:ph type="subTitle" idx="14"/>
          </p:nvPr>
        </p:nvSpPr>
        <p:spPr>
          <a:xfrm>
            <a:off x="9927370" y="399156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Smještanje podataka u bazu</a:t>
            </a:r>
            <a:endParaRPr lang="hr-HR" altLang="en-GB"/>
          </a:p>
        </p:txBody>
      </p:sp>
      <p:sp>
        <p:nvSpPr>
          <p:cNvPr id="257" name="Google Shape;257;p41"/>
          <p:cNvSpPr txBox="1"/>
          <p:nvPr>
            <p:ph type="title" idx="7"/>
          </p:nvPr>
        </p:nvSpPr>
        <p:spPr>
          <a:xfrm>
            <a:off x="9047491" y="296423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58" name="Google Shape;258;p41"/>
          <p:cNvSpPr txBox="1"/>
          <p:nvPr>
            <p:ph type="title" idx="8"/>
          </p:nvPr>
        </p:nvSpPr>
        <p:spPr>
          <a:xfrm>
            <a:off x="9047491" y="383216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cxnSp>
        <p:nvCxnSpPr>
          <p:cNvPr id="259" name="Google Shape;259;p41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95580"/>
            <a:ext cx="1694180" cy="1604010"/>
          </a:xfrm>
          <a:prstGeom prst="rect">
            <a:avLst/>
          </a:prstGeom>
        </p:spPr>
      </p:pic>
      <p:sp>
        <p:nvSpPr>
          <p:cNvPr id="4" name="Google Shape;255;p41"/>
          <p:cNvSpPr txBox="1"/>
          <p:nvPr/>
        </p:nvSpPr>
        <p:spPr>
          <a:xfrm>
            <a:off x="9268875" y="481826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Održivost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3" name="Google Shape;258;p41"/>
          <p:cNvSpPr txBox="1"/>
          <p:nvPr/>
        </p:nvSpPr>
        <p:spPr>
          <a:xfrm>
            <a:off x="9658996" y="4560505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05</a:t>
            </a:r>
            <a:endParaRPr lang="hr-HR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 b="1">
                <a:solidFill>
                  <a:schemeClr val="lt1"/>
                </a:solidFill>
              </a:rPr>
              <a:t>DIJELOVI PROJEKTA</a:t>
            </a:r>
            <a:endParaRPr lang="hr-HR" altLang="en-GB" b="1">
              <a:solidFill>
                <a:schemeClr val="lt1"/>
              </a:solidFill>
            </a:endParaRPr>
          </a:p>
        </p:txBody>
      </p:sp>
      <p:sp>
        <p:nvSpPr>
          <p:cNvPr id="247" name="Google Shape;247;p41"/>
          <p:cNvSpPr txBox="1"/>
          <p:nvPr>
            <p:ph type="subTitle" idx="1"/>
          </p:nvPr>
        </p:nvSpPr>
        <p:spPr>
          <a:xfrm>
            <a:off x="5747800" y="96013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Razvoj ideje i idejnog projekta</a:t>
            </a:r>
            <a:endParaRPr lang="hr-HR" altLang="en-GB"/>
          </a:p>
        </p:txBody>
      </p:sp>
      <p:sp>
        <p:nvSpPr>
          <p:cNvPr id="248" name="Google Shape;248;p41"/>
          <p:cNvSpPr txBox="1"/>
          <p:nvPr>
            <p:ph type="title" idx="5"/>
          </p:nvPr>
        </p:nvSpPr>
        <p:spPr>
          <a:xfrm>
            <a:off x="5690650" y="65284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solidFill>
                  <a:srgbClr val="1A323E"/>
                </a:solidFill>
                <a:sym typeface="+mn-ea"/>
              </a:rPr>
              <a:t>Ideja</a:t>
            </a:r>
            <a:endParaRPr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5690650" y="156191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Dizajn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0" name="Google Shape;250;p41"/>
          <p:cNvSpPr txBox="1"/>
          <p:nvPr>
            <p:ph type="subTitle" idx="13"/>
          </p:nvPr>
        </p:nvSpPr>
        <p:spPr>
          <a:xfrm>
            <a:off x="5747800" y="185535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Dizajn projekta </a:t>
            </a:r>
            <a:endParaRPr lang="hr-HR" altLang="en-GB"/>
          </a:p>
        </p:txBody>
      </p:sp>
      <p:sp>
        <p:nvSpPr>
          <p:cNvPr id="251" name="Google Shape;251;p41"/>
          <p:cNvSpPr txBox="1"/>
          <p:nvPr>
            <p:ph type="title" idx="2"/>
          </p:nvPr>
        </p:nvSpPr>
        <p:spPr>
          <a:xfrm>
            <a:off x="4867921" y="70432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2" name="Google Shape;252;p41"/>
          <p:cNvSpPr txBox="1"/>
          <p:nvPr>
            <p:ph type="title" idx="3"/>
          </p:nvPr>
        </p:nvSpPr>
        <p:spPr>
          <a:xfrm>
            <a:off x="4867921" y="157225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53" name="Google Shape;253;p41"/>
          <p:cNvSpPr txBox="1"/>
          <p:nvPr>
            <p:ph type="title" idx="6"/>
          </p:nvPr>
        </p:nvSpPr>
        <p:spPr>
          <a:xfrm>
            <a:off x="5690650" y="23761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Razvoj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4" name="Google Shape;254;p41"/>
          <p:cNvSpPr txBox="1"/>
          <p:nvPr>
            <p:ph type="subTitle" idx="9"/>
          </p:nvPr>
        </p:nvSpPr>
        <p:spPr>
          <a:xfrm>
            <a:off x="5747800" y="267267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Rješenje problema</a:t>
            </a:r>
            <a:endParaRPr lang="hr-HR" altLang="en-GB"/>
          </a:p>
        </p:txBody>
      </p:sp>
      <p:sp>
        <p:nvSpPr>
          <p:cNvPr id="255" name="Google Shape;255;p41"/>
          <p:cNvSpPr txBox="1"/>
          <p:nvPr>
            <p:ph type="title" idx="4"/>
          </p:nvPr>
        </p:nvSpPr>
        <p:spPr>
          <a:xfrm>
            <a:off x="5690650" y="326505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Implementacija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256" name="Google Shape;256;p41"/>
          <p:cNvSpPr txBox="1"/>
          <p:nvPr>
            <p:ph type="subTitle" idx="14"/>
          </p:nvPr>
        </p:nvSpPr>
        <p:spPr>
          <a:xfrm>
            <a:off x="5747165" y="348991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hr-HR" altLang="en-GB"/>
              <a:t>Implementacija rješenja u projekat</a:t>
            </a:r>
            <a:endParaRPr lang="hr-HR" altLang="en-GB"/>
          </a:p>
        </p:txBody>
      </p:sp>
      <p:sp>
        <p:nvSpPr>
          <p:cNvPr id="257" name="Google Shape;257;p41"/>
          <p:cNvSpPr txBox="1"/>
          <p:nvPr>
            <p:ph type="title" idx="7"/>
          </p:nvPr>
        </p:nvSpPr>
        <p:spPr>
          <a:xfrm>
            <a:off x="4867921" y="242067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58" name="Google Shape;258;p41"/>
          <p:cNvSpPr txBox="1"/>
          <p:nvPr>
            <p:ph type="title" idx="8"/>
          </p:nvPr>
        </p:nvSpPr>
        <p:spPr>
          <a:xfrm>
            <a:off x="4867921" y="328860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cxnSp>
        <p:nvCxnSpPr>
          <p:cNvPr id="259" name="Google Shape;259;p41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Slika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710" y="6372860"/>
            <a:ext cx="1846580" cy="1179195"/>
          </a:xfrm>
          <a:prstGeom prst="rect">
            <a:avLst/>
          </a:prstGeom>
        </p:spPr>
      </p:pic>
      <p:pic>
        <p:nvPicPr>
          <p:cNvPr id="63" name="Picture 62" descr="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195580"/>
            <a:ext cx="1694180" cy="1604010"/>
          </a:xfrm>
          <a:prstGeom prst="rect">
            <a:avLst/>
          </a:prstGeom>
        </p:spPr>
      </p:pic>
      <p:sp>
        <p:nvSpPr>
          <p:cNvPr id="3" name="Google Shape;258;p41"/>
          <p:cNvSpPr txBox="1"/>
          <p:nvPr/>
        </p:nvSpPr>
        <p:spPr>
          <a:xfrm>
            <a:off x="4867921" y="417760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altLang="en-GB"/>
              <a:t>05</a:t>
            </a:r>
            <a:endParaRPr lang="hr-HR" altLang="en-GB"/>
          </a:p>
        </p:txBody>
      </p:sp>
      <p:sp>
        <p:nvSpPr>
          <p:cNvPr id="2" name="Google Shape;255;p41"/>
          <p:cNvSpPr txBox="1"/>
          <p:nvPr/>
        </p:nvSpPr>
        <p:spPr>
          <a:xfrm>
            <a:off x="5552220" y="415659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1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Julius Sans One" panose="02000000000000000000"/>
                <a:ea typeface="Julius Sans One" panose="02000000000000000000"/>
                <a:cs typeface="Julius Sans One" panose="02000000000000000000"/>
                <a:sym typeface="Julius Sans One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323E"/>
                </a:solidFill>
                <a:sym typeface="+mn-ea"/>
              </a:rPr>
              <a:t>Održivost</a:t>
            </a:r>
            <a:endParaRPr lang="en-US" dirty="0">
              <a:solidFill>
                <a:srgbClr val="1A323E"/>
              </a:solidFill>
              <a:sym typeface="+mn-ea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-80010" y="5285740"/>
            <a:ext cx="9043670" cy="3317875"/>
          </a:xfrm>
          <a:prstGeom prst="triangle">
            <a:avLst/>
          </a:prstGeom>
          <a:solidFill>
            <a:srgbClr val="1A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hr-HR" altLang="en-US" sz="6000"/>
              <a:t>PROBLEM</a:t>
            </a:r>
            <a:r>
              <a:rPr lang="hr-HR" altLang="en-US" sz="7200"/>
              <a:t>?</a:t>
            </a:r>
            <a:endParaRPr lang="hr-HR" altLang="en-US" sz="7200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pn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2430" y="-449580"/>
            <a:ext cx="1461770" cy="138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-1265760" y="565300"/>
            <a:ext cx="5762400" cy="699900"/>
          </a:xfrm>
        </p:spPr>
        <p:txBody>
          <a:bodyPr/>
          <a:p>
            <a:r>
              <a:rPr lang="hr-HR" altLang="en-US" sz="4000">
                <a:solidFill>
                  <a:srgbClr val="1A323E"/>
                </a:solidFill>
                <a:sym typeface="+mn-ea"/>
              </a:rPr>
              <a:t>PROBLEM?</a:t>
            </a:r>
            <a:br>
              <a:rPr lang="hr-HR" altLang="en-US" sz="4000">
                <a:solidFill>
                  <a:srgbClr val="1A323E"/>
                </a:solidFill>
              </a:rPr>
            </a:br>
            <a:endParaRPr lang="hr-HR" altLang="en-US" sz="4000">
              <a:solidFill>
                <a:srgbClr val="1A323E"/>
              </a:solidFill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2218725" y="2503720"/>
            <a:ext cx="4706400" cy="799500"/>
          </a:xfrm>
        </p:spPr>
        <p:txBody>
          <a:bodyPr/>
          <a:p>
            <a:r>
              <a:rPr lang="hr-HR" altLang="en-US"/>
              <a:t>Škole svake godine pokušavaju posložiti optimalan raspored, a koji će zadovoljiti potrebe svih nastavnika, učenika, infrastrukturnih mogućnosti. </a:t>
            </a:r>
            <a:endParaRPr lang="hr-HR" altLang="en-US"/>
          </a:p>
          <a:p>
            <a:endParaRPr lang="hr-HR" altLang="en-US"/>
          </a:p>
          <a:p>
            <a:r>
              <a:rPr lang="hr-HR" altLang="en-US"/>
              <a:t>Do sada su na takvom rasporedu radili uposlenici ili eksterno angažovane osobe. </a:t>
            </a:r>
            <a:endParaRPr lang="hr-HR" altLang="en-US"/>
          </a:p>
          <a:p>
            <a:endParaRPr lang="hr-HR" altLang="en-US"/>
          </a:p>
          <a:p>
            <a:r>
              <a:rPr lang="hr-HR" altLang="en-US"/>
              <a:t>Kao rezultat, u manjim školama imamo pogrešno iskorištene prostorije, nastava počinje kasno i traje duže nego što bi trebala.</a:t>
            </a:r>
            <a:endParaRPr lang="hr-HR" altLang="en-US"/>
          </a:p>
        </p:txBody>
      </p:sp>
      <p:pic>
        <p:nvPicPr>
          <p:cNvPr id="6" name="Picture 5" descr="pn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2230" y="0"/>
            <a:ext cx="1461770" cy="138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Presentation</Application>
  <PresentationFormat/>
  <Paragraphs>206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Arial</vt:lpstr>
      <vt:lpstr>Julius Sans One</vt:lpstr>
      <vt:lpstr>Questrial</vt:lpstr>
      <vt:lpstr>Didact Gothic</vt:lpstr>
      <vt:lpstr>Montserrat</vt:lpstr>
      <vt:lpstr>Segoe Print</vt:lpstr>
      <vt:lpstr>Microsoft YaHei</vt:lpstr>
      <vt:lpstr>Arial Unicode MS</vt:lpstr>
      <vt:lpstr>Minimalist Grayscale Pitch Deck by Slidesgo</vt:lpstr>
      <vt:lpstr>PowerPoint 演示文稿</vt:lpstr>
      <vt:lpstr>SKEDYUL</vt:lpstr>
      <vt:lpstr>PowerPoint 演示文稿</vt:lpstr>
      <vt:lpstr>PROBLEM?</vt:lpstr>
      <vt:lpstr>FRONTEND</vt:lpstr>
      <vt:lpstr>04</vt:lpstr>
      <vt:lpstr>04</vt:lpstr>
      <vt:lpstr>PROBLEM?</vt:lpstr>
      <vt:lpstr>PROBLEM? </vt:lpstr>
      <vt:lpstr>Funkcionalnost</vt:lpstr>
      <vt:lpstr>PREDSTAVLJAMO VAM NAŠE RJEŠENJE...</vt:lpstr>
      <vt:lpstr>PREDSTAVLJAMO VAM NAŠE RJEŠENJE...</vt:lpstr>
      <vt:lpstr>PowerPoint 演示文稿</vt:lpstr>
      <vt:lpstr>SKEDYULE</vt:lpstr>
      <vt:lpstr>PowerPoint 演示文稿</vt:lpstr>
      <vt:lpstr>HOME PAGE</vt:lpstr>
      <vt:lpstr>PowerPoint 演示文稿</vt:lpstr>
      <vt:lpstr>PowerPoint 演示文稿</vt:lpstr>
      <vt:lpstr>FORME ZA PRIJAVU KORISNIKA I PRIJAVU ADMINISTRATORA STRANICE</vt:lpstr>
      <vt:lpstr>Logika</vt:lpstr>
      <vt:lpstr>KOD VEZAN ZA LOGIKU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ODRžIVOST</vt:lpstr>
      <vt:lpstr>ODRžIVOST</vt:lpstr>
      <vt:lpstr>KONEKCIJA NA BAZU</vt:lpstr>
      <vt:lpstr>PROJEKAT U CJELINI</vt:lpstr>
      <vt:lpstr>PowerPoint 演示文稿</vt:lpstr>
      <vt:lpstr>HVALA NA PAŽNJI</vt:lpstr>
      <vt:lpstr>PowerPoint 演示文稿</vt:lpstr>
      <vt:lpstr>PITANJA?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13</cp:revision>
  <dcterms:created xsi:type="dcterms:W3CDTF">2022-12-15T21:25:00Z</dcterms:created>
  <dcterms:modified xsi:type="dcterms:W3CDTF">2022-12-17T13:32:19Z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81C8F03F194E498386270B748E668623</vt:lpwstr>
  </property>
  <property fmtid="{D5CDD505-2E9C-101B-9397-08002B2CF9AE}" pid="3" name="KSOProductBuildVer">
    <vt:lpwstr>1033-11.2.0.11440</vt:lpwstr>
  </property>
</Properties>
</file>