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8" r:id="rId22"/>
    <p:sldId id="279" r:id="rId23"/>
    <p:sldId id="280" r:id="rId24"/>
    <p:sldId id="283" r:id="rId25"/>
    <p:sldId id="284" r:id="rId26"/>
  </p:sldIdLst>
  <p:sldSz cx="18288000" cy="10287000"/>
  <p:notesSz cx="6858000" cy="9144000"/>
  <p:embeddedFontLst>
    <p:embeddedFont>
      <p:font typeface="Arimo" panose="020B0604020202020204" charset="0"/>
      <p:regular r:id="rId27"/>
    </p:embeddedFont>
    <p:embeddedFont>
      <p:font typeface="Arimo Bold" panose="020B0604020202020204" charset="0"/>
      <p:regular r:id="rId28"/>
    </p:embeddedFont>
    <p:embeddedFont>
      <p:font typeface="Canva Sans" panose="020B0604020202020204" charset="0"/>
      <p:regular r:id="rId29"/>
    </p:embeddedFont>
    <p:embeddedFont>
      <p:font typeface="Canva Sans Bold" panose="020B0604020202020204" charset="0"/>
      <p:regular r:id="rId30"/>
    </p:embeddedFont>
    <p:embeddedFont>
      <p:font typeface="Garet" panose="020B0604020202020204" charset="0"/>
      <p:regular r:id="rId31"/>
    </p:embeddedFont>
    <p:embeddedFont>
      <p:font typeface="League Gothic" panose="020B0604020202020204" charset="0"/>
      <p:regular r:id="rId32"/>
    </p:embeddedFont>
    <p:embeddedFont>
      <p:font typeface="Muli" panose="020B0604020202020204" charset="0"/>
      <p:regular r:id="rId33"/>
    </p:embeddedFont>
    <p:embeddedFont>
      <p:font typeface="Muli Bold" panose="020B0604020202020204" charset="0"/>
      <p:regular r:id="rId34"/>
    </p:embeddedFont>
    <p:embeddedFont>
      <p:font typeface="Open Sans" panose="020B0606030504020204" pitchFamily="34" charset="0"/>
      <p:regular r:id="rId35"/>
      <p:bold r:id="rId36"/>
      <p:italic r:id="rId37"/>
      <p:boldItalic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5033" autoAdjust="0"/>
  </p:normalViewPr>
  <p:slideViewPr>
    <p:cSldViewPr>
      <p:cViewPr varScale="1">
        <p:scale>
          <a:sx n="55" d="100"/>
          <a:sy n="55" d="100"/>
        </p:scale>
        <p:origin x="658"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 Id="rId4"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8.png"/><Relationship Id="rId7" Type="http://schemas.openxmlformats.org/officeDocument/2006/relationships/image" Target="../media/image12.png"/><Relationship Id="rId2" Type="http://schemas.openxmlformats.org/officeDocument/2006/relationships/image" Target="../media/image17.jpe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sp>
        <p:nvSpPr>
          <p:cNvPr id="3" name="Freeform 3"/>
          <p:cNvSpPr/>
          <p:nvPr/>
        </p:nvSpPr>
        <p:spPr>
          <a:xfrm>
            <a:off x="7743415" y="295836"/>
            <a:ext cx="2801171" cy="1465729"/>
          </a:xfrm>
          <a:custGeom>
            <a:avLst/>
            <a:gdLst/>
            <a:ahLst/>
            <a:cxnLst/>
            <a:rect l="l" t="t" r="r" b="b"/>
            <a:pathLst>
              <a:path w="2801171" h="1465729">
                <a:moveTo>
                  <a:pt x="0" y="0"/>
                </a:moveTo>
                <a:lnTo>
                  <a:pt x="2801170" y="0"/>
                </a:lnTo>
                <a:lnTo>
                  <a:pt x="2801170" y="1465728"/>
                </a:lnTo>
                <a:lnTo>
                  <a:pt x="0" y="1465728"/>
                </a:lnTo>
                <a:lnTo>
                  <a:pt x="0" y="0"/>
                </a:lnTo>
                <a:close/>
              </a:path>
            </a:pathLst>
          </a:custGeom>
          <a:blipFill>
            <a:blip r:embed="rId3" cstate="email">
              <a:extLst>
                <a:ext uri="{28A0092B-C50C-407E-A947-70E740481C1C}">
                  <a14:useLocalDpi xmlns:a14="http://schemas.microsoft.com/office/drawing/2010/main"/>
                </a:ext>
              </a:extLst>
            </a:blip>
            <a:stretch>
              <a:fillRect/>
            </a:stretch>
          </a:blipFill>
        </p:spPr>
      </p:sp>
      <p:sp>
        <p:nvSpPr>
          <p:cNvPr id="4" name="TextBox 4"/>
          <p:cNvSpPr txBox="1"/>
          <p:nvPr/>
        </p:nvSpPr>
        <p:spPr>
          <a:xfrm>
            <a:off x="1157293" y="2165701"/>
            <a:ext cx="15973414" cy="2814231"/>
          </a:xfrm>
          <a:prstGeom prst="rect">
            <a:avLst/>
          </a:prstGeom>
        </p:spPr>
        <p:txBody>
          <a:bodyPr lIns="0" tIns="0" rIns="0" bIns="0" rtlCol="0" anchor="t">
            <a:spAutoFit/>
          </a:bodyPr>
          <a:lstStyle/>
          <a:p>
            <a:pPr algn="ctr">
              <a:lnSpc>
                <a:spcPts val="11004"/>
              </a:lnSpc>
            </a:pPr>
            <a:r>
              <a:rPr lang="en-US" sz="9569">
                <a:solidFill>
                  <a:srgbClr val="FFFFFF"/>
                </a:solidFill>
                <a:latin typeface="League Gothic"/>
                <a:ea typeface="League Gothic"/>
                <a:cs typeface="League Gothic"/>
                <a:sym typeface="League Gothic"/>
              </a:rPr>
              <a:t>DATA VISUALIZATION ASSOCIATE INTERNSHIP PROJECT</a:t>
            </a:r>
          </a:p>
        </p:txBody>
      </p:sp>
      <p:sp>
        <p:nvSpPr>
          <p:cNvPr id="5" name="TextBox 5"/>
          <p:cNvSpPr txBox="1"/>
          <p:nvPr/>
        </p:nvSpPr>
        <p:spPr>
          <a:xfrm>
            <a:off x="4164844" y="5237106"/>
            <a:ext cx="10484173" cy="628703"/>
          </a:xfrm>
          <a:prstGeom prst="rect">
            <a:avLst/>
          </a:prstGeom>
        </p:spPr>
        <p:txBody>
          <a:bodyPr lIns="0" tIns="0" rIns="0" bIns="0" rtlCol="0" anchor="t">
            <a:spAutoFit/>
          </a:bodyPr>
          <a:lstStyle/>
          <a:p>
            <a:pPr algn="ctr">
              <a:lnSpc>
                <a:spcPts val="5217"/>
              </a:lnSpc>
            </a:pPr>
            <a:r>
              <a:rPr lang="en-US" sz="3598" b="1" spc="539" dirty="0">
                <a:solidFill>
                  <a:srgbClr val="F4D314"/>
                </a:solidFill>
                <a:latin typeface="Muli Bold"/>
                <a:ea typeface="Muli Bold"/>
                <a:cs typeface="Muli Bold"/>
                <a:sym typeface="Muli Bold"/>
              </a:rPr>
              <a:t>FINAL PRESENTATION : 46B TEAM</a:t>
            </a:r>
          </a:p>
        </p:txBody>
      </p:sp>
      <p:sp>
        <p:nvSpPr>
          <p:cNvPr id="6" name="TextBox 6"/>
          <p:cNvSpPr txBox="1"/>
          <p:nvPr/>
        </p:nvSpPr>
        <p:spPr>
          <a:xfrm>
            <a:off x="697166" y="6460445"/>
            <a:ext cx="18763315" cy="2769989"/>
          </a:xfrm>
          <a:prstGeom prst="rect">
            <a:avLst/>
          </a:prstGeom>
        </p:spPr>
        <p:txBody>
          <a:bodyPr lIns="0" tIns="0" rIns="0" bIns="0" rtlCol="0" anchor="t">
            <a:spAutoFit/>
          </a:bodyPr>
          <a:lstStyle/>
          <a:p>
            <a:pPr algn="l">
              <a:lnSpc>
                <a:spcPts val="4095"/>
              </a:lnSpc>
            </a:pPr>
            <a:r>
              <a:rPr lang="en-US" sz="3561" b="1" u="sng" dirty="0">
                <a:solidFill>
                  <a:srgbClr val="FFFFFF"/>
                </a:solidFill>
                <a:latin typeface="Muli Bold"/>
                <a:ea typeface="Muli Bold"/>
                <a:cs typeface="Muli Bold"/>
                <a:sym typeface="Muli Bold"/>
              </a:rPr>
              <a:t>MEMBERS:</a:t>
            </a:r>
          </a:p>
          <a:p>
            <a:pPr algn="ctr">
              <a:lnSpc>
                <a:spcPts val="3520"/>
              </a:lnSpc>
            </a:pPr>
            <a:endParaRPr lang="en-US" sz="3561" b="1" u="sng" dirty="0">
              <a:solidFill>
                <a:srgbClr val="FFFFFF"/>
              </a:solidFill>
              <a:latin typeface="Muli Bold"/>
              <a:ea typeface="Muli Bold"/>
              <a:cs typeface="Muli Bold"/>
              <a:sym typeface="Muli Bold"/>
            </a:endParaRPr>
          </a:p>
          <a:p>
            <a:pPr marL="660915" lvl="1" indent="-330457" algn="l">
              <a:lnSpc>
                <a:spcPts val="3520"/>
              </a:lnSpc>
              <a:buAutoNum type="arabicPeriod"/>
            </a:pPr>
            <a:r>
              <a:rPr lang="en-US" sz="3061" b="1" dirty="0">
                <a:solidFill>
                  <a:srgbClr val="FFFFFF"/>
                </a:solidFill>
                <a:latin typeface="Muli Bold"/>
                <a:ea typeface="Muli Bold"/>
                <a:cs typeface="Muli Bold"/>
                <a:sym typeface="Muli Bold"/>
              </a:rPr>
              <a:t> HAMZA ANWAR</a:t>
            </a:r>
          </a:p>
          <a:p>
            <a:pPr marL="660915" lvl="1" indent="-330457" algn="l">
              <a:lnSpc>
                <a:spcPts val="3520"/>
              </a:lnSpc>
              <a:buAutoNum type="arabicPeriod"/>
            </a:pPr>
            <a:r>
              <a:rPr lang="en-US" sz="3061" b="1" dirty="0">
                <a:solidFill>
                  <a:srgbClr val="FFFFFF"/>
                </a:solidFill>
                <a:latin typeface="Muli Bold"/>
                <a:ea typeface="Muli"/>
                <a:cs typeface="Muli"/>
                <a:sym typeface="Muli Bold"/>
              </a:rPr>
              <a:t> YASHWITHA REDDY</a:t>
            </a:r>
          </a:p>
          <a:p>
            <a:pPr marL="660915" lvl="1" indent="-330457" algn="l">
              <a:lnSpc>
                <a:spcPts val="3520"/>
              </a:lnSpc>
              <a:buAutoNum type="arabicPeriod"/>
            </a:pPr>
            <a:r>
              <a:rPr lang="en-US" sz="3061" b="1" dirty="0">
                <a:solidFill>
                  <a:srgbClr val="FFFFFF"/>
                </a:solidFill>
                <a:latin typeface="Muli Bold"/>
                <a:ea typeface="Muli"/>
                <a:cs typeface="Muli"/>
                <a:sym typeface="Muli Bold"/>
              </a:rPr>
              <a:t> DHEERAJ DARA</a:t>
            </a:r>
            <a:endParaRPr lang="en-US" sz="3061" dirty="0">
              <a:solidFill>
                <a:srgbClr val="FFFFFF"/>
              </a:solidFill>
              <a:latin typeface="Muli"/>
              <a:ea typeface="Muli"/>
              <a:cs typeface="Muli"/>
              <a:sym typeface="Muli"/>
            </a:endParaRPr>
          </a:p>
          <a:p>
            <a:pPr algn="ctr">
              <a:lnSpc>
                <a:spcPts val="3520"/>
              </a:lnSpc>
              <a:spcBef>
                <a:spcPct val="0"/>
              </a:spcBef>
            </a:pPr>
            <a:endParaRPr lang="en-US" sz="3061" dirty="0">
              <a:solidFill>
                <a:srgbClr val="FFFFFF"/>
              </a:solidFill>
              <a:latin typeface="Muli"/>
              <a:ea typeface="Muli"/>
              <a:cs typeface="Muli"/>
              <a:sym typeface="Mul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sp>
        <p:nvSpPr>
          <p:cNvPr id="3" name="TextBox 3"/>
          <p:cNvSpPr txBox="1"/>
          <p:nvPr/>
        </p:nvSpPr>
        <p:spPr>
          <a:xfrm>
            <a:off x="330809" y="2024438"/>
            <a:ext cx="17957191" cy="7024312"/>
          </a:xfrm>
          <a:prstGeom prst="rect">
            <a:avLst/>
          </a:prstGeom>
        </p:spPr>
        <p:txBody>
          <a:bodyPr lIns="0" tIns="0" rIns="0" bIns="0" rtlCol="0" anchor="t">
            <a:spAutoFit/>
          </a:bodyPr>
          <a:lstStyle/>
          <a:p>
            <a:pPr algn="l">
              <a:lnSpc>
                <a:spcPts val="3242"/>
              </a:lnSpc>
              <a:spcBef>
                <a:spcPct val="0"/>
              </a:spcBef>
            </a:pPr>
            <a:r>
              <a:rPr lang="en-US" sz="2236" b="1" u="none" strike="noStrike" spc="335">
                <a:solidFill>
                  <a:srgbClr val="F4D314"/>
                </a:solidFill>
                <a:latin typeface="Muli Bold"/>
                <a:ea typeface="Muli Bold"/>
                <a:cs typeface="Muli Bold"/>
                <a:sym typeface="Muli Bold"/>
              </a:rPr>
              <a:t>📌 DESCRIPTION: </a:t>
            </a:r>
          </a:p>
          <a:p>
            <a:pPr marL="461194" lvl="1" indent="-230597" algn="l">
              <a:lnSpc>
                <a:spcPts val="3097"/>
              </a:lnSpc>
              <a:spcBef>
                <a:spcPct val="0"/>
              </a:spcBef>
              <a:buFont typeface="Arial"/>
              <a:buChar char="•"/>
            </a:pPr>
            <a:r>
              <a:rPr lang="en-US" sz="2136" u="none" strike="noStrike" spc="320">
                <a:solidFill>
                  <a:srgbClr val="FFFFFF"/>
                </a:solidFill>
                <a:latin typeface="Muli"/>
                <a:ea typeface="Muli"/>
                <a:cs typeface="Muli"/>
                <a:sym typeface="Muli"/>
              </a:rPr>
              <a:t>TRACKS COHORT ENROLLMENTS, INCLUDING START AND END DATES.</a:t>
            </a:r>
          </a:p>
          <a:p>
            <a:pPr algn="l">
              <a:lnSpc>
                <a:spcPts val="1180"/>
              </a:lnSpc>
              <a:spcBef>
                <a:spcPct val="0"/>
              </a:spcBef>
            </a:pPr>
            <a:endParaRPr lang="en-US" sz="2136" u="none" strike="noStrike" spc="320">
              <a:solidFill>
                <a:srgbClr val="FFFFFF"/>
              </a:solidFill>
              <a:latin typeface="Muli"/>
              <a:ea typeface="Muli"/>
              <a:cs typeface="Muli"/>
              <a:sym typeface="Muli"/>
            </a:endParaRPr>
          </a:p>
          <a:p>
            <a:pPr algn="l">
              <a:lnSpc>
                <a:spcPts val="3242"/>
              </a:lnSpc>
              <a:spcBef>
                <a:spcPct val="0"/>
              </a:spcBef>
            </a:pPr>
            <a:r>
              <a:rPr lang="en-US" sz="2236" b="1" u="none" strike="noStrike" spc="335">
                <a:solidFill>
                  <a:srgbClr val="F4D314"/>
                </a:solidFill>
                <a:latin typeface="Muli Bold"/>
                <a:ea typeface="Muli Bold"/>
                <a:cs typeface="Muli Bold"/>
                <a:sym typeface="Muli Bold"/>
              </a:rPr>
              <a:t>📊 DATASET STRUCTURE:</a:t>
            </a:r>
          </a:p>
          <a:p>
            <a:pPr marL="461194" lvl="1" indent="-230597" algn="l">
              <a:lnSpc>
                <a:spcPts val="3097"/>
              </a:lnSpc>
              <a:spcBef>
                <a:spcPct val="0"/>
              </a:spcBef>
              <a:buFont typeface="Arial"/>
              <a:buChar char="•"/>
            </a:pPr>
            <a:r>
              <a:rPr lang="en-US" sz="2136" u="none" strike="noStrike" spc="320">
                <a:solidFill>
                  <a:srgbClr val="FFFFFF"/>
                </a:solidFill>
                <a:latin typeface="Muli"/>
                <a:ea typeface="Muli"/>
                <a:cs typeface="Muli"/>
                <a:sym typeface="Muli"/>
              </a:rPr>
              <a:t>ROWS: 639</a:t>
            </a:r>
          </a:p>
          <a:p>
            <a:pPr marL="461194" lvl="1" indent="-230597" algn="l">
              <a:lnSpc>
                <a:spcPts val="3097"/>
              </a:lnSpc>
              <a:spcBef>
                <a:spcPct val="0"/>
              </a:spcBef>
              <a:buFont typeface="Arial"/>
              <a:buChar char="•"/>
            </a:pPr>
            <a:r>
              <a:rPr lang="en-US" sz="2136" u="none" strike="noStrike" spc="320">
                <a:solidFill>
                  <a:srgbClr val="FFFFFF"/>
                </a:solidFill>
                <a:latin typeface="Muli"/>
                <a:ea typeface="Muli"/>
                <a:cs typeface="Muli"/>
                <a:sym typeface="Muli"/>
              </a:rPr>
              <a:t>COLUMNS: 5</a:t>
            </a:r>
          </a:p>
          <a:p>
            <a:pPr algn="l">
              <a:lnSpc>
                <a:spcPts val="1180"/>
              </a:lnSpc>
              <a:spcBef>
                <a:spcPct val="0"/>
              </a:spcBef>
            </a:pPr>
            <a:endParaRPr lang="en-US" sz="2136" u="none" strike="noStrike" spc="320">
              <a:solidFill>
                <a:srgbClr val="FFFFFF"/>
              </a:solidFill>
              <a:latin typeface="Muli"/>
              <a:ea typeface="Muli"/>
              <a:cs typeface="Muli"/>
              <a:sym typeface="Muli"/>
            </a:endParaRPr>
          </a:p>
          <a:p>
            <a:pPr algn="l">
              <a:lnSpc>
                <a:spcPts val="3242"/>
              </a:lnSpc>
              <a:spcBef>
                <a:spcPct val="0"/>
              </a:spcBef>
            </a:pPr>
            <a:r>
              <a:rPr lang="en-US" sz="2236" b="1" u="none" strike="noStrike" spc="335">
                <a:solidFill>
                  <a:srgbClr val="F4D314"/>
                </a:solidFill>
                <a:latin typeface="Muli Bold"/>
                <a:ea typeface="Muli Bold"/>
                <a:cs typeface="Muli Bold"/>
                <a:sym typeface="Muli Bold"/>
              </a:rPr>
              <a:t>🔍 KEY INSIGHTS:</a:t>
            </a:r>
          </a:p>
          <a:p>
            <a:pPr marL="461194" lvl="1" indent="-230597" algn="l">
              <a:lnSpc>
                <a:spcPts val="3097"/>
              </a:lnSpc>
              <a:spcBef>
                <a:spcPct val="0"/>
              </a:spcBef>
              <a:buFont typeface="Arial"/>
              <a:buChar char="•"/>
            </a:pPr>
            <a:r>
              <a:rPr lang="en-US" sz="2136" u="none" strike="noStrike" spc="320">
                <a:solidFill>
                  <a:srgbClr val="FFFFFF"/>
                </a:solidFill>
                <a:latin typeface="Muli"/>
                <a:ea typeface="Muli"/>
                <a:cs typeface="Muli"/>
                <a:sym typeface="Muli"/>
              </a:rPr>
              <a:t>STRONG CORRELATION (R=0.94) BETWEEN START_DATE &amp; END_DATE.</a:t>
            </a:r>
          </a:p>
          <a:p>
            <a:pPr marL="461194" lvl="1" indent="-230597" algn="l">
              <a:lnSpc>
                <a:spcPts val="3097"/>
              </a:lnSpc>
              <a:spcBef>
                <a:spcPct val="0"/>
              </a:spcBef>
              <a:buFont typeface="Arial"/>
              <a:buChar char="•"/>
            </a:pPr>
            <a:r>
              <a:rPr lang="en-US" sz="2136" u="none" strike="noStrike" spc="320">
                <a:solidFill>
                  <a:srgbClr val="FFFFFF"/>
                </a:solidFill>
                <a:latin typeface="Muli"/>
                <a:ea typeface="Muli"/>
                <a:cs typeface="Muli"/>
                <a:sym typeface="Muli"/>
              </a:rPr>
              <a:t>NO MISSING VALUES OR DUPLICATES.</a:t>
            </a:r>
          </a:p>
          <a:p>
            <a:pPr algn="l">
              <a:lnSpc>
                <a:spcPts val="1180"/>
              </a:lnSpc>
              <a:spcBef>
                <a:spcPct val="0"/>
              </a:spcBef>
            </a:pPr>
            <a:endParaRPr lang="en-US" sz="2136" u="none" strike="noStrike" spc="320">
              <a:solidFill>
                <a:srgbClr val="FFFFFF"/>
              </a:solidFill>
              <a:latin typeface="Muli"/>
              <a:ea typeface="Muli"/>
              <a:cs typeface="Muli"/>
              <a:sym typeface="Muli"/>
            </a:endParaRPr>
          </a:p>
          <a:p>
            <a:pPr algn="l">
              <a:lnSpc>
                <a:spcPts val="3242"/>
              </a:lnSpc>
              <a:spcBef>
                <a:spcPct val="0"/>
              </a:spcBef>
            </a:pPr>
            <a:r>
              <a:rPr lang="en-US" sz="2236" b="1" u="none" strike="noStrike" spc="335">
                <a:solidFill>
                  <a:srgbClr val="F4D314"/>
                </a:solidFill>
                <a:latin typeface="Muli Bold"/>
                <a:ea typeface="Muli Bold"/>
                <a:cs typeface="Muli Bold"/>
                <a:sym typeface="Muli Bold"/>
              </a:rPr>
              <a:t>⚠️ OUTLIERS FOUND:</a:t>
            </a:r>
          </a:p>
          <a:p>
            <a:pPr marL="461194" lvl="1" indent="-230597" algn="l">
              <a:lnSpc>
                <a:spcPts val="3097"/>
              </a:lnSpc>
              <a:spcBef>
                <a:spcPct val="0"/>
              </a:spcBef>
              <a:buFont typeface="Arial"/>
              <a:buChar char="•"/>
            </a:pPr>
            <a:r>
              <a:rPr lang="en-US" sz="2136" u="none" strike="noStrike" spc="320">
                <a:solidFill>
                  <a:srgbClr val="FFFFFF"/>
                </a:solidFill>
                <a:latin typeface="Muli"/>
                <a:ea typeface="Muli"/>
                <a:cs typeface="Muli"/>
                <a:sym typeface="Muli"/>
              </a:rPr>
              <a:t>SIZE COLUMN HAS EXTREME VALUES.</a:t>
            </a:r>
          </a:p>
          <a:p>
            <a:pPr algn="l">
              <a:lnSpc>
                <a:spcPts val="1180"/>
              </a:lnSpc>
              <a:spcBef>
                <a:spcPct val="0"/>
              </a:spcBef>
            </a:pPr>
            <a:endParaRPr lang="en-US" sz="2136" u="none" strike="noStrike" spc="320">
              <a:solidFill>
                <a:srgbClr val="FFFFFF"/>
              </a:solidFill>
              <a:latin typeface="Muli"/>
              <a:ea typeface="Muli"/>
              <a:cs typeface="Muli"/>
              <a:sym typeface="Muli"/>
            </a:endParaRPr>
          </a:p>
          <a:p>
            <a:pPr algn="l">
              <a:lnSpc>
                <a:spcPts val="3242"/>
              </a:lnSpc>
              <a:spcBef>
                <a:spcPct val="0"/>
              </a:spcBef>
            </a:pPr>
            <a:r>
              <a:rPr lang="en-US" sz="2236" b="1" u="none" strike="noStrike" spc="335">
                <a:solidFill>
                  <a:srgbClr val="F4D314"/>
                </a:solidFill>
                <a:latin typeface="Muli Bold"/>
                <a:ea typeface="Muli Bold"/>
                <a:cs typeface="Muli Bold"/>
                <a:sym typeface="Muli Bold"/>
              </a:rPr>
              <a:t>✅ NEXT STEPS:</a:t>
            </a:r>
          </a:p>
          <a:p>
            <a:pPr marL="461194" lvl="1" indent="-230597" algn="l">
              <a:lnSpc>
                <a:spcPts val="3097"/>
              </a:lnSpc>
              <a:spcBef>
                <a:spcPct val="0"/>
              </a:spcBef>
              <a:buFont typeface="Arial"/>
              <a:buChar char="•"/>
            </a:pPr>
            <a:r>
              <a:rPr lang="en-US" sz="2136" u="none" strike="noStrike" spc="320">
                <a:solidFill>
                  <a:srgbClr val="FFFFFF"/>
                </a:solidFill>
                <a:latin typeface="Muli"/>
                <a:ea typeface="Muli"/>
                <a:cs typeface="Muli"/>
                <a:sym typeface="Muli"/>
              </a:rPr>
              <a:t>REMOVE OR ADJUST OUTLIERS.</a:t>
            </a:r>
          </a:p>
          <a:p>
            <a:pPr marL="461194" lvl="1" indent="-230597" algn="l">
              <a:lnSpc>
                <a:spcPts val="3097"/>
              </a:lnSpc>
              <a:spcBef>
                <a:spcPct val="0"/>
              </a:spcBef>
              <a:buFont typeface="Arial"/>
              <a:buChar char="•"/>
            </a:pPr>
            <a:r>
              <a:rPr lang="en-US" sz="2136" u="none" strike="noStrike" spc="320">
                <a:solidFill>
                  <a:srgbClr val="FFFFFF"/>
                </a:solidFill>
                <a:latin typeface="Muli"/>
                <a:ea typeface="Muli"/>
                <a:cs typeface="Muli"/>
                <a:sym typeface="Muli"/>
              </a:rPr>
              <a:t>FURTHER ANALYZE CORRELATIONS.</a:t>
            </a:r>
          </a:p>
          <a:p>
            <a:pPr algn="l">
              <a:lnSpc>
                <a:spcPts val="1180"/>
              </a:lnSpc>
              <a:spcBef>
                <a:spcPct val="0"/>
              </a:spcBef>
            </a:pPr>
            <a:endParaRPr lang="en-US" sz="2136" u="none" strike="noStrike" spc="320">
              <a:solidFill>
                <a:srgbClr val="FFFFFF"/>
              </a:solidFill>
              <a:latin typeface="Muli"/>
              <a:ea typeface="Muli"/>
              <a:cs typeface="Muli"/>
              <a:sym typeface="Muli"/>
            </a:endParaRPr>
          </a:p>
          <a:p>
            <a:pPr algn="l">
              <a:lnSpc>
                <a:spcPts val="3242"/>
              </a:lnSpc>
              <a:spcBef>
                <a:spcPct val="0"/>
              </a:spcBef>
            </a:pPr>
            <a:r>
              <a:rPr lang="en-US" sz="2236" b="1" u="none" strike="noStrike" spc="335">
                <a:solidFill>
                  <a:srgbClr val="F4D314"/>
                </a:solidFill>
                <a:latin typeface="Muli Bold"/>
                <a:ea typeface="Muli Bold"/>
                <a:cs typeface="Muli Bold"/>
                <a:sym typeface="Muli Bold"/>
              </a:rPr>
              <a:t>📈 VISUALS:</a:t>
            </a:r>
          </a:p>
          <a:p>
            <a:pPr marL="461194" lvl="1" indent="-230597" algn="l">
              <a:lnSpc>
                <a:spcPts val="3097"/>
              </a:lnSpc>
              <a:spcBef>
                <a:spcPct val="0"/>
              </a:spcBef>
              <a:buFont typeface="Arial"/>
              <a:buChar char="•"/>
            </a:pPr>
            <a:r>
              <a:rPr lang="en-US" sz="2136" u="none" strike="noStrike" spc="320">
                <a:solidFill>
                  <a:srgbClr val="FFFFFF"/>
                </a:solidFill>
                <a:latin typeface="Muli"/>
                <a:ea typeface="Muli"/>
                <a:cs typeface="Muli"/>
                <a:sym typeface="Muli"/>
              </a:rPr>
              <a:t>SCATTER PLOT: CORRELATION BETWEEN START AND END DATES.</a:t>
            </a:r>
          </a:p>
          <a:p>
            <a:pPr marL="461194" lvl="1" indent="-230597" algn="l">
              <a:lnSpc>
                <a:spcPts val="3097"/>
              </a:lnSpc>
              <a:spcBef>
                <a:spcPct val="0"/>
              </a:spcBef>
              <a:buFont typeface="Arial"/>
              <a:buChar char="•"/>
            </a:pPr>
            <a:r>
              <a:rPr lang="en-US" sz="2136" u="none" strike="noStrike" spc="320">
                <a:solidFill>
                  <a:srgbClr val="FFFFFF"/>
                </a:solidFill>
                <a:latin typeface="Muli"/>
                <a:ea typeface="Muli"/>
                <a:cs typeface="Muli"/>
                <a:sym typeface="Muli"/>
              </a:rPr>
              <a:t>BOX PLOT: OUTLIERS IN THE SIZE COLUMN.</a:t>
            </a:r>
          </a:p>
        </p:txBody>
      </p:sp>
      <p:sp>
        <p:nvSpPr>
          <p:cNvPr id="4" name="TextBox 4"/>
          <p:cNvSpPr txBox="1"/>
          <p:nvPr/>
        </p:nvSpPr>
        <p:spPr>
          <a:xfrm>
            <a:off x="5316180" y="224007"/>
            <a:ext cx="9561882" cy="1217143"/>
          </a:xfrm>
          <a:prstGeom prst="rect">
            <a:avLst/>
          </a:prstGeom>
        </p:spPr>
        <p:txBody>
          <a:bodyPr lIns="0" tIns="0" rIns="0" bIns="0" rtlCol="0" anchor="t">
            <a:spAutoFit/>
          </a:bodyPr>
          <a:lstStyle/>
          <a:p>
            <a:pPr algn="l">
              <a:lnSpc>
                <a:spcPts val="9413"/>
              </a:lnSpc>
            </a:pPr>
            <a:r>
              <a:rPr lang="en-US" sz="8185">
                <a:solidFill>
                  <a:srgbClr val="FFFFFF"/>
                </a:solidFill>
                <a:latin typeface="League Gothic"/>
                <a:ea typeface="League Gothic"/>
                <a:cs typeface="League Gothic"/>
                <a:sym typeface="League Gothic"/>
              </a:rPr>
              <a:t>III) COHORT DATA OVERVIEW</a:t>
            </a:r>
          </a:p>
        </p:txBody>
      </p:sp>
      <p:grpSp>
        <p:nvGrpSpPr>
          <p:cNvPr id="5" name="Group 5"/>
          <p:cNvGrpSpPr/>
          <p:nvPr/>
        </p:nvGrpSpPr>
        <p:grpSpPr>
          <a:xfrm>
            <a:off x="12469513" y="2794731"/>
            <a:ext cx="6314130" cy="7492269"/>
            <a:chOff x="0" y="0"/>
            <a:chExt cx="812800" cy="964459"/>
          </a:xfrm>
        </p:grpSpPr>
        <p:sp>
          <p:nvSpPr>
            <p:cNvPr id="6" name="Freeform 6"/>
            <p:cNvSpPr/>
            <p:nvPr/>
          </p:nvSpPr>
          <p:spPr>
            <a:xfrm>
              <a:off x="0" y="0"/>
              <a:ext cx="812800" cy="964458"/>
            </a:xfrm>
            <a:custGeom>
              <a:avLst/>
              <a:gdLst/>
              <a:ahLst/>
              <a:cxnLst/>
              <a:rect l="l" t="t" r="r" b="b"/>
              <a:pathLst>
                <a:path w="812800" h="964458">
                  <a:moveTo>
                    <a:pt x="406400" y="0"/>
                  </a:moveTo>
                  <a:cubicBezTo>
                    <a:pt x="181951" y="0"/>
                    <a:pt x="0" y="215901"/>
                    <a:pt x="0" y="482229"/>
                  </a:cubicBezTo>
                  <a:cubicBezTo>
                    <a:pt x="0" y="748557"/>
                    <a:pt x="181951" y="964458"/>
                    <a:pt x="406400" y="964458"/>
                  </a:cubicBezTo>
                  <a:cubicBezTo>
                    <a:pt x="630849" y="964458"/>
                    <a:pt x="812800" y="748557"/>
                    <a:pt x="812800" y="482229"/>
                  </a:cubicBezTo>
                  <a:cubicBezTo>
                    <a:pt x="812800" y="215901"/>
                    <a:pt x="630849" y="0"/>
                    <a:pt x="406400" y="0"/>
                  </a:cubicBezTo>
                  <a:close/>
                </a:path>
              </a:pathLst>
            </a:custGeom>
            <a:blipFill>
              <a:blip r:embed="rId3" cstate="email">
                <a:alphaModFix amt="79000"/>
                <a:extLst>
                  <a:ext uri="{28A0092B-C50C-407E-A947-70E740481C1C}">
                    <a14:useLocalDpi xmlns:a14="http://schemas.microsoft.com/office/drawing/2010/main"/>
                  </a:ext>
                </a:extLst>
              </a:blip>
              <a:stretch>
                <a:fillRect/>
              </a:stretch>
            </a:blipFill>
          </p:spPr>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grpSp>
        <p:nvGrpSpPr>
          <p:cNvPr id="3" name="Group 3"/>
          <p:cNvGrpSpPr/>
          <p:nvPr/>
        </p:nvGrpSpPr>
        <p:grpSpPr>
          <a:xfrm>
            <a:off x="11916386" y="1028700"/>
            <a:ext cx="7701582" cy="11018536"/>
            <a:chOff x="0" y="0"/>
            <a:chExt cx="812800" cy="1162861"/>
          </a:xfrm>
        </p:grpSpPr>
        <p:sp>
          <p:nvSpPr>
            <p:cNvPr id="4" name="Freeform 4"/>
            <p:cNvSpPr/>
            <p:nvPr/>
          </p:nvSpPr>
          <p:spPr>
            <a:xfrm>
              <a:off x="0" y="0"/>
              <a:ext cx="812800" cy="1162861"/>
            </a:xfrm>
            <a:custGeom>
              <a:avLst/>
              <a:gdLst/>
              <a:ahLst/>
              <a:cxnLst/>
              <a:rect l="l" t="t" r="r" b="b"/>
              <a:pathLst>
                <a:path w="812800" h="1162861">
                  <a:moveTo>
                    <a:pt x="406400" y="0"/>
                  </a:moveTo>
                  <a:cubicBezTo>
                    <a:pt x="181951" y="0"/>
                    <a:pt x="0" y="260315"/>
                    <a:pt x="0" y="581430"/>
                  </a:cubicBezTo>
                  <a:cubicBezTo>
                    <a:pt x="0" y="902545"/>
                    <a:pt x="181951" y="1162861"/>
                    <a:pt x="406400" y="1162861"/>
                  </a:cubicBezTo>
                  <a:cubicBezTo>
                    <a:pt x="630849" y="1162861"/>
                    <a:pt x="812800" y="902545"/>
                    <a:pt x="812800" y="581430"/>
                  </a:cubicBezTo>
                  <a:cubicBezTo>
                    <a:pt x="812800" y="260315"/>
                    <a:pt x="630849" y="0"/>
                    <a:pt x="406400" y="0"/>
                  </a:cubicBezTo>
                  <a:close/>
                </a:path>
              </a:pathLst>
            </a:custGeom>
            <a:blipFill>
              <a:blip r:embed="rId3" cstate="email">
                <a:alphaModFix amt="90000"/>
                <a:extLst>
                  <a:ext uri="{28A0092B-C50C-407E-A947-70E740481C1C}">
                    <a14:useLocalDpi xmlns:a14="http://schemas.microsoft.com/office/drawing/2010/main"/>
                  </a:ext>
                </a:extLst>
              </a:blip>
              <a:stretch>
                <a:fillRect/>
              </a:stretch>
            </a:blipFill>
          </p:spPr>
        </p:sp>
      </p:grpSp>
      <p:sp>
        <p:nvSpPr>
          <p:cNvPr id="5" name="TextBox 5"/>
          <p:cNvSpPr txBox="1"/>
          <p:nvPr/>
        </p:nvSpPr>
        <p:spPr>
          <a:xfrm>
            <a:off x="330809" y="1700024"/>
            <a:ext cx="19287159" cy="8141834"/>
          </a:xfrm>
          <a:prstGeom prst="rect">
            <a:avLst/>
          </a:prstGeom>
        </p:spPr>
        <p:txBody>
          <a:bodyPr lIns="0" tIns="0" rIns="0" bIns="0" rtlCol="0" anchor="t">
            <a:spAutoFit/>
          </a:bodyPr>
          <a:lstStyle/>
          <a:p>
            <a:pPr algn="l">
              <a:lnSpc>
                <a:spcPts val="3598"/>
              </a:lnSpc>
            </a:pPr>
            <a:r>
              <a:rPr lang="en-US" sz="2481" b="1" spc="372">
                <a:solidFill>
                  <a:srgbClr val="F4D314"/>
                </a:solidFill>
                <a:latin typeface="Muli Bold"/>
                <a:ea typeface="Muli Bold"/>
                <a:cs typeface="Muli Bold"/>
                <a:sym typeface="Muli Bold"/>
              </a:rPr>
              <a:t>📌 DESCRIPTION:</a:t>
            </a:r>
          </a:p>
          <a:p>
            <a:pPr algn="l">
              <a:lnSpc>
                <a:spcPts val="3453"/>
              </a:lnSpc>
            </a:pPr>
            <a:r>
              <a:rPr lang="en-US" sz="2381" spc="357">
                <a:solidFill>
                  <a:srgbClr val="FFFFFF"/>
                </a:solidFill>
                <a:latin typeface="Muli"/>
                <a:ea typeface="Muli"/>
                <a:cs typeface="Muli"/>
                <a:sym typeface="Muli"/>
              </a:rPr>
              <a:t> INCLUDES REACH, CLICKS, CPC, AND COST PER RESULT.</a:t>
            </a:r>
          </a:p>
          <a:p>
            <a:pPr algn="l">
              <a:lnSpc>
                <a:spcPts val="1160"/>
              </a:lnSpc>
            </a:pPr>
            <a:endParaRPr lang="en-US" sz="2381" spc="357">
              <a:solidFill>
                <a:srgbClr val="FFFFFF"/>
              </a:solidFill>
              <a:latin typeface="Muli"/>
              <a:ea typeface="Muli"/>
              <a:cs typeface="Muli"/>
              <a:sym typeface="Muli"/>
            </a:endParaRPr>
          </a:p>
          <a:p>
            <a:pPr algn="l">
              <a:lnSpc>
                <a:spcPts val="3598"/>
              </a:lnSpc>
            </a:pPr>
            <a:r>
              <a:rPr lang="en-US" sz="2481" b="1" spc="372">
                <a:solidFill>
                  <a:srgbClr val="F4D314"/>
                </a:solidFill>
                <a:latin typeface="Muli Bold"/>
                <a:ea typeface="Muli Bold"/>
                <a:cs typeface="Muli Bold"/>
                <a:sym typeface="Muli Bold"/>
              </a:rPr>
              <a:t>📊 DATASET STRUCTURE:</a:t>
            </a:r>
          </a:p>
          <a:p>
            <a:pPr marL="514222" lvl="1" indent="-257111" algn="l">
              <a:lnSpc>
                <a:spcPts val="3453"/>
              </a:lnSpc>
              <a:buFont typeface="Arial"/>
              <a:buChar char="•"/>
            </a:pPr>
            <a:r>
              <a:rPr lang="en-US" sz="2381" spc="357">
                <a:solidFill>
                  <a:srgbClr val="FFFFFF"/>
                </a:solidFill>
                <a:latin typeface="Muli"/>
                <a:ea typeface="Muli"/>
                <a:cs typeface="Muli"/>
                <a:sym typeface="Muli"/>
              </a:rPr>
              <a:t>ROWS: 141</a:t>
            </a:r>
          </a:p>
          <a:p>
            <a:pPr marL="514222" lvl="1" indent="-257111" algn="l">
              <a:lnSpc>
                <a:spcPts val="3453"/>
              </a:lnSpc>
              <a:buFont typeface="Arial"/>
              <a:buChar char="•"/>
            </a:pPr>
            <a:r>
              <a:rPr lang="en-US" sz="2381" spc="357">
                <a:solidFill>
                  <a:srgbClr val="FFFFFF"/>
                </a:solidFill>
                <a:latin typeface="Muli"/>
                <a:ea typeface="Muli"/>
                <a:cs typeface="Muli"/>
                <a:sym typeface="Muli"/>
              </a:rPr>
              <a:t>COLUMNS: 14</a:t>
            </a:r>
          </a:p>
          <a:p>
            <a:pPr algn="l">
              <a:lnSpc>
                <a:spcPts val="1160"/>
              </a:lnSpc>
            </a:pPr>
            <a:endParaRPr lang="en-US" sz="2381" spc="357">
              <a:solidFill>
                <a:srgbClr val="FFFFFF"/>
              </a:solidFill>
              <a:latin typeface="Muli"/>
              <a:ea typeface="Muli"/>
              <a:cs typeface="Muli"/>
              <a:sym typeface="Muli"/>
            </a:endParaRPr>
          </a:p>
          <a:p>
            <a:pPr algn="l">
              <a:lnSpc>
                <a:spcPts val="3598"/>
              </a:lnSpc>
            </a:pPr>
            <a:r>
              <a:rPr lang="en-US" sz="2481" b="1" spc="372">
                <a:solidFill>
                  <a:srgbClr val="F4D314"/>
                </a:solidFill>
                <a:latin typeface="Muli Bold"/>
                <a:ea typeface="Muli Bold"/>
                <a:cs typeface="Muli Bold"/>
                <a:sym typeface="Muli Bold"/>
              </a:rPr>
              <a:t>🔍 KEY INSIGHTS:</a:t>
            </a:r>
          </a:p>
          <a:p>
            <a:pPr marL="514222" lvl="1" indent="-257111" algn="l">
              <a:lnSpc>
                <a:spcPts val="3453"/>
              </a:lnSpc>
              <a:buFont typeface="Arial"/>
              <a:buChar char="•"/>
            </a:pPr>
            <a:r>
              <a:rPr lang="en-US" sz="2381" spc="357">
                <a:solidFill>
                  <a:srgbClr val="FFFFFF"/>
                </a:solidFill>
                <a:latin typeface="Muli"/>
                <a:ea typeface="Muli"/>
                <a:cs typeface="Muli"/>
                <a:sym typeface="Muli"/>
              </a:rPr>
              <a:t>AVERAGE REACH: 1,702,851</a:t>
            </a:r>
          </a:p>
          <a:p>
            <a:pPr marL="514222" lvl="1" indent="-257111" algn="l">
              <a:lnSpc>
                <a:spcPts val="3453"/>
              </a:lnSpc>
              <a:buFont typeface="Arial"/>
              <a:buChar char="•"/>
            </a:pPr>
            <a:r>
              <a:rPr lang="en-US" sz="2381" spc="357">
                <a:solidFill>
                  <a:srgbClr val="FFFFFF"/>
                </a:solidFill>
                <a:latin typeface="Muli"/>
                <a:ea typeface="Muli"/>
                <a:cs typeface="Muli"/>
                <a:sym typeface="Muli"/>
              </a:rPr>
              <a:t>AMOUNT SPENT: MIN: 0.99, MAX: 25,531.47, MEAN: 2,399.96 AED</a:t>
            </a:r>
          </a:p>
          <a:p>
            <a:pPr algn="l">
              <a:lnSpc>
                <a:spcPts val="1160"/>
              </a:lnSpc>
            </a:pPr>
            <a:endParaRPr lang="en-US" sz="2381" spc="357">
              <a:solidFill>
                <a:srgbClr val="FFFFFF"/>
              </a:solidFill>
              <a:latin typeface="Muli"/>
              <a:ea typeface="Muli"/>
              <a:cs typeface="Muli"/>
              <a:sym typeface="Muli"/>
            </a:endParaRPr>
          </a:p>
          <a:p>
            <a:pPr algn="l">
              <a:lnSpc>
                <a:spcPts val="3598"/>
              </a:lnSpc>
            </a:pPr>
            <a:r>
              <a:rPr lang="en-US" sz="2481" b="1" spc="372">
                <a:solidFill>
                  <a:srgbClr val="F4D314"/>
                </a:solidFill>
                <a:latin typeface="Muli Bold"/>
                <a:ea typeface="Muli Bold"/>
                <a:cs typeface="Muli Bold"/>
                <a:sym typeface="Muli Bold"/>
              </a:rPr>
              <a:t>⚠️ MISSING DATA:</a:t>
            </a:r>
          </a:p>
          <a:p>
            <a:pPr marL="514222" lvl="1" indent="-257111" algn="l">
              <a:lnSpc>
                <a:spcPts val="3453"/>
              </a:lnSpc>
              <a:buFont typeface="Arial"/>
              <a:buChar char="•"/>
            </a:pPr>
            <a:r>
              <a:rPr lang="en-US" sz="2381" spc="357">
                <a:solidFill>
                  <a:srgbClr val="FFFFFF"/>
                </a:solidFill>
                <a:latin typeface="Muli"/>
                <a:ea typeface="Muli"/>
                <a:cs typeface="Muli"/>
                <a:sym typeface="Muli"/>
              </a:rPr>
              <a:t>OUTBOUND CLICKS (2), LANDING PAGE VIEWS (2), CPC (1).</a:t>
            </a:r>
          </a:p>
          <a:p>
            <a:pPr algn="l">
              <a:lnSpc>
                <a:spcPts val="1160"/>
              </a:lnSpc>
            </a:pPr>
            <a:endParaRPr lang="en-US" sz="2381" spc="357">
              <a:solidFill>
                <a:srgbClr val="FFFFFF"/>
              </a:solidFill>
              <a:latin typeface="Muli"/>
              <a:ea typeface="Muli"/>
              <a:cs typeface="Muli"/>
              <a:sym typeface="Muli"/>
            </a:endParaRPr>
          </a:p>
          <a:p>
            <a:pPr algn="l">
              <a:lnSpc>
                <a:spcPts val="3598"/>
              </a:lnSpc>
            </a:pPr>
            <a:r>
              <a:rPr lang="en-US" sz="2481" b="1" spc="372">
                <a:solidFill>
                  <a:srgbClr val="F4D314"/>
                </a:solidFill>
                <a:latin typeface="Muli Bold"/>
                <a:ea typeface="Muli Bold"/>
                <a:cs typeface="Muli Bold"/>
                <a:sym typeface="Muli Bold"/>
              </a:rPr>
              <a:t>✅ NEXT STEPS:</a:t>
            </a:r>
          </a:p>
          <a:p>
            <a:pPr marL="514222" lvl="1" indent="-257111" algn="l">
              <a:lnSpc>
                <a:spcPts val="3453"/>
              </a:lnSpc>
              <a:buFont typeface="Arial"/>
              <a:buChar char="•"/>
            </a:pPr>
            <a:r>
              <a:rPr lang="en-US" sz="2381" spc="357">
                <a:solidFill>
                  <a:srgbClr val="FFFFFF"/>
                </a:solidFill>
                <a:latin typeface="Muli"/>
                <a:ea typeface="Muli"/>
                <a:cs typeface="Muli"/>
                <a:sym typeface="Muli"/>
              </a:rPr>
              <a:t>FILL MISSING VALUES.</a:t>
            </a:r>
          </a:p>
          <a:p>
            <a:pPr marL="514222" lvl="1" indent="-257111" algn="l">
              <a:lnSpc>
                <a:spcPts val="3453"/>
              </a:lnSpc>
              <a:buFont typeface="Arial"/>
              <a:buChar char="•"/>
            </a:pPr>
            <a:r>
              <a:rPr lang="en-US" sz="2381" spc="357">
                <a:solidFill>
                  <a:srgbClr val="FFFFFF"/>
                </a:solidFill>
                <a:latin typeface="Muli"/>
                <a:ea typeface="Muli"/>
                <a:cs typeface="Muli"/>
                <a:sym typeface="Muli"/>
              </a:rPr>
              <a:t>IDENTIFY COST-RELATED OUTLIERS.</a:t>
            </a:r>
          </a:p>
          <a:p>
            <a:pPr algn="l">
              <a:lnSpc>
                <a:spcPts val="1160"/>
              </a:lnSpc>
            </a:pPr>
            <a:endParaRPr lang="en-US" sz="2381" spc="357">
              <a:solidFill>
                <a:srgbClr val="FFFFFF"/>
              </a:solidFill>
              <a:latin typeface="Muli"/>
              <a:ea typeface="Muli"/>
              <a:cs typeface="Muli"/>
              <a:sym typeface="Muli"/>
            </a:endParaRPr>
          </a:p>
          <a:p>
            <a:pPr algn="l">
              <a:lnSpc>
                <a:spcPts val="3598"/>
              </a:lnSpc>
            </a:pPr>
            <a:r>
              <a:rPr lang="en-US" sz="2481" b="1" spc="372">
                <a:solidFill>
                  <a:srgbClr val="F4D314"/>
                </a:solidFill>
                <a:latin typeface="Muli Bold"/>
                <a:ea typeface="Muli Bold"/>
                <a:cs typeface="Muli Bold"/>
                <a:sym typeface="Muli Bold"/>
              </a:rPr>
              <a:t>📈 VISUALS:</a:t>
            </a:r>
          </a:p>
          <a:p>
            <a:pPr marL="514222" lvl="1" indent="-257111" algn="l">
              <a:lnSpc>
                <a:spcPts val="3453"/>
              </a:lnSpc>
              <a:buFont typeface="Arial"/>
              <a:buChar char="•"/>
            </a:pPr>
            <a:r>
              <a:rPr lang="en-US" sz="2381" spc="357">
                <a:solidFill>
                  <a:srgbClr val="FFFFFF"/>
                </a:solidFill>
                <a:latin typeface="Muli"/>
                <a:ea typeface="Muli"/>
                <a:cs typeface="Muli"/>
                <a:sym typeface="Muli"/>
              </a:rPr>
              <a:t>HISTOGRAM FOR AMOUNT SPENT.</a:t>
            </a:r>
          </a:p>
          <a:p>
            <a:pPr marL="514222" lvl="1" indent="-257111" algn="l">
              <a:lnSpc>
                <a:spcPts val="3453"/>
              </a:lnSpc>
              <a:buFont typeface="Arial"/>
              <a:buChar char="•"/>
            </a:pPr>
            <a:r>
              <a:rPr lang="en-US" sz="2381" spc="357">
                <a:solidFill>
                  <a:srgbClr val="FFFFFF"/>
                </a:solidFill>
                <a:latin typeface="Muli"/>
                <a:ea typeface="Muli"/>
                <a:cs typeface="Muli"/>
                <a:sym typeface="Muli"/>
              </a:rPr>
              <a:t>LINE CHART FOR CPC TRENDS.</a:t>
            </a:r>
          </a:p>
          <a:p>
            <a:pPr algn="l">
              <a:lnSpc>
                <a:spcPts val="3453"/>
              </a:lnSpc>
            </a:pPr>
            <a:endParaRPr lang="en-US" sz="2381" spc="357">
              <a:solidFill>
                <a:srgbClr val="FFFFFF"/>
              </a:solidFill>
              <a:latin typeface="Muli"/>
              <a:ea typeface="Muli"/>
              <a:cs typeface="Muli"/>
              <a:sym typeface="Muli"/>
            </a:endParaRPr>
          </a:p>
        </p:txBody>
      </p:sp>
      <p:sp>
        <p:nvSpPr>
          <p:cNvPr id="6" name="TextBox 6"/>
          <p:cNvSpPr txBox="1"/>
          <p:nvPr/>
        </p:nvSpPr>
        <p:spPr>
          <a:xfrm>
            <a:off x="4212214" y="171359"/>
            <a:ext cx="9890544" cy="1217143"/>
          </a:xfrm>
          <a:prstGeom prst="rect">
            <a:avLst/>
          </a:prstGeom>
        </p:spPr>
        <p:txBody>
          <a:bodyPr lIns="0" tIns="0" rIns="0" bIns="0" rtlCol="0" anchor="t">
            <a:spAutoFit/>
          </a:bodyPr>
          <a:lstStyle/>
          <a:p>
            <a:pPr algn="l">
              <a:lnSpc>
                <a:spcPts val="9413"/>
              </a:lnSpc>
            </a:pPr>
            <a:r>
              <a:rPr lang="en-US" sz="8185">
                <a:solidFill>
                  <a:srgbClr val="FFFFFF"/>
                </a:solidFill>
                <a:latin typeface="League Gothic"/>
                <a:ea typeface="League Gothic"/>
                <a:cs typeface="League Gothic"/>
                <a:sym typeface="League Gothic"/>
              </a:rPr>
              <a:t>IV) MARKETING DATA OVERVIEW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grpSp>
        <p:nvGrpSpPr>
          <p:cNvPr id="3" name="Group 3"/>
          <p:cNvGrpSpPr/>
          <p:nvPr/>
        </p:nvGrpSpPr>
        <p:grpSpPr>
          <a:xfrm>
            <a:off x="11916386" y="1028700"/>
            <a:ext cx="7701582" cy="11018536"/>
            <a:chOff x="0" y="0"/>
            <a:chExt cx="812800" cy="1162861"/>
          </a:xfrm>
        </p:grpSpPr>
        <p:sp>
          <p:nvSpPr>
            <p:cNvPr id="4" name="Freeform 4"/>
            <p:cNvSpPr/>
            <p:nvPr/>
          </p:nvSpPr>
          <p:spPr>
            <a:xfrm>
              <a:off x="0" y="0"/>
              <a:ext cx="812800" cy="1162861"/>
            </a:xfrm>
            <a:custGeom>
              <a:avLst/>
              <a:gdLst/>
              <a:ahLst/>
              <a:cxnLst/>
              <a:rect l="l" t="t" r="r" b="b"/>
              <a:pathLst>
                <a:path w="812800" h="1162861">
                  <a:moveTo>
                    <a:pt x="406400" y="0"/>
                  </a:moveTo>
                  <a:cubicBezTo>
                    <a:pt x="181951" y="0"/>
                    <a:pt x="0" y="260315"/>
                    <a:pt x="0" y="581430"/>
                  </a:cubicBezTo>
                  <a:cubicBezTo>
                    <a:pt x="0" y="902545"/>
                    <a:pt x="181951" y="1162861"/>
                    <a:pt x="406400" y="1162861"/>
                  </a:cubicBezTo>
                  <a:cubicBezTo>
                    <a:pt x="630849" y="1162861"/>
                    <a:pt x="812800" y="902545"/>
                    <a:pt x="812800" y="581430"/>
                  </a:cubicBezTo>
                  <a:cubicBezTo>
                    <a:pt x="812800" y="260315"/>
                    <a:pt x="630849" y="0"/>
                    <a:pt x="406400" y="0"/>
                  </a:cubicBezTo>
                  <a:close/>
                </a:path>
              </a:pathLst>
            </a:custGeom>
            <a:blipFill>
              <a:blip r:embed="rId3" cstate="email">
                <a:alphaModFix amt="90000"/>
                <a:extLst>
                  <a:ext uri="{28A0092B-C50C-407E-A947-70E740481C1C}">
                    <a14:useLocalDpi xmlns:a14="http://schemas.microsoft.com/office/drawing/2010/main"/>
                  </a:ext>
                </a:extLst>
              </a:blip>
              <a:stretch>
                <a:fillRect/>
              </a:stretch>
            </a:blipFill>
          </p:spPr>
        </p:sp>
      </p:grpSp>
      <p:sp>
        <p:nvSpPr>
          <p:cNvPr id="5" name="TextBox 5"/>
          <p:cNvSpPr txBox="1"/>
          <p:nvPr/>
        </p:nvSpPr>
        <p:spPr>
          <a:xfrm>
            <a:off x="429408" y="1798875"/>
            <a:ext cx="21919563" cy="7468950"/>
          </a:xfrm>
          <a:prstGeom prst="rect">
            <a:avLst/>
          </a:prstGeom>
        </p:spPr>
        <p:txBody>
          <a:bodyPr lIns="0" tIns="0" rIns="0" bIns="0" rtlCol="0" anchor="t">
            <a:spAutoFit/>
          </a:bodyPr>
          <a:lstStyle/>
          <a:p>
            <a:pPr algn="l">
              <a:lnSpc>
                <a:spcPts val="3925"/>
              </a:lnSpc>
            </a:pPr>
            <a:r>
              <a:rPr lang="en-US" sz="2707" b="1" spc="406">
                <a:solidFill>
                  <a:srgbClr val="F4D314"/>
                </a:solidFill>
                <a:latin typeface="Muli Bold"/>
                <a:ea typeface="Muli Bold"/>
                <a:cs typeface="Muli Bold"/>
                <a:sym typeface="Muli Bold"/>
              </a:rPr>
              <a:t>📌 DESCRIPTION: </a:t>
            </a:r>
          </a:p>
          <a:p>
            <a:pPr algn="l">
              <a:lnSpc>
                <a:spcPts val="3780"/>
              </a:lnSpc>
            </a:pPr>
            <a:r>
              <a:rPr lang="en-US" sz="2607" spc="391">
                <a:solidFill>
                  <a:srgbClr val="FFFFFF"/>
                </a:solidFill>
                <a:latin typeface="Muli"/>
                <a:ea typeface="Muli"/>
                <a:cs typeface="Muli"/>
                <a:sym typeface="Muli"/>
              </a:rPr>
              <a:t>TRACKS LEARNER ENROLLMENTS AND APPLICATIONS.</a:t>
            </a:r>
          </a:p>
          <a:p>
            <a:pPr algn="l">
              <a:lnSpc>
                <a:spcPts val="1449"/>
              </a:lnSpc>
            </a:pPr>
            <a:endParaRPr lang="en-US" sz="2607" spc="391">
              <a:solidFill>
                <a:srgbClr val="FFFFFF"/>
              </a:solidFill>
              <a:latin typeface="Muli"/>
              <a:ea typeface="Muli"/>
              <a:cs typeface="Muli"/>
              <a:sym typeface="Muli"/>
            </a:endParaRPr>
          </a:p>
          <a:p>
            <a:pPr algn="l">
              <a:lnSpc>
                <a:spcPts val="3925"/>
              </a:lnSpc>
            </a:pPr>
            <a:r>
              <a:rPr lang="en-US" sz="2707" b="1" spc="406">
                <a:solidFill>
                  <a:srgbClr val="F4D314"/>
                </a:solidFill>
                <a:latin typeface="Muli Bold"/>
                <a:ea typeface="Muli Bold"/>
                <a:cs typeface="Muli Bold"/>
                <a:sym typeface="Muli Bold"/>
              </a:rPr>
              <a:t>📊 DATASET STRUCTURE:</a:t>
            </a:r>
          </a:p>
          <a:p>
            <a:pPr marL="562958" lvl="1" indent="-281479" algn="l">
              <a:lnSpc>
                <a:spcPts val="3780"/>
              </a:lnSpc>
              <a:buFont typeface="Arial"/>
              <a:buChar char="•"/>
            </a:pPr>
            <a:r>
              <a:rPr lang="en-US" sz="2607" spc="391">
                <a:solidFill>
                  <a:srgbClr val="FFFFFF"/>
                </a:solidFill>
                <a:latin typeface="Muli"/>
                <a:ea typeface="Muli"/>
                <a:cs typeface="Muli"/>
                <a:sym typeface="Muli"/>
              </a:rPr>
              <a:t>KEY COLUMNS: LEARNER_ID, APPLY_DATE, OPPORTUNITY_CODE, STATUS</a:t>
            </a:r>
          </a:p>
          <a:p>
            <a:pPr algn="l">
              <a:lnSpc>
                <a:spcPts val="1449"/>
              </a:lnSpc>
            </a:pPr>
            <a:endParaRPr lang="en-US" sz="2607" spc="391">
              <a:solidFill>
                <a:srgbClr val="FFFFFF"/>
              </a:solidFill>
              <a:latin typeface="Muli"/>
              <a:ea typeface="Muli"/>
              <a:cs typeface="Muli"/>
              <a:sym typeface="Muli"/>
            </a:endParaRPr>
          </a:p>
          <a:p>
            <a:pPr algn="l">
              <a:lnSpc>
                <a:spcPts val="3925"/>
              </a:lnSpc>
            </a:pPr>
            <a:r>
              <a:rPr lang="en-US" sz="2707" b="1" spc="406">
                <a:solidFill>
                  <a:srgbClr val="F4D314"/>
                </a:solidFill>
                <a:latin typeface="Muli Bold"/>
                <a:ea typeface="Muli Bold"/>
                <a:cs typeface="Muli Bold"/>
                <a:sym typeface="Muli Bold"/>
              </a:rPr>
              <a:t>🔍 KEY INSIGHTS:</a:t>
            </a:r>
          </a:p>
          <a:p>
            <a:pPr marL="562958" lvl="1" indent="-281479" algn="l">
              <a:lnSpc>
                <a:spcPts val="3780"/>
              </a:lnSpc>
              <a:buFont typeface="Arial"/>
              <a:buChar char="•"/>
            </a:pPr>
            <a:r>
              <a:rPr lang="en-US" sz="2607" spc="391">
                <a:solidFill>
                  <a:srgbClr val="FFFFFF"/>
                </a:solidFill>
                <a:latin typeface="Muli"/>
                <a:ea typeface="Muli"/>
                <a:cs typeface="Muli"/>
                <a:sym typeface="Muli"/>
              </a:rPr>
              <a:t>COMMON STATUSES: SUBMITTED, APPROVED, REJECTED.</a:t>
            </a:r>
          </a:p>
          <a:p>
            <a:pPr marL="562958" lvl="1" indent="-281479" algn="l">
              <a:lnSpc>
                <a:spcPts val="3780"/>
              </a:lnSpc>
              <a:buFont typeface="Arial"/>
              <a:buChar char="•"/>
            </a:pPr>
            <a:r>
              <a:rPr lang="en-US" sz="2607" spc="391">
                <a:solidFill>
                  <a:srgbClr val="FFFFFF"/>
                </a:solidFill>
                <a:latin typeface="Muli"/>
                <a:ea typeface="Muli"/>
                <a:cs typeface="Muli"/>
                <a:sym typeface="Muli"/>
              </a:rPr>
              <a:t>TOP 5 APPLIED OPPORTUNITIES IDENTIFIED.</a:t>
            </a:r>
          </a:p>
          <a:p>
            <a:pPr algn="l">
              <a:lnSpc>
                <a:spcPts val="1449"/>
              </a:lnSpc>
            </a:pPr>
            <a:endParaRPr lang="en-US" sz="2607" spc="391">
              <a:solidFill>
                <a:srgbClr val="FFFFFF"/>
              </a:solidFill>
              <a:latin typeface="Muli"/>
              <a:ea typeface="Muli"/>
              <a:cs typeface="Muli"/>
              <a:sym typeface="Muli"/>
            </a:endParaRPr>
          </a:p>
          <a:p>
            <a:pPr algn="l">
              <a:lnSpc>
                <a:spcPts val="3925"/>
              </a:lnSpc>
            </a:pPr>
            <a:r>
              <a:rPr lang="en-US" sz="2707" b="1" spc="406">
                <a:solidFill>
                  <a:srgbClr val="F4D314"/>
                </a:solidFill>
                <a:latin typeface="Muli Bold"/>
                <a:ea typeface="Muli Bold"/>
                <a:cs typeface="Muli Bold"/>
                <a:sym typeface="Muli Bold"/>
              </a:rPr>
              <a:t>✅ NEXT STEPS:</a:t>
            </a:r>
          </a:p>
          <a:p>
            <a:pPr marL="562958" lvl="1" indent="-281479" algn="l">
              <a:lnSpc>
                <a:spcPts val="3780"/>
              </a:lnSpc>
              <a:buFont typeface="Arial"/>
              <a:buChar char="•"/>
            </a:pPr>
            <a:r>
              <a:rPr lang="en-US" sz="2607" spc="391">
                <a:solidFill>
                  <a:srgbClr val="FFFFFF"/>
                </a:solidFill>
                <a:latin typeface="Muli"/>
                <a:ea typeface="Muli"/>
                <a:cs typeface="Muli"/>
                <a:sym typeface="Muli"/>
              </a:rPr>
              <a:t>CLEAN MISSING VALUES.</a:t>
            </a:r>
          </a:p>
          <a:p>
            <a:pPr marL="562958" lvl="1" indent="-281479" algn="l">
              <a:lnSpc>
                <a:spcPts val="3780"/>
              </a:lnSpc>
              <a:buFont typeface="Arial"/>
              <a:buChar char="•"/>
            </a:pPr>
            <a:r>
              <a:rPr lang="en-US" sz="2607" spc="391">
                <a:solidFill>
                  <a:srgbClr val="FFFFFF"/>
                </a:solidFill>
                <a:latin typeface="Muli"/>
                <a:ea typeface="Muli"/>
                <a:cs typeface="Muli"/>
                <a:sym typeface="Muli"/>
              </a:rPr>
              <a:t>ANALYZE APPLICATION TRENDS.</a:t>
            </a:r>
          </a:p>
          <a:p>
            <a:pPr algn="l">
              <a:lnSpc>
                <a:spcPts val="1449"/>
              </a:lnSpc>
            </a:pPr>
            <a:endParaRPr lang="en-US" sz="2607" spc="391">
              <a:solidFill>
                <a:srgbClr val="FFFFFF"/>
              </a:solidFill>
              <a:latin typeface="Muli"/>
              <a:ea typeface="Muli"/>
              <a:cs typeface="Muli"/>
              <a:sym typeface="Muli"/>
            </a:endParaRPr>
          </a:p>
          <a:p>
            <a:pPr algn="l">
              <a:lnSpc>
                <a:spcPts val="3925"/>
              </a:lnSpc>
            </a:pPr>
            <a:r>
              <a:rPr lang="en-US" sz="2707" b="1" spc="406">
                <a:solidFill>
                  <a:srgbClr val="F4D314"/>
                </a:solidFill>
                <a:latin typeface="Muli Bold"/>
                <a:ea typeface="Muli Bold"/>
                <a:cs typeface="Muli Bold"/>
                <a:sym typeface="Muli Bold"/>
              </a:rPr>
              <a:t>📈 VISUALS:</a:t>
            </a:r>
          </a:p>
          <a:p>
            <a:pPr marL="562958" lvl="1" indent="-281479" algn="l">
              <a:lnSpc>
                <a:spcPts val="3780"/>
              </a:lnSpc>
              <a:buFont typeface="Arial"/>
              <a:buChar char="•"/>
            </a:pPr>
            <a:r>
              <a:rPr lang="en-US" sz="2607" spc="391">
                <a:solidFill>
                  <a:srgbClr val="FFFFFF"/>
                </a:solidFill>
                <a:latin typeface="Muli"/>
                <a:ea typeface="Muli"/>
                <a:cs typeface="Muli"/>
                <a:sym typeface="Muli"/>
              </a:rPr>
              <a:t>PIE CHART OF APPLICATION STATUSES.</a:t>
            </a:r>
          </a:p>
          <a:p>
            <a:pPr marL="562958" lvl="1" indent="-281479" algn="l">
              <a:lnSpc>
                <a:spcPts val="3780"/>
              </a:lnSpc>
              <a:buFont typeface="Arial"/>
              <a:buChar char="•"/>
            </a:pPr>
            <a:r>
              <a:rPr lang="en-US" sz="2607" spc="391">
                <a:solidFill>
                  <a:srgbClr val="FFFFFF"/>
                </a:solidFill>
                <a:latin typeface="Muli"/>
                <a:ea typeface="Muli"/>
                <a:cs typeface="Muli"/>
                <a:sym typeface="Muli"/>
              </a:rPr>
              <a:t>TABLE WITH THE MOST APPLIED OPPORTUNITIES.</a:t>
            </a:r>
          </a:p>
          <a:p>
            <a:pPr algn="l">
              <a:lnSpc>
                <a:spcPts val="3780"/>
              </a:lnSpc>
            </a:pPr>
            <a:endParaRPr lang="en-US" sz="2607" spc="391">
              <a:solidFill>
                <a:srgbClr val="FFFFFF"/>
              </a:solidFill>
              <a:latin typeface="Muli"/>
              <a:ea typeface="Muli"/>
              <a:cs typeface="Muli"/>
              <a:sym typeface="Muli"/>
            </a:endParaRPr>
          </a:p>
        </p:txBody>
      </p:sp>
      <p:sp>
        <p:nvSpPr>
          <p:cNvPr id="6" name="TextBox 6"/>
          <p:cNvSpPr txBox="1"/>
          <p:nvPr/>
        </p:nvSpPr>
        <p:spPr>
          <a:xfrm>
            <a:off x="4395925" y="66675"/>
            <a:ext cx="10219206" cy="1217143"/>
          </a:xfrm>
          <a:prstGeom prst="rect">
            <a:avLst/>
          </a:prstGeom>
        </p:spPr>
        <p:txBody>
          <a:bodyPr lIns="0" tIns="0" rIns="0" bIns="0" rtlCol="0" anchor="t">
            <a:spAutoFit/>
          </a:bodyPr>
          <a:lstStyle/>
          <a:p>
            <a:pPr algn="l">
              <a:lnSpc>
                <a:spcPts val="9413"/>
              </a:lnSpc>
            </a:pPr>
            <a:r>
              <a:rPr lang="en-US" sz="8185">
                <a:solidFill>
                  <a:srgbClr val="FFFFFF"/>
                </a:solidFill>
                <a:latin typeface="League Gothic"/>
                <a:ea typeface="League Gothic"/>
                <a:cs typeface="League Gothic"/>
                <a:sym typeface="League Gothic"/>
              </a:rPr>
              <a:t>V) LEARNER OPPORTUNITY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sp>
        <p:nvSpPr>
          <p:cNvPr id="3" name="TextBox 3"/>
          <p:cNvSpPr txBox="1"/>
          <p:nvPr/>
        </p:nvSpPr>
        <p:spPr>
          <a:xfrm>
            <a:off x="483971" y="1711721"/>
            <a:ext cx="22864829" cy="7722554"/>
          </a:xfrm>
          <a:prstGeom prst="rect">
            <a:avLst/>
          </a:prstGeom>
        </p:spPr>
        <p:txBody>
          <a:bodyPr lIns="0" tIns="0" rIns="0" bIns="0" rtlCol="0" anchor="t">
            <a:spAutoFit/>
          </a:bodyPr>
          <a:lstStyle/>
          <a:p>
            <a:pPr algn="l">
              <a:lnSpc>
                <a:spcPts val="4088"/>
              </a:lnSpc>
            </a:pPr>
            <a:r>
              <a:rPr lang="en-US" sz="2819" b="1" spc="422">
                <a:solidFill>
                  <a:srgbClr val="F4D314"/>
                </a:solidFill>
                <a:latin typeface="Muli Bold"/>
                <a:ea typeface="Muli Bold"/>
                <a:cs typeface="Muli Bold"/>
                <a:sym typeface="Muli Bold"/>
              </a:rPr>
              <a:t>📌 DESCRIPTION: </a:t>
            </a:r>
          </a:p>
          <a:p>
            <a:pPr algn="l">
              <a:lnSpc>
                <a:spcPts val="3943"/>
              </a:lnSpc>
            </a:pPr>
            <a:r>
              <a:rPr lang="en-US" sz="2719" spc="407">
                <a:solidFill>
                  <a:srgbClr val="FFFFFF"/>
                </a:solidFill>
                <a:latin typeface="Muli"/>
                <a:ea typeface="Muli"/>
                <a:cs typeface="Muli"/>
                <a:sym typeface="Muli"/>
              </a:rPr>
              <a:t>USER AUTHENTICATION AND METADATA.</a:t>
            </a:r>
          </a:p>
          <a:p>
            <a:pPr algn="l">
              <a:lnSpc>
                <a:spcPts val="1449"/>
              </a:lnSpc>
            </a:pPr>
            <a:endParaRPr lang="en-US" sz="2719" spc="407">
              <a:solidFill>
                <a:srgbClr val="FFFFFF"/>
              </a:solidFill>
              <a:latin typeface="Muli"/>
              <a:ea typeface="Muli"/>
              <a:cs typeface="Muli"/>
              <a:sym typeface="Muli"/>
            </a:endParaRPr>
          </a:p>
          <a:p>
            <a:pPr algn="l">
              <a:lnSpc>
                <a:spcPts val="4088"/>
              </a:lnSpc>
            </a:pPr>
            <a:r>
              <a:rPr lang="en-US" sz="2819" b="1" spc="422">
                <a:solidFill>
                  <a:srgbClr val="F4D314"/>
                </a:solidFill>
                <a:latin typeface="Muli Bold"/>
                <a:ea typeface="Muli Bold"/>
                <a:cs typeface="Muli Bold"/>
                <a:sym typeface="Muli Bold"/>
              </a:rPr>
              <a:t>📊 DATASET STRUCTURE:</a:t>
            </a:r>
          </a:p>
          <a:p>
            <a:pPr marL="587236" lvl="1" indent="-293618" algn="l">
              <a:lnSpc>
                <a:spcPts val="3943"/>
              </a:lnSpc>
              <a:buFont typeface="Arial"/>
              <a:buChar char="•"/>
            </a:pPr>
            <a:r>
              <a:rPr lang="en-US" sz="2719" spc="407">
                <a:solidFill>
                  <a:srgbClr val="FFFFFF"/>
                </a:solidFill>
                <a:latin typeface="Muli"/>
                <a:ea typeface="Muli"/>
                <a:cs typeface="Muli"/>
                <a:sym typeface="Muli"/>
              </a:rPr>
              <a:t>KEY FIELDS: USER_ID, EMAIL, GENDER, CITY, ZIP, STATE</a:t>
            </a:r>
          </a:p>
          <a:p>
            <a:pPr algn="l">
              <a:lnSpc>
                <a:spcPts val="1449"/>
              </a:lnSpc>
            </a:pPr>
            <a:endParaRPr lang="en-US" sz="2719" spc="407">
              <a:solidFill>
                <a:srgbClr val="FFFFFF"/>
              </a:solidFill>
              <a:latin typeface="Muli"/>
              <a:ea typeface="Muli"/>
              <a:cs typeface="Muli"/>
              <a:sym typeface="Muli"/>
            </a:endParaRPr>
          </a:p>
          <a:p>
            <a:pPr algn="l">
              <a:lnSpc>
                <a:spcPts val="4088"/>
              </a:lnSpc>
            </a:pPr>
            <a:r>
              <a:rPr lang="en-US" sz="2819" b="1" spc="422">
                <a:solidFill>
                  <a:srgbClr val="F4D314"/>
                </a:solidFill>
                <a:latin typeface="Muli Bold"/>
                <a:ea typeface="Muli Bold"/>
                <a:cs typeface="Muli Bold"/>
                <a:sym typeface="Muli Bold"/>
              </a:rPr>
              <a:t>🔍 KEY INSIGHTS:</a:t>
            </a:r>
          </a:p>
          <a:p>
            <a:pPr marL="587236" lvl="1" indent="-293618" algn="l">
              <a:lnSpc>
                <a:spcPts val="3943"/>
              </a:lnSpc>
              <a:buFont typeface="Arial"/>
              <a:buChar char="•"/>
            </a:pPr>
            <a:r>
              <a:rPr lang="en-US" sz="2719" spc="407">
                <a:solidFill>
                  <a:srgbClr val="FFFFFF"/>
                </a:solidFill>
                <a:latin typeface="Muli"/>
                <a:ea typeface="Muli"/>
                <a:cs typeface="Muli"/>
                <a:sym typeface="Muli"/>
              </a:rPr>
              <a:t>TOTAL USERS ANALYZED.</a:t>
            </a:r>
          </a:p>
          <a:p>
            <a:pPr marL="587236" lvl="1" indent="-293618" algn="l">
              <a:lnSpc>
                <a:spcPts val="3943"/>
              </a:lnSpc>
              <a:buFont typeface="Arial"/>
              <a:buChar char="•"/>
            </a:pPr>
            <a:r>
              <a:rPr lang="en-US" sz="2719" spc="407">
                <a:solidFill>
                  <a:srgbClr val="FFFFFF"/>
                </a:solidFill>
                <a:latin typeface="Muli"/>
                <a:ea typeface="Muli"/>
                <a:cs typeface="Muli"/>
                <a:sym typeface="Muli"/>
              </a:rPr>
              <a:t>USER SIGNUPS TRACKED OVER TIME.</a:t>
            </a:r>
          </a:p>
          <a:p>
            <a:pPr algn="l">
              <a:lnSpc>
                <a:spcPts val="1449"/>
              </a:lnSpc>
            </a:pPr>
            <a:endParaRPr lang="en-US" sz="2719" spc="407">
              <a:solidFill>
                <a:srgbClr val="FFFFFF"/>
              </a:solidFill>
              <a:latin typeface="Muli"/>
              <a:ea typeface="Muli"/>
              <a:cs typeface="Muli"/>
              <a:sym typeface="Muli"/>
            </a:endParaRPr>
          </a:p>
          <a:p>
            <a:pPr algn="l">
              <a:lnSpc>
                <a:spcPts val="4088"/>
              </a:lnSpc>
            </a:pPr>
            <a:r>
              <a:rPr lang="en-US" sz="2819" b="1" spc="422">
                <a:solidFill>
                  <a:srgbClr val="F4D314"/>
                </a:solidFill>
                <a:latin typeface="Muli Bold"/>
                <a:ea typeface="Muli Bold"/>
                <a:cs typeface="Muli Bold"/>
                <a:sym typeface="Muli Bold"/>
              </a:rPr>
              <a:t>✅ NEXT STEPS:</a:t>
            </a:r>
          </a:p>
          <a:p>
            <a:pPr marL="587236" lvl="1" indent="-293618" algn="l">
              <a:lnSpc>
                <a:spcPts val="3943"/>
              </a:lnSpc>
              <a:buFont typeface="Arial"/>
              <a:buChar char="•"/>
            </a:pPr>
            <a:r>
              <a:rPr lang="en-US" sz="2719" spc="407">
                <a:solidFill>
                  <a:srgbClr val="FFFFFF"/>
                </a:solidFill>
                <a:latin typeface="Muli"/>
                <a:ea typeface="Muli"/>
                <a:cs typeface="Muli"/>
                <a:sym typeface="Muli"/>
              </a:rPr>
              <a:t>STANDARDIZE EMAIL FORMATS.</a:t>
            </a:r>
          </a:p>
          <a:p>
            <a:pPr marL="587236" lvl="1" indent="-293618" algn="l">
              <a:lnSpc>
                <a:spcPts val="3943"/>
              </a:lnSpc>
              <a:buFont typeface="Arial"/>
              <a:buChar char="•"/>
            </a:pPr>
            <a:r>
              <a:rPr lang="en-US" sz="2719" spc="407">
                <a:solidFill>
                  <a:srgbClr val="FFFFFF"/>
                </a:solidFill>
                <a:latin typeface="Muli"/>
                <a:ea typeface="Muli"/>
                <a:cs typeface="Muli"/>
                <a:sym typeface="Muli"/>
              </a:rPr>
              <a:t>FIX DATE INCONSISTENCIES.</a:t>
            </a:r>
          </a:p>
          <a:p>
            <a:pPr algn="l">
              <a:lnSpc>
                <a:spcPts val="1449"/>
              </a:lnSpc>
            </a:pPr>
            <a:endParaRPr lang="en-US" sz="2719" spc="407">
              <a:solidFill>
                <a:srgbClr val="FFFFFF"/>
              </a:solidFill>
              <a:latin typeface="Muli"/>
              <a:ea typeface="Muli"/>
              <a:cs typeface="Muli"/>
              <a:sym typeface="Muli"/>
            </a:endParaRPr>
          </a:p>
          <a:p>
            <a:pPr algn="l">
              <a:lnSpc>
                <a:spcPts val="4088"/>
              </a:lnSpc>
            </a:pPr>
            <a:r>
              <a:rPr lang="en-US" sz="2819" b="1" spc="422">
                <a:solidFill>
                  <a:srgbClr val="F4D314"/>
                </a:solidFill>
                <a:latin typeface="Muli Bold"/>
                <a:ea typeface="Muli Bold"/>
                <a:cs typeface="Muli Bold"/>
                <a:sym typeface="Muli Bold"/>
              </a:rPr>
              <a:t>📈 VISUALS:</a:t>
            </a:r>
          </a:p>
          <a:p>
            <a:pPr marL="587236" lvl="1" indent="-293618" algn="l">
              <a:lnSpc>
                <a:spcPts val="3943"/>
              </a:lnSpc>
              <a:buFont typeface="Arial"/>
              <a:buChar char="•"/>
            </a:pPr>
            <a:r>
              <a:rPr lang="en-US" sz="2719" spc="407">
                <a:solidFill>
                  <a:srgbClr val="FFFFFF"/>
                </a:solidFill>
                <a:latin typeface="Muli"/>
                <a:ea typeface="Muli"/>
                <a:cs typeface="Muli"/>
                <a:sym typeface="Muli"/>
              </a:rPr>
              <a:t>BAR CHART FOR GENDER DISTRIBUTION.</a:t>
            </a:r>
          </a:p>
          <a:p>
            <a:pPr marL="587236" lvl="1" indent="-293618" algn="l">
              <a:lnSpc>
                <a:spcPts val="3943"/>
              </a:lnSpc>
              <a:buFont typeface="Arial"/>
              <a:buChar char="•"/>
            </a:pPr>
            <a:r>
              <a:rPr lang="en-US" sz="2719" spc="407">
                <a:solidFill>
                  <a:srgbClr val="FFFFFF"/>
                </a:solidFill>
                <a:latin typeface="Muli"/>
                <a:ea typeface="Muli"/>
                <a:cs typeface="Muli"/>
                <a:sym typeface="Muli"/>
              </a:rPr>
              <a:t>TIMELINE CHART FOR USER SIGNUPS.</a:t>
            </a:r>
          </a:p>
          <a:p>
            <a:pPr algn="l">
              <a:lnSpc>
                <a:spcPts val="3943"/>
              </a:lnSpc>
            </a:pPr>
            <a:endParaRPr lang="en-US" sz="2719" spc="407">
              <a:solidFill>
                <a:srgbClr val="FFFFFF"/>
              </a:solidFill>
              <a:latin typeface="Muli"/>
              <a:ea typeface="Muli"/>
              <a:cs typeface="Muli"/>
              <a:sym typeface="Muli"/>
            </a:endParaRPr>
          </a:p>
        </p:txBody>
      </p:sp>
      <p:sp>
        <p:nvSpPr>
          <p:cNvPr id="4" name="TextBox 4"/>
          <p:cNvSpPr txBox="1"/>
          <p:nvPr/>
        </p:nvSpPr>
        <p:spPr>
          <a:xfrm>
            <a:off x="5316180" y="224007"/>
            <a:ext cx="7655641" cy="1217143"/>
          </a:xfrm>
          <a:prstGeom prst="rect">
            <a:avLst/>
          </a:prstGeom>
        </p:spPr>
        <p:txBody>
          <a:bodyPr lIns="0" tIns="0" rIns="0" bIns="0" rtlCol="0" anchor="t">
            <a:spAutoFit/>
          </a:bodyPr>
          <a:lstStyle/>
          <a:p>
            <a:pPr algn="l">
              <a:lnSpc>
                <a:spcPts val="9413"/>
              </a:lnSpc>
            </a:pPr>
            <a:r>
              <a:rPr lang="en-US" sz="8185">
                <a:solidFill>
                  <a:srgbClr val="FFFFFF"/>
                </a:solidFill>
                <a:latin typeface="League Gothic"/>
                <a:ea typeface="League Gothic"/>
                <a:cs typeface="League Gothic"/>
                <a:sym typeface="League Gothic"/>
              </a:rPr>
              <a:t>VI) COGNITO DATA</a:t>
            </a:r>
          </a:p>
        </p:txBody>
      </p:sp>
      <p:grpSp>
        <p:nvGrpSpPr>
          <p:cNvPr id="5" name="Group 5"/>
          <p:cNvGrpSpPr/>
          <p:nvPr/>
        </p:nvGrpSpPr>
        <p:grpSpPr>
          <a:xfrm>
            <a:off x="12469513" y="2794731"/>
            <a:ext cx="6314130" cy="7492269"/>
            <a:chOff x="0" y="0"/>
            <a:chExt cx="812800" cy="964459"/>
          </a:xfrm>
        </p:grpSpPr>
        <p:sp>
          <p:nvSpPr>
            <p:cNvPr id="6" name="Freeform 6"/>
            <p:cNvSpPr/>
            <p:nvPr/>
          </p:nvSpPr>
          <p:spPr>
            <a:xfrm>
              <a:off x="0" y="0"/>
              <a:ext cx="812800" cy="964458"/>
            </a:xfrm>
            <a:custGeom>
              <a:avLst/>
              <a:gdLst/>
              <a:ahLst/>
              <a:cxnLst/>
              <a:rect l="l" t="t" r="r" b="b"/>
              <a:pathLst>
                <a:path w="812800" h="964458">
                  <a:moveTo>
                    <a:pt x="406400" y="0"/>
                  </a:moveTo>
                  <a:cubicBezTo>
                    <a:pt x="181951" y="0"/>
                    <a:pt x="0" y="215901"/>
                    <a:pt x="0" y="482229"/>
                  </a:cubicBezTo>
                  <a:cubicBezTo>
                    <a:pt x="0" y="748557"/>
                    <a:pt x="181951" y="964458"/>
                    <a:pt x="406400" y="964458"/>
                  </a:cubicBezTo>
                  <a:cubicBezTo>
                    <a:pt x="630849" y="964458"/>
                    <a:pt x="812800" y="748557"/>
                    <a:pt x="812800" y="482229"/>
                  </a:cubicBezTo>
                  <a:cubicBezTo>
                    <a:pt x="812800" y="215901"/>
                    <a:pt x="630849" y="0"/>
                    <a:pt x="406400" y="0"/>
                  </a:cubicBezTo>
                  <a:close/>
                </a:path>
              </a:pathLst>
            </a:custGeom>
            <a:blipFill>
              <a:blip r:embed="rId3" cstate="email">
                <a:alphaModFix amt="79000"/>
                <a:extLst>
                  <a:ext uri="{28A0092B-C50C-407E-A947-70E740481C1C}">
                    <a14:useLocalDpi xmlns:a14="http://schemas.microsoft.com/office/drawing/2010/main"/>
                  </a:ext>
                </a:extLst>
              </a:blip>
              <a:stretch>
                <a:fillRect/>
              </a:stretch>
            </a:blipFill>
          </p:spPr>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email">
              <a:alphaModFix amt="52000"/>
              <a:extLst>
                <a:ext uri="{28A0092B-C50C-407E-A947-70E740481C1C}">
                  <a14:useLocalDpi xmlns:a14="http://schemas.microsoft.com/office/drawing/2010/main"/>
                </a:ext>
              </a:extLst>
            </a:blip>
            <a:stretch>
              <a:fillRect/>
            </a:stretch>
          </a:blipFill>
        </p:spPr>
      </p:sp>
      <p:sp>
        <p:nvSpPr>
          <p:cNvPr id="3" name="TextBox 3"/>
          <p:cNvSpPr txBox="1"/>
          <p:nvPr/>
        </p:nvSpPr>
        <p:spPr>
          <a:xfrm>
            <a:off x="6088321" y="435973"/>
            <a:ext cx="6111359" cy="1214030"/>
          </a:xfrm>
          <a:prstGeom prst="rect">
            <a:avLst/>
          </a:prstGeom>
        </p:spPr>
        <p:txBody>
          <a:bodyPr lIns="0" tIns="0" rIns="0" bIns="0" rtlCol="0" anchor="t">
            <a:spAutoFit/>
          </a:bodyPr>
          <a:lstStyle/>
          <a:p>
            <a:pPr algn="ctr">
              <a:lnSpc>
                <a:spcPts val="9413"/>
              </a:lnSpc>
              <a:spcBef>
                <a:spcPct val="0"/>
              </a:spcBef>
            </a:pPr>
            <a:r>
              <a:rPr lang="en-US" sz="8185">
                <a:solidFill>
                  <a:srgbClr val="FFFFFF"/>
                </a:solidFill>
                <a:latin typeface="League Gothic"/>
                <a:ea typeface="League Gothic"/>
                <a:cs typeface="League Gothic"/>
                <a:sym typeface="League Gothic"/>
              </a:rPr>
              <a:t>EVALUATION PROCESS</a:t>
            </a:r>
          </a:p>
        </p:txBody>
      </p:sp>
      <p:sp>
        <p:nvSpPr>
          <p:cNvPr id="4" name="TextBox 4"/>
          <p:cNvSpPr txBox="1"/>
          <p:nvPr/>
        </p:nvSpPr>
        <p:spPr>
          <a:xfrm>
            <a:off x="1221389" y="2854849"/>
            <a:ext cx="15485534" cy="5216525"/>
          </a:xfrm>
          <a:prstGeom prst="rect">
            <a:avLst/>
          </a:prstGeom>
        </p:spPr>
        <p:txBody>
          <a:bodyPr lIns="0" tIns="0" rIns="0" bIns="0" rtlCol="0" anchor="t">
            <a:spAutoFit/>
          </a:bodyPr>
          <a:lstStyle/>
          <a:p>
            <a:pPr marL="0" lvl="0" indent="0" algn="l">
              <a:lnSpc>
                <a:spcPts val="8349"/>
              </a:lnSpc>
            </a:pPr>
            <a:r>
              <a:rPr lang="en-US" sz="4999" u="none" strike="noStrike">
                <a:solidFill>
                  <a:srgbClr val="F4D314"/>
                </a:solidFill>
                <a:latin typeface="Canva Sans"/>
                <a:ea typeface="Canva Sans"/>
                <a:cs typeface="Canva Sans"/>
                <a:sym typeface="Canva Sans"/>
              </a:rPr>
              <a:t>•</a:t>
            </a:r>
            <a:r>
              <a:rPr lang="en-US" sz="4999" u="none" strike="noStrike">
                <a:solidFill>
                  <a:srgbClr val="FFFFFF"/>
                </a:solidFill>
                <a:latin typeface="Canva Sans"/>
                <a:ea typeface="Canva Sans"/>
                <a:cs typeface="Canva Sans"/>
                <a:sym typeface="Canva Sans"/>
              </a:rPr>
              <a:t> ANALYZED </a:t>
            </a:r>
            <a:r>
              <a:rPr lang="en-US" sz="4999" u="none" strike="noStrike">
                <a:solidFill>
                  <a:srgbClr val="F4D314"/>
                </a:solidFill>
                <a:latin typeface="Canva Sans"/>
                <a:ea typeface="Canva Sans"/>
                <a:cs typeface="Canva Sans"/>
                <a:sym typeface="Canva Sans"/>
              </a:rPr>
              <a:t>DATASET STRUCTURE</a:t>
            </a:r>
          </a:p>
          <a:p>
            <a:pPr marL="0" lvl="0" indent="0" algn="l">
              <a:lnSpc>
                <a:spcPts val="8349"/>
              </a:lnSpc>
            </a:pPr>
            <a:r>
              <a:rPr lang="en-US" sz="4999" u="none" strike="noStrike">
                <a:solidFill>
                  <a:srgbClr val="F4D314"/>
                </a:solidFill>
                <a:latin typeface="Canva Sans"/>
                <a:ea typeface="Canva Sans"/>
                <a:cs typeface="Canva Sans"/>
                <a:sym typeface="Canva Sans"/>
              </a:rPr>
              <a:t>•</a:t>
            </a:r>
            <a:r>
              <a:rPr lang="en-US" sz="4999" u="none" strike="noStrike">
                <a:solidFill>
                  <a:srgbClr val="FFFFFF"/>
                </a:solidFill>
                <a:latin typeface="Canva Sans"/>
                <a:ea typeface="Canva Sans"/>
                <a:cs typeface="Canva Sans"/>
                <a:sym typeface="Canva Sans"/>
              </a:rPr>
              <a:t> IDENTIFIED </a:t>
            </a:r>
            <a:r>
              <a:rPr lang="en-US" sz="4999" u="none" strike="noStrike">
                <a:solidFill>
                  <a:srgbClr val="F4D314"/>
                </a:solidFill>
                <a:latin typeface="Canva Sans"/>
                <a:ea typeface="Canva Sans"/>
                <a:cs typeface="Canva Sans"/>
                <a:sym typeface="Canva Sans"/>
              </a:rPr>
              <a:t>MISSING VALUES &amp; DUPLICATES</a:t>
            </a:r>
          </a:p>
          <a:p>
            <a:pPr marL="0" lvl="0" indent="0" algn="l">
              <a:lnSpc>
                <a:spcPts val="8349"/>
              </a:lnSpc>
            </a:pPr>
            <a:r>
              <a:rPr lang="en-US" sz="4999" u="none" strike="noStrike">
                <a:solidFill>
                  <a:srgbClr val="F4D314"/>
                </a:solidFill>
                <a:latin typeface="Canva Sans"/>
                <a:ea typeface="Canva Sans"/>
                <a:cs typeface="Canva Sans"/>
                <a:sym typeface="Canva Sans"/>
              </a:rPr>
              <a:t>•</a:t>
            </a:r>
            <a:r>
              <a:rPr lang="en-US" sz="4999" u="none" strike="noStrike">
                <a:solidFill>
                  <a:srgbClr val="FFFFFF"/>
                </a:solidFill>
                <a:latin typeface="Canva Sans"/>
                <a:ea typeface="Canva Sans"/>
                <a:cs typeface="Canva Sans"/>
                <a:sym typeface="Canva Sans"/>
              </a:rPr>
              <a:t> DETECTED </a:t>
            </a:r>
            <a:r>
              <a:rPr lang="en-US" sz="4999" u="none" strike="noStrike">
                <a:solidFill>
                  <a:srgbClr val="F4D314"/>
                </a:solidFill>
                <a:latin typeface="Canva Sans"/>
                <a:ea typeface="Canva Sans"/>
                <a:cs typeface="Canva Sans"/>
                <a:sym typeface="Canva Sans"/>
              </a:rPr>
              <a:t>INCONSISTENCIES IN DATA TYPES</a:t>
            </a:r>
          </a:p>
          <a:p>
            <a:pPr marL="0" lvl="0" indent="0" algn="l">
              <a:lnSpc>
                <a:spcPts val="8349"/>
              </a:lnSpc>
            </a:pPr>
            <a:r>
              <a:rPr lang="en-US" sz="4999" u="none" strike="noStrike">
                <a:solidFill>
                  <a:srgbClr val="F4D314"/>
                </a:solidFill>
                <a:latin typeface="Canva Sans"/>
                <a:ea typeface="Canva Sans"/>
                <a:cs typeface="Canva Sans"/>
                <a:sym typeface="Canva Sans"/>
              </a:rPr>
              <a:t>• </a:t>
            </a:r>
            <a:r>
              <a:rPr lang="en-US" sz="4999" u="none" strike="noStrike">
                <a:solidFill>
                  <a:srgbClr val="FFFFFF"/>
                </a:solidFill>
                <a:latin typeface="Canva Sans"/>
                <a:ea typeface="Canva Sans"/>
                <a:cs typeface="Canva Sans"/>
                <a:sym typeface="Canva Sans"/>
              </a:rPr>
              <a:t>GENERATED </a:t>
            </a:r>
            <a:r>
              <a:rPr lang="en-US" sz="4999" u="none" strike="noStrike">
                <a:solidFill>
                  <a:srgbClr val="F4D314"/>
                </a:solidFill>
                <a:latin typeface="Canva Sans"/>
                <a:ea typeface="Canva Sans"/>
                <a:cs typeface="Canva Sans"/>
                <a:sym typeface="Canva Sans"/>
              </a:rPr>
              <a:t>SUMMARY STATISTICS</a:t>
            </a:r>
            <a:r>
              <a:rPr lang="en-US" sz="4999" u="none" strike="noStrike">
                <a:solidFill>
                  <a:srgbClr val="FFFFFF"/>
                </a:solidFill>
                <a:latin typeface="Canva Sans"/>
                <a:ea typeface="Canva Sans"/>
                <a:cs typeface="Canva Sans"/>
                <a:sym typeface="Canva Sans"/>
              </a:rPr>
              <a:t> FOR KEY ATTRIBUTES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sp>
        <p:nvSpPr>
          <p:cNvPr id="3" name="TextBox 3"/>
          <p:cNvSpPr txBox="1"/>
          <p:nvPr/>
        </p:nvSpPr>
        <p:spPr>
          <a:xfrm>
            <a:off x="1028700" y="2272215"/>
            <a:ext cx="16230600" cy="8233312"/>
          </a:xfrm>
          <a:prstGeom prst="rect">
            <a:avLst/>
          </a:prstGeom>
        </p:spPr>
        <p:txBody>
          <a:bodyPr lIns="0" tIns="0" rIns="0" bIns="0" rtlCol="0" anchor="t">
            <a:spAutoFit/>
          </a:bodyPr>
          <a:lstStyle/>
          <a:p>
            <a:pPr marL="692722" lvl="1" indent="-346361" algn="l">
              <a:lnSpc>
                <a:spcPts val="4139"/>
              </a:lnSpc>
              <a:buAutoNum type="arabicPeriod"/>
            </a:pPr>
            <a:r>
              <a:rPr lang="en-US" sz="3208">
                <a:solidFill>
                  <a:srgbClr val="FFFFFF"/>
                </a:solidFill>
                <a:latin typeface="Open Sans"/>
                <a:ea typeface="Open Sans"/>
                <a:cs typeface="Open Sans"/>
                <a:sym typeface="Open Sans"/>
              </a:rPr>
              <a:t>Create data frame by Pandas and load data from CSB</a:t>
            </a:r>
          </a:p>
          <a:p>
            <a:pPr marL="1212728" lvl="2" indent="-404243" algn="l">
              <a:lnSpc>
                <a:spcPts val="3623"/>
              </a:lnSpc>
              <a:buFont typeface="Arial"/>
              <a:buChar char="⚬"/>
            </a:pPr>
            <a:r>
              <a:rPr lang="en-US" sz="2808">
                <a:solidFill>
                  <a:srgbClr val="F4D314"/>
                </a:solidFill>
                <a:latin typeface="Open Sans"/>
                <a:ea typeface="Open Sans"/>
                <a:cs typeface="Open Sans"/>
                <a:sym typeface="Open Sans"/>
              </a:rPr>
              <a:t>pd.read_csb()</a:t>
            </a:r>
          </a:p>
          <a:p>
            <a:pPr marL="692722" lvl="1" indent="-346361" algn="l">
              <a:lnSpc>
                <a:spcPts val="4139"/>
              </a:lnSpc>
              <a:buAutoNum type="arabicPeriod"/>
            </a:pPr>
            <a:r>
              <a:rPr lang="en-US" sz="3208">
                <a:solidFill>
                  <a:srgbClr val="FFFFFF"/>
                </a:solidFill>
                <a:latin typeface="Open Sans"/>
                <a:ea typeface="Open Sans"/>
                <a:cs typeface="Open Sans"/>
                <a:sym typeface="Open Sans"/>
              </a:rPr>
              <a:t> Find columns and rows</a:t>
            </a:r>
          </a:p>
          <a:p>
            <a:pPr marL="1212728" lvl="2" indent="-404243" algn="l">
              <a:lnSpc>
                <a:spcPts val="3623"/>
              </a:lnSpc>
              <a:buFont typeface="Arial"/>
              <a:buChar char="⚬"/>
            </a:pPr>
            <a:r>
              <a:rPr lang="en-US" sz="2808">
                <a:solidFill>
                  <a:srgbClr val="F4D314"/>
                </a:solidFill>
                <a:latin typeface="Open Sans"/>
                <a:ea typeface="Open Sans"/>
                <a:cs typeface="Open Sans"/>
                <a:sym typeface="Open Sans"/>
              </a:rPr>
              <a:t>df.shape</a:t>
            </a:r>
          </a:p>
          <a:p>
            <a:pPr marL="692722" lvl="1" indent="-346361" algn="l">
              <a:lnSpc>
                <a:spcPts val="4139"/>
              </a:lnSpc>
              <a:buAutoNum type="arabicPeriod"/>
            </a:pPr>
            <a:r>
              <a:rPr lang="en-US" sz="3208">
                <a:solidFill>
                  <a:srgbClr val="FFFFFF"/>
                </a:solidFill>
                <a:latin typeface="Open Sans"/>
                <a:ea typeface="Open Sans"/>
                <a:cs typeface="Open Sans"/>
                <a:sym typeface="Open Sans"/>
              </a:rPr>
              <a:t>Making summary </a:t>
            </a:r>
          </a:p>
          <a:p>
            <a:pPr marL="1212728" lvl="2" indent="-404243" algn="l">
              <a:lnSpc>
                <a:spcPts val="3623"/>
              </a:lnSpc>
              <a:buFont typeface="Arial"/>
              <a:buChar char="⚬"/>
            </a:pPr>
            <a:r>
              <a:rPr lang="en-US" sz="2808">
                <a:solidFill>
                  <a:srgbClr val="F4D314"/>
                </a:solidFill>
                <a:latin typeface="Open Sans"/>
                <a:ea typeface="Open Sans"/>
                <a:cs typeface="Open Sans"/>
                <a:sym typeface="Open Sans"/>
              </a:rPr>
              <a:t>df.describe()</a:t>
            </a:r>
          </a:p>
          <a:p>
            <a:pPr marL="692722" lvl="1" indent="-346361" algn="l">
              <a:lnSpc>
                <a:spcPts val="4139"/>
              </a:lnSpc>
              <a:buAutoNum type="arabicPeriod"/>
            </a:pPr>
            <a:r>
              <a:rPr lang="en-US" sz="3208">
                <a:solidFill>
                  <a:srgbClr val="FFFFFF"/>
                </a:solidFill>
                <a:latin typeface="Open Sans"/>
                <a:ea typeface="Open Sans"/>
                <a:cs typeface="Open Sans"/>
                <a:sym typeface="Open Sans"/>
              </a:rPr>
              <a:t> Check Missing and Duplicate values</a:t>
            </a:r>
          </a:p>
          <a:p>
            <a:pPr marL="1212728" lvl="2" indent="-404243" algn="l">
              <a:lnSpc>
                <a:spcPts val="3623"/>
              </a:lnSpc>
              <a:buFont typeface="Arial"/>
              <a:buChar char="⚬"/>
            </a:pPr>
            <a:r>
              <a:rPr lang="en-US" sz="2808">
                <a:solidFill>
                  <a:srgbClr val="F4D314"/>
                </a:solidFill>
                <a:latin typeface="Open Sans"/>
                <a:ea typeface="Open Sans"/>
                <a:cs typeface="Open Sans"/>
                <a:sym typeface="Open Sans"/>
              </a:rPr>
              <a:t>df.isnull().sum()</a:t>
            </a:r>
          </a:p>
          <a:p>
            <a:pPr marL="1212728" lvl="2" indent="-404243" algn="l">
              <a:lnSpc>
                <a:spcPts val="3623"/>
              </a:lnSpc>
              <a:buFont typeface="Arial"/>
              <a:buChar char="⚬"/>
            </a:pPr>
            <a:r>
              <a:rPr lang="en-US" sz="2808">
                <a:solidFill>
                  <a:srgbClr val="F4D314"/>
                </a:solidFill>
                <a:latin typeface="Open Sans"/>
                <a:ea typeface="Open Sans"/>
                <a:cs typeface="Open Sans"/>
                <a:sym typeface="Open Sans"/>
              </a:rPr>
              <a:t>df.duplicated().sum()</a:t>
            </a:r>
          </a:p>
          <a:p>
            <a:pPr marL="692722" lvl="1" indent="-346361" algn="l">
              <a:lnSpc>
                <a:spcPts val="4139"/>
              </a:lnSpc>
              <a:buAutoNum type="arabicPeriod"/>
            </a:pPr>
            <a:r>
              <a:rPr lang="en-US" sz="3208">
                <a:solidFill>
                  <a:srgbClr val="FFFFFF"/>
                </a:solidFill>
                <a:latin typeface="Open Sans"/>
                <a:ea typeface="Open Sans"/>
                <a:cs typeface="Open Sans"/>
                <a:sym typeface="Open Sans"/>
              </a:rPr>
              <a:t> Outlier detection (Identify and handle unusual data points on important column)</a:t>
            </a:r>
          </a:p>
          <a:p>
            <a:pPr marL="692722" lvl="1" indent="-346361" algn="l">
              <a:lnSpc>
                <a:spcPts val="4139"/>
              </a:lnSpc>
              <a:buAutoNum type="arabicPeriod"/>
            </a:pPr>
            <a:r>
              <a:rPr lang="en-US" sz="3208">
                <a:solidFill>
                  <a:srgbClr val="FFFFFF"/>
                </a:solidFill>
                <a:latin typeface="Open Sans"/>
                <a:ea typeface="Open Sans"/>
                <a:cs typeface="Open Sans"/>
                <a:sym typeface="Open Sans"/>
              </a:rPr>
              <a:t> Heatmap Generation </a:t>
            </a:r>
          </a:p>
          <a:p>
            <a:pPr marL="1212728" lvl="2" indent="-404243" algn="l">
              <a:lnSpc>
                <a:spcPts val="3623"/>
              </a:lnSpc>
              <a:buFont typeface="Arial"/>
              <a:buChar char="⚬"/>
            </a:pPr>
            <a:r>
              <a:rPr lang="en-US" sz="2808">
                <a:solidFill>
                  <a:srgbClr val="F4D314"/>
                </a:solidFill>
                <a:latin typeface="Open Sans"/>
                <a:ea typeface="Open Sans"/>
                <a:cs typeface="Open Sans"/>
                <a:sym typeface="Open Sans"/>
              </a:rPr>
              <a:t>sns.heatmap(correlation_matrix, annot=True, cmap='coolwarm', fmt=".2f")</a:t>
            </a:r>
          </a:p>
          <a:p>
            <a:pPr marL="692722" lvl="1" indent="-346361" algn="l">
              <a:lnSpc>
                <a:spcPts val="4139"/>
              </a:lnSpc>
              <a:buAutoNum type="arabicPeriod"/>
            </a:pPr>
            <a:r>
              <a:rPr lang="en-US" sz="3208">
                <a:solidFill>
                  <a:srgbClr val="FFFFFF"/>
                </a:solidFill>
                <a:latin typeface="Open Sans"/>
                <a:ea typeface="Open Sans"/>
                <a:cs typeface="Open Sans"/>
                <a:sym typeface="Open Sans"/>
              </a:rPr>
              <a:t> Visualization : Histograms and Boxplot</a:t>
            </a:r>
          </a:p>
          <a:p>
            <a:pPr marL="1212728" lvl="2" indent="-404243" algn="l">
              <a:lnSpc>
                <a:spcPts val="3623"/>
              </a:lnSpc>
              <a:buFont typeface="Arial"/>
              <a:buChar char="⚬"/>
            </a:pPr>
            <a:r>
              <a:rPr lang="en-US" sz="2808">
                <a:solidFill>
                  <a:srgbClr val="F4D314"/>
                </a:solidFill>
                <a:latin typeface="Open Sans"/>
                <a:ea typeface="Open Sans"/>
                <a:cs typeface="Open Sans"/>
                <a:sym typeface="Open Sans"/>
              </a:rPr>
              <a:t>sns.histplot(df["size"], bins=30)</a:t>
            </a:r>
          </a:p>
          <a:p>
            <a:pPr marL="1212728" lvl="2" indent="-404243" algn="l">
              <a:lnSpc>
                <a:spcPts val="3623"/>
              </a:lnSpc>
              <a:buFont typeface="Arial"/>
              <a:buChar char="⚬"/>
            </a:pPr>
            <a:r>
              <a:rPr lang="en-US" sz="2808">
                <a:solidFill>
                  <a:srgbClr val="F4D314"/>
                </a:solidFill>
                <a:latin typeface="Open Sans"/>
                <a:ea typeface="Open Sans"/>
                <a:cs typeface="Open Sans"/>
                <a:sym typeface="Open Sans"/>
              </a:rPr>
              <a:t>sns.boxplot(x=df["size"])</a:t>
            </a:r>
          </a:p>
          <a:p>
            <a:pPr algn="l">
              <a:lnSpc>
                <a:spcPts val="3623"/>
              </a:lnSpc>
            </a:pPr>
            <a:r>
              <a:rPr lang="en-US" sz="2808">
                <a:solidFill>
                  <a:srgbClr val="FFFFFF"/>
                </a:solidFill>
                <a:latin typeface="Open Sans"/>
                <a:ea typeface="Open Sans"/>
                <a:cs typeface="Open Sans"/>
                <a:sym typeface="Open Sans"/>
              </a:rPr>
              <a:t> </a:t>
            </a:r>
          </a:p>
          <a:p>
            <a:pPr algn="ctr">
              <a:lnSpc>
                <a:spcPts val="3623"/>
              </a:lnSpc>
            </a:pPr>
            <a:endParaRPr lang="en-US" sz="2808">
              <a:solidFill>
                <a:srgbClr val="FFFFFF"/>
              </a:solidFill>
              <a:latin typeface="Open Sans"/>
              <a:ea typeface="Open Sans"/>
              <a:cs typeface="Open Sans"/>
              <a:sym typeface="Open Sans"/>
            </a:endParaRPr>
          </a:p>
        </p:txBody>
      </p:sp>
      <p:sp>
        <p:nvSpPr>
          <p:cNvPr id="4" name="TextBox 4"/>
          <p:cNvSpPr txBox="1"/>
          <p:nvPr/>
        </p:nvSpPr>
        <p:spPr>
          <a:xfrm>
            <a:off x="5602843" y="642171"/>
            <a:ext cx="7082314" cy="1214030"/>
          </a:xfrm>
          <a:prstGeom prst="rect">
            <a:avLst/>
          </a:prstGeom>
        </p:spPr>
        <p:txBody>
          <a:bodyPr lIns="0" tIns="0" rIns="0" bIns="0" rtlCol="0" anchor="t">
            <a:spAutoFit/>
          </a:bodyPr>
          <a:lstStyle/>
          <a:p>
            <a:pPr algn="ctr">
              <a:lnSpc>
                <a:spcPts val="9413"/>
              </a:lnSpc>
              <a:spcBef>
                <a:spcPct val="0"/>
              </a:spcBef>
            </a:pPr>
            <a:r>
              <a:rPr lang="en-US" sz="8185">
                <a:solidFill>
                  <a:srgbClr val="FFFFFF"/>
                </a:solidFill>
                <a:latin typeface="League Gothic"/>
                <a:ea typeface="League Gothic"/>
                <a:cs typeface="League Gothic"/>
                <a:sym typeface="League Gothic"/>
              </a:rPr>
              <a:t>PYTHON IN DATA QUALITY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sp>
        <p:nvSpPr>
          <p:cNvPr id="3" name="TextBox 3"/>
          <p:cNvSpPr txBox="1"/>
          <p:nvPr/>
        </p:nvSpPr>
        <p:spPr>
          <a:xfrm>
            <a:off x="4954191" y="435973"/>
            <a:ext cx="8379619" cy="1214030"/>
          </a:xfrm>
          <a:prstGeom prst="rect">
            <a:avLst/>
          </a:prstGeom>
        </p:spPr>
        <p:txBody>
          <a:bodyPr lIns="0" tIns="0" rIns="0" bIns="0" rtlCol="0" anchor="t">
            <a:spAutoFit/>
          </a:bodyPr>
          <a:lstStyle/>
          <a:p>
            <a:pPr algn="ctr">
              <a:lnSpc>
                <a:spcPts val="9413"/>
              </a:lnSpc>
              <a:spcBef>
                <a:spcPct val="0"/>
              </a:spcBef>
            </a:pPr>
            <a:r>
              <a:rPr lang="en-US" sz="8185">
                <a:solidFill>
                  <a:srgbClr val="FFFFFF"/>
                </a:solidFill>
                <a:latin typeface="League Gothic"/>
                <a:ea typeface="League Gothic"/>
                <a:cs typeface="League Gothic"/>
                <a:sym typeface="League Gothic"/>
              </a:rPr>
              <a:t>POSTGRESQL IN DATA QUALITY</a:t>
            </a:r>
          </a:p>
        </p:txBody>
      </p:sp>
      <p:sp>
        <p:nvSpPr>
          <p:cNvPr id="4" name="TextBox 4"/>
          <p:cNvSpPr txBox="1"/>
          <p:nvPr/>
        </p:nvSpPr>
        <p:spPr>
          <a:xfrm>
            <a:off x="1028700" y="2202638"/>
            <a:ext cx="16813190" cy="7386701"/>
          </a:xfrm>
          <a:prstGeom prst="rect">
            <a:avLst/>
          </a:prstGeom>
        </p:spPr>
        <p:txBody>
          <a:bodyPr lIns="0" tIns="0" rIns="0" bIns="0" rtlCol="0" anchor="t">
            <a:spAutoFit/>
          </a:bodyPr>
          <a:lstStyle/>
          <a:p>
            <a:pPr marL="1036320" lvl="1" indent="-518160" algn="just">
              <a:lnSpc>
                <a:spcPts val="5712"/>
              </a:lnSpc>
              <a:buAutoNum type="arabicPeriod"/>
            </a:pPr>
            <a:r>
              <a:rPr lang="en-US" sz="4800">
                <a:solidFill>
                  <a:srgbClr val="FFFFFF"/>
                </a:solidFill>
                <a:latin typeface="Muli"/>
                <a:ea typeface="Muli"/>
                <a:cs typeface="Muli"/>
                <a:sym typeface="Muli"/>
              </a:rPr>
              <a:t>Create Table</a:t>
            </a:r>
          </a:p>
          <a:p>
            <a:pPr marL="1209039" lvl="2" indent="-403013" algn="l">
              <a:lnSpc>
                <a:spcPts val="3331"/>
              </a:lnSpc>
              <a:buFont typeface="Arial"/>
              <a:buChar char="⚬"/>
            </a:pPr>
            <a:r>
              <a:rPr lang="en-US" sz="2799">
                <a:solidFill>
                  <a:srgbClr val="F4D314"/>
                </a:solidFill>
                <a:latin typeface="Muli"/>
                <a:ea typeface="Muli"/>
                <a:cs typeface="Muli"/>
                <a:sym typeface="Muli"/>
              </a:rPr>
              <a:t>CREATE TABLE name ( col1 VARCHAR(255), col2 .....);</a:t>
            </a:r>
          </a:p>
          <a:p>
            <a:pPr marL="1036320" lvl="1" indent="-518160" algn="just">
              <a:lnSpc>
                <a:spcPts val="5712"/>
              </a:lnSpc>
              <a:buAutoNum type="arabicPeriod"/>
            </a:pPr>
            <a:r>
              <a:rPr lang="en-US" sz="4800">
                <a:solidFill>
                  <a:srgbClr val="FFFFFF"/>
                </a:solidFill>
                <a:latin typeface="Muli"/>
                <a:ea typeface="Muli"/>
                <a:cs typeface="Muli"/>
                <a:sym typeface="Muli"/>
              </a:rPr>
              <a:t>Load Data</a:t>
            </a:r>
          </a:p>
          <a:p>
            <a:pPr marL="1209039" lvl="2" indent="-403013" algn="l">
              <a:lnSpc>
                <a:spcPts val="3331"/>
              </a:lnSpc>
              <a:buFont typeface="Arial"/>
              <a:buChar char="⚬"/>
            </a:pPr>
            <a:r>
              <a:rPr lang="en-US" sz="2799">
                <a:solidFill>
                  <a:srgbClr val="F4D314"/>
                </a:solidFill>
                <a:latin typeface="Muli"/>
                <a:ea typeface="Muli"/>
                <a:cs typeface="Muli"/>
                <a:sym typeface="Muli"/>
              </a:rPr>
              <a:t>COPY name FROM 'location\name.csv' DELIMITER ',' CSV HEADER;</a:t>
            </a:r>
          </a:p>
          <a:p>
            <a:pPr marL="1036320" lvl="1" indent="-518160" algn="just">
              <a:lnSpc>
                <a:spcPts val="5712"/>
              </a:lnSpc>
              <a:buAutoNum type="arabicPeriod"/>
            </a:pPr>
            <a:r>
              <a:rPr lang="en-US" sz="4800">
                <a:solidFill>
                  <a:srgbClr val="FFFFFF"/>
                </a:solidFill>
                <a:latin typeface="Muli"/>
                <a:ea typeface="Muli"/>
                <a:cs typeface="Muli"/>
                <a:sym typeface="Muli"/>
              </a:rPr>
              <a:t>Check Missing and Duplicate values</a:t>
            </a:r>
          </a:p>
          <a:p>
            <a:pPr marL="1209039" lvl="2" indent="-403013" algn="l">
              <a:lnSpc>
                <a:spcPts val="3331"/>
              </a:lnSpc>
              <a:buFont typeface="Arial"/>
              <a:buChar char="⚬"/>
            </a:pPr>
            <a:r>
              <a:rPr lang="en-US" sz="2799">
                <a:solidFill>
                  <a:srgbClr val="F4D314"/>
                </a:solidFill>
                <a:latin typeface="Muli"/>
                <a:ea typeface="Muli"/>
                <a:cs typeface="Muli"/>
                <a:sym typeface="Muli"/>
              </a:rPr>
              <a:t>SELECT column_name, COUNT(*) - COUNT(column_name) AS missing_count FROM name GROUP BY column_name;</a:t>
            </a:r>
          </a:p>
          <a:p>
            <a:pPr marL="1209039" lvl="2" indent="-403013" algn="l">
              <a:lnSpc>
                <a:spcPts val="3331"/>
              </a:lnSpc>
              <a:buFont typeface="Arial"/>
              <a:buChar char="⚬"/>
            </a:pPr>
            <a:r>
              <a:rPr lang="en-US" sz="2799">
                <a:solidFill>
                  <a:srgbClr val="F4D314"/>
                </a:solidFill>
                <a:latin typeface="Muli"/>
                <a:ea typeface="Muli"/>
                <a:cs typeface="Muli"/>
                <a:sym typeface="Muli"/>
              </a:rPr>
              <a:t>SELECT column_name, COUNT(*) FROM name GROUP BY col_id HAVING COUNT(*)&gt; 1;</a:t>
            </a:r>
          </a:p>
          <a:p>
            <a:pPr marL="1036320" lvl="1" indent="-518160" algn="just">
              <a:lnSpc>
                <a:spcPts val="5712"/>
              </a:lnSpc>
              <a:buAutoNum type="arabicPeriod"/>
            </a:pPr>
            <a:r>
              <a:rPr lang="en-US" sz="4800">
                <a:solidFill>
                  <a:srgbClr val="FFFFFF"/>
                </a:solidFill>
                <a:latin typeface="Muli"/>
                <a:ea typeface="Muli"/>
                <a:cs typeface="Muli"/>
                <a:sym typeface="Muli"/>
              </a:rPr>
              <a:t>Handle null timestarp</a:t>
            </a:r>
          </a:p>
          <a:p>
            <a:pPr marL="1209039" lvl="2" indent="-403013" algn="l">
              <a:lnSpc>
                <a:spcPts val="3331"/>
              </a:lnSpc>
              <a:buFont typeface="Arial"/>
              <a:buChar char="⚬"/>
            </a:pPr>
            <a:r>
              <a:rPr lang="en-US" sz="2799">
                <a:solidFill>
                  <a:srgbClr val="F4D314"/>
                </a:solidFill>
                <a:latin typeface="Muli"/>
                <a:ea typeface="Muli"/>
                <a:cs typeface="Muli"/>
                <a:sym typeface="Muli"/>
              </a:rPr>
              <a:t>UPDATE name SET date = NULL WHERE date = 'unknown' OR date = '';</a:t>
            </a:r>
          </a:p>
          <a:p>
            <a:pPr marL="1036320" lvl="1" indent="-518160" algn="just">
              <a:lnSpc>
                <a:spcPts val="5712"/>
              </a:lnSpc>
              <a:buAutoNum type="arabicPeriod"/>
            </a:pPr>
            <a:r>
              <a:rPr lang="en-US" sz="4800">
                <a:solidFill>
                  <a:srgbClr val="FFFFFF"/>
                </a:solidFill>
                <a:latin typeface="Muli"/>
                <a:ea typeface="Muli"/>
                <a:cs typeface="Muli"/>
                <a:sym typeface="Muli"/>
              </a:rPr>
              <a:t>Visualization: Pie Chart &amp; Line Chart</a:t>
            </a:r>
          </a:p>
          <a:p>
            <a:pPr marL="1209039" lvl="2" indent="-403013" algn="l">
              <a:lnSpc>
                <a:spcPts val="3331"/>
              </a:lnSpc>
              <a:buFont typeface="Arial"/>
              <a:buChar char="⚬"/>
            </a:pPr>
            <a:r>
              <a:rPr lang="en-US" sz="2799">
                <a:solidFill>
                  <a:srgbClr val="F4D314"/>
                </a:solidFill>
                <a:latin typeface="Muli"/>
                <a:ea typeface="Muli"/>
                <a:cs typeface="Muli"/>
                <a:sym typeface="Muli"/>
              </a:rPr>
              <a:t>SELECT col ,COUNT(*) AS user FROM name GROUP BY col2 ORDER BY user DESC;</a:t>
            </a:r>
          </a:p>
          <a:p>
            <a:pPr marL="1209039" lvl="2" indent="-403013" algn="l">
              <a:lnSpc>
                <a:spcPts val="3331"/>
              </a:lnSpc>
              <a:buFont typeface="Arial"/>
              <a:buChar char="⚬"/>
            </a:pPr>
            <a:r>
              <a:rPr lang="en-US" sz="2799">
                <a:solidFill>
                  <a:srgbClr val="F4D314"/>
                </a:solidFill>
                <a:latin typeface="Muli"/>
                <a:ea typeface="Muli"/>
                <a:cs typeface="Muli"/>
                <a:sym typeface="Muli"/>
              </a:rPr>
              <a:t>SELECT col, COUNT(*) * 100.0/ SUM(COUNT(*)) OVER()AS percentage FROM col GROUP BY column ORDER BY percentage DESC;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sp>
        <p:nvSpPr>
          <p:cNvPr id="3" name="TextBox 3"/>
          <p:cNvSpPr txBox="1"/>
          <p:nvPr/>
        </p:nvSpPr>
        <p:spPr>
          <a:xfrm>
            <a:off x="7336274" y="738088"/>
            <a:ext cx="3615452" cy="1214030"/>
          </a:xfrm>
          <a:prstGeom prst="rect">
            <a:avLst/>
          </a:prstGeom>
        </p:spPr>
        <p:txBody>
          <a:bodyPr lIns="0" tIns="0" rIns="0" bIns="0" rtlCol="0" anchor="t">
            <a:spAutoFit/>
          </a:bodyPr>
          <a:lstStyle/>
          <a:p>
            <a:pPr algn="ctr">
              <a:lnSpc>
                <a:spcPts val="9413"/>
              </a:lnSpc>
              <a:spcBef>
                <a:spcPct val="0"/>
              </a:spcBef>
            </a:pPr>
            <a:r>
              <a:rPr lang="en-US" sz="8185">
                <a:solidFill>
                  <a:srgbClr val="FFFFFF"/>
                </a:solidFill>
                <a:latin typeface="League Gothic"/>
                <a:ea typeface="League Gothic"/>
                <a:cs typeface="League Gothic"/>
                <a:sym typeface="League Gothic"/>
              </a:rPr>
              <a:t>ETL PROCESS</a:t>
            </a:r>
          </a:p>
        </p:txBody>
      </p:sp>
      <p:sp>
        <p:nvSpPr>
          <p:cNvPr id="4" name="TextBox 4"/>
          <p:cNvSpPr txBox="1"/>
          <p:nvPr/>
        </p:nvSpPr>
        <p:spPr>
          <a:xfrm>
            <a:off x="813416" y="3300546"/>
            <a:ext cx="16661167" cy="4229100"/>
          </a:xfrm>
          <a:prstGeom prst="rect">
            <a:avLst/>
          </a:prstGeom>
        </p:spPr>
        <p:txBody>
          <a:bodyPr lIns="0" tIns="0" rIns="0" bIns="0" rtlCol="0" anchor="t">
            <a:spAutoFit/>
          </a:bodyPr>
          <a:lstStyle/>
          <a:p>
            <a:pPr marL="1295402" lvl="1" indent="-647701" algn="l">
              <a:lnSpc>
                <a:spcPts val="8400"/>
              </a:lnSpc>
              <a:buFont typeface="Arial"/>
              <a:buChar char="•"/>
            </a:pPr>
            <a:r>
              <a:rPr lang="en-US" sz="6000">
                <a:solidFill>
                  <a:srgbClr val="FFFFFF"/>
                </a:solidFill>
                <a:latin typeface="Canva Sans"/>
                <a:ea typeface="Canva Sans"/>
                <a:cs typeface="Canva Sans"/>
                <a:sym typeface="Canva Sans"/>
              </a:rPr>
              <a:t>Identified </a:t>
            </a:r>
            <a:r>
              <a:rPr lang="en-US" sz="6000">
                <a:solidFill>
                  <a:srgbClr val="F4D314"/>
                </a:solidFill>
                <a:latin typeface="Canva Sans"/>
                <a:ea typeface="Canva Sans"/>
                <a:cs typeface="Canva Sans"/>
                <a:sym typeface="Canva Sans"/>
              </a:rPr>
              <a:t>data quality</a:t>
            </a:r>
            <a:r>
              <a:rPr lang="en-US" sz="6000">
                <a:solidFill>
                  <a:srgbClr val="FFFFFF"/>
                </a:solidFill>
                <a:latin typeface="Canva Sans"/>
                <a:ea typeface="Canva Sans"/>
                <a:cs typeface="Canva Sans"/>
                <a:sym typeface="Canva Sans"/>
              </a:rPr>
              <a:t> issues.</a:t>
            </a:r>
          </a:p>
          <a:p>
            <a:pPr marL="1295402" lvl="1" indent="-647701" algn="l">
              <a:lnSpc>
                <a:spcPts val="8400"/>
              </a:lnSpc>
              <a:buFont typeface="Arial"/>
              <a:buChar char="•"/>
            </a:pPr>
            <a:r>
              <a:rPr lang="en-US" sz="6000">
                <a:solidFill>
                  <a:srgbClr val="FFFFFF"/>
                </a:solidFill>
                <a:latin typeface="Canva Sans"/>
                <a:ea typeface="Canva Sans"/>
                <a:cs typeface="Canva Sans"/>
                <a:sym typeface="Canva Sans"/>
              </a:rPr>
              <a:t>Applied </a:t>
            </a:r>
            <a:r>
              <a:rPr lang="en-US" sz="6000">
                <a:solidFill>
                  <a:srgbClr val="F4D314"/>
                </a:solidFill>
                <a:latin typeface="Canva Sans"/>
                <a:ea typeface="Canva Sans"/>
                <a:cs typeface="Canva Sans"/>
                <a:sym typeface="Canva Sans"/>
              </a:rPr>
              <a:t>cleaning transformations</a:t>
            </a:r>
            <a:r>
              <a:rPr lang="en-US" sz="6000">
                <a:solidFill>
                  <a:srgbClr val="FFFFFF"/>
                </a:solidFill>
                <a:latin typeface="Canva Sans"/>
                <a:ea typeface="Canva Sans"/>
                <a:cs typeface="Canva Sans"/>
                <a:sym typeface="Canva Sans"/>
              </a:rPr>
              <a:t>.</a:t>
            </a:r>
          </a:p>
          <a:p>
            <a:pPr marL="1295402" lvl="1" indent="-647701" algn="l">
              <a:lnSpc>
                <a:spcPts val="8400"/>
              </a:lnSpc>
              <a:buFont typeface="Arial"/>
              <a:buChar char="•"/>
            </a:pPr>
            <a:r>
              <a:rPr lang="en-US" sz="6000">
                <a:solidFill>
                  <a:srgbClr val="FFFFFF"/>
                </a:solidFill>
                <a:latin typeface="Canva Sans"/>
                <a:ea typeface="Canva Sans"/>
                <a:cs typeface="Canva Sans"/>
                <a:sym typeface="Canva Sans"/>
              </a:rPr>
              <a:t>Designed &amp; implemented </a:t>
            </a:r>
            <a:r>
              <a:rPr lang="en-US" sz="6000">
                <a:solidFill>
                  <a:srgbClr val="F4D314"/>
                </a:solidFill>
                <a:latin typeface="Canva Sans"/>
                <a:ea typeface="Canva Sans"/>
                <a:cs typeface="Canva Sans"/>
                <a:sym typeface="Canva Sans"/>
              </a:rPr>
              <a:t>Master Table</a:t>
            </a:r>
            <a:r>
              <a:rPr lang="en-US" sz="6000">
                <a:solidFill>
                  <a:srgbClr val="FFFFFF"/>
                </a:solidFill>
                <a:latin typeface="Canva Sans"/>
                <a:ea typeface="Canva Sans"/>
                <a:cs typeface="Canva Sans"/>
                <a:sym typeface="Canva Sans"/>
              </a:rPr>
              <a:t>.</a:t>
            </a:r>
          </a:p>
          <a:p>
            <a:pPr marL="1295402" lvl="1" indent="-647701" algn="l">
              <a:lnSpc>
                <a:spcPts val="8400"/>
              </a:lnSpc>
              <a:buFont typeface="Arial"/>
              <a:buChar char="•"/>
            </a:pPr>
            <a:r>
              <a:rPr lang="en-US" sz="6000">
                <a:solidFill>
                  <a:srgbClr val="FFFFFF"/>
                </a:solidFill>
                <a:latin typeface="Canva Sans"/>
                <a:ea typeface="Canva Sans"/>
                <a:cs typeface="Canva Sans"/>
                <a:sym typeface="Canva Sans"/>
              </a:rPr>
              <a:t>Conducted </a:t>
            </a:r>
            <a:r>
              <a:rPr lang="en-US" sz="6000">
                <a:solidFill>
                  <a:srgbClr val="F4D314"/>
                </a:solidFill>
                <a:latin typeface="Canva Sans"/>
                <a:ea typeface="Canva Sans"/>
                <a:cs typeface="Canva Sans"/>
                <a:sym typeface="Canva Sans"/>
              </a:rPr>
              <a:t>validation &amp; quality</a:t>
            </a:r>
            <a:r>
              <a:rPr lang="en-US" sz="6000">
                <a:solidFill>
                  <a:srgbClr val="FFFFFF"/>
                </a:solidFill>
                <a:latin typeface="Canva Sans"/>
                <a:ea typeface="Canva Sans"/>
                <a:cs typeface="Canva Sans"/>
                <a:sym typeface="Canva Sans"/>
              </a:rPr>
              <a:t> checks.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0" y="2998470"/>
            <a:ext cx="7741220" cy="6259830"/>
          </a:xfrm>
          <a:prstGeom prst="rect">
            <a:avLst/>
          </a:prstGeom>
        </p:spPr>
        <p:txBody>
          <a:bodyPr lIns="0" tIns="0" rIns="0" bIns="0" rtlCol="0" anchor="t">
            <a:spAutoFit/>
          </a:bodyPr>
          <a:lstStyle/>
          <a:p>
            <a:pPr marL="1036320" lvl="1" indent="-518160" algn="l">
              <a:lnSpc>
                <a:spcPts val="5520"/>
              </a:lnSpc>
              <a:spcBef>
                <a:spcPct val="0"/>
              </a:spcBef>
              <a:buFont typeface="Arial"/>
              <a:buChar char="•"/>
            </a:pPr>
            <a:r>
              <a:rPr lang="en-US" sz="4800">
                <a:solidFill>
                  <a:srgbClr val="FFFFFF"/>
                </a:solidFill>
                <a:latin typeface="Canva Sans"/>
                <a:ea typeface="Canva Sans"/>
                <a:cs typeface="Canva Sans"/>
                <a:sym typeface="Canva Sans"/>
              </a:rPr>
              <a:t>Duplicate Emails: </a:t>
            </a:r>
            <a:r>
              <a:rPr lang="en-US" sz="4800">
                <a:solidFill>
                  <a:srgbClr val="F4D314"/>
                </a:solidFill>
                <a:latin typeface="Canva Sans"/>
                <a:ea typeface="Canva Sans"/>
                <a:cs typeface="Canva Sans"/>
                <a:sym typeface="Canva Sans"/>
              </a:rPr>
              <a:t>150</a:t>
            </a:r>
          </a:p>
          <a:p>
            <a:pPr marL="1036320" lvl="1" indent="-518160" algn="l">
              <a:lnSpc>
                <a:spcPts val="5520"/>
              </a:lnSpc>
              <a:spcBef>
                <a:spcPct val="0"/>
              </a:spcBef>
              <a:buFont typeface="Arial"/>
              <a:buChar char="•"/>
            </a:pPr>
            <a:r>
              <a:rPr lang="en-US" sz="4800">
                <a:solidFill>
                  <a:srgbClr val="FFFFFF"/>
                </a:solidFill>
                <a:latin typeface="Canva Sans"/>
                <a:ea typeface="Canva Sans"/>
                <a:cs typeface="Canva Sans"/>
                <a:sym typeface="Canva Sans"/>
              </a:rPr>
              <a:t>Inconsistent Text Formats: </a:t>
            </a:r>
            <a:r>
              <a:rPr lang="en-US" sz="4800">
                <a:solidFill>
                  <a:srgbClr val="F4D314"/>
                </a:solidFill>
                <a:latin typeface="Canva Sans"/>
                <a:ea typeface="Canva Sans"/>
                <a:cs typeface="Canva Sans"/>
                <a:sym typeface="Canva Sans"/>
              </a:rPr>
              <a:t>320</a:t>
            </a:r>
          </a:p>
          <a:p>
            <a:pPr marL="1036320" lvl="1" indent="-518160" algn="l">
              <a:lnSpc>
                <a:spcPts val="5520"/>
              </a:lnSpc>
              <a:spcBef>
                <a:spcPct val="0"/>
              </a:spcBef>
              <a:buFont typeface="Arial"/>
              <a:buChar char="•"/>
            </a:pPr>
            <a:r>
              <a:rPr lang="en-US" sz="4800">
                <a:solidFill>
                  <a:srgbClr val="FFFFFF"/>
                </a:solidFill>
                <a:latin typeface="Canva Sans"/>
                <a:ea typeface="Canva Sans"/>
                <a:cs typeface="Canva Sans"/>
                <a:sym typeface="Canva Sans"/>
              </a:rPr>
              <a:t>Missing Email Values: </a:t>
            </a:r>
            <a:r>
              <a:rPr lang="en-US" sz="4800">
                <a:solidFill>
                  <a:srgbClr val="F4D314"/>
                </a:solidFill>
                <a:latin typeface="Canva Sans"/>
                <a:ea typeface="Canva Sans"/>
                <a:cs typeface="Canva Sans"/>
                <a:sym typeface="Canva Sans"/>
              </a:rPr>
              <a:t>20</a:t>
            </a:r>
          </a:p>
          <a:p>
            <a:pPr marL="1036320" lvl="1" indent="-518160" algn="l">
              <a:lnSpc>
                <a:spcPts val="5520"/>
              </a:lnSpc>
              <a:spcBef>
                <a:spcPct val="0"/>
              </a:spcBef>
              <a:buFont typeface="Arial"/>
              <a:buChar char="•"/>
            </a:pPr>
            <a:r>
              <a:rPr lang="en-US" sz="4800">
                <a:solidFill>
                  <a:srgbClr val="FFFFFF"/>
                </a:solidFill>
                <a:latin typeface="Canva Sans"/>
                <a:ea typeface="Canva Sans"/>
                <a:cs typeface="Canva Sans"/>
                <a:sym typeface="Canva Sans"/>
              </a:rPr>
              <a:t>Invalid Phone Numbers: </a:t>
            </a:r>
            <a:r>
              <a:rPr lang="en-US" sz="4800">
                <a:solidFill>
                  <a:srgbClr val="F4D314"/>
                </a:solidFill>
                <a:latin typeface="Canva Sans"/>
                <a:ea typeface="Canva Sans"/>
                <a:cs typeface="Canva Sans"/>
                <a:sym typeface="Canva Sans"/>
              </a:rPr>
              <a:t>45</a:t>
            </a:r>
          </a:p>
          <a:p>
            <a:pPr marL="1036320" lvl="1" indent="-518160" algn="l">
              <a:lnSpc>
                <a:spcPts val="5520"/>
              </a:lnSpc>
              <a:spcBef>
                <a:spcPct val="0"/>
              </a:spcBef>
              <a:buFont typeface="Arial"/>
              <a:buChar char="•"/>
            </a:pPr>
            <a:r>
              <a:rPr lang="en-US" sz="4800">
                <a:solidFill>
                  <a:srgbClr val="FFFFFF"/>
                </a:solidFill>
                <a:latin typeface="Canva Sans"/>
                <a:ea typeface="Canva Sans"/>
                <a:cs typeface="Canva Sans"/>
                <a:sym typeface="Canva Sans"/>
              </a:rPr>
              <a:t>Empty Addresses: </a:t>
            </a:r>
            <a:r>
              <a:rPr lang="en-US" sz="4800">
                <a:solidFill>
                  <a:srgbClr val="F4D314"/>
                </a:solidFill>
                <a:latin typeface="Canva Sans"/>
                <a:ea typeface="Canva Sans"/>
                <a:cs typeface="Canva Sans"/>
                <a:sym typeface="Canva Sans"/>
              </a:rPr>
              <a:t>78</a:t>
            </a:r>
          </a:p>
          <a:p>
            <a:pPr algn="l">
              <a:lnSpc>
                <a:spcPts val="5520"/>
              </a:lnSpc>
              <a:spcBef>
                <a:spcPct val="0"/>
              </a:spcBef>
            </a:pPr>
            <a:endParaRPr lang="en-US" sz="4800">
              <a:solidFill>
                <a:srgbClr val="F4D314"/>
              </a:solidFill>
              <a:latin typeface="Canva Sans"/>
              <a:ea typeface="Canva Sans"/>
              <a:cs typeface="Canva Sans"/>
              <a:sym typeface="Canva Sans"/>
            </a:endParaRPr>
          </a:p>
        </p:txBody>
      </p:sp>
      <p:sp>
        <p:nvSpPr>
          <p:cNvPr id="3" name="TextBox 3"/>
          <p:cNvSpPr txBox="1"/>
          <p:nvPr/>
        </p:nvSpPr>
        <p:spPr>
          <a:xfrm>
            <a:off x="4469346" y="709797"/>
            <a:ext cx="9421245" cy="1214030"/>
          </a:xfrm>
          <a:prstGeom prst="rect">
            <a:avLst/>
          </a:prstGeom>
        </p:spPr>
        <p:txBody>
          <a:bodyPr lIns="0" tIns="0" rIns="0" bIns="0" rtlCol="0" anchor="t">
            <a:spAutoFit/>
          </a:bodyPr>
          <a:lstStyle/>
          <a:p>
            <a:pPr algn="ctr">
              <a:lnSpc>
                <a:spcPts val="9413"/>
              </a:lnSpc>
              <a:spcBef>
                <a:spcPct val="0"/>
              </a:spcBef>
            </a:pPr>
            <a:r>
              <a:rPr lang="en-US" sz="8185">
                <a:solidFill>
                  <a:srgbClr val="FFFFFF"/>
                </a:solidFill>
                <a:latin typeface="League Gothic"/>
                <a:ea typeface="League Gothic"/>
                <a:cs typeface="League Gothic"/>
                <a:sym typeface="League Gothic"/>
              </a:rPr>
              <a:t>DATA QUALITY ISSUES &amp; CLEANUP</a:t>
            </a:r>
          </a:p>
        </p:txBody>
      </p:sp>
      <p:sp>
        <p:nvSpPr>
          <p:cNvPr id="4" name="TextBox 4"/>
          <p:cNvSpPr txBox="1"/>
          <p:nvPr/>
        </p:nvSpPr>
        <p:spPr>
          <a:xfrm>
            <a:off x="8440661" y="2988945"/>
            <a:ext cx="9199902" cy="5912485"/>
          </a:xfrm>
          <a:prstGeom prst="rect">
            <a:avLst/>
          </a:prstGeom>
        </p:spPr>
        <p:txBody>
          <a:bodyPr lIns="0" tIns="0" rIns="0" bIns="0" rtlCol="0" anchor="t">
            <a:spAutoFit/>
          </a:bodyPr>
          <a:lstStyle/>
          <a:p>
            <a:pPr marL="885194" lvl="1" indent="-442597" algn="l">
              <a:lnSpc>
                <a:spcPts val="4715"/>
              </a:lnSpc>
              <a:buFont typeface="Arial"/>
              <a:buChar char="•"/>
            </a:pPr>
            <a:r>
              <a:rPr lang="en-US" sz="4100">
                <a:solidFill>
                  <a:srgbClr val="F4D314"/>
                </a:solidFill>
                <a:latin typeface="Canva Sans"/>
                <a:ea typeface="Canva Sans"/>
                <a:cs typeface="Canva Sans"/>
                <a:sym typeface="Canva Sans"/>
              </a:rPr>
              <a:t>Duplicate Removal</a:t>
            </a:r>
            <a:r>
              <a:rPr lang="en-US" sz="4100">
                <a:solidFill>
                  <a:srgbClr val="FFFFFF"/>
                </a:solidFill>
                <a:latin typeface="Canva Sans"/>
                <a:ea typeface="Canva Sans"/>
                <a:cs typeface="Canva Sans"/>
                <a:sym typeface="Canva Sans"/>
              </a:rPr>
              <a:t>: Kept first occurrence.</a:t>
            </a:r>
          </a:p>
          <a:p>
            <a:pPr marL="885194" lvl="1" indent="-442597" algn="l">
              <a:lnSpc>
                <a:spcPts val="4715"/>
              </a:lnSpc>
              <a:buFont typeface="Arial"/>
              <a:buChar char="•"/>
            </a:pPr>
            <a:r>
              <a:rPr lang="en-US" sz="4100">
                <a:solidFill>
                  <a:srgbClr val="F4D314"/>
                </a:solidFill>
                <a:latin typeface="Canva Sans"/>
                <a:ea typeface="Canva Sans"/>
                <a:cs typeface="Canva Sans"/>
                <a:sym typeface="Canva Sans"/>
              </a:rPr>
              <a:t>Text Standardization</a:t>
            </a:r>
            <a:r>
              <a:rPr lang="en-US" sz="4100">
                <a:solidFill>
                  <a:srgbClr val="FFFFFF"/>
                </a:solidFill>
                <a:latin typeface="Canva Sans"/>
                <a:ea typeface="Canva Sans"/>
                <a:cs typeface="Canva Sans"/>
                <a:sym typeface="Canva Sans"/>
              </a:rPr>
              <a:t>: Converted to lowercase &amp; trimmed spaces.</a:t>
            </a:r>
          </a:p>
          <a:p>
            <a:pPr marL="885194" lvl="1" indent="-442597" algn="l">
              <a:lnSpc>
                <a:spcPts val="4715"/>
              </a:lnSpc>
              <a:buFont typeface="Arial"/>
              <a:buChar char="•"/>
            </a:pPr>
            <a:r>
              <a:rPr lang="en-US" sz="4100">
                <a:solidFill>
                  <a:srgbClr val="F4D314"/>
                </a:solidFill>
                <a:latin typeface="Canva Sans"/>
                <a:ea typeface="Canva Sans"/>
                <a:cs typeface="Canva Sans"/>
                <a:sym typeface="Canva Sans"/>
              </a:rPr>
              <a:t>Null Handling (Email)</a:t>
            </a:r>
            <a:r>
              <a:rPr lang="en-US" sz="4100">
                <a:solidFill>
                  <a:srgbClr val="FFFFFF"/>
                </a:solidFill>
                <a:latin typeface="Canva Sans"/>
                <a:ea typeface="Canva Sans"/>
                <a:cs typeface="Canva Sans"/>
                <a:sym typeface="Canva Sans"/>
              </a:rPr>
              <a:t>: Removed NULL email records.</a:t>
            </a:r>
          </a:p>
          <a:p>
            <a:pPr marL="885194" lvl="1" indent="-442597" algn="l">
              <a:lnSpc>
                <a:spcPts val="4715"/>
              </a:lnSpc>
              <a:buFont typeface="Arial"/>
              <a:buChar char="•"/>
            </a:pPr>
            <a:r>
              <a:rPr lang="en-US" sz="4100">
                <a:solidFill>
                  <a:srgbClr val="F4D314"/>
                </a:solidFill>
                <a:latin typeface="Canva Sans"/>
                <a:ea typeface="Canva Sans"/>
                <a:cs typeface="Canva Sans"/>
                <a:sym typeface="Canva Sans"/>
              </a:rPr>
              <a:t>Phone Number Validation</a:t>
            </a:r>
            <a:r>
              <a:rPr lang="en-US" sz="4100">
                <a:solidFill>
                  <a:srgbClr val="FFFFFF"/>
                </a:solidFill>
                <a:latin typeface="Canva Sans"/>
                <a:ea typeface="Canva Sans"/>
                <a:cs typeface="Canva Sans"/>
                <a:sym typeface="Canva Sans"/>
              </a:rPr>
              <a:t>: Removed invalid formats.</a:t>
            </a:r>
          </a:p>
          <a:p>
            <a:pPr marL="885194" lvl="1" indent="-442597" algn="l">
              <a:lnSpc>
                <a:spcPts val="4715"/>
              </a:lnSpc>
              <a:buFont typeface="Arial"/>
              <a:buChar char="•"/>
            </a:pPr>
            <a:r>
              <a:rPr lang="en-US" sz="4100">
                <a:solidFill>
                  <a:srgbClr val="F4D314"/>
                </a:solidFill>
                <a:latin typeface="Canva Sans"/>
                <a:ea typeface="Canva Sans"/>
                <a:cs typeface="Canva Sans"/>
                <a:sym typeface="Canva Sans"/>
              </a:rPr>
              <a:t>Address Cleaning</a:t>
            </a:r>
            <a:r>
              <a:rPr lang="en-US" sz="4100">
                <a:solidFill>
                  <a:srgbClr val="FFFFFF"/>
                </a:solidFill>
                <a:latin typeface="Canva Sans"/>
                <a:ea typeface="Canva Sans"/>
                <a:cs typeface="Canva Sans"/>
                <a:sym typeface="Canva Sans"/>
              </a:rPr>
              <a:t>: Replaced NULL with 'Not Provided'.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sp>
        <p:nvSpPr>
          <p:cNvPr id="3" name="TextBox 3"/>
          <p:cNvSpPr txBox="1"/>
          <p:nvPr/>
        </p:nvSpPr>
        <p:spPr>
          <a:xfrm>
            <a:off x="4867394" y="618192"/>
            <a:ext cx="8553212" cy="1214030"/>
          </a:xfrm>
          <a:prstGeom prst="rect">
            <a:avLst/>
          </a:prstGeom>
        </p:spPr>
        <p:txBody>
          <a:bodyPr lIns="0" tIns="0" rIns="0" bIns="0" rtlCol="0" anchor="t">
            <a:spAutoFit/>
          </a:bodyPr>
          <a:lstStyle/>
          <a:p>
            <a:pPr algn="ctr">
              <a:lnSpc>
                <a:spcPts val="9413"/>
              </a:lnSpc>
              <a:spcBef>
                <a:spcPct val="0"/>
              </a:spcBef>
            </a:pPr>
            <a:r>
              <a:rPr lang="en-US" sz="8185">
                <a:solidFill>
                  <a:srgbClr val="FFFFFF"/>
                </a:solidFill>
                <a:latin typeface="League Gothic"/>
                <a:ea typeface="League Gothic"/>
                <a:cs typeface="League Gothic"/>
                <a:sym typeface="League Gothic"/>
              </a:rPr>
              <a:t>CREATE &amp; LOAD MASTER TABLE</a:t>
            </a:r>
          </a:p>
        </p:txBody>
      </p:sp>
      <p:sp>
        <p:nvSpPr>
          <p:cNvPr id="4" name="TextBox 4"/>
          <p:cNvSpPr txBox="1"/>
          <p:nvPr/>
        </p:nvSpPr>
        <p:spPr>
          <a:xfrm>
            <a:off x="676275" y="2032000"/>
            <a:ext cx="17017852" cy="8455025"/>
          </a:xfrm>
          <a:prstGeom prst="rect">
            <a:avLst/>
          </a:prstGeom>
        </p:spPr>
        <p:txBody>
          <a:bodyPr lIns="0" tIns="0" rIns="0" bIns="0" rtlCol="0" anchor="t">
            <a:spAutoFit/>
          </a:bodyPr>
          <a:lstStyle/>
          <a:p>
            <a:pPr marL="906780" lvl="1" indent="-453390" algn="l">
              <a:lnSpc>
                <a:spcPts val="5880"/>
              </a:lnSpc>
              <a:buAutoNum type="arabicPeriod"/>
            </a:pPr>
            <a:r>
              <a:rPr lang="en-US" sz="4200">
                <a:solidFill>
                  <a:srgbClr val="FFFFFF"/>
                </a:solidFill>
                <a:latin typeface="Canva Sans"/>
                <a:ea typeface="Canva Sans"/>
                <a:cs typeface="Canva Sans"/>
                <a:sym typeface="Canva Sans"/>
              </a:rPr>
              <a:t>Create Master Table</a:t>
            </a:r>
          </a:p>
          <a:p>
            <a:pPr marL="1554480" lvl="2" indent="-518160" algn="l">
              <a:lnSpc>
                <a:spcPts val="5040"/>
              </a:lnSpc>
              <a:buFont typeface="Arial"/>
              <a:buChar char="⚬"/>
            </a:pPr>
            <a:r>
              <a:rPr lang="en-US" sz="3600">
                <a:solidFill>
                  <a:srgbClr val="F4D314"/>
                </a:solidFill>
                <a:latin typeface="Canva Sans"/>
                <a:ea typeface="Canva Sans"/>
                <a:cs typeface="Canva Sans"/>
                <a:sym typeface="Canva Sans"/>
              </a:rPr>
              <a:t>CREATE TABLE master_table (id SERIAL PRIMARY KEY, learner_id VARCHAR(50), country VARCHAR(100), degree VARCHAR(100), institution VARCHAR(255), major VARCHAR(255), email VARCHAR(255), gender VARCHAR(20), UserCreateDate TIMESTAMP, apply_date TIMESTAMP, status VARCHAR(50), cohort_id VARCHAR(50));</a:t>
            </a:r>
          </a:p>
          <a:p>
            <a:pPr marL="906780" lvl="1" indent="-453390" algn="l">
              <a:lnSpc>
                <a:spcPts val="5880"/>
              </a:lnSpc>
              <a:buAutoNum type="arabicPeriod"/>
            </a:pPr>
            <a:r>
              <a:rPr lang="en-US" sz="4200">
                <a:solidFill>
                  <a:srgbClr val="FFFFFF"/>
                </a:solidFill>
                <a:latin typeface="Canva Sans"/>
                <a:ea typeface="Canva Sans"/>
                <a:cs typeface="Canva Sans"/>
                <a:sym typeface="Canva Sans"/>
              </a:rPr>
              <a:t> Load Master Table</a:t>
            </a:r>
          </a:p>
          <a:p>
            <a:pPr marL="1554480" lvl="2" indent="-518160" algn="l">
              <a:lnSpc>
                <a:spcPts val="5040"/>
              </a:lnSpc>
              <a:buFont typeface="Arial"/>
              <a:buChar char="⚬"/>
            </a:pPr>
            <a:r>
              <a:rPr lang="en-US" sz="3600">
                <a:solidFill>
                  <a:srgbClr val="F4D314"/>
                </a:solidFill>
                <a:latin typeface="Canva Sans"/>
                <a:ea typeface="Canva Sans"/>
                <a:cs typeface="Canva Sans"/>
                <a:sym typeface="Canva Sans"/>
              </a:rPr>
              <a:t>COPY master_table FROM 'path/to/your/file.csv'WITH (FORMAT CSV, HEADER TRUE, NULL '');</a:t>
            </a:r>
          </a:p>
          <a:p>
            <a:pPr marL="906780" lvl="1" indent="-453390" algn="l">
              <a:lnSpc>
                <a:spcPts val="5880"/>
              </a:lnSpc>
              <a:buAutoNum type="arabicPeriod"/>
            </a:pPr>
            <a:r>
              <a:rPr lang="en-US" sz="4200">
                <a:solidFill>
                  <a:srgbClr val="FFFFFF"/>
                </a:solidFill>
                <a:latin typeface="Canva Sans"/>
                <a:ea typeface="Canva Sans"/>
                <a:cs typeface="Canva Sans"/>
                <a:sym typeface="Canva Sans"/>
              </a:rPr>
              <a:t>SQl validation Query</a:t>
            </a:r>
          </a:p>
          <a:p>
            <a:pPr marL="1554480" lvl="2" indent="-518160" algn="l">
              <a:lnSpc>
                <a:spcPts val="5040"/>
              </a:lnSpc>
              <a:buFont typeface="Arial"/>
              <a:buChar char="⚬"/>
            </a:pPr>
            <a:r>
              <a:rPr lang="en-US" sz="3600">
                <a:solidFill>
                  <a:srgbClr val="F4D314"/>
                </a:solidFill>
                <a:latin typeface="Canva Sans"/>
                <a:ea typeface="Canva Sans"/>
                <a:cs typeface="Canva Sans"/>
                <a:sym typeface="Canva Sans"/>
              </a:rPr>
              <a:t>SELECT COUNT(*) FROM Final_Master_Table WHERE email IS NULL;</a:t>
            </a:r>
          </a:p>
          <a:p>
            <a:pPr algn="l">
              <a:lnSpc>
                <a:spcPts val="5040"/>
              </a:lnSpc>
            </a:pPr>
            <a:r>
              <a:rPr lang="en-US" sz="3600">
                <a:solidFill>
                  <a:srgbClr val="F4D314"/>
                </a:solidFill>
                <a:latin typeface="Canva Sans"/>
                <a:ea typeface="Canva Sans"/>
                <a:cs typeface="Canva Sans"/>
                <a:sym typeface="Canva Sans"/>
              </a:rPr>
              <a:t>  </a:t>
            </a:r>
          </a:p>
          <a:p>
            <a:pPr algn="l">
              <a:lnSpc>
                <a:spcPts val="3920"/>
              </a:lnSpc>
            </a:pPr>
            <a:endParaRPr lang="en-US" sz="3600">
              <a:solidFill>
                <a:srgbClr val="F4D314"/>
              </a:solidFill>
              <a:latin typeface="Canva Sans"/>
              <a:ea typeface="Canva Sans"/>
              <a:cs typeface="Canva Sans"/>
              <a:sym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sp>
        <p:nvSpPr>
          <p:cNvPr id="3" name="TextBox 3"/>
          <p:cNvSpPr txBox="1"/>
          <p:nvPr/>
        </p:nvSpPr>
        <p:spPr>
          <a:xfrm>
            <a:off x="394395" y="1733607"/>
            <a:ext cx="13754432" cy="2342256"/>
          </a:xfrm>
          <a:prstGeom prst="rect">
            <a:avLst/>
          </a:prstGeom>
        </p:spPr>
        <p:txBody>
          <a:bodyPr lIns="0" tIns="0" rIns="0" bIns="0" rtlCol="0" anchor="t">
            <a:spAutoFit/>
          </a:bodyPr>
          <a:lstStyle/>
          <a:p>
            <a:pPr algn="just">
              <a:lnSpc>
                <a:spcPts val="4245"/>
              </a:lnSpc>
            </a:pPr>
            <a:r>
              <a:rPr lang="en-US" sz="2928" b="1" spc="439">
                <a:solidFill>
                  <a:srgbClr val="F4D314"/>
                </a:solidFill>
                <a:latin typeface="Muli Bold"/>
                <a:ea typeface="Muli Bold"/>
                <a:cs typeface="Muli Bold"/>
                <a:sym typeface="Muli Bold"/>
              </a:rPr>
              <a:t>INTERNSHIP OBJECTIVE:</a:t>
            </a:r>
          </a:p>
          <a:p>
            <a:pPr marL="545831" lvl="1" indent="-272916" algn="l">
              <a:lnSpc>
                <a:spcPts val="3665"/>
              </a:lnSpc>
              <a:buFont typeface="Arial"/>
              <a:buChar char="•"/>
            </a:pPr>
            <a:r>
              <a:rPr lang="en-US" sz="2528" spc="379">
                <a:solidFill>
                  <a:srgbClr val="FFFFFF"/>
                </a:solidFill>
                <a:latin typeface="Open Sans"/>
                <a:ea typeface="Open Sans"/>
                <a:cs typeface="Open Sans"/>
                <a:sym typeface="Open Sans"/>
              </a:rPr>
              <a:t>ENGAGE WITH REAL-WORLD DATASETS TO EXTRACT KEY INSIGHTS.</a:t>
            </a:r>
          </a:p>
          <a:p>
            <a:pPr marL="545831" lvl="1" indent="-272916" algn="l">
              <a:lnSpc>
                <a:spcPts val="3665"/>
              </a:lnSpc>
              <a:buFont typeface="Arial"/>
              <a:buChar char="•"/>
            </a:pPr>
            <a:r>
              <a:rPr lang="en-US" sz="2528" spc="379">
                <a:solidFill>
                  <a:srgbClr val="FFFFFF"/>
                </a:solidFill>
                <a:latin typeface="Open Sans"/>
                <a:ea typeface="Open Sans"/>
                <a:cs typeface="Open Sans"/>
                <a:sym typeface="Open Sans"/>
              </a:rPr>
              <a:t>APPLY DATA ANALYSIS AND VISUALIZATION TECHNIQUES.</a:t>
            </a:r>
          </a:p>
          <a:p>
            <a:pPr marL="545831" lvl="1" indent="-272916" algn="l">
              <a:lnSpc>
                <a:spcPts val="3665"/>
              </a:lnSpc>
              <a:buFont typeface="Arial"/>
              <a:buChar char="•"/>
            </a:pPr>
            <a:r>
              <a:rPr lang="en-US" sz="2528" spc="379">
                <a:solidFill>
                  <a:srgbClr val="FFFFFF"/>
                </a:solidFill>
                <a:latin typeface="Open Sans"/>
                <a:ea typeface="Open Sans"/>
                <a:cs typeface="Open Sans"/>
                <a:sym typeface="Open Sans"/>
              </a:rPr>
              <a:t>PRESENT DATA-DRIVEN RECOMMENDATIONS EFFECTIVELY.</a:t>
            </a:r>
          </a:p>
          <a:p>
            <a:pPr algn="l">
              <a:lnSpc>
                <a:spcPts val="3665"/>
              </a:lnSpc>
            </a:pPr>
            <a:endParaRPr lang="en-US" sz="2528" spc="379">
              <a:solidFill>
                <a:srgbClr val="FFFFFF"/>
              </a:solidFill>
              <a:latin typeface="Open Sans"/>
              <a:ea typeface="Open Sans"/>
              <a:cs typeface="Open Sans"/>
              <a:sym typeface="Open Sans"/>
            </a:endParaRPr>
          </a:p>
        </p:txBody>
      </p:sp>
      <p:sp>
        <p:nvSpPr>
          <p:cNvPr id="4" name="TextBox 4"/>
          <p:cNvSpPr txBox="1"/>
          <p:nvPr/>
        </p:nvSpPr>
        <p:spPr>
          <a:xfrm>
            <a:off x="4404125" y="297260"/>
            <a:ext cx="9024899" cy="1214030"/>
          </a:xfrm>
          <a:prstGeom prst="rect">
            <a:avLst/>
          </a:prstGeom>
        </p:spPr>
        <p:txBody>
          <a:bodyPr lIns="0" tIns="0" rIns="0" bIns="0" rtlCol="0" anchor="t">
            <a:spAutoFit/>
          </a:bodyPr>
          <a:lstStyle/>
          <a:p>
            <a:pPr algn="ctr">
              <a:lnSpc>
                <a:spcPts val="9413"/>
              </a:lnSpc>
            </a:pPr>
            <a:r>
              <a:rPr lang="en-US" sz="8185">
                <a:solidFill>
                  <a:srgbClr val="FFFFFF"/>
                </a:solidFill>
                <a:latin typeface="League Gothic"/>
                <a:ea typeface="League Gothic"/>
                <a:cs typeface="League Gothic"/>
                <a:sym typeface="League Gothic"/>
              </a:rPr>
              <a:t>📌 PROJECT OVERVIEW</a:t>
            </a:r>
          </a:p>
        </p:txBody>
      </p:sp>
      <p:sp>
        <p:nvSpPr>
          <p:cNvPr id="5" name="TextBox 5"/>
          <p:cNvSpPr txBox="1"/>
          <p:nvPr/>
        </p:nvSpPr>
        <p:spPr>
          <a:xfrm>
            <a:off x="394395" y="4113963"/>
            <a:ext cx="8749605" cy="2342256"/>
          </a:xfrm>
          <a:prstGeom prst="rect">
            <a:avLst/>
          </a:prstGeom>
        </p:spPr>
        <p:txBody>
          <a:bodyPr lIns="0" tIns="0" rIns="0" bIns="0" rtlCol="0" anchor="t">
            <a:spAutoFit/>
          </a:bodyPr>
          <a:lstStyle/>
          <a:p>
            <a:pPr algn="just">
              <a:lnSpc>
                <a:spcPts val="4245"/>
              </a:lnSpc>
              <a:spcBef>
                <a:spcPct val="0"/>
              </a:spcBef>
            </a:pPr>
            <a:r>
              <a:rPr lang="en-US" sz="2928" b="1" spc="439">
                <a:solidFill>
                  <a:srgbClr val="F4D314"/>
                </a:solidFill>
                <a:latin typeface="Muli Bold"/>
                <a:ea typeface="Muli Bold"/>
                <a:cs typeface="Muli Bold"/>
                <a:sym typeface="Muli Bold"/>
              </a:rPr>
              <a:t>K</a:t>
            </a:r>
            <a:r>
              <a:rPr lang="en-US" sz="2928" b="1" u="none" strike="noStrike" spc="439">
                <a:solidFill>
                  <a:srgbClr val="F4D314"/>
                </a:solidFill>
                <a:latin typeface="Muli Bold"/>
                <a:ea typeface="Muli Bold"/>
                <a:cs typeface="Muli Bold"/>
                <a:sym typeface="Muli Bold"/>
              </a:rPr>
              <a:t>EY SKILLS DEVELOPED:</a:t>
            </a:r>
          </a:p>
          <a:p>
            <a:pPr marL="545831" lvl="1" indent="-272916" algn="just">
              <a:lnSpc>
                <a:spcPts val="3665"/>
              </a:lnSpc>
              <a:spcBef>
                <a:spcPct val="0"/>
              </a:spcBef>
              <a:buFont typeface="Arial"/>
              <a:buChar char="•"/>
            </a:pPr>
            <a:r>
              <a:rPr lang="en-US" sz="2528" u="none" strike="noStrike" spc="379">
                <a:solidFill>
                  <a:srgbClr val="FFFFFF"/>
                </a:solidFill>
                <a:latin typeface="Muli"/>
                <a:ea typeface="Muli"/>
                <a:cs typeface="Muli"/>
                <a:sym typeface="Muli"/>
              </a:rPr>
              <a:t>DATA CLEANING &amp; PREPROCESSING</a:t>
            </a:r>
          </a:p>
          <a:p>
            <a:pPr marL="545831" lvl="1" indent="-272916" algn="just">
              <a:lnSpc>
                <a:spcPts val="3665"/>
              </a:lnSpc>
              <a:spcBef>
                <a:spcPct val="0"/>
              </a:spcBef>
              <a:buFont typeface="Arial"/>
              <a:buChar char="•"/>
            </a:pPr>
            <a:r>
              <a:rPr lang="en-US" sz="2528" u="none" strike="noStrike" spc="379">
                <a:solidFill>
                  <a:srgbClr val="FFFFFF"/>
                </a:solidFill>
                <a:latin typeface="Muli"/>
                <a:ea typeface="Muli"/>
                <a:cs typeface="Muli"/>
                <a:sym typeface="Muli"/>
              </a:rPr>
              <a:t>EXPLORATORY DATA ANALYSIS (EDA)</a:t>
            </a:r>
          </a:p>
          <a:p>
            <a:pPr marL="545831" lvl="1" indent="-272916" algn="just">
              <a:lnSpc>
                <a:spcPts val="3665"/>
              </a:lnSpc>
              <a:spcBef>
                <a:spcPct val="0"/>
              </a:spcBef>
              <a:buFont typeface="Arial"/>
              <a:buChar char="•"/>
            </a:pPr>
            <a:r>
              <a:rPr lang="en-US" sz="2528" u="none" strike="noStrike" spc="379">
                <a:solidFill>
                  <a:srgbClr val="FFFFFF"/>
                </a:solidFill>
                <a:latin typeface="Muli"/>
                <a:ea typeface="Muli"/>
                <a:cs typeface="Muli"/>
                <a:sym typeface="Muli"/>
              </a:rPr>
              <a:t>CREATING EFFECTIVE VISUALIZATIONS</a:t>
            </a:r>
          </a:p>
          <a:p>
            <a:pPr marL="545831" lvl="1" indent="-272916" algn="just">
              <a:lnSpc>
                <a:spcPts val="3665"/>
              </a:lnSpc>
              <a:spcBef>
                <a:spcPct val="0"/>
              </a:spcBef>
              <a:buFont typeface="Arial"/>
              <a:buChar char="•"/>
            </a:pPr>
            <a:r>
              <a:rPr lang="en-US" sz="2528" u="none" strike="noStrike" spc="379">
                <a:solidFill>
                  <a:srgbClr val="FFFFFF"/>
                </a:solidFill>
                <a:latin typeface="Muli"/>
                <a:ea typeface="Muli"/>
                <a:cs typeface="Muli"/>
                <a:sym typeface="Muli"/>
              </a:rPr>
              <a:t>BUILDING DASHBOARDS &amp; REPORTS</a:t>
            </a:r>
          </a:p>
        </p:txBody>
      </p:sp>
      <p:sp>
        <p:nvSpPr>
          <p:cNvPr id="6" name="TextBox 6"/>
          <p:cNvSpPr txBox="1"/>
          <p:nvPr/>
        </p:nvSpPr>
        <p:spPr>
          <a:xfrm>
            <a:off x="394395" y="6916044"/>
            <a:ext cx="13843870" cy="2342256"/>
          </a:xfrm>
          <a:prstGeom prst="rect">
            <a:avLst/>
          </a:prstGeom>
        </p:spPr>
        <p:txBody>
          <a:bodyPr lIns="0" tIns="0" rIns="0" bIns="0" rtlCol="0" anchor="t">
            <a:spAutoFit/>
          </a:bodyPr>
          <a:lstStyle/>
          <a:p>
            <a:pPr algn="l">
              <a:lnSpc>
                <a:spcPts val="4245"/>
              </a:lnSpc>
              <a:spcBef>
                <a:spcPct val="0"/>
              </a:spcBef>
            </a:pPr>
            <a:r>
              <a:rPr lang="en-US" sz="2928" b="1" spc="439">
                <a:solidFill>
                  <a:srgbClr val="F4D314"/>
                </a:solidFill>
                <a:latin typeface="Muli Bold"/>
                <a:ea typeface="Muli Bold"/>
                <a:cs typeface="Muli Bold"/>
                <a:sym typeface="Muli Bold"/>
              </a:rPr>
              <a:t>PROJ</a:t>
            </a:r>
            <a:r>
              <a:rPr lang="en-US" sz="2928" b="1" u="none" strike="noStrike" spc="439">
                <a:solidFill>
                  <a:srgbClr val="F4D314"/>
                </a:solidFill>
                <a:latin typeface="Muli Bold"/>
                <a:ea typeface="Muli Bold"/>
                <a:cs typeface="Muli Bold"/>
                <a:sym typeface="Muli Bold"/>
              </a:rPr>
              <a:t>ECT PHASES:</a:t>
            </a:r>
          </a:p>
          <a:p>
            <a:pPr algn="l">
              <a:lnSpc>
                <a:spcPts val="3665"/>
              </a:lnSpc>
              <a:spcBef>
                <a:spcPct val="0"/>
              </a:spcBef>
            </a:pPr>
            <a:r>
              <a:rPr lang="en-US" sz="2528" u="none" strike="noStrike" spc="379">
                <a:solidFill>
                  <a:srgbClr val="F4D314"/>
                </a:solidFill>
                <a:latin typeface="Muli"/>
                <a:ea typeface="Muli"/>
                <a:cs typeface="Muli"/>
                <a:sym typeface="Muli"/>
              </a:rPr>
              <a:t>1️⃣ </a:t>
            </a:r>
            <a:r>
              <a:rPr lang="en-US" sz="2528" u="none" strike="noStrike" spc="379">
                <a:solidFill>
                  <a:srgbClr val="FFFFFF"/>
                </a:solidFill>
                <a:latin typeface="Muli"/>
                <a:ea typeface="Muli"/>
                <a:cs typeface="Muli"/>
                <a:sym typeface="Muli"/>
              </a:rPr>
              <a:t>WEEK 1: DATA EXPLORATION &amp; CLEANING</a:t>
            </a:r>
          </a:p>
          <a:p>
            <a:pPr algn="l">
              <a:lnSpc>
                <a:spcPts val="3665"/>
              </a:lnSpc>
              <a:spcBef>
                <a:spcPct val="0"/>
              </a:spcBef>
            </a:pPr>
            <a:r>
              <a:rPr lang="en-US" sz="2528" u="none" strike="noStrike" spc="379">
                <a:solidFill>
                  <a:srgbClr val="FFFFFF"/>
                </a:solidFill>
                <a:latin typeface="Muli"/>
                <a:ea typeface="Muli"/>
                <a:cs typeface="Muli"/>
                <a:sym typeface="Muli"/>
              </a:rPr>
              <a:t>2️⃣ WEEK 2: MERGING DATASETS &amp; STRUCTURING TABLES</a:t>
            </a:r>
          </a:p>
          <a:p>
            <a:pPr algn="l">
              <a:lnSpc>
                <a:spcPts val="3665"/>
              </a:lnSpc>
              <a:spcBef>
                <a:spcPct val="0"/>
              </a:spcBef>
            </a:pPr>
            <a:r>
              <a:rPr lang="en-US" sz="2528" u="none" strike="noStrike" spc="379">
                <a:solidFill>
                  <a:srgbClr val="FFFFFF"/>
                </a:solidFill>
                <a:latin typeface="Muli"/>
                <a:ea typeface="Muli"/>
                <a:cs typeface="Muli"/>
                <a:sym typeface="Muli"/>
              </a:rPr>
              <a:t>3️⃣ WEEK 3: DEVELOPING DASHBOARDS (LOOKER STUDIO)</a:t>
            </a:r>
          </a:p>
          <a:p>
            <a:pPr algn="l">
              <a:lnSpc>
                <a:spcPts val="3665"/>
              </a:lnSpc>
              <a:spcBef>
                <a:spcPct val="0"/>
              </a:spcBef>
            </a:pPr>
            <a:r>
              <a:rPr lang="en-US" sz="2528" u="none" strike="noStrike" spc="379">
                <a:solidFill>
                  <a:srgbClr val="FFFFFF"/>
                </a:solidFill>
                <a:latin typeface="Muli"/>
                <a:ea typeface="Muli"/>
                <a:cs typeface="Muli"/>
                <a:sym typeface="Muli"/>
              </a:rPr>
              <a:t>4️⃣ WEEK 4: PRESENTATION OF INSIGHTS</a:t>
            </a:r>
          </a:p>
        </p:txBody>
      </p:sp>
      <p:grpSp>
        <p:nvGrpSpPr>
          <p:cNvPr id="7" name="Group 7"/>
          <p:cNvGrpSpPr/>
          <p:nvPr/>
        </p:nvGrpSpPr>
        <p:grpSpPr>
          <a:xfrm>
            <a:off x="11468427" y="1934505"/>
            <a:ext cx="9043427" cy="9043427"/>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cstate="email">
                <a:extLst>
                  <a:ext uri="{28A0092B-C50C-407E-A947-70E740481C1C}">
                    <a14:useLocalDpi xmlns:a14="http://schemas.microsoft.com/office/drawing/2010/main"/>
                  </a:ext>
                </a:extLst>
              </a:blip>
              <a:stretch>
                <a:fillRect/>
              </a:stretch>
            </a:blipFill>
          </p:spPr>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3584263" y="2207537"/>
            <a:ext cx="11119475" cy="6254705"/>
          </a:xfrm>
          <a:custGeom>
            <a:avLst/>
            <a:gdLst/>
            <a:ahLst/>
            <a:cxnLst/>
            <a:rect l="l" t="t" r="r" b="b"/>
            <a:pathLst>
              <a:path w="11119475" h="6254705">
                <a:moveTo>
                  <a:pt x="0" y="0"/>
                </a:moveTo>
                <a:lnTo>
                  <a:pt x="11119474" y="0"/>
                </a:lnTo>
                <a:lnTo>
                  <a:pt x="11119474" y="6254704"/>
                </a:lnTo>
                <a:lnTo>
                  <a:pt x="0" y="6254704"/>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sp>
        <p:nvSpPr>
          <p:cNvPr id="3" name="TextBox 3"/>
          <p:cNvSpPr txBox="1"/>
          <p:nvPr/>
        </p:nvSpPr>
        <p:spPr>
          <a:xfrm>
            <a:off x="5414553" y="574407"/>
            <a:ext cx="7458894" cy="1214030"/>
          </a:xfrm>
          <a:prstGeom prst="rect">
            <a:avLst/>
          </a:prstGeom>
        </p:spPr>
        <p:txBody>
          <a:bodyPr lIns="0" tIns="0" rIns="0" bIns="0" rtlCol="0" anchor="t">
            <a:spAutoFit/>
          </a:bodyPr>
          <a:lstStyle/>
          <a:p>
            <a:pPr algn="ctr">
              <a:lnSpc>
                <a:spcPts val="9413"/>
              </a:lnSpc>
              <a:spcBef>
                <a:spcPct val="0"/>
              </a:spcBef>
            </a:pPr>
            <a:r>
              <a:rPr lang="en-US" sz="8185">
                <a:solidFill>
                  <a:srgbClr val="FFFFFF"/>
                </a:solidFill>
                <a:latin typeface="League Gothic"/>
                <a:ea typeface="League Gothic"/>
                <a:cs typeface="League Gothic"/>
                <a:sym typeface="League Gothic"/>
              </a:rPr>
              <a:t>DASHBOARD (WIREFRAME)</a:t>
            </a:r>
          </a:p>
        </p:txBody>
      </p:sp>
      <p:sp>
        <p:nvSpPr>
          <p:cNvPr id="4" name="TextBox 4"/>
          <p:cNvSpPr txBox="1"/>
          <p:nvPr/>
        </p:nvSpPr>
        <p:spPr>
          <a:xfrm>
            <a:off x="4181800" y="8899552"/>
            <a:ext cx="11024401" cy="736386"/>
          </a:xfrm>
          <a:prstGeom prst="rect">
            <a:avLst/>
          </a:prstGeom>
        </p:spPr>
        <p:txBody>
          <a:bodyPr lIns="0" tIns="0" rIns="0" bIns="0" rtlCol="0" anchor="t">
            <a:spAutoFit/>
          </a:bodyPr>
          <a:lstStyle/>
          <a:p>
            <a:pPr marL="1072235" lvl="1" indent="-536117" algn="just">
              <a:lnSpc>
                <a:spcPts val="5711"/>
              </a:lnSpc>
              <a:buFont typeface="Arial"/>
              <a:buChar char="•"/>
            </a:pPr>
            <a:r>
              <a:rPr lang="en-US" sz="4966">
                <a:solidFill>
                  <a:srgbClr val="F4D314"/>
                </a:solidFill>
                <a:latin typeface="League Gothic"/>
                <a:ea typeface="League Gothic"/>
                <a:cs typeface="League Gothic"/>
                <a:sym typeface="League Gothic"/>
              </a:rPr>
              <a:t>Placement of KPIs, trends, filters, and graphs.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8421664" y="2630073"/>
            <a:ext cx="8837636" cy="6628227"/>
          </a:xfrm>
          <a:custGeom>
            <a:avLst/>
            <a:gdLst/>
            <a:ahLst/>
            <a:cxnLst/>
            <a:rect l="l" t="t" r="r" b="b"/>
            <a:pathLst>
              <a:path w="8837636" h="6628227">
                <a:moveTo>
                  <a:pt x="0" y="0"/>
                </a:moveTo>
                <a:lnTo>
                  <a:pt x="8837636" y="0"/>
                </a:lnTo>
                <a:lnTo>
                  <a:pt x="8837636" y="6628227"/>
                </a:lnTo>
                <a:lnTo>
                  <a:pt x="0" y="6628227"/>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sp>
        <p:nvSpPr>
          <p:cNvPr id="3" name="TextBox 3"/>
          <p:cNvSpPr txBox="1"/>
          <p:nvPr/>
        </p:nvSpPr>
        <p:spPr>
          <a:xfrm>
            <a:off x="4920779" y="574407"/>
            <a:ext cx="8446443" cy="1214030"/>
          </a:xfrm>
          <a:prstGeom prst="rect">
            <a:avLst/>
          </a:prstGeom>
        </p:spPr>
        <p:txBody>
          <a:bodyPr lIns="0" tIns="0" rIns="0" bIns="0" rtlCol="0" anchor="t">
            <a:spAutoFit/>
          </a:bodyPr>
          <a:lstStyle/>
          <a:p>
            <a:pPr algn="ctr">
              <a:lnSpc>
                <a:spcPts val="9413"/>
              </a:lnSpc>
              <a:spcBef>
                <a:spcPct val="0"/>
              </a:spcBef>
            </a:pPr>
            <a:r>
              <a:rPr lang="en-US" sz="8185">
                <a:solidFill>
                  <a:srgbClr val="FFFFFF"/>
                </a:solidFill>
                <a:latin typeface="League Gothic"/>
                <a:ea typeface="League Gothic"/>
                <a:cs typeface="League Gothic"/>
                <a:sym typeface="League Gothic"/>
              </a:rPr>
              <a:t>DASHBOARD (LOOKER STUDIO)</a:t>
            </a:r>
          </a:p>
        </p:txBody>
      </p:sp>
      <p:sp>
        <p:nvSpPr>
          <p:cNvPr id="4" name="TextBox 4"/>
          <p:cNvSpPr txBox="1"/>
          <p:nvPr/>
        </p:nvSpPr>
        <p:spPr>
          <a:xfrm>
            <a:off x="234255" y="2808281"/>
            <a:ext cx="11024401" cy="4880038"/>
          </a:xfrm>
          <a:prstGeom prst="rect">
            <a:avLst/>
          </a:prstGeom>
        </p:spPr>
        <p:txBody>
          <a:bodyPr lIns="0" tIns="0" rIns="0" bIns="0" rtlCol="0" anchor="t">
            <a:spAutoFit/>
          </a:bodyPr>
          <a:lstStyle/>
          <a:p>
            <a:pPr marL="985877" lvl="1" indent="-492939" algn="just">
              <a:lnSpc>
                <a:spcPts val="7854"/>
              </a:lnSpc>
              <a:buFont typeface="Arial"/>
              <a:buChar char="•"/>
            </a:pPr>
            <a:r>
              <a:rPr lang="en-US" sz="4566">
                <a:solidFill>
                  <a:srgbClr val="FFFFFF"/>
                </a:solidFill>
                <a:latin typeface="League Gothic"/>
                <a:ea typeface="League Gothic"/>
                <a:cs typeface="League Gothic"/>
                <a:sym typeface="League Gothic"/>
              </a:rPr>
              <a:t>Visualization Tools Used: Looker Studio</a:t>
            </a:r>
          </a:p>
          <a:p>
            <a:pPr marL="985877" lvl="1" indent="-492939" algn="just">
              <a:lnSpc>
                <a:spcPts val="7854"/>
              </a:lnSpc>
              <a:buFont typeface="Arial"/>
              <a:buChar char="•"/>
            </a:pPr>
            <a:r>
              <a:rPr lang="en-US" sz="4566">
                <a:solidFill>
                  <a:srgbClr val="FFFFFF"/>
                </a:solidFill>
                <a:latin typeface="League Gothic"/>
                <a:ea typeface="League Gothic"/>
                <a:cs typeface="League Gothic"/>
                <a:sym typeface="League Gothic"/>
              </a:rPr>
              <a:t>Key Features: Interactive graphs, filters, </a:t>
            </a:r>
          </a:p>
          <a:p>
            <a:pPr algn="just">
              <a:lnSpc>
                <a:spcPts val="7854"/>
              </a:lnSpc>
            </a:pPr>
            <a:r>
              <a:rPr lang="en-US" sz="4566">
                <a:solidFill>
                  <a:srgbClr val="FFFFFF"/>
                </a:solidFill>
                <a:latin typeface="League Gothic"/>
                <a:ea typeface="League Gothic"/>
                <a:cs typeface="League Gothic"/>
                <a:sym typeface="League Gothic"/>
              </a:rPr>
              <a:t>           KPIs, and drill-down options.</a:t>
            </a:r>
          </a:p>
          <a:p>
            <a:pPr marL="985877" lvl="1" indent="-492939" algn="just">
              <a:lnSpc>
                <a:spcPts val="7854"/>
              </a:lnSpc>
              <a:buFont typeface="Arial"/>
              <a:buChar char="•"/>
            </a:pPr>
            <a:r>
              <a:rPr lang="en-US" sz="4566">
                <a:solidFill>
                  <a:srgbClr val="FFFFFF"/>
                </a:solidFill>
                <a:latin typeface="League Gothic"/>
                <a:ea typeface="League Gothic"/>
                <a:cs typeface="League Gothic"/>
                <a:sym typeface="League Gothic"/>
              </a:rPr>
              <a:t>Purpose: Provides quick, data-driven </a:t>
            </a:r>
          </a:p>
          <a:p>
            <a:pPr algn="just">
              <a:lnSpc>
                <a:spcPts val="7854"/>
              </a:lnSpc>
            </a:pPr>
            <a:r>
              <a:rPr lang="en-US" sz="4566">
                <a:solidFill>
                  <a:srgbClr val="FFFFFF"/>
                </a:solidFill>
                <a:latin typeface="League Gothic"/>
                <a:ea typeface="League Gothic"/>
                <a:cs typeface="League Gothic"/>
                <a:sym typeface="League Gothic"/>
              </a:rPr>
              <a:t>           insights.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8072008" y="2054169"/>
            <a:ext cx="9866336" cy="7399752"/>
          </a:xfrm>
          <a:custGeom>
            <a:avLst/>
            <a:gdLst/>
            <a:ahLst/>
            <a:cxnLst/>
            <a:rect l="l" t="t" r="r" b="b"/>
            <a:pathLst>
              <a:path w="9866336" h="7399752">
                <a:moveTo>
                  <a:pt x="0" y="0"/>
                </a:moveTo>
                <a:lnTo>
                  <a:pt x="9866336" y="0"/>
                </a:lnTo>
                <a:lnTo>
                  <a:pt x="9866336" y="7399752"/>
                </a:lnTo>
                <a:lnTo>
                  <a:pt x="0" y="7399752"/>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sp>
        <p:nvSpPr>
          <p:cNvPr id="3" name="TextBox 3"/>
          <p:cNvSpPr txBox="1"/>
          <p:nvPr/>
        </p:nvSpPr>
        <p:spPr>
          <a:xfrm>
            <a:off x="5643042" y="297498"/>
            <a:ext cx="7001917" cy="1014641"/>
          </a:xfrm>
          <a:prstGeom prst="rect">
            <a:avLst/>
          </a:prstGeom>
        </p:spPr>
        <p:txBody>
          <a:bodyPr lIns="0" tIns="0" rIns="0" bIns="0" rtlCol="0" anchor="t">
            <a:spAutoFit/>
          </a:bodyPr>
          <a:lstStyle/>
          <a:p>
            <a:pPr algn="ctr">
              <a:lnSpc>
                <a:spcPts val="7803"/>
              </a:lnSpc>
              <a:spcBef>
                <a:spcPct val="0"/>
              </a:spcBef>
            </a:pPr>
            <a:r>
              <a:rPr lang="en-US" sz="6785">
                <a:solidFill>
                  <a:srgbClr val="FFFFFF"/>
                </a:solidFill>
                <a:latin typeface="League Gothic"/>
                <a:ea typeface="League Gothic"/>
                <a:cs typeface="League Gothic"/>
                <a:sym typeface="League Gothic"/>
              </a:rPr>
              <a:t>DASHBOARD (LOOKER STUDIO)</a:t>
            </a:r>
          </a:p>
        </p:txBody>
      </p:sp>
      <p:sp>
        <p:nvSpPr>
          <p:cNvPr id="4" name="TextBox 4"/>
          <p:cNvSpPr txBox="1"/>
          <p:nvPr/>
        </p:nvSpPr>
        <p:spPr>
          <a:xfrm>
            <a:off x="419367" y="1327319"/>
            <a:ext cx="7363298" cy="8168066"/>
          </a:xfrm>
          <a:prstGeom prst="rect">
            <a:avLst/>
          </a:prstGeom>
        </p:spPr>
        <p:txBody>
          <a:bodyPr lIns="0" tIns="0" rIns="0" bIns="0" rtlCol="0" anchor="t">
            <a:spAutoFit/>
          </a:bodyPr>
          <a:lstStyle/>
          <a:p>
            <a:pPr algn="just">
              <a:lnSpc>
                <a:spcPts val="6650"/>
              </a:lnSpc>
            </a:pPr>
            <a:r>
              <a:rPr lang="en-US" sz="3866">
                <a:solidFill>
                  <a:srgbClr val="FFFFFF"/>
                </a:solidFill>
                <a:latin typeface="League Gothic"/>
                <a:ea typeface="League Gothic"/>
                <a:cs typeface="League Gothic"/>
                <a:sym typeface="League Gothic"/>
              </a:rPr>
              <a:t>1️⃣ Total Unique Applications: 56,895</a:t>
            </a:r>
          </a:p>
          <a:p>
            <a:pPr marL="813161" lvl="1" indent="-406581" algn="just">
              <a:lnSpc>
                <a:spcPts val="6478"/>
              </a:lnSpc>
              <a:buFont typeface="Arial"/>
              <a:buChar char="•"/>
            </a:pPr>
            <a:r>
              <a:rPr lang="en-US" sz="3766">
                <a:solidFill>
                  <a:srgbClr val="F4D314"/>
                </a:solidFill>
                <a:latin typeface="League Gothic"/>
                <a:ea typeface="League Gothic"/>
                <a:cs typeface="League Gothic"/>
                <a:sym typeface="League Gothic"/>
              </a:rPr>
              <a:t>Observation: Large number of applications; 82.8% categorized as "Others."</a:t>
            </a:r>
          </a:p>
          <a:p>
            <a:pPr marL="813161" lvl="1" indent="-406581" algn="just">
              <a:lnSpc>
                <a:spcPts val="6478"/>
              </a:lnSpc>
              <a:buFont typeface="Arial"/>
              <a:buChar char="•"/>
            </a:pPr>
            <a:r>
              <a:rPr lang="en-US" sz="3766">
                <a:solidFill>
                  <a:srgbClr val="F4D314"/>
                </a:solidFill>
                <a:latin typeface="League Gothic"/>
                <a:ea typeface="League Gothic"/>
                <a:cs typeface="League Gothic"/>
                <a:sym typeface="League Gothic"/>
              </a:rPr>
              <a:t>Business Impact: Indicates high diversity in applicants, requiring better segmentation.</a:t>
            </a:r>
          </a:p>
          <a:p>
            <a:pPr algn="just">
              <a:lnSpc>
                <a:spcPts val="6650"/>
              </a:lnSpc>
            </a:pPr>
            <a:r>
              <a:rPr lang="en-US" sz="3866">
                <a:solidFill>
                  <a:srgbClr val="FFFFFF"/>
                </a:solidFill>
                <a:latin typeface="League Gothic"/>
                <a:ea typeface="League Gothic"/>
                <a:cs typeface="League Gothic"/>
                <a:sym typeface="League Gothic"/>
              </a:rPr>
              <a:t>2️⃣ Enrollment Distribution by Course</a:t>
            </a:r>
          </a:p>
          <a:p>
            <a:pPr marL="813161" lvl="1" indent="-406581" algn="just">
              <a:lnSpc>
                <a:spcPts val="6478"/>
              </a:lnSpc>
              <a:buFont typeface="Arial"/>
              <a:buChar char="•"/>
            </a:pPr>
            <a:r>
              <a:rPr lang="en-US" sz="3766">
                <a:solidFill>
                  <a:srgbClr val="F4D314"/>
                </a:solidFill>
                <a:latin typeface="League Gothic"/>
                <a:ea typeface="League Gothic"/>
                <a:cs typeface="League Gothic"/>
                <a:sym typeface="League Gothic"/>
              </a:rPr>
              <a:t>Observation: Data Analytics, Data Science, and Computer Science are top courses.</a:t>
            </a:r>
          </a:p>
          <a:p>
            <a:pPr marL="813161" lvl="1" indent="-406581" algn="just">
              <a:lnSpc>
                <a:spcPts val="6478"/>
              </a:lnSpc>
              <a:buFont typeface="Arial"/>
              <a:buChar char="•"/>
            </a:pPr>
            <a:r>
              <a:rPr lang="en-US" sz="3766">
                <a:solidFill>
                  <a:srgbClr val="F4D314"/>
                </a:solidFill>
                <a:latin typeface="League Gothic"/>
                <a:ea typeface="League Gothic"/>
                <a:cs typeface="League Gothic"/>
                <a:sym typeface="League Gothic"/>
              </a:rPr>
              <a:t>Business Impact: Highlights demand for tech-focused courses, useful for course planning.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8072008" y="2054169"/>
            <a:ext cx="9866336" cy="7399752"/>
          </a:xfrm>
          <a:custGeom>
            <a:avLst/>
            <a:gdLst/>
            <a:ahLst/>
            <a:cxnLst/>
            <a:rect l="l" t="t" r="r" b="b"/>
            <a:pathLst>
              <a:path w="9866336" h="7399752">
                <a:moveTo>
                  <a:pt x="0" y="0"/>
                </a:moveTo>
                <a:lnTo>
                  <a:pt x="9866336" y="0"/>
                </a:lnTo>
                <a:lnTo>
                  <a:pt x="9866336" y="7399752"/>
                </a:lnTo>
                <a:lnTo>
                  <a:pt x="0" y="7399752"/>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sp>
        <p:nvSpPr>
          <p:cNvPr id="3" name="TextBox 3"/>
          <p:cNvSpPr txBox="1"/>
          <p:nvPr/>
        </p:nvSpPr>
        <p:spPr>
          <a:xfrm>
            <a:off x="5643042" y="297498"/>
            <a:ext cx="7001917" cy="1014641"/>
          </a:xfrm>
          <a:prstGeom prst="rect">
            <a:avLst/>
          </a:prstGeom>
        </p:spPr>
        <p:txBody>
          <a:bodyPr lIns="0" tIns="0" rIns="0" bIns="0" rtlCol="0" anchor="t">
            <a:spAutoFit/>
          </a:bodyPr>
          <a:lstStyle/>
          <a:p>
            <a:pPr algn="ctr">
              <a:lnSpc>
                <a:spcPts val="7803"/>
              </a:lnSpc>
              <a:spcBef>
                <a:spcPct val="0"/>
              </a:spcBef>
            </a:pPr>
            <a:r>
              <a:rPr lang="en-US" sz="6785">
                <a:solidFill>
                  <a:srgbClr val="FFFFFF"/>
                </a:solidFill>
                <a:latin typeface="League Gothic"/>
                <a:ea typeface="League Gothic"/>
                <a:cs typeface="League Gothic"/>
                <a:sym typeface="League Gothic"/>
              </a:rPr>
              <a:t>DASHBOARD (LOOKER STUDIO)</a:t>
            </a:r>
          </a:p>
        </p:txBody>
      </p:sp>
      <p:sp>
        <p:nvSpPr>
          <p:cNvPr id="4" name="TextBox 4"/>
          <p:cNvSpPr txBox="1"/>
          <p:nvPr/>
        </p:nvSpPr>
        <p:spPr>
          <a:xfrm>
            <a:off x="419367" y="1441462"/>
            <a:ext cx="7363298" cy="7922102"/>
          </a:xfrm>
          <a:prstGeom prst="rect">
            <a:avLst/>
          </a:prstGeom>
        </p:spPr>
        <p:txBody>
          <a:bodyPr lIns="0" tIns="0" rIns="0" bIns="0" rtlCol="0" anchor="t">
            <a:spAutoFit/>
          </a:bodyPr>
          <a:lstStyle/>
          <a:p>
            <a:pPr algn="just">
              <a:lnSpc>
                <a:spcPts val="5876"/>
              </a:lnSpc>
            </a:pPr>
            <a:r>
              <a:rPr lang="en-US" sz="3866">
                <a:solidFill>
                  <a:srgbClr val="FFFFFF"/>
                </a:solidFill>
                <a:latin typeface="League Gothic"/>
                <a:ea typeface="League Gothic"/>
                <a:cs typeface="League Gothic"/>
                <a:sym typeface="League Gothic"/>
              </a:rPr>
              <a:t>3️⃣ Application Status &amp; Average Learners per Course</a:t>
            </a:r>
          </a:p>
          <a:p>
            <a:pPr marL="813161" lvl="1" indent="-406581" algn="just">
              <a:lnSpc>
                <a:spcPts val="5724"/>
              </a:lnSpc>
              <a:buFont typeface="Arial"/>
              <a:buChar char="•"/>
            </a:pPr>
            <a:r>
              <a:rPr lang="en-US" sz="3766">
                <a:solidFill>
                  <a:srgbClr val="F4D314"/>
                </a:solidFill>
                <a:latin typeface="League Gothic"/>
                <a:ea typeface="League Gothic"/>
                <a:cs typeface="League Gothic"/>
                <a:sym typeface="League Gothic"/>
              </a:rPr>
              <a:t>Observation: Highest learners per course are from "NULL" (unclassified category).</a:t>
            </a:r>
          </a:p>
          <a:p>
            <a:pPr marL="813161" lvl="1" indent="-406581" algn="just">
              <a:lnSpc>
                <a:spcPts val="5724"/>
              </a:lnSpc>
              <a:buFont typeface="Arial"/>
              <a:buChar char="•"/>
            </a:pPr>
            <a:r>
              <a:rPr lang="en-US" sz="3766">
                <a:solidFill>
                  <a:srgbClr val="F4D314"/>
                </a:solidFill>
                <a:latin typeface="League Gothic"/>
                <a:ea typeface="League Gothic"/>
                <a:cs typeface="League Gothic"/>
                <a:sym typeface="League Gothic"/>
              </a:rPr>
              <a:t>Business Impact: Need to improve data categorization to gain clearer insights.</a:t>
            </a:r>
          </a:p>
          <a:p>
            <a:pPr algn="just">
              <a:lnSpc>
                <a:spcPts val="5420"/>
              </a:lnSpc>
            </a:pPr>
            <a:endParaRPr lang="en-US" sz="3766">
              <a:solidFill>
                <a:srgbClr val="F4D314"/>
              </a:solidFill>
              <a:latin typeface="League Gothic"/>
              <a:ea typeface="League Gothic"/>
              <a:cs typeface="League Gothic"/>
              <a:sym typeface="League Gothic"/>
            </a:endParaRPr>
          </a:p>
          <a:p>
            <a:pPr algn="just">
              <a:lnSpc>
                <a:spcPts val="5876"/>
              </a:lnSpc>
            </a:pPr>
            <a:r>
              <a:rPr lang="en-US" sz="3866">
                <a:solidFill>
                  <a:srgbClr val="FFFFFF"/>
                </a:solidFill>
                <a:latin typeface="League Gothic"/>
                <a:ea typeface="League Gothic"/>
                <a:cs typeface="League Gothic"/>
                <a:sym typeface="League Gothic"/>
              </a:rPr>
              <a:t>4️⃣ Most Active Countries</a:t>
            </a:r>
          </a:p>
          <a:p>
            <a:pPr marL="813161" lvl="1" indent="-406581" algn="just">
              <a:lnSpc>
                <a:spcPts val="5724"/>
              </a:lnSpc>
              <a:buFont typeface="Arial"/>
              <a:buChar char="•"/>
            </a:pPr>
            <a:r>
              <a:rPr lang="en-US" sz="3766">
                <a:solidFill>
                  <a:srgbClr val="F4D314"/>
                </a:solidFill>
                <a:latin typeface="League Gothic"/>
                <a:ea typeface="League Gothic"/>
                <a:cs typeface="League Gothic"/>
                <a:sym typeface="League Gothic"/>
              </a:rPr>
              <a:t>Observation: Nigeria, India, and Pakistan have the highest engagement.</a:t>
            </a:r>
          </a:p>
          <a:p>
            <a:pPr marL="813161" lvl="1" indent="-406581" algn="just">
              <a:lnSpc>
                <a:spcPts val="5724"/>
              </a:lnSpc>
              <a:buFont typeface="Arial"/>
              <a:buChar char="•"/>
            </a:pPr>
            <a:r>
              <a:rPr lang="en-US" sz="3766">
                <a:solidFill>
                  <a:srgbClr val="F4D314"/>
                </a:solidFill>
                <a:latin typeface="League Gothic"/>
                <a:ea typeface="League Gothic"/>
                <a:cs typeface="League Gothic"/>
                <a:sym typeface="League Gothic"/>
              </a:rPr>
              <a:t>Business Impact: Helps in targeted marketing and regional course offerings.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2819011" y="2019300"/>
            <a:ext cx="12649977" cy="7603363"/>
          </a:xfrm>
          <a:prstGeom prst="rect">
            <a:avLst/>
          </a:prstGeom>
        </p:spPr>
        <p:txBody>
          <a:bodyPr lIns="0" tIns="0" rIns="0" bIns="0" rtlCol="0" anchor="t">
            <a:spAutoFit/>
          </a:bodyPr>
          <a:lstStyle/>
          <a:p>
            <a:pPr marL="949961" lvl="1" indent="-474980" algn="just">
              <a:lnSpc>
                <a:spcPts val="7524"/>
              </a:lnSpc>
              <a:buFont typeface="Arial"/>
              <a:buChar char="•"/>
            </a:pPr>
            <a:r>
              <a:rPr lang="en-US" sz="4400" dirty="0">
                <a:solidFill>
                  <a:srgbClr val="FFFFFF"/>
                </a:solidFill>
                <a:latin typeface="League Gothic"/>
                <a:ea typeface="League Gothic"/>
                <a:cs typeface="League Gothic"/>
                <a:sym typeface="League Gothic"/>
              </a:rPr>
              <a:t>This project has successfully demonstrated how effective data analytics can drive strategic decision-making. By integrating multiple datasets, leveraging statistical analysis, and developing interactive dashboards, we were able to generate meaningful insights that support business growth. The structured approach allowed for seamless data transformation, visualization, and storytelling, ensuring stakeholders could make informed decisions. Moving forward, further enhancements, such as predictive modeling, could be explored to enhance forecasting capabilities.</a:t>
            </a:r>
          </a:p>
        </p:txBody>
      </p:sp>
      <p:sp>
        <p:nvSpPr>
          <p:cNvPr id="3" name="TextBox 3"/>
          <p:cNvSpPr txBox="1"/>
          <p:nvPr/>
        </p:nvSpPr>
        <p:spPr>
          <a:xfrm>
            <a:off x="4117260" y="1057275"/>
            <a:ext cx="10053480" cy="1214030"/>
          </a:xfrm>
          <a:prstGeom prst="rect">
            <a:avLst/>
          </a:prstGeom>
        </p:spPr>
        <p:txBody>
          <a:bodyPr lIns="0" tIns="0" rIns="0" bIns="0" rtlCol="0" anchor="t">
            <a:spAutoFit/>
          </a:bodyPr>
          <a:lstStyle/>
          <a:p>
            <a:pPr algn="ctr">
              <a:lnSpc>
                <a:spcPts val="9413"/>
              </a:lnSpc>
              <a:spcBef>
                <a:spcPct val="0"/>
              </a:spcBef>
            </a:pPr>
            <a:r>
              <a:rPr lang="en-US" sz="8185">
                <a:solidFill>
                  <a:srgbClr val="FFFFFF"/>
                </a:solidFill>
                <a:latin typeface="League Gothic"/>
                <a:ea typeface="League Gothic"/>
                <a:cs typeface="League Gothic"/>
                <a:sym typeface="League Gothic"/>
              </a:rPr>
              <a:t>CONCLUSION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sp>
        <p:nvSpPr>
          <p:cNvPr id="3" name="TextBox 3"/>
          <p:cNvSpPr txBox="1"/>
          <p:nvPr/>
        </p:nvSpPr>
        <p:spPr>
          <a:xfrm>
            <a:off x="2314586" y="4273591"/>
            <a:ext cx="13658828" cy="2757668"/>
          </a:xfrm>
          <a:prstGeom prst="rect">
            <a:avLst/>
          </a:prstGeom>
        </p:spPr>
        <p:txBody>
          <a:bodyPr lIns="0" tIns="0" rIns="0" bIns="0" rtlCol="0" anchor="t">
            <a:spAutoFit/>
          </a:bodyPr>
          <a:lstStyle/>
          <a:p>
            <a:pPr algn="ctr">
              <a:lnSpc>
                <a:spcPts val="21482"/>
              </a:lnSpc>
            </a:pPr>
            <a:r>
              <a:rPr lang="en-US" sz="18680">
                <a:solidFill>
                  <a:srgbClr val="FFFFFF"/>
                </a:solidFill>
                <a:latin typeface="League Gothic"/>
                <a:ea typeface="League Gothic"/>
                <a:cs typeface="League Gothic"/>
                <a:sym typeface="League Gothic"/>
              </a:rPr>
              <a:t>THANK YOU</a:t>
            </a:r>
          </a:p>
        </p:txBody>
      </p:sp>
      <p:sp>
        <p:nvSpPr>
          <p:cNvPr id="4" name="TextBox 4"/>
          <p:cNvSpPr txBox="1"/>
          <p:nvPr/>
        </p:nvSpPr>
        <p:spPr>
          <a:xfrm>
            <a:off x="4953633" y="3561233"/>
            <a:ext cx="8380734" cy="626634"/>
          </a:xfrm>
          <a:prstGeom prst="rect">
            <a:avLst/>
          </a:prstGeom>
        </p:spPr>
        <p:txBody>
          <a:bodyPr lIns="0" tIns="0" rIns="0" bIns="0" rtlCol="0" anchor="t">
            <a:spAutoFit/>
          </a:bodyPr>
          <a:lstStyle/>
          <a:p>
            <a:pPr algn="ctr">
              <a:lnSpc>
                <a:spcPts val="5217"/>
              </a:lnSpc>
            </a:pPr>
            <a:r>
              <a:rPr lang="en-US" sz="3598" spc="539">
                <a:solidFill>
                  <a:srgbClr val="F4D314"/>
                </a:solidFill>
                <a:latin typeface="Muli"/>
                <a:ea typeface="Muli"/>
                <a:cs typeface="Muli"/>
                <a:sym typeface="Muli"/>
              </a:rPr>
              <a:t>WE WANT TO SAY</a:t>
            </a:r>
          </a:p>
        </p:txBody>
      </p:sp>
      <p:sp>
        <p:nvSpPr>
          <p:cNvPr id="5" name="TextBox 5"/>
          <p:cNvSpPr txBox="1"/>
          <p:nvPr/>
        </p:nvSpPr>
        <p:spPr>
          <a:xfrm>
            <a:off x="7048816" y="6857932"/>
            <a:ext cx="4190367" cy="308554"/>
          </a:xfrm>
          <a:prstGeom prst="rect">
            <a:avLst/>
          </a:prstGeom>
        </p:spPr>
        <p:txBody>
          <a:bodyPr lIns="0" tIns="0" rIns="0" bIns="0" rtlCol="0" anchor="t">
            <a:spAutoFit/>
          </a:bodyPr>
          <a:lstStyle/>
          <a:p>
            <a:pPr algn="ctr">
              <a:lnSpc>
                <a:spcPts val="2608"/>
              </a:lnSpc>
            </a:pPr>
            <a:r>
              <a:rPr lang="en-US" sz="1799" spc="269">
                <a:solidFill>
                  <a:srgbClr val="FFFFFF"/>
                </a:solidFill>
                <a:latin typeface="Muli"/>
                <a:ea typeface="Muli"/>
                <a:cs typeface="Muli"/>
                <a:sym typeface="Muli"/>
              </a:rPr>
              <a:t>FOR YOUR ATTENTION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sp>
        <p:nvSpPr>
          <p:cNvPr id="3" name="Freeform 3"/>
          <p:cNvSpPr/>
          <p:nvPr/>
        </p:nvSpPr>
        <p:spPr>
          <a:xfrm>
            <a:off x="2858850" y="3167549"/>
            <a:ext cx="12886361" cy="3172511"/>
          </a:xfrm>
          <a:custGeom>
            <a:avLst/>
            <a:gdLst/>
            <a:ahLst/>
            <a:cxnLst/>
            <a:rect l="l" t="t" r="r" b="b"/>
            <a:pathLst>
              <a:path w="12886361" h="3172511">
                <a:moveTo>
                  <a:pt x="0" y="0"/>
                </a:moveTo>
                <a:lnTo>
                  <a:pt x="12886362" y="0"/>
                </a:lnTo>
                <a:lnTo>
                  <a:pt x="12886362" y="3172510"/>
                </a:lnTo>
                <a:lnTo>
                  <a:pt x="0" y="3172510"/>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a:off x="14217905" y="6625163"/>
            <a:ext cx="3054614" cy="3141894"/>
          </a:xfrm>
          <a:custGeom>
            <a:avLst/>
            <a:gdLst/>
            <a:ahLst/>
            <a:cxnLst/>
            <a:rect l="l" t="t" r="r" b="b"/>
            <a:pathLst>
              <a:path w="3054614" h="3141894">
                <a:moveTo>
                  <a:pt x="0" y="0"/>
                </a:moveTo>
                <a:lnTo>
                  <a:pt x="3054614" y="0"/>
                </a:lnTo>
                <a:lnTo>
                  <a:pt x="3054614" y="3141894"/>
                </a:lnTo>
                <a:lnTo>
                  <a:pt x="0" y="3141894"/>
                </a:lnTo>
                <a:lnTo>
                  <a:pt x="0" y="0"/>
                </a:lnTo>
                <a:close/>
              </a:path>
            </a:pathLst>
          </a:custGeom>
          <a:blipFill>
            <a:blip r:embed="rId5" cstate="email">
              <a:extLst>
                <a:ext uri="{28A0092B-C50C-407E-A947-70E740481C1C}">
                  <a14:useLocalDpi xmlns:a14="http://schemas.microsoft.com/office/drawing/2010/main"/>
                </a:ext>
              </a:extLst>
            </a:blip>
            <a:stretch>
              <a:fillRect/>
            </a:stretch>
          </a:blipFill>
        </p:spPr>
      </p:sp>
      <p:sp>
        <p:nvSpPr>
          <p:cNvPr id="5" name="Freeform 5"/>
          <p:cNvSpPr/>
          <p:nvPr/>
        </p:nvSpPr>
        <p:spPr>
          <a:xfrm>
            <a:off x="1028700" y="503927"/>
            <a:ext cx="2378518" cy="2378518"/>
          </a:xfrm>
          <a:custGeom>
            <a:avLst/>
            <a:gdLst/>
            <a:ahLst/>
            <a:cxnLst/>
            <a:rect l="l" t="t" r="r" b="b"/>
            <a:pathLst>
              <a:path w="2378518" h="2378518">
                <a:moveTo>
                  <a:pt x="0" y="0"/>
                </a:moveTo>
                <a:lnTo>
                  <a:pt x="2378518" y="0"/>
                </a:lnTo>
                <a:lnTo>
                  <a:pt x="2378518" y="2378518"/>
                </a:lnTo>
                <a:lnTo>
                  <a:pt x="0" y="2378518"/>
                </a:lnTo>
                <a:lnTo>
                  <a:pt x="0" y="0"/>
                </a:lnTo>
                <a:close/>
              </a:path>
            </a:pathLst>
          </a:custGeom>
          <a:blipFill>
            <a:blip r:embed="rId6" cstate="email">
              <a:extLst>
                <a:ext uri="{28A0092B-C50C-407E-A947-70E740481C1C}">
                  <a14:useLocalDpi xmlns:a14="http://schemas.microsoft.com/office/drawing/2010/main"/>
                </a:ext>
              </a:extLst>
            </a:blip>
            <a:stretch>
              <a:fillRect/>
            </a:stretch>
          </a:blipFill>
        </p:spPr>
      </p:sp>
      <p:sp>
        <p:nvSpPr>
          <p:cNvPr id="6" name="TextBox 6"/>
          <p:cNvSpPr txBox="1"/>
          <p:nvPr/>
        </p:nvSpPr>
        <p:spPr>
          <a:xfrm>
            <a:off x="3838028" y="3595162"/>
            <a:ext cx="11388062" cy="3030001"/>
          </a:xfrm>
          <a:prstGeom prst="rect">
            <a:avLst/>
          </a:prstGeom>
        </p:spPr>
        <p:txBody>
          <a:bodyPr lIns="0" tIns="0" rIns="0" bIns="0" rtlCol="0" anchor="t">
            <a:spAutoFit/>
          </a:bodyPr>
          <a:lstStyle/>
          <a:p>
            <a:pPr algn="just">
              <a:lnSpc>
                <a:spcPts val="4221"/>
              </a:lnSpc>
            </a:pPr>
            <a:r>
              <a:rPr lang="en-US" sz="2911" b="1" spc="436">
                <a:solidFill>
                  <a:srgbClr val="F4D314"/>
                </a:solidFill>
                <a:latin typeface="Muli Bold"/>
                <a:ea typeface="Muli Bold"/>
                <a:cs typeface="Muli Bold"/>
                <a:sym typeface="Muli Bold"/>
              </a:rPr>
              <a:t>FINAL DELIVERABLES:</a:t>
            </a:r>
          </a:p>
          <a:p>
            <a:pPr algn="just">
              <a:lnSpc>
                <a:spcPts val="4077"/>
              </a:lnSpc>
            </a:pPr>
            <a:r>
              <a:rPr lang="en-US" sz="2811" b="1" spc="421">
                <a:solidFill>
                  <a:srgbClr val="F4D314"/>
                </a:solidFill>
                <a:latin typeface="Muli Bold"/>
                <a:ea typeface="Muli Bold"/>
                <a:cs typeface="Muli Bold"/>
                <a:sym typeface="Muli Bold"/>
              </a:rPr>
              <a:t>✅ </a:t>
            </a:r>
            <a:r>
              <a:rPr lang="en-US" sz="2811" spc="421">
                <a:solidFill>
                  <a:srgbClr val="FFFFFF"/>
                </a:solidFill>
                <a:latin typeface="Muli"/>
                <a:ea typeface="Muli"/>
                <a:cs typeface="Muli"/>
                <a:sym typeface="Muli"/>
              </a:rPr>
              <a:t>CLEANED &amp; TRANSFORMED DATASET</a:t>
            </a:r>
          </a:p>
          <a:p>
            <a:pPr algn="just">
              <a:lnSpc>
                <a:spcPts val="4077"/>
              </a:lnSpc>
            </a:pPr>
            <a:r>
              <a:rPr lang="en-US" sz="2811" spc="421">
                <a:solidFill>
                  <a:srgbClr val="FFFFFF"/>
                </a:solidFill>
                <a:latin typeface="Muli"/>
                <a:ea typeface="Muli"/>
                <a:cs typeface="Muli"/>
                <a:sym typeface="Muli"/>
              </a:rPr>
              <a:t>✅ INTERACTIVE DASHBOARD WITH KEY INSIGHTS</a:t>
            </a:r>
          </a:p>
          <a:p>
            <a:pPr algn="just">
              <a:lnSpc>
                <a:spcPts val="4077"/>
              </a:lnSpc>
            </a:pPr>
            <a:r>
              <a:rPr lang="en-US" sz="2811" spc="421">
                <a:solidFill>
                  <a:srgbClr val="FFFFFF"/>
                </a:solidFill>
                <a:latin typeface="Muli"/>
                <a:ea typeface="Muli"/>
                <a:cs typeface="Muli"/>
                <a:sym typeface="Muli"/>
              </a:rPr>
              <a:t>✅ FINAL REPORT &amp; PRESENTATION</a:t>
            </a:r>
          </a:p>
          <a:p>
            <a:pPr algn="just">
              <a:lnSpc>
                <a:spcPts val="4221"/>
              </a:lnSpc>
            </a:pPr>
            <a:endParaRPr lang="en-US" sz="2811" spc="421">
              <a:solidFill>
                <a:srgbClr val="FFFFFF"/>
              </a:solidFill>
              <a:latin typeface="Muli"/>
              <a:ea typeface="Muli"/>
              <a:cs typeface="Muli"/>
              <a:sym typeface="Muli"/>
            </a:endParaRPr>
          </a:p>
          <a:p>
            <a:pPr algn="l">
              <a:lnSpc>
                <a:spcPts val="3644"/>
              </a:lnSpc>
            </a:pPr>
            <a:endParaRPr lang="en-US" sz="2811" spc="421">
              <a:solidFill>
                <a:srgbClr val="FFFFFF"/>
              </a:solidFill>
              <a:latin typeface="Muli"/>
              <a:ea typeface="Muli"/>
              <a:cs typeface="Muli"/>
              <a:sym typeface="Mul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sp>
        <p:nvSpPr>
          <p:cNvPr id="3" name="Freeform 3"/>
          <p:cNvSpPr/>
          <p:nvPr/>
        </p:nvSpPr>
        <p:spPr>
          <a:xfrm>
            <a:off x="5841067" y="2691705"/>
            <a:ext cx="6220509" cy="6220509"/>
          </a:xfrm>
          <a:custGeom>
            <a:avLst/>
            <a:gdLst/>
            <a:ahLst/>
            <a:cxnLst/>
            <a:rect l="l" t="t" r="r" b="b"/>
            <a:pathLst>
              <a:path w="6220509" h="6220509">
                <a:moveTo>
                  <a:pt x="0" y="0"/>
                </a:moveTo>
                <a:lnTo>
                  <a:pt x="6220509" y="0"/>
                </a:lnTo>
                <a:lnTo>
                  <a:pt x="6220509" y="6220509"/>
                </a:lnTo>
                <a:lnTo>
                  <a:pt x="0" y="622050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0570830" y="2918830"/>
            <a:ext cx="1157958" cy="846362"/>
          </a:xfrm>
          <a:custGeom>
            <a:avLst/>
            <a:gdLst/>
            <a:ahLst/>
            <a:cxnLst/>
            <a:rect l="l" t="t" r="r" b="b"/>
            <a:pathLst>
              <a:path w="1157958" h="846362">
                <a:moveTo>
                  <a:pt x="0" y="0"/>
                </a:moveTo>
                <a:lnTo>
                  <a:pt x="1157957" y="0"/>
                </a:lnTo>
                <a:lnTo>
                  <a:pt x="1157957" y="846362"/>
                </a:lnTo>
                <a:lnTo>
                  <a:pt x="0" y="84636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TextBox 5"/>
          <p:cNvSpPr txBox="1"/>
          <p:nvPr/>
        </p:nvSpPr>
        <p:spPr>
          <a:xfrm>
            <a:off x="1028700" y="434416"/>
            <a:ext cx="15845243" cy="1217143"/>
          </a:xfrm>
          <a:prstGeom prst="rect">
            <a:avLst/>
          </a:prstGeom>
        </p:spPr>
        <p:txBody>
          <a:bodyPr lIns="0" tIns="0" rIns="0" bIns="0" rtlCol="0" anchor="t">
            <a:spAutoFit/>
          </a:bodyPr>
          <a:lstStyle/>
          <a:p>
            <a:pPr algn="l">
              <a:lnSpc>
                <a:spcPts val="9413"/>
              </a:lnSpc>
            </a:pPr>
            <a:r>
              <a:rPr lang="en-US" sz="8185">
                <a:solidFill>
                  <a:srgbClr val="F4D314"/>
                </a:solidFill>
                <a:latin typeface="League Gothic"/>
                <a:ea typeface="League Gothic"/>
                <a:cs typeface="League Gothic"/>
                <a:sym typeface="League Gothic"/>
              </a:rPr>
              <a:t>📌 INTERNSHIP STRUCTURE - TIMELINE OVERVIEW</a:t>
            </a:r>
          </a:p>
        </p:txBody>
      </p:sp>
      <p:sp>
        <p:nvSpPr>
          <p:cNvPr id="6" name="TextBox 6"/>
          <p:cNvSpPr txBox="1"/>
          <p:nvPr/>
        </p:nvSpPr>
        <p:spPr>
          <a:xfrm>
            <a:off x="456415" y="2180685"/>
            <a:ext cx="6228998" cy="2766459"/>
          </a:xfrm>
          <a:prstGeom prst="rect">
            <a:avLst/>
          </a:prstGeom>
        </p:spPr>
        <p:txBody>
          <a:bodyPr lIns="0" tIns="0" rIns="0" bIns="0" rtlCol="0" anchor="t">
            <a:spAutoFit/>
          </a:bodyPr>
          <a:lstStyle/>
          <a:p>
            <a:pPr algn="l">
              <a:lnSpc>
                <a:spcPts val="2544"/>
              </a:lnSpc>
            </a:pPr>
            <a:r>
              <a:rPr lang="en-US" sz="2212" b="1">
                <a:solidFill>
                  <a:srgbClr val="FFFFFF"/>
                </a:solidFill>
                <a:latin typeface="Arimo Bold"/>
                <a:ea typeface="Arimo Bold"/>
                <a:cs typeface="Arimo Bold"/>
                <a:sym typeface="Arimo Bold"/>
              </a:rPr>
              <a:t>📅 WEEK 1: DATA</a:t>
            </a:r>
          </a:p>
          <a:p>
            <a:pPr algn="l">
              <a:lnSpc>
                <a:spcPts val="2429"/>
              </a:lnSpc>
            </a:pPr>
            <a:r>
              <a:rPr lang="en-US" sz="2112">
                <a:solidFill>
                  <a:srgbClr val="FFFFFF"/>
                </a:solidFill>
                <a:latin typeface="Arimo"/>
                <a:ea typeface="Arimo"/>
                <a:cs typeface="Arimo"/>
                <a:sym typeface="Arimo"/>
              </a:rPr>
              <a:t> 🔹  EXPLORATION &amp; CLEANING</a:t>
            </a:r>
          </a:p>
          <a:p>
            <a:pPr algn="l">
              <a:lnSpc>
                <a:spcPts val="2429"/>
              </a:lnSpc>
            </a:pPr>
            <a:r>
              <a:rPr lang="en-US" sz="2112">
                <a:solidFill>
                  <a:srgbClr val="FFFFFF"/>
                </a:solidFill>
                <a:latin typeface="Arimo"/>
                <a:ea typeface="Arimo"/>
                <a:cs typeface="Arimo"/>
                <a:sym typeface="Arimo"/>
              </a:rPr>
              <a:t> 🔹 UNDERSTAND AND EXPLORE DATASETS</a:t>
            </a:r>
          </a:p>
          <a:p>
            <a:pPr algn="l">
              <a:lnSpc>
                <a:spcPts val="2429"/>
              </a:lnSpc>
            </a:pPr>
            <a:r>
              <a:rPr lang="en-US" sz="2112">
                <a:solidFill>
                  <a:srgbClr val="FFFFFF"/>
                </a:solidFill>
                <a:latin typeface="Arimo"/>
                <a:ea typeface="Arimo"/>
                <a:cs typeface="Arimo"/>
                <a:sym typeface="Arimo"/>
              </a:rPr>
              <a:t> 🔹 CONDUCT EXPLORATORY DATA </a:t>
            </a:r>
          </a:p>
          <a:p>
            <a:pPr algn="l">
              <a:lnSpc>
                <a:spcPts val="2429"/>
              </a:lnSpc>
            </a:pPr>
            <a:r>
              <a:rPr lang="en-US" sz="2112">
                <a:solidFill>
                  <a:srgbClr val="FFFFFF"/>
                </a:solidFill>
                <a:latin typeface="Arimo"/>
                <a:ea typeface="Arimo"/>
                <a:cs typeface="Arimo"/>
                <a:sym typeface="Arimo"/>
              </a:rPr>
              <a:t>ANALYSIS (EDA)</a:t>
            </a:r>
          </a:p>
          <a:p>
            <a:pPr algn="l">
              <a:lnSpc>
                <a:spcPts val="2429"/>
              </a:lnSpc>
            </a:pPr>
            <a:r>
              <a:rPr lang="en-US" sz="2112">
                <a:solidFill>
                  <a:srgbClr val="FFFFFF"/>
                </a:solidFill>
                <a:latin typeface="Arimo"/>
                <a:ea typeface="Arimo"/>
                <a:cs typeface="Arimo"/>
                <a:sym typeface="Arimo"/>
              </a:rPr>
              <a:t> 🔹 CLEAN AND PREPROCESS DATA FOR ACCURACY</a:t>
            </a:r>
          </a:p>
          <a:p>
            <a:pPr algn="l">
              <a:lnSpc>
                <a:spcPts val="2429"/>
              </a:lnSpc>
            </a:pPr>
            <a:endParaRPr lang="en-US" sz="2112">
              <a:solidFill>
                <a:srgbClr val="FFFFFF"/>
              </a:solidFill>
              <a:latin typeface="Arimo"/>
              <a:ea typeface="Arimo"/>
              <a:cs typeface="Arimo"/>
              <a:sym typeface="Arimo"/>
            </a:endParaRPr>
          </a:p>
          <a:p>
            <a:pPr algn="l">
              <a:lnSpc>
                <a:spcPts val="2429"/>
              </a:lnSpc>
            </a:pPr>
            <a:endParaRPr lang="en-US" sz="2112">
              <a:solidFill>
                <a:srgbClr val="FFFFFF"/>
              </a:solidFill>
              <a:latin typeface="Arimo"/>
              <a:ea typeface="Arimo"/>
              <a:cs typeface="Arimo"/>
              <a:sym typeface="Arimo"/>
            </a:endParaRPr>
          </a:p>
        </p:txBody>
      </p:sp>
      <p:sp>
        <p:nvSpPr>
          <p:cNvPr id="7" name="TextBox 7"/>
          <p:cNvSpPr txBox="1"/>
          <p:nvPr/>
        </p:nvSpPr>
        <p:spPr>
          <a:xfrm>
            <a:off x="12061576" y="2377200"/>
            <a:ext cx="6228998" cy="2775984"/>
          </a:xfrm>
          <a:prstGeom prst="rect">
            <a:avLst/>
          </a:prstGeom>
        </p:spPr>
        <p:txBody>
          <a:bodyPr lIns="0" tIns="0" rIns="0" bIns="0" rtlCol="0" anchor="t">
            <a:spAutoFit/>
          </a:bodyPr>
          <a:lstStyle/>
          <a:p>
            <a:pPr algn="l">
              <a:lnSpc>
                <a:spcPts val="2544"/>
              </a:lnSpc>
            </a:pPr>
            <a:r>
              <a:rPr lang="en-US" sz="2212" b="1">
                <a:solidFill>
                  <a:srgbClr val="FFFFFF"/>
                </a:solidFill>
                <a:latin typeface="Arimo Bold"/>
                <a:ea typeface="Arimo Bold"/>
                <a:cs typeface="Arimo Bold"/>
                <a:sym typeface="Arimo Bold"/>
              </a:rPr>
              <a:t>📅 Week 2: Data Merging &amp; Relationship Building</a:t>
            </a:r>
          </a:p>
          <a:p>
            <a:pPr algn="l">
              <a:lnSpc>
                <a:spcPts val="2429"/>
              </a:lnSpc>
            </a:pPr>
            <a:r>
              <a:rPr lang="en-US" sz="2112">
                <a:solidFill>
                  <a:srgbClr val="FFFFFF"/>
                </a:solidFill>
                <a:latin typeface="Arimo"/>
                <a:ea typeface="Arimo"/>
                <a:cs typeface="Arimo"/>
                <a:sym typeface="Arimo"/>
              </a:rPr>
              <a:t> 🔹 Merge multiple datasets</a:t>
            </a:r>
          </a:p>
          <a:p>
            <a:pPr algn="l">
              <a:lnSpc>
                <a:spcPts val="2429"/>
              </a:lnSpc>
            </a:pPr>
            <a:r>
              <a:rPr lang="en-US" sz="2112">
                <a:solidFill>
                  <a:srgbClr val="FFFFFF"/>
                </a:solidFill>
                <a:latin typeface="Arimo"/>
                <a:ea typeface="Arimo"/>
                <a:cs typeface="Arimo"/>
                <a:sym typeface="Arimo"/>
              </a:rPr>
              <a:t> 🔹 Define relationships (Primary &amp; Foreign Keys)</a:t>
            </a:r>
          </a:p>
          <a:p>
            <a:pPr algn="l">
              <a:lnSpc>
                <a:spcPts val="2429"/>
              </a:lnSpc>
            </a:pPr>
            <a:r>
              <a:rPr lang="en-US" sz="2112">
                <a:solidFill>
                  <a:srgbClr val="FFFFFF"/>
                </a:solidFill>
                <a:latin typeface="Arimo"/>
                <a:ea typeface="Arimo"/>
                <a:cs typeface="Arimo"/>
                <a:sym typeface="Arimo"/>
              </a:rPr>
              <a:t> 🔹 Structure data for seamless analysis</a:t>
            </a:r>
          </a:p>
          <a:p>
            <a:pPr algn="l">
              <a:lnSpc>
                <a:spcPts val="2429"/>
              </a:lnSpc>
            </a:pPr>
            <a:endParaRPr lang="en-US" sz="2112">
              <a:solidFill>
                <a:srgbClr val="FFFFFF"/>
              </a:solidFill>
              <a:latin typeface="Arimo"/>
              <a:ea typeface="Arimo"/>
              <a:cs typeface="Arimo"/>
              <a:sym typeface="Arimo"/>
            </a:endParaRPr>
          </a:p>
          <a:p>
            <a:pPr algn="l">
              <a:lnSpc>
                <a:spcPts val="2429"/>
              </a:lnSpc>
            </a:pPr>
            <a:endParaRPr lang="en-US" sz="2112">
              <a:solidFill>
                <a:srgbClr val="FFFFFF"/>
              </a:solidFill>
              <a:latin typeface="Arimo"/>
              <a:ea typeface="Arimo"/>
              <a:cs typeface="Arimo"/>
              <a:sym typeface="Arimo"/>
            </a:endParaRPr>
          </a:p>
        </p:txBody>
      </p:sp>
      <p:sp>
        <p:nvSpPr>
          <p:cNvPr id="8" name="TextBox 8"/>
          <p:cNvSpPr txBox="1"/>
          <p:nvPr/>
        </p:nvSpPr>
        <p:spPr>
          <a:xfrm>
            <a:off x="456415" y="7371823"/>
            <a:ext cx="6228998" cy="3080784"/>
          </a:xfrm>
          <a:prstGeom prst="rect">
            <a:avLst/>
          </a:prstGeom>
        </p:spPr>
        <p:txBody>
          <a:bodyPr lIns="0" tIns="0" rIns="0" bIns="0" rtlCol="0" anchor="t">
            <a:spAutoFit/>
          </a:bodyPr>
          <a:lstStyle/>
          <a:p>
            <a:pPr algn="l">
              <a:lnSpc>
                <a:spcPts val="2544"/>
              </a:lnSpc>
            </a:pPr>
            <a:r>
              <a:rPr lang="en-US" sz="2212" b="1">
                <a:solidFill>
                  <a:srgbClr val="FFFFFF"/>
                </a:solidFill>
                <a:latin typeface="Arimo Bold"/>
                <a:ea typeface="Arimo Bold"/>
                <a:cs typeface="Arimo Bold"/>
                <a:sym typeface="Arimo Bold"/>
              </a:rPr>
              <a:t>📅 Week 3: Dashboard Development</a:t>
            </a:r>
          </a:p>
          <a:p>
            <a:pPr algn="l">
              <a:lnSpc>
                <a:spcPts val="2544"/>
              </a:lnSpc>
            </a:pPr>
            <a:r>
              <a:rPr lang="en-US" sz="2212" b="1">
                <a:solidFill>
                  <a:srgbClr val="FFFFFF"/>
                </a:solidFill>
                <a:latin typeface="Arimo Bold"/>
                <a:ea typeface="Arimo Bold"/>
                <a:cs typeface="Arimo Bold"/>
                <a:sym typeface="Arimo Bold"/>
              </a:rPr>
              <a:t> in Looker Studio</a:t>
            </a:r>
          </a:p>
          <a:p>
            <a:pPr algn="l">
              <a:lnSpc>
                <a:spcPts val="2429"/>
              </a:lnSpc>
            </a:pPr>
            <a:r>
              <a:rPr lang="en-US" sz="2112">
                <a:solidFill>
                  <a:srgbClr val="FFFFFF"/>
                </a:solidFill>
                <a:latin typeface="Arimo"/>
                <a:ea typeface="Arimo"/>
                <a:cs typeface="Arimo"/>
                <a:sym typeface="Arimo"/>
              </a:rPr>
              <a:t> 🔹 Develop interactive data visualizations</a:t>
            </a:r>
          </a:p>
          <a:p>
            <a:pPr algn="l">
              <a:lnSpc>
                <a:spcPts val="2429"/>
              </a:lnSpc>
            </a:pPr>
            <a:r>
              <a:rPr lang="en-US" sz="2112">
                <a:solidFill>
                  <a:srgbClr val="FFFFFF"/>
                </a:solidFill>
                <a:latin typeface="Arimo"/>
                <a:ea typeface="Arimo"/>
                <a:cs typeface="Arimo"/>
                <a:sym typeface="Arimo"/>
              </a:rPr>
              <a:t> 🔹 Create dashboards highlighting key metrics and trends</a:t>
            </a:r>
          </a:p>
          <a:p>
            <a:pPr algn="l">
              <a:lnSpc>
                <a:spcPts val="2429"/>
              </a:lnSpc>
            </a:pPr>
            <a:r>
              <a:rPr lang="en-US" sz="2112">
                <a:solidFill>
                  <a:srgbClr val="FFFFFF"/>
                </a:solidFill>
                <a:latin typeface="Arimo"/>
                <a:ea typeface="Arimo"/>
                <a:cs typeface="Arimo"/>
                <a:sym typeface="Arimo"/>
              </a:rPr>
              <a:t> 🔹 Ensure clarity and effectiveness in reporting</a:t>
            </a:r>
          </a:p>
          <a:p>
            <a:pPr algn="l">
              <a:lnSpc>
                <a:spcPts val="2429"/>
              </a:lnSpc>
            </a:pPr>
            <a:endParaRPr lang="en-US" sz="2112">
              <a:solidFill>
                <a:srgbClr val="FFFFFF"/>
              </a:solidFill>
              <a:latin typeface="Arimo"/>
              <a:ea typeface="Arimo"/>
              <a:cs typeface="Arimo"/>
              <a:sym typeface="Arimo"/>
            </a:endParaRPr>
          </a:p>
          <a:p>
            <a:pPr algn="l">
              <a:lnSpc>
                <a:spcPts val="2429"/>
              </a:lnSpc>
            </a:pPr>
            <a:endParaRPr lang="en-US" sz="2112">
              <a:solidFill>
                <a:srgbClr val="FFFFFF"/>
              </a:solidFill>
              <a:latin typeface="Arimo"/>
              <a:ea typeface="Arimo"/>
              <a:cs typeface="Arimo"/>
              <a:sym typeface="Arimo"/>
            </a:endParaRPr>
          </a:p>
        </p:txBody>
      </p:sp>
      <p:sp>
        <p:nvSpPr>
          <p:cNvPr id="9" name="TextBox 9"/>
          <p:cNvSpPr txBox="1"/>
          <p:nvPr/>
        </p:nvSpPr>
        <p:spPr>
          <a:xfrm>
            <a:off x="12059002" y="7257770"/>
            <a:ext cx="6228998" cy="3080784"/>
          </a:xfrm>
          <a:prstGeom prst="rect">
            <a:avLst/>
          </a:prstGeom>
        </p:spPr>
        <p:txBody>
          <a:bodyPr lIns="0" tIns="0" rIns="0" bIns="0" rtlCol="0" anchor="t">
            <a:spAutoFit/>
          </a:bodyPr>
          <a:lstStyle/>
          <a:p>
            <a:pPr algn="l">
              <a:lnSpc>
                <a:spcPts val="2544"/>
              </a:lnSpc>
            </a:pPr>
            <a:r>
              <a:rPr lang="en-US" sz="2212" b="1">
                <a:solidFill>
                  <a:srgbClr val="FFFFFF"/>
                </a:solidFill>
                <a:latin typeface="Arimo Bold"/>
                <a:ea typeface="Arimo Bold"/>
                <a:cs typeface="Arimo Bold"/>
                <a:sym typeface="Arimo Bold"/>
              </a:rPr>
              <a:t>📅 Week 4: Compilation of Findings &amp; Final Presentation</a:t>
            </a:r>
          </a:p>
          <a:p>
            <a:pPr algn="l">
              <a:lnSpc>
                <a:spcPts val="2429"/>
              </a:lnSpc>
            </a:pPr>
            <a:r>
              <a:rPr lang="en-US" sz="2112">
                <a:solidFill>
                  <a:srgbClr val="FFFFFF"/>
                </a:solidFill>
                <a:latin typeface="Arimo"/>
                <a:ea typeface="Arimo"/>
                <a:cs typeface="Arimo"/>
                <a:sym typeface="Arimo"/>
              </a:rPr>
              <a:t> 🔹 Summarize insights and recommendations</a:t>
            </a:r>
          </a:p>
          <a:p>
            <a:pPr algn="l">
              <a:lnSpc>
                <a:spcPts val="2429"/>
              </a:lnSpc>
            </a:pPr>
            <a:r>
              <a:rPr lang="en-US" sz="2112">
                <a:solidFill>
                  <a:srgbClr val="FFFFFF"/>
                </a:solidFill>
                <a:latin typeface="Arimo"/>
                <a:ea typeface="Arimo"/>
                <a:cs typeface="Arimo"/>
                <a:sym typeface="Arimo"/>
              </a:rPr>
              <a:t> 🔹 Prepare the final report and dashboard</a:t>
            </a:r>
          </a:p>
          <a:p>
            <a:pPr algn="l">
              <a:lnSpc>
                <a:spcPts val="2429"/>
              </a:lnSpc>
            </a:pPr>
            <a:r>
              <a:rPr lang="en-US" sz="2112">
                <a:solidFill>
                  <a:srgbClr val="FFFFFF"/>
                </a:solidFill>
                <a:latin typeface="Arimo"/>
                <a:ea typeface="Arimo"/>
                <a:cs typeface="Arimo"/>
                <a:sym typeface="Arimo"/>
              </a:rPr>
              <a:t> 🔹 Present findings to senior management</a:t>
            </a:r>
          </a:p>
          <a:p>
            <a:pPr algn="l">
              <a:lnSpc>
                <a:spcPts val="2429"/>
              </a:lnSpc>
            </a:pPr>
            <a:endParaRPr lang="en-US" sz="2112">
              <a:solidFill>
                <a:srgbClr val="FFFFFF"/>
              </a:solidFill>
              <a:latin typeface="Arimo"/>
              <a:ea typeface="Arimo"/>
              <a:cs typeface="Arimo"/>
              <a:sym typeface="Arimo"/>
            </a:endParaRPr>
          </a:p>
          <a:p>
            <a:pPr algn="l">
              <a:lnSpc>
                <a:spcPts val="2429"/>
              </a:lnSpc>
            </a:pPr>
            <a:endParaRPr lang="en-US" sz="2112">
              <a:solidFill>
                <a:srgbClr val="FFFFFF"/>
              </a:solidFill>
              <a:latin typeface="Arimo"/>
              <a:ea typeface="Arimo"/>
              <a:cs typeface="Arimo"/>
              <a:sym typeface="Arimo"/>
            </a:endParaRPr>
          </a:p>
        </p:txBody>
      </p:sp>
      <p:sp>
        <p:nvSpPr>
          <p:cNvPr id="10" name="Freeform 10"/>
          <p:cNvSpPr/>
          <p:nvPr/>
        </p:nvSpPr>
        <p:spPr>
          <a:xfrm flipV="1">
            <a:off x="10570830" y="7951800"/>
            <a:ext cx="1157958" cy="846362"/>
          </a:xfrm>
          <a:custGeom>
            <a:avLst/>
            <a:gdLst/>
            <a:ahLst/>
            <a:cxnLst/>
            <a:rect l="l" t="t" r="r" b="b"/>
            <a:pathLst>
              <a:path w="1157958" h="846362">
                <a:moveTo>
                  <a:pt x="0" y="846362"/>
                </a:moveTo>
                <a:lnTo>
                  <a:pt x="1157957" y="846362"/>
                </a:lnTo>
                <a:lnTo>
                  <a:pt x="1157957" y="0"/>
                </a:lnTo>
                <a:lnTo>
                  <a:pt x="0" y="0"/>
                </a:lnTo>
                <a:lnTo>
                  <a:pt x="0" y="846362"/>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1" name="Freeform 11"/>
          <p:cNvSpPr/>
          <p:nvPr/>
        </p:nvSpPr>
        <p:spPr>
          <a:xfrm flipH="1" flipV="1">
            <a:off x="6106434" y="7528620"/>
            <a:ext cx="1157958" cy="846362"/>
          </a:xfrm>
          <a:custGeom>
            <a:avLst/>
            <a:gdLst/>
            <a:ahLst/>
            <a:cxnLst/>
            <a:rect l="l" t="t" r="r" b="b"/>
            <a:pathLst>
              <a:path w="1157958" h="846362">
                <a:moveTo>
                  <a:pt x="1157958" y="846361"/>
                </a:moveTo>
                <a:lnTo>
                  <a:pt x="0" y="846361"/>
                </a:lnTo>
                <a:lnTo>
                  <a:pt x="0" y="0"/>
                </a:lnTo>
                <a:lnTo>
                  <a:pt x="1157958" y="0"/>
                </a:lnTo>
                <a:lnTo>
                  <a:pt x="1157958" y="846361"/>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2" name="Freeform 12"/>
          <p:cNvSpPr/>
          <p:nvPr/>
        </p:nvSpPr>
        <p:spPr>
          <a:xfrm flipH="1">
            <a:off x="6106434" y="3140734"/>
            <a:ext cx="1157958" cy="846362"/>
          </a:xfrm>
          <a:custGeom>
            <a:avLst/>
            <a:gdLst/>
            <a:ahLst/>
            <a:cxnLst/>
            <a:rect l="l" t="t" r="r" b="b"/>
            <a:pathLst>
              <a:path w="1157958" h="846362">
                <a:moveTo>
                  <a:pt x="1157958" y="0"/>
                </a:moveTo>
                <a:lnTo>
                  <a:pt x="0" y="0"/>
                </a:lnTo>
                <a:lnTo>
                  <a:pt x="0" y="846361"/>
                </a:lnTo>
                <a:lnTo>
                  <a:pt x="1157958" y="846361"/>
                </a:lnTo>
                <a:lnTo>
                  <a:pt x="1157958"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sp>
        <p:nvSpPr>
          <p:cNvPr id="3" name="TextBox 3"/>
          <p:cNvSpPr txBox="1"/>
          <p:nvPr/>
        </p:nvSpPr>
        <p:spPr>
          <a:xfrm>
            <a:off x="304800" y="1728751"/>
            <a:ext cx="17983200" cy="4833484"/>
          </a:xfrm>
          <a:prstGeom prst="rect">
            <a:avLst/>
          </a:prstGeom>
        </p:spPr>
        <p:txBody>
          <a:bodyPr lIns="0" tIns="0" rIns="0" bIns="0" rtlCol="0" anchor="t">
            <a:spAutoFit/>
          </a:bodyPr>
          <a:lstStyle/>
          <a:p>
            <a:pPr algn="l">
              <a:lnSpc>
                <a:spcPts val="4443"/>
              </a:lnSpc>
            </a:pPr>
            <a:r>
              <a:rPr lang="en-US" sz="3064" b="1" spc="459">
                <a:solidFill>
                  <a:srgbClr val="F4D314"/>
                </a:solidFill>
                <a:latin typeface="Muli Bold"/>
                <a:ea typeface="Muli Bold"/>
                <a:cs typeface="Muli Bold"/>
                <a:sym typeface="Muli Bold"/>
              </a:rPr>
              <a:t>OBJECTIVE:</a:t>
            </a:r>
          </a:p>
          <a:p>
            <a:pPr algn="l">
              <a:lnSpc>
                <a:spcPts val="2993"/>
              </a:lnSpc>
            </a:pPr>
            <a:r>
              <a:rPr lang="en-US" sz="2064" spc="309">
                <a:solidFill>
                  <a:srgbClr val="FFFFFF"/>
                </a:solidFill>
                <a:latin typeface="Muli"/>
                <a:ea typeface="Muli"/>
                <a:cs typeface="Muli"/>
                <a:sym typeface="Muli"/>
              </a:rPr>
              <a:t>To analyze REAL-WORLD DATASETS, EXTRACT MEANINGFUL INSIGHTS, AND PRESENT DATA-DRIVEN RECOMMENDATIONS THROUGH INTERACTIVE DASHBOARDS.</a:t>
            </a:r>
          </a:p>
          <a:p>
            <a:pPr algn="l">
              <a:lnSpc>
                <a:spcPts val="2993"/>
              </a:lnSpc>
            </a:pPr>
            <a:endParaRPr lang="en-US" sz="2064" spc="309">
              <a:solidFill>
                <a:srgbClr val="FFFFFF"/>
              </a:solidFill>
              <a:latin typeface="Muli"/>
              <a:ea typeface="Muli"/>
              <a:cs typeface="Muli"/>
              <a:sym typeface="Muli"/>
            </a:endParaRPr>
          </a:p>
          <a:p>
            <a:pPr algn="l">
              <a:lnSpc>
                <a:spcPts val="4443"/>
              </a:lnSpc>
            </a:pPr>
            <a:r>
              <a:rPr lang="en-US" sz="3064" b="1" spc="459">
                <a:solidFill>
                  <a:srgbClr val="F4D314"/>
                </a:solidFill>
                <a:latin typeface="Muli Bold"/>
                <a:ea typeface="Muli Bold"/>
                <a:cs typeface="Muli Bold"/>
                <a:sym typeface="Muli Bold"/>
              </a:rPr>
              <a:t>KEY FOCUS AREAS:</a:t>
            </a:r>
          </a:p>
          <a:p>
            <a:pPr algn="l">
              <a:lnSpc>
                <a:spcPts val="2993"/>
              </a:lnSpc>
            </a:pPr>
            <a:r>
              <a:rPr lang="en-US" sz="2064" spc="309">
                <a:solidFill>
                  <a:srgbClr val="FFFFFF"/>
                </a:solidFill>
                <a:latin typeface="Muli"/>
                <a:ea typeface="Muli"/>
                <a:cs typeface="Muli"/>
                <a:sym typeface="Muli"/>
              </a:rPr>
              <a:t> 🔹 DATA COLLECTION &amp; CLEANING – PROCESS RAW DATASETS TO ENSURE ACCURACY AND CONSISTENCY.</a:t>
            </a:r>
          </a:p>
          <a:p>
            <a:pPr algn="l">
              <a:lnSpc>
                <a:spcPts val="2993"/>
              </a:lnSpc>
            </a:pPr>
            <a:r>
              <a:rPr lang="en-US" sz="2064" spc="309">
                <a:solidFill>
                  <a:srgbClr val="FFFFFF"/>
                </a:solidFill>
                <a:latin typeface="Muli"/>
                <a:ea typeface="Muli"/>
                <a:cs typeface="Muli"/>
                <a:sym typeface="Muli"/>
              </a:rPr>
              <a:t> 🔹 EXPLORATORY DATA ANALYSIS (EDA) – IDENTIFY TRENDS, PATTERNS, AND ANOMALIES.</a:t>
            </a:r>
          </a:p>
          <a:p>
            <a:pPr algn="l">
              <a:lnSpc>
                <a:spcPts val="2993"/>
              </a:lnSpc>
            </a:pPr>
            <a:r>
              <a:rPr lang="en-US" sz="2064" spc="309">
                <a:solidFill>
                  <a:srgbClr val="FFFFFF"/>
                </a:solidFill>
                <a:latin typeface="Muli"/>
                <a:ea typeface="Muli"/>
                <a:cs typeface="Muli"/>
                <a:sym typeface="Muli"/>
              </a:rPr>
              <a:t> 🔹 DATA INTEGRATION &amp; STRUCTURING – MERGE DATASETS AND ESTABLISH RELATIONSHIPS FOR SEAMLESS ANALYSIS.</a:t>
            </a:r>
          </a:p>
          <a:p>
            <a:pPr algn="l">
              <a:lnSpc>
                <a:spcPts val="2993"/>
              </a:lnSpc>
            </a:pPr>
            <a:r>
              <a:rPr lang="en-US" sz="2064" spc="309">
                <a:solidFill>
                  <a:srgbClr val="FFFFFF"/>
                </a:solidFill>
                <a:latin typeface="Muli"/>
                <a:ea typeface="Muli"/>
                <a:cs typeface="Muli"/>
                <a:sym typeface="Muli"/>
              </a:rPr>
              <a:t> 🔹 DASHBOARD DEVELOPMENT – CREATE INTERACTIVE VISUALIZATIONS IN LOOKER STUDIO.</a:t>
            </a:r>
          </a:p>
          <a:p>
            <a:pPr algn="l">
              <a:lnSpc>
                <a:spcPts val="2993"/>
              </a:lnSpc>
            </a:pPr>
            <a:r>
              <a:rPr lang="en-US" sz="2064" spc="309">
                <a:solidFill>
                  <a:srgbClr val="FFFFFF"/>
                </a:solidFill>
                <a:latin typeface="Muli"/>
                <a:ea typeface="Muli"/>
                <a:cs typeface="Muli"/>
                <a:sym typeface="Muli"/>
              </a:rPr>
              <a:t> 🔹 PRESENTATION &amp; INSIGHTS SHARING – COMMUNICATE FINDINGS TO STAKEHOLDERS EFFECTIVELY.</a:t>
            </a:r>
          </a:p>
          <a:p>
            <a:pPr algn="l">
              <a:lnSpc>
                <a:spcPts val="2993"/>
              </a:lnSpc>
            </a:pPr>
            <a:endParaRPr lang="en-US" sz="2064" spc="309">
              <a:solidFill>
                <a:srgbClr val="FFFFFF"/>
              </a:solidFill>
              <a:latin typeface="Muli"/>
              <a:ea typeface="Muli"/>
              <a:cs typeface="Muli"/>
              <a:sym typeface="Muli"/>
            </a:endParaRPr>
          </a:p>
        </p:txBody>
      </p:sp>
      <p:sp>
        <p:nvSpPr>
          <p:cNvPr id="4" name="Freeform 4"/>
          <p:cNvSpPr/>
          <p:nvPr/>
        </p:nvSpPr>
        <p:spPr>
          <a:xfrm flipH="1">
            <a:off x="819396" y="6885801"/>
            <a:ext cx="7437749" cy="2461219"/>
          </a:xfrm>
          <a:custGeom>
            <a:avLst/>
            <a:gdLst/>
            <a:ahLst/>
            <a:cxnLst/>
            <a:rect l="l" t="t" r="r" b="b"/>
            <a:pathLst>
              <a:path w="7437749" h="2461219">
                <a:moveTo>
                  <a:pt x="7437749" y="0"/>
                </a:moveTo>
                <a:lnTo>
                  <a:pt x="0" y="0"/>
                </a:lnTo>
                <a:lnTo>
                  <a:pt x="0" y="2461219"/>
                </a:lnTo>
                <a:lnTo>
                  <a:pt x="7437749" y="2461219"/>
                </a:lnTo>
                <a:lnTo>
                  <a:pt x="7437749"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5522994" y="434416"/>
            <a:ext cx="5985375" cy="1217143"/>
          </a:xfrm>
          <a:prstGeom prst="rect">
            <a:avLst/>
          </a:prstGeom>
        </p:spPr>
        <p:txBody>
          <a:bodyPr lIns="0" tIns="0" rIns="0" bIns="0" rtlCol="0" anchor="t">
            <a:spAutoFit/>
          </a:bodyPr>
          <a:lstStyle/>
          <a:p>
            <a:pPr algn="l">
              <a:lnSpc>
                <a:spcPts val="9413"/>
              </a:lnSpc>
            </a:pPr>
            <a:r>
              <a:rPr lang="en-US" sz="8185">
                <a:solidFill>
                  <a:srgbClr val="FFFFFF"/>
                </a:solidFill>
                <a:latin typeface="League Gothic"/>
                <a:ea typeface="League Gothic"/>
                <a:cs typeface="League Gothic"/>
                <a:sym typeface="League Gothic"/>
              </a:rPr>
              <a:t>📌 PROJECT SCOPE</a:t>
            </a:r>
          </a:p>
        </p:txBody>
      </p:sp>
      <p:sp>
        <p:nvSpPr>
          <p:cNvPr id="6" name="Freeform 6"/>
          <p:cNvSpPr/>
          <p:nvPr/>
        </p:nvSpPr>
        <p:spPr>
          <a:xfrm flipH="1">
            <a:off x="9821551" y="6885801"/>
            <a:ext cx="7437749" cy="2461219"/>
          </a:xfrm>
          <a:custGeom>
            <a:avLst/>
            <a:gdLst/>
            <a:ahLst/>
            <a:cxnLst/>
            <a:rect l="l" t="t" r="r" b="b"/>
            <a:pathLst>
              <a:path w="7437749" h="2461219">
                <a:moveTo>
                  <a:pt x="7437749" y="0"/>
                </a:moveTo>
                <a:lnTo>
                  <a:pt x="0" y="0"/>
                </a:lnTo>
                <a:lnTo>
                  <a:pt x="0" y="2461219"/>
                </a:lnTo>
                <a:lnTo>
                  <a:pt x="7437749" y="2461219"/>
                </a:lnTo>
                <a:lnTo>
                  <a:pt x="7437749"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884764" y="7000101"/>
            <a:ext cx="5307013" cy="2515870"/>
          </a:xfrm>
          <a:prstGeom prst="rect">
            <a:avLst/>
          </a:prstGeom>
        </p:spPr>
        <p:txBody>
          <a:bodyPr lIns="0" tIns="0" rIns="0" bIns="0" rtlCol="0" anchor="t">
            <a:spAutoFit/>
          </a:bodyPr>
          <a:lstStyle/>
          <a:p>
            <a:pPr algn="ctr">
              <a:lnSpc>
                <a:spcPts val="3360"/>
              </a:lnSpc>
            </a:pPr>
            <a:r>
              <a:rPr lang="en-US" sz="2400" b="1">
                <a:solidFill>
                  <a:srgbClr val="000000"/>
                </a:solidFill>
                <a:latin typeface="Canva Sans Bold"/>
                <a:ea typeface="Canva Sans Bold"/>
                <a:cs typeface="Canva Sans Bold"/>
                <a:sym typeface="Canva Sans Bold"/>
              </a:rPr>
              <a:t>✅ In-Scope:</a:t>
            </a:r>
          </a:p>
          <a:p>
            <a:pPr algn="ctr">
              <a:lnSpc>
                <a:spcPts val="2800"/>
              </a:lnSpc>
            </a:pPr>
            <a:r>
              <a:rPr lang="en-US" sz="2000">
                <a:solidFill>
                  <a:srgbClr val="000000"/>
                </a:solidFill>
                <a:latin typeface="Canva Sans"/>
                <a:ea typeface="Canva Sans"/>
                <a:cs typeface="Canva Sans"/>
                <a:sym typeface="Canva Sans"/>
              </a:rPr>
              <a:t> ✔ Working with structured datasets</a:t>
            </a:r>
          </a:p>
          <a:p>
            <a:pPr algn="ctr">
              <a:lnSpc>
                <a:spcPts val="2800"/>
              </a:lnSpc>
            </a:pPr>
            <a:r>
              <a:rPr lang="en-US" sz="2000">
                <a:solidFill>
                  <a:srgbClr val="000000"/>
                </a:solidFill>
                <a:latin typeface="Canva Sans"/>
                <a:ea typeface="Canva Sans"/>
                <a:cs typeface="Canva Sans"/>
                <a:sym typeface="Canva Sans"/>
              </a:rPr>
              <a:t> ✔ Performing EDA &amp; data cleaning</a:t>
            </a:r>
          </a:p>
          <a:p>
            <a:pPr algn="ctr">
              <a:lnSpc>
                <a:spcPts val="2800"/>
              </a:lnSpc>
            </a:pPr>
            <a:r>
              <a:rPr lang="en-US" sz="2000">
                <a:solidFill>
                  <a:srgbClr val="000000"/>
                </a:solidFill>
                <a:latin typeface="Canva Sans"/>
                <a:ea typeface="Canva Sans"/>
                <a:cs typeface="Canva Sans"/>
                <a:sym typeface="Canva Sans"/>
              </a:rPr>
              <a:t> ✔ Developing dashboards with key insights</a:t>
            </a:r>
          </a:p>
          <a:p>
            <a:pPr algn="ctr">
              <a:lnSpc>
                <a:spcPts val="2800"/>
              </a:lnSpc>
            </a:pPr>
            <a:r>
              <a:rPr lang="en-US" sz="2000">
                <a:solidFill>
                  <a:srgbClr val="000000"/>
                </a:solidFill>
                <a:latin typeface="Canva Sans"/>
                <a:ea typeface="Canva Sans"/>
                <a:cs typeface="Canva Sans"/>
                <a:sym typeface="Canva Sans"/>
              </a:rPr>
              <a:t> ✔ Presenting actionable recommendations</a:t>
            </a:r>
          </a:p>
          <a:p>
            <a:pPr algn="ctr">
              <a:lnSpc>
                <a:spcPts val="2800"/>
              </a:lnSpc>
            </a:pPr>
            <a:endParaRPr lang="en-US" sz="2000">
              <a:solidFill>
                <a:srgbClr val="000000"/>
              </a:solidFill>
              <a:latin typeface="Canva Sans"/>
              <a:ea typeface="Canva Sans"/>
              <a:cs typeface="Canva Sans"/>
              <a:sym typeface="Canva Sans"/>
            </a:endParaRPr>
          </a:p>
          <a:p>
            <a:pPr algn="ctr">
              <a:lnSpc>
                <a:spcPts val="2800"/>
              </a:lnSpc>
            </a:pPr>
            <a:endParaRPr lang="en-US" sz="2000">
              <a:solidFill>
                <a:srgbClr val="000000"/>
              </a:solidFill>
              <a:latin typeface="Canva Sans"/>
              <a:ea typeface="Canva Sans"/>
              <a:cs typeface="Canva Sans"/>
              <a:sym typeface="Canva Sans"/>
            </a:endParaRPr>
          </a:p>
        </p:txBody>
      </p:sp>
      <p:sp>
        <p:nvSpPr>
          <p:cNvPr id="8" name="TextBox 8"/>
          <p:cNvSpPr txBox="1"/>
          <p:nvPr/>
        </p:nvSpPr>
        <p:spPr>
          <a:xfrm>
            <a:off x="10190320" y="7202130"/>
            <a:ext cx="6928811" cy="1885712"/>
          </a:xfrm>
          <a:prstGeom prst="rect">
            <a:avLst/>
          </a:prstGeom>
        </p:spPr>
        <p:txBody>
          <a:bodyPr lIns="0" tIns="0" rIns="0" bIns="0" rtlCol="0" anchor="t">
            <a:spAutoFit/>
          </a:bodyPr>
          <a:lstStyle/>
          <a:p>
            <a:pPr algn="ctr">
              <a:lnSpc>
                <a:spcPts val="3359"/>
              </a:lnSpc>
            </a:pPr>
            <a:r>
              <a:rPr lang="en-US" sz="2400" b="1">
                <a:solidFill>
                  <a:srgbClr val="000000"/>
                </a:solidFill>
                <a:latin typeface="Canva Sans Bold"/>
                <a:ea typeface="Canva Sans Bold"/>
                <a:cs typeface="Canva Sans Bold"/>
                <a:sym typeface="Canva Sans Bold"/>
              </a:rPr>
              <a:t>❌ Out of Scope:</a:t>
            </a:r>
          </a:p>
          <a:p>
            <a:pPr algn="ctr">
              <a:lnSpc>
                <a:spcPts val="2966"/>
              </a:lnSpc>
            </a:pPr>
            <a:r>
              <a:rPr lang="en-US" sz="2118">
                <a:solidFill>
                  <a:srgbClr val="000000"/>
                </a:solidFill>
                <a:latin typeface="Canva Sans"/>
                <a:ea typeface="Canva Sans"/>
                <a:cs typeface="Canva Sans"/>
                <a:sym typeface="Canva Sans"/>
              </a:rPr>
              <a:t> ✖ Unstructured data analysis (e.g., text, image data)</a:t>
            </a:r>
          </a:p>
          <a:p>
            <a:pPr algn="ctr">
              <a:lnSpc>
                <a:spcPts val="2966"/>
              </a:lnSpc>
            </a:pPr>
            <a:r>
              <a:rPr lang="en-US" sz="2118">
                <a:solidFill>
                  <a:srgbClr val="000000"/>
                </a:solidFill>
                <a:latin typeface="Canva Sans"/>
                <a:ea typeface="Canva Sans"/>
                <a:cs typeface="Canva Sans"/>
                <a:sym typeface="Canva Sans"/>
              </a:rPr>
              <a:t> ✖ Advanced machine learning techniques</a:t>
            </a:r>
          </a:p>
          <a:p>
            <a:pPr algn="ctr">
              <a:lnSpc>
                <a:spcPts val="2966"/>
              </a:lnSpc>
            </a:pPr>
            <a:r>
              <a:rPr lang="en-US" sz="2118">
                <a:solidFill>
                  <a:srgbClr val="000000"/>
                </a:solidFill>
                <a:latin typeface="Canva Sans"/>
                <a:ea typeface="Canva Sans"/>
                <a:cs typeface="Canva Sans"/>
                <a:sym typeface="Canva Sans"/>
              </a:rPr>
              <a:t> ✖ Predictive modeling</a:t>
            </a:r>
          </a:p>
          <a:p>
            <a:pPr algn="ctr">
              <a:lnSpc>
                <a:spcPts val="2966"/>
              </a:lnSpc>
            </a:pPr>
            <a:endParaRPr lang="en-US" sz="2118">
              <a:solidFill>
                <a:srgbClr val="000000"/>
              </a:solidFill>
              <a:latin typeface="Canva Sans"/>
              <a:ea typeface="Canva Sans"/>
              <a:cs typeface="Canva Sans"/>
              <a:sym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sp>
        <p:nvSpPr>
          <p:cNvPr id="3" name="Freeform 3"/>
          <p:cNvSpPr/>
          <p:nvPr/>
        </p:nvSpPr>
        <p:spPr>
          <a:xfrm>
            <a:off x="769559" y="2344948"/>
            <a:ext cx="7889134" cy="2347250"/>
          </a:xfrm>
          <a:custGeom>
            <a:avLst/>
            <a:gdLst/>
            <a:ahLst/>
            <a:cxnLst/>
            <a:rect l="l" t="t" r="r" b="b"/>
            <a:pathLst>
              <a:path w="7889134" h="2347250">
                <a:moveTo>
                  <a:pt x="0" y="0"/>
                </a:moveTo>
                <a:lnTo>
                  <a:pt x="7889134" y="0"/>
                </a:lnTo>
                <a:lnTo>
                  <a:pt x="7889134" y="2347251"/>
                </a:lnTo>
                <a:lnTo>
                  <a:pt x="0" y="234725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769559" y="6527963"/>
            <a:ext cx="7889134" cy="2347250"/>
          </a:xfrm>
          <a:custGeom>
            <a:avLst/>
            <a:gdLst/>
            <a:ahLst/>
            <a:cxnLst/>
            <a:rect l="l" t="t" r="r" b="b"/>
            <a:pathLst>
              <a:path w="7889134" h="2347250">
                <a:moveTo>
                  <a:pt x="0" y="0"/>
                </a:moveTo>
                <a:lnTo>
                  <a:pt x="7889134" y="0"/>
                </a:lnTo>
                <a:lnTo>
                  <a:pt x="7889134" y="2347250"/>
                </a:lnTo>
                <a:lnTo>
                  <a:pt x="0" y="23472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9961663" y="6527963"/>
            <a:ext cx="7889134" cy="2347250"/>
          </a:xfrm>
          <a:custGeom>
            <a:avLst/>
            <a:gdLst/>
            <a:ahLst/>
            <a:cxnLst/>
            <a:rect l="l" t="t" r="r" b="b"/>
            <a:pathLst>
              <a:path w="7889134" h="2347250">
                <a:moveTo>
                  <a:pt x="0" y="0"/>
                </a:moveTo>
                <a:lnTo>
                  <a:pt x="7889134" y="0"/>
                </a:lnTo>
                <a:lnTo>
                  <a:pt x="7889134" y="2347250"/>
                </a:lnTo>
                <a:lnTo>
                  <a:pt x="0" y="23472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9961663" y="2344948"/>
            <a:ext cx="7889134" cy="2347250"/>
          </a:xfrm>
          <a:custGeom>
            <a:avLst/>
            <a:gdLst/>
            <a:ahLst/>
            <a:cxnLst/>
            <a:rect l="l" t="t" r="r" b="b"/>
            <a:pathLst>
              <a:path w="7889134" h="2347250">
                <a:moveTo>
                  <a:pt x="0" y="0"/>
                </a:moveTo>
                <a:lnTo>
                  <a:pt x="7889134" y="0"/>
                </a:lnTo>
                <a:lnTo>
                  <a:pt x="7889134" y="2347251"/>
                </a:lnTo>
                <a:lnTo>
                  <a:pt x="0" y="234725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Freeform 7"/>
          <p:cNvSpPr/>
          <p:nvPr/>
        </p:nvSpPr>
        <p:spPr>
          <a:xfrm>
            <a:off x="8706318" y="4993284"/>
            <a:ext cx="1105891" cy="1105891"/>
          </a:xfrm>
          <a:custGeom>
            <a:avLst/>
            <a:gdLst/>
            <a:ahLst/>
            <a:cxnLst/>
            <a:rect l="l" t="t" r="r" b="b"/>
            <a:pathLst>
              <a:path w="1105891" h="1105891">
                <a:moveTo>
                  <a:pt x="0" y="0"/>
                </a:moveTo>
                <a:lnTo>
                  <a:pt x="1105891" y="0"/>
                </a:lnTo>
                <a:lnTo>
                  <a:pt x="1105891" y="1105891"/>
                </a:lnTo>
                <a:lnTo>
                  <a:pt x="0" y="110589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p:cNvSpPr txBox="1"/>
          <p:nvPr/>
        </p:nvSpPr>
        <p:spPr>
          <a:xfrm>
            <a:off x="4027448" y="434416"/>
            <a:ext cx="11868429" cy="1217143"/>
          </a:xfrm>
          <a:prstGeom prst="rect">
            <a:avLst/>
          </a:prstGeom>
        </p:spPr>
        <p:txBody>
          <a:bodyPr lIns="0" tIns="0" rIns="0" bIns="0" rtlCol="0" anchor="t">
            <a:spAutoFit/>
          </a:bodyPr>
          <a:lstStyle/>
          <a:p>
            <a:pPr algn="l">
              <a:lnSpc>
                <a:spcPts val="9413"/>
              </a:lnSpc>
            </a:pPr>
            <a:r>
              <a:rPr lang="en-US" sz="8185">
                <a:solidFill>
                  <a:srgbClr val="FFFFFF"/>
                </a:solidFill>
                <a:latin typeface="League Gothic"/>
                <a:ea typeface="League Gothic"/>
                <a:cs typeface="League Gothic"/>
                <a:sym typeface="League Gothic"/>
              </a:rPr>
              <a:t>🛠 TOOLS &amp; TECHNOLOGIES USED</a:t>
            </a:r>
          </a:p>
        </p:txBody>
      </p:sp>
      <p:sp>
        <p:nvSpPr>
          <p:cNvPr id="9" name="TextBox 9"/>
          <p:cNvSpPr txBox="1"/>
          <p:nvPr/>
        </p:nvSpPr>
        <p:spPr>
          <a:xfrm>
            <a:off x="866857" y="2592426"/>
            <a:ext cx="7599287" cy="2061210"/>
          </a:xfrm>
          <a:prstGeom prst="rect">
            <a:avLst/>
          </a:prstGeom>
        </p:spPr>
        <p:txBody>
          <a:bodyPr lIns="0" tIns="0" rIns="0" bIns="0" rtlCol="0" anchor="t">
            <a:spAutoFit/>
          </a:bodyPr>
          <a:lstStyle/>
          <a:p>
            <a:pPr algn="ctr">
              <a:lnSpc>
                <a:spcPts val="3219"/>
              </a:lnSpc>
            </a:pPr>
            <a:r>
              <a:rPr lang="en-US" sz="2299" b="1">
                <a:solidFill>
                  <a:srgbClr val="000000"/>
                </a:solidFill>
                <a:latin typeface="Canva Sans Bold"/>
                <a:ea typeface="Canva Sans Bold"/>
                <a:cs typeface="Canva Sans Bold"/>
                <a:sym typeface="Canva Sans Bold"/>
              </a:rPr>
              <a:t>🔹 Data Cleaning &amp; Processing</a:t>
            </a:r>
          </a:p>
          <a:p>
            <a:pPr algn="ctr">
              <a:lnSpc>
                <a:spcPts val="2659"/>
              </a:lnSpc>
            </a:pPr>
            <a:r>
              <a:rPr lang="en-US" sz="1899">
                <a:solidFill>
                  <a:srgbClr val="000000"/>
                </a:solidFill>
                <a:latin typeface="Garet"/>
                <a:ea typeface="Garet"/>
                <a:cs typeface="Garet"/>
                <a:sym typeface="Garet"/>
              </a:rPr>
              <a:t>✔ Excel – Handling, transforming, and cleaning raw data using formulas and pivot tables.</a:t>
            </a:r>
          </a:p>
          <a:p>
            <a:pPr algn="ctr">
              <a:lnSpc>
                <a:spcPts val="2659"/>
              </a:lnSpc>
            </a:pPr>
            <a:r>
              <a:rPr lang="en-US" sz="1899">
                <a:solidFill>
                  <a:srgbClr val="000000"/>
                </a:solidFill>
                <a:latin typeface="Garet"/>
                <a:ea typeface="Garet"/>
                <a:cs typeface="Garet"/>
                <a:sym typeface="Garet"/>
              </a:rPr>
              <a:t> ✔ SQL – Querying databases, filtering data, and performing transformations.</a:t>
            </a:r>
          </a:p>
          <a:p>
            <a:pPr algn="ctr">
              <a:lnSpc>
                <a:spcPts val="2659"/>
              </a:lnSpc>
            </a:pPr>
            <a:endParaRPr lang="en-US" sz="1899">
              <a:solidFill>
                <a:srgbClr val="000000"/>
              </a:solidFill>
              <a:latin typeface="Garet"/>
              <a:ea typeface="Garet"/>
              <a:cs typeface="Garet"/>
              <a:sym typeface="Garet"/>
            </a:endParaRPr>
          </a:p>
        </p:txBody>
      </p:sp>
      <p:sp>
        <p:nvSpPr>
          <p:cNvPr id="10" name="TextBox 10"/>
          <p:cNvSpPr txBox="1"/>
          <p:nvPr/>
        </p:nvSpPr>
        <p:spPr>
          <a:xfrm>
            <a:off x="10254174" y="2797531"/>
            <a:ext cx="7304111" cy="1394460"/>
          </a:xfrm>
          <a:prstGeom prst="rect">
            <a:avLst/>
          </a:prstGeom>
        </p:spPr>
        <p:txBody>
          <a:bodyPr lIns="0" tIns="0" rIns="0" bIns="0" rtlCol="0" anchor="t">
            <a:spAutoFit/>
          </a:bodyPr>
          <a:lstStyle/>
          <a:p>
            <a:pPr algn="ctr">
              <a:lnSpc>
                <a:spcPts val="3220"/>
              </a:lnSpc>
            </a:pPr>
            <a:r>
              <a:rPr lang="en-US" sz="2300" b="1">
                <a:solidFill>
                  <a:srgbClr val="000000"/>
                </a:solidFill>
                <a:latin typeface="Canva Sans Bold"/>
                <a:ea typeface="Canva Sans Bold"/>
                <a:cs typeface="Canva Sans Bold"/>
                <a:sym typeface="Canva Sans Bold"/>
              </a:rPr>
              <a:t>🔹 Data Analysis</a:t>
            </a:r>
          </a:p>
          <a:p>
            <a:pPr algn="ctr">
              <a:lnSpc>
                <a:spcPts val="2659"/>
              </a:lnSpc>
            </a:pPr>
            <a:r>
              <a:rPr lang="en-US" sz="1899">
                <a:solidFill>
                  <a:srgbClr val="000000"/>
                </a:solidFill>
                <a:latin typeface="Garet"/>
                <a:ea typeface="Garet"/>
                <a:cs typeface="Garet"/>
                <a:sym typeface="Garet"/>
              </a:rPr>
              <a:t>✔ Python (Pandas, NumPy) – Data manipulation, statistical analysis, and exploratory data analysis (EDA).</a:t>
            </a:r>
          </a:p>
          <a:p>
            <a:pPr algn="ctr">
              <a:lnSpc>
                <a:spcPts val="2659"/>
              </a:lnSpc>
            </a:pPr>
            <a:endParaRPr lang="en-US" sz="1899">
              <a:solidFill>
                <a:srgbClr val="000000"/>
              </a:solidFill>
              <a:latin typeface="Garet"/>
              <a:ea typeface="Garet"/>
              <a:cs typeface="Garet"/>
              <a:sym typeface="Garet"/>
            </a:endParaRPr>
          </a:p>
        </p:txBody>
      </p:sp>
      <p:sp>
        <p:nvSpPr>
          <p:cNvPr id="11" name="TextBox 11"/>
          <p:cNvSpPr txBox="1"/>
          <p:nvPr/>
        </p:nvSpPr>
        <p:spPr>
          <a:xfrm>
            <a:off x="1014445" y="6776134"/>
            <a:ext cx="7304111" cy="2061210"/>
          </a:xfrm>
          <a:prstGeom prst="rect">
            <a:avLst/>
          </a:prstGeom>
        </p:spPr>
        <p:txBody>
          <a:bodyPr lIns="0" tIns="0" rIns="0" bIns="0" rtlCol="0" anchor="t">
            <a:spAutoFit/>
          </a:bodyPr>
          <a:lstStyle/>
          <a:p>
            <a:pPr algn="ctr">
              <a:lnSpc>
                <a:spcPts val="3220"/>
              </a:lnSpc>
            </a:pPr>
            <a:r>
              <a:rPr lang="en-US" sz="2300" b="1">
                <a:solidFill>
                  <a:srgbClr val="000000"/>
                </a:solidFill>
                <a:latin typeface="Canva Sans Bold"/>
                <a:ea typeface="Canva Sans Bold"/>
                <a:cs typeface="Canva Sans Bold"/>
                <a:sym typeface="Canva Sans Bold"/>
              </a:rPr>
              <a:t>🔹 Data Visualization</a:t>
            </a:r>
          </a:p>
          <a:p>
            <a:pPr algn="ctr">
              <a:lnSpc>
                <a:spcPts val="2660"/>
              </a:lnSpc>
            </a:pPr>
            <a:r>
              <a:rPr lang="en-US" sz="1900">
                <a:solidFill>
                  <a:srgbClr val="000000"/>
                </a:solidFill>
                <a:latin typeface="Garet"/>
                <a:ea typeface="Garet"/>
                <a:cs typeface="Garet"/>
                <a:sym typeface="Garet"/>
              </a:rPr>
              <a:t>✔ Looker Studio – Building interactive dashboards for insights and decision-making.</a:t>
            </a:r>
          </a:p>
          <a:p>
            <a:pPr algn="ctr">
              <a:lnSpc>
                <a:spcPts val="2660"/>
              </a:lnSpc>
            </a:pPr>
            <a:r>
              <a:rPr lang="en-US" sz="1900">
                <a:solidFill>
                  <a:srgbClr val="000000"/>
                </a:solidFill>
                <a:latin typeface="Garet"/>
                <a:ea typeface="Garet"/>
                <a:cs typeface="Garet"/>
                <a:sym typeface="Garet"/>
              </a:rPr>
              <a:t> ✔ Power BI – Creating dynamic reports and advanced visualizations.</a:t>
            </a:r>
          </a:p>
          <a:p>
            <a:pPr algn="ctr">
              <a:lnSpc>
                <a:spcPts val="2660"/>
              </a:lnSpc>
            </a:pPr>
            <a:endParaRPr lang="en-US" sz="1900">
              <a:solidFill>
                <a:srgbClr val="000000"/>
              </a:solidFill>
              <a:latin typeface="Garet"/>
              <a:ea typeface="Garet"/>
              <a:cs typeface="Garet"/>
              <a:sym typeface="Garet"/>
            </a:endParaRPr>
          </a:p>
        </p:txBody>
      </p:sp>
      <p:sp>
        <p:nvSpPr>
          <p:cNvPr id="12" name="TextBox 12"/>
          <p:cNvSpPr txBox="1"/>
          <p:nvPr/>
        </p:nvSpPr>
        <p:spPr>
          <a:xfrm>
            <a:off x="10254174" y="6851958"/>
            <a:ext cx="7304111" cy="1727835"/>
          </a:xfrm>
          <a:prstGeom prst="rect">
            <a:avLst/>
          </a:prstGeom>
        </p:spPr>
        <p:txBody>
          <a:bodyPr lIns="0" tIns="0" rIns="0" bIns="0" rtlCol="0" anchor="t">
            <a:spAutoFit/>
          </a:bodyPr>
          <a:lstStyle/>
          <a:p>
            <a:pPr algn="ctr">
              <a:lnSpc>
                <a:spcPts val="3220"/>
              </a:lnSpc>
            </a:pPr>
            <a:r>
              <a:rPr lang="en-US" sz="2300" b="1">
                <a:solidFill>
                  <a:srgbClr val="000000"/>
                </a:solidFill>
                <a:latin typeface="Canva Sans Bold"/>
                <a:ea typeface="Canva Sans Bold"/>
                <a:cs typeface="Canva Sans Bold"/>
                <a:sym typeface="Canva Sans Bold"/>
              </a:rPr>
              <a:t>🔹 Collaboration &amp; Communication</a:t>
            </a:r>
          </a:p>
          <a:p>
            <a:pPr algn="ctr">
              <a:lnSpc>
                <a:spcPts val="2659"/>
              </a:lnSpc>
            </a:pPr>
            <a:r>
              <a:rPr lang="en-US" sz="1899">
                <a:solidFill>
                  <a:srgbClr val="000000"/>
                </a:solidFill>
                <a:latin typeface="Garet"/>
                <a:ea typeface="Garet"/>
                <a:cs typeface="Garet"/>
                <a:sym typeface="Garet"/>
              </a:rPr>
              <a:t>✔ Microsoft Teams – Team discussions, meetings, and file sharing.</a:t>
            </a:r>
          </a:p>
          <a:p>
            <a:pPr algn="ctr">
              <a:lnSpc>
                <a:spcPts val="2659"/>
              </a:lnSpc>
            </a:pPr>
            <a:r>
              <a:rPr lang="en-US" sz="1899">
                <a:solidFill>
                  <a:srgbClr val="000000"/>
                </a:solidFill>
                <a:latin typeface="Garet"/>
                <a:ea typeface="Garet"/>
                <a:cs typeface="Garet"/>
                <a:sym typeface="Garet"/>
              </a:rPr>
              <a:t> ✔ Email – Official communication and progress updates.</a:t>
            </a:r>
          </a:p>
          <a:p>
            <a:pPr algn="ctr">
              <a:lnSpc>
                <a:spcPts val="2659"/>
              </a:lnSpc>
            </a:pPr>
            <a:endParaRPr lang="en-US" sz="1899">
              <a:solidFill>
                <a:srgbClr val="000000"/>
              </a:solidFill>
              <a:latin typeface="Garet"/>
              <a:ea typeface="Garet"/>
              <a:cs typeface="Garet"/>
              <a:sym typeface="Garet"/>
            </a:endParaRPr>
          </a:p>
        </p:txBody>
      </p:sp>
      <p:sp>
        <p:nvSpPr>
          <p:cNvPr id="13" name="Freeform 13"/>
          <p:cNvSpPr/>
          <p:nvPr/>
        </p:nvSpPr>
        <p:spPr>
          <a:xfrm>
            <a:off x="9401016" y="4344391"/>
            <a:ext cx="1157958" cy="846362"/>
          </a:xfrm>
          <a:custGeom>
            <a:avLst/>
            <a:gdLst/>
            <a:ahLst/>
            <a:cxnLst/>
            <a:rect l="l" t="t" r="r" b="b"/>
            <a:pathLst>
              <a:path w="1157958" h="846362">
                <a:moveTo>
                  <a:pt x="0" y="0"/>
                </a:moveTo>
                <a:lnTo>
                  <a:pt x="1157958" y="0"/>
                </a:lnTo>
                <a:lnTo>
                  <a:pt x="1157958" y="846362"/>
                </a:lnTo>
                <a:lnTo>
                  <a:pt x="0" y="84636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4" name="Freeform 14"/>
          <p:cNvSpPr/>
          <p:nvPr/>
        </p:nvSpPr>
        <p:spPr>
          <a:xfrm flipH="1" flipV="1">
            <a:off x="7739578" y="5886078"/>
            <a:ext cx="1157958" cy="846362"/>
          </a:xfrm>
          <a:custGeom>
            <a:avLst/>
            <a:gdLst/>
            <a:ahLst/>
            <a:cxnLst/>
            <a:rect l="l" t="t" r="r" b="b"/>
            <a:pathLst>
              <a:path w="1157958" h="846362">
                <a:moveTo>
                  <a:pt x="1157957" y="846362"/>
                </a:moveTo>
                <a:lnTo>
                  <a:pt x="0" y="846362"/>
                </a:lnTo>
                <a:lnTo>
                  <a:pt x="0" y="0"/>
                </a:lnTo>
                <a:lnTo>
                  <a:pt x="1157957" y="0"/>
                </a:lnTo>
                <a:lnTo>
                  <a:pt x="1157957" y="846362"/>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5" name="Freeform 15"/>
          <p:cNvSpPr/>
          <p:nvPr/>
        </p:nvSpPr>
        <p:spPr>
          <a:xfrm flipH="1">
            <a:off x="7739578" y="4344391"/>
            <a:ext cx="1157958" cy="846362"/>
          </a:xfrm>
          <a:custGeom>
            <a:avLst/>
            <a:gdLst/>
            <a:ahLst/>
            <a:cxnLst/>
            <a:rect l="l" t="t" r="r" b="b"/>
            <a:pathLst>
              <a:path w="1157958" h="846362">
                <a:moveTo>
                  <a:pt x="1157957" y="0"/>
                </a:moveTo>
                <a:lnTo>
                  <a:pt x="0" y="0"/>
                </a:lnTo>
                <a:lnTo>
                  <a:pt x="0" y="846362"/>
                </a:lnTo>
                <a:lnTo>
                  <a:pt x="1157957" y="846362"/>
                </a:lnTo>
                <a:lnTo>
                  <a:pt x="1157957"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Freeform 16"/>
          <p:cNvSpPr/>
          <p:nvPr/>
        </p:nvSpPr>
        <p:spPr>
          <a:xfrm flipV="1">
            <a:off x="9401016" y="5977397"/>
            <a:ext cx="1157958" cy="846362"/>
          </a:xfrm>
          <a:custGeom>
            <a:avLst/>
            <a:gdLst/>
            <a:ahLst/>
            <a:cxnLst/>
            <a:rect l="l" t="t" r="r" b="b"/>
            <a:pathLst>
              <a:path w="1157958" h="846362">
                <a:moveTo>
                  <a:pt x="0" y="846362"/>
                </a:moveTo>
                <a:lnTo>
                  <a:pt x="1157958" y="846362"/>
                </a:lnTo>
                <a:lnTo>
                  <a:pt x="1157958" y="0"/>
                </a:lnTo>
                <a:lnTo>
                  <a:pt x="0" y="0"/>
                </a:lnTo>
                <a:lnTo>
                  <a:pt x="0" y="846362"/>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sp>
        <p:nvSpPr>
          <p:cNvPr id="3" name="TextBox 3"/>
          <p:cNvSpPr txBox="1"/>
          <p:nvPr/>
        </p:nvSpPr>
        <p:spPr>
          <a:xfrm>
            <a:off x="9525" y="444248"/>
            <a:ext cx="12801472" cy="2025892"/>
          </a:xfrm>
          <a:prstGeom prst="rect">
            <a:avLst/>
          </a:prstGeom>
        </p:spPr>
        <p:txBody>
          <a:bodyPr lIns="0" tIns="0" rIns="0" bIns="0" rtlCol="0" anchor="t">
            <a:spAutoFit/>
          </a:bodyPr>
          <a:lstStyle/>
          <a:p>
            <a:pPr algn="l">
              <a:lnSpc>
                <a:spcPts val="15741"/>
              </a:lnSpc>
            </a:pPr>
            <a:r>
              <a:rPr lang="en-US" sz="13687">
                <a:solidFill>
                  <a:srgbClr val="FFFFFF"/>
                </a:solidFill>
                <a:latin typeface="League Gothic"/>
                <a:ea typeface="League Gothic"/>
                <a:cs typeface="League Gothic"/>
                <a:sym typeface="League Gothic"/>
              </a:rPr>
              <a:t>📌 DATASETS OVERVIEW </a:t>
            </a:r>
          </a:p>
        </p:txBody>
      </p:sp>
      <p:grpSp>
        <p:nvGrpSpPr>
          <p:cNvPr id="4" name="Group 4"/>
          <p:cNvGrpSpPr/>
          <p:nvPr/>
        </p:nvGrpSpPr>
        <p:grpSpPr>
          <a:xfrm>
            <a:off x="13414495" y="756695"/>
            <a:ext cx="3478653" cy="3426890"/>
            <a:chOff x="0" y="0"/>
            <a:chExt cx="1077480" cy="1061447"/>
          </a:xfrm>
        </p:grpSpPr>
        <p:sp>
          <p:nvSpPr>
            <p:cNvPr id="5" name="Freeform 5"/>
            <p:cNvSpPr/>
            <p:nvPr/>
          </p:nvSpPr>
          <p:spPr>
            <a:xfrm>
              <a:off x="0" y="0"/>
              <a:ext cx="1077480" cy="1061447"/>
            </a:xfrm>
            <a:custGeom>
              <a:avLst/>
              <a:gdLst/>
              <a:ahLst/>
              <a:cxnLst/>
              <a:rect l="l" t="t" r="r" b="b"/>
              <a:pathLst>
                <a:path w="1077480" h="1061447">
                  <a:moveTo>
                    <a:pt x="538740" y="0"/>
                  </a:moveTo>
                  <a:cubicBezTo>
                    <a:pt x="241202" y="0"/>
                    <a:pt x="0" y="237613"/>
                    <a:pt x="0" y="530723"/>
                  </a:cubicBezTo>
                  <a:cubicBezTo>
                    <a:pt x="0" y="823834"/>
                    <a:pt x="241202" y="1061447"/>
                    <a:pt x="538740" y="1061447"/>
                  </a:cubicBezTo>
                  <a:cubicBezTo>
                    <a:pt x="836278" y="1061447"/>
                    <a:pt x="1077480" y="823834"/>
                    <a:pt x="1077480" y="530723"/>
                  </a:cubicBezTo>
                  <a:cubicBezTo>
                    <a:pt x="1077480" y="237613"/>
                    <a:pt x="836278" y="0"/>
                    <a:pt x="538740" y="0"/>
                  </a:cubicBezTo>
                  <a:close/>
                </a:path>
              </a:pathLst>
            </a:custGeom>
            <a:solidFill>
              <a:srgbClr val="FFEB5B"/>
            </a:solidFill>
          </p:spPr>
        </p:sp>
        <p:sp>
          <p:nvSpPr>
            <p:cNvPr id="6" name="TextBox 6"/>
            <p:cNvSpPr txBox="1"/>
            <p:nvPr/>
          </p:nvSpPr>
          <p:spPr>
            <a:xfrm>
              <a:off x="101014" y="-5264"/>
              <a:ext cx="875453" cy="967201"/>
            </a:xfrm>
            <a:prstGeom prst="rect">
              <a:avLst/>
            </a:prstGeom>
          </p:spPr>
          <p:txBody>
            <a:bodyPr lIns="50800" tIns="50800" rIns="50800" bIns="50800" rtlCol="0" anchor="ctr"/>
            <a:lstStyle/>
            <a:p>
              <a:pPr algn="ctr">
                <a:lnSpc>
                  <a:spcPts val="6959"/>
                </a:lnSpc>
              </a:pPr>
              <a:r>
                <a:rPr lang="en-US" sz="4800" b="1">
                  <a:solidFill>
                    <a:srgbClr val="000000"/>
                  </a:solidFill>
                  <a:latin typeface="Muli Bold"/>
                  <a:ea typeface="Muli Bold"/>
                  <a:cs typeface="Muli Bold"/>
                  <a:sym typeface="Muli Bold"/>
                </a:rPr>
                <a:t>6</a:t>
              </a:r>
            </a:p>
            <a:p>
              <a:pPr algn="ctr">
                <a:lnSpc>
                  <a:spcPts val="6959"/>
                </a:lnSpc>
              </a:pPr>
              <a:r>
                <a:rPr lang="en-US" sz="4800" b="1">
                  <a:solidFill>
                    <a:srgbClr val="000000"/>
                  </a:solidFill>
                  <a:latin typeface="Muli Bold"/>
                  <a:ea typeface="Muli Bold"/>
                  <a:cs typeface="Muli Bold"/>
                  <a:sym typeface="Muli Bold"/>
                </a:rPr>
                <a:t>Data</a:t>
              </a:r>
            </a:p>
            <a:p>
              <a:pPr algn="ctr">
                <a:lnSpc>
                  <a:spcPts val="6959"/>
                </a:lnSpc>
              </a:pPr>
              <a:r>
                <a:rPr lang="en-US" sz="4800" b="1">
                  <a:solidFill>
                    <a:srgbClr val="000000"/>
                  </a:solidFill>
                  <a:latin typeface="Muli Bold"/>
                  <a:ea typeface="Muli Bold"/>
                  <a:cs typeface="Muli Bold"/>
                  <a:sym typeface="Muli Bold"/>
                </a:rPr>
                <a:t>sets</a:t>
              </a:r>
            </a:p>
          </p:txBody>
        </p:sp>
      </p:grpSp>
      <p:sp>
        <p:nvSpPr>
          <p:cNvPr id="7" name="TextBox 7"/>
          <p:cNvSpPr txBox="1"/>
          <p:nvPr/>
        </p:nvSpPr>
        <p:spPr>
          <a:xfrm>
            <a:off x="666629" y="3425328"/>
            <a:ext cx="13081580" cy="6709724"/>
          </a:xfrm>
          <a:prstGeom prst="rect">
            <a:avLst/>
          </a:prstGeom>
        </p:spPr>
        <p:txBody>
          <a:bodyPr lIns="0" tIns="0" rIns="0" bIns="0" rtlCol="0" anchor="t">
            <a:spAutoFit/>
          </a:bodyPr>
          <a:lstStyle/>
          <a:p>
            <a:pPr algn="l">
              <a:lnSpc>
                <a:spcPts val="2471"/>
              </a:lnSpc>
            </a:pPr>
            <a:r>
              <a:rPr lang="en-US" sz="2149" b="1">
                <a:solidFill>
                  <a:srgbClr val="F4D314"/>
                </a:solidFill>
                <a:latin typeface="Muli Bold"/>
                <a:ea typeface="Muli Bold"/>
                <a:cs typeface="Muli Bold"/>
                <a:sym typeface="Muli Bold"/>
              </a:rPr>
              <a:t>1. LEARNER DATA (LEARNER_RAW(IN).CSV)</a:t>
            </a:r>
          </a:p>
          <a:p>
            <a:pPr marL="464059" lvl="1" indent="-232030" algn="l">
              <a:lnSpc>
                <a:spcPts val="2471"/>
              </a:lnSpc>
              <a:buFont typeface="Arial"/>
              <a:buChar char="•"/>
            </a:pPr>
            <a:r>
              <a:rPr lang="en-US" sz="2149">
                <a:solidFill>
                  <a:srgbClr val="FFFFFF"/>
                </a:solidFill>
                <a:latin typeface="Muli"/>
                <a:ea typeface="Muli"/>
                <a:cs typeface="Muli"/>
                <a:sym typeface="Muli"/>
              </a:rPr>
              <a:t>CONTAINS INFORMATION ABOUT LEARNERS, INCLUDING ID, COUNTRY, DEGREE, INSTITUTION, AND MAJOR.</a:t>
            </a:r>
          </a:p>
          <a:p>
            <a:pPr algn="l">
              <a:lnSpc>
                <a:spcPts val="2471"/>
              </a:lnSpc>
            </a:pPr>
            <a:endParaRPr lang="en-US" sz="2149">
              <a:solidFill>
                <a:srgbClr val="FFFFFF"/>
              </a:solidFill>
              <a:latin typeface="Muli"/>
              <a:ea typeface="Muli"/>
              <a:cs typeface="Muli"/>
              <a:sym typeface="Muli"/>
            </a:endParaRPr>
          </a:p>
          <a:p>
            <a:pPr algn="l">
              <a:lnSpc>
                <a:spcPts val="2471"/>
              </a:lnSpc>
            </a:pPr>
            <a:r>
              <a:rPr lang="en-US" sz="2149" b="1">
                <a:solidFill>
                  <a:srgbClr val="F4D314"/>
                </a:solidFill>
                <a:latin typeface="Muli Bold"/>
                <a:ea typeface="Muli Bold"/>
                <a:cs typeface="Muli Bold"/>
                <a:sym typeface="Muli Bold"/>
              </a:rPr>
              <a:t>2. OPPORTUNITY DATA (OPPORTUNITY_RAW(IN).CSV)</a:t>
            </a:r>
          </a:p>
          <a:p>
            <a:pPr marL="464059" lvl="1" indent="-232030" algn="l">
              <a:lnSpc>
                <a:spcPts val="2471"/>
              </a:lnSpc>
              <a:buFont typeface="Arial"/>
              <a:buChar char="•"/>
            </a:pPr>
            <a:r>
              <a:rPr lang="en-US" sz="2149">
                <a:solidFill>
                  <a:srgbClr val="FFFFFF"/>
                </a:solidFill>
                <a:latin typeface="Muli"/>
                <a:ea typeface="Muli"/>
                <a:cs typeface="Muli"/>
                <a:sym typeface="Muli"/>
              </a:rPr>
              <a:t>STORES INFORMATION ON DIFFERENT OPPORTUNITIES SUCH AS EVENTS, INTERNSHIPS, AND COMPETITIONS.</a:t>
            </a:r>
          </a:p>
          <a:p>
            <a:pPr algn="l">
              <a:lnSpc>
                <a:spcPts val="2471"/>
              </a:lnSpc>
            </a:pPr>
            <a:endParaRPr lang="en-US" sz="2149">
              <a:solidFill>
                <a:srgbClr val="FFFFFF"/>
              </a:solidFill>
              <a:latin typeface="Muli"/>
              <a:ea typeface="Muli"/>
              <a:cs typeface="Muli"/>
              <a:sym typeface="Muli"/>
            </a:endParaRPr>
          </a:p>
          <a:p>
            <a:pPr algn="l">
              <a:lnSpc>
                <a:spcPts val="2471"/>
              </a:lnSpc>
            </a:pPr>
            <a:r>
              <a:rPr lang="en-US" sz="2149" b="1">
                <a:solidFill>
                  <a:srgbClr val="F4D314"/>
                </a:solidFill>
                <a:latin typeface="Muli Bold"/>
                <a:ea typeface="Muli Bold"/>
                <a:cs typeface="Muli Bold"/>
                <a:sym typeface="Muli Bold"/>
              </a:rPr>
              <a:t>3. COHORT DATA</a:t>
            </a:r>
          </a:p>
          <a:p>
            <a:pPr marL="464059" lvl="1" indent="-232030" algn="l">
              <a:lnSpc>
                <a:spcPts val="2471"/>
              </a:lnSpc>
              <a:buFont typeface="Arial"/>
              <a:buChar char="•"/>
            </a:pPr>
            <a:r>
              <a:rPr lang="en-US" sz="2149">
                <a:solidFill>
                  <a:srgbClr val="FFFFFF"/>
                </a:solidFill>
                <a:latin typeface="Muli"/>
                <a:ea typeface="Muli"/>
                <a:cs typeface="Muli"/>
                <a:sym typeface="Muli"/>
              </a:rPr>
              <a:t>TRACKS COHORT ENROLLMENTS, INCLUDING START AND END DATES.</a:t>
            </a:r>
          </a:p>
          <a:p>
            <a:pPr algn="l">
              <a:lnSpc>
                <a:spcPts val="2471"/>
              </a:lnSpc>
            </a:pPr>
            <a:endParaRPr lang="en-US" sz="2149">
              <a:solidFill>
                <a:srgbClr val="FFFFFF"/>
              </a:solidFill>
              <a:latin typeface="Muli"/>
              <a:ea typeface="Muli"/>
              <a:cs typeface="Muli"/>
              <a:sym typeface="Muli"/>
            </a:endParaRPr>
          </a:p>
          <a:p>
            <a:pPr algn="l">
              <a:lnSpc>
                <a:spcPts val="2471"/>
              </a:lnSpc>
            </a:pPr>
            <a:r>
              <a:rPr lang="en-US" sz="2149" b="1">
                <a:solidFill>
                  <a:srgbClr val="F4D314"/>
                </a:solidFill>
                <a:latin typeface="Muli Bold"/>
                <a:ea typeface="Muli Bold"/>
                <a:cs typeface="Muli Bold"/>
                <a:sym typeface="Muli Bold"/>
              </a:rPr>
              <a:t>4. MARKETING DATA</a:t>
            </a:r>
          </a:p>
          <a:p>
            <a:pPr marL="464059" lvl="1" indent="-232030" algn="l">
              <a:lnSpc>
                <a:spcPts val="2471"/>
              </a:lnSpc>
              <a:buFont typeface="Arial"/>
              <a:buChar char="•"/>
            </a:pPr>
            <a:r>
              <a:rPr lang="en-US" sz="2149">
                <a:solidFill>
                  <a:srgbClr val="FFFFFF"/>
                </a:solidFill>
                <a:latin typeface="Muli"/>
                <a:ea typeface="Muli"/>
                <a:cs typeface="Muli"/>
                <a:sym typeface="Muli"/>
              </a:rPr>
              <a:t>INCLUDES METRICS LIKE REACH, CLICKS, CPC (COST PER CLICK), AND COST PER RESULT.</a:t>
            </a:r>
          </a:p>
          <a:p>
            <a:pPr algn="l">
              <a:lnSpc>
                <a:spcPts val="2471"/>
              </a:lnSpc>
            </a:pPr>
            <a:endParaRPr lang="en-US" sz="2149">
              <a:solidFill>
                <a:srgbClr val="FFFFFF"/>
              </a:solidFill>
              <a:latin typeface="Muli"/>
              <a:ea typeface="Muli"/>
              <a:cs typeface="Muli"/>
              <a:sym typeface="Muli"/>
            </a:endParaRPr>
          </a:p>
          <a:p>
            <a:pPr algn="l">
              <a:lnSpc>
                <a:spcPts val="2471"/>
              </a:lnSpc>
            </a:pPr>
            <a:r>
              <a:rPr lang="en-US" sz="2149" b="1">
                <a:solidFill>
                  <a:srgbClr val="F4D314"/>
                </a:solidFill>
                <a:latin typeface="Muli Bold"/>
                <a:ea typeface="Muli Bold"/>
                <a:cs typeface="Muli Bold"/>
                <a:sym typeface="Muli Bold"/>
              </a:rPr>
              <a:t>5. LEARNER OPPORTUNITY DATA</a:t>
            </a:r>
          </a:p>
          <a:p>
            <a:pPr marL="464059" lvl="1" indent="-232030" algn="l">
              <a:lnSpc>
                <a:spcPts val="2471"/>
              </a:lnSpc>
              <a:buFont typeface="Arial"/>
              <a:buChar char="•"/>
            </a:pPr>
            <a:r>
              <a:rPr lang="en-US" sz="2149">
                <a:solidFill>
                  <a:srgbClr val="FFFFFF"/>
                </a:solidFill>
                <a:latin typeface="Muli"/>
                <a:ea typeface="Muli"/>
                <a:cs typeface="Muli"/>
                <a:sym typeface="Muli"/>
              </a:rPr>
              <a:t>TRACKS WHICH LEARNERS APPLIED TO WHICH OPPORTUNITIES AND THEIR APPLICATION STATUS.</a:t>
            </a:r>
          </a:p>
          <a:p>
            <a:pPr algn="l">
              <a:lnSpc>
                <a:spcPts val="2471"/>
              </a:lnSpc>
            </a:pPr>
            <a:endParaRPr lang="en-US" sz="2149">
              <a:solidFill>
                <a:srgbClr val="FFFFFF"/>
              </a:solidFill>
              <a:latin typeface="Muli"/>
              <a:ea typeface="Muli"/>
              <a:cs typeface="Muli"/>
              <a:sym typeface="Muli"/>
            </a:endParaRPr>
          </a:p>
          <a:p>
            <a:pPr algn="l">
              <a:lnSpc>
                <a:spcPts val="2471"/>
              </a:lnSpc>
            </a:pPr>
            <a:r>
              <a:rPr lang="en-US" sz="2149" b="1">
                <a:solidFill>
                  <a:srgbClr val="F4D314"/>
                </a:solidFill>
                <a:latin typeface="Muli Bold"/>
                <a:ea typeface="Muli Bold"/>
                <a:cs typeface="Muli Bold"/>
                <a:sym typeface="Muli Bold"/>
              </a:rPr>
              <a:t>6. COGNITO DATA</a:t>
            </a:r>
          </a:p>
          <a:p>
            <a:pPr marL="464059" lvl="1" indent="-232030" algn="l">
              <a:lnSpc>
                <a:spcPts val="2471"/>
              </a:lnSpc>
              <a:buFont typeface="Arial"/>
              <a:buChar char="•"/>
            </a:pPr>
            <a:r>
              <a:rPr lang="en-US" sz="2149">
                <a:solidFill>
                  <a:srgbClr val="FFFFFF"/>
                </a:solidFill>
                <a:latin typeface="Muli"/>
                <a:ea typeface="Muli"/>
                <a:cs typeface="Muli"/>
                <a:sym typeface="Muli"/>
              </a:rPr>
              <a:t>STORES USER AUTHENTICATION DETAILS, INCLUDING EMAIL, GENDER, CITY, STATE, AND ZIP CODE.</a:t>
            </a:r>
          </a:p>
          <a:p>
            <a:pPr algn="l">
              <a:lnSpc>
                <a:spcPts val="2471"/>
              </a:lnSpc>
            </a:pPr>
            <a:endParaRPr lang="en-US" sz="2149">
              <a:solidFill>
                <a:srgbClr val="FFFFFF"/>
              </a:solidFill>
              <a:latin typeface="Muli"/>
              <a:ea typeface="Muli"/>
              <a:cs typeface="Muli"/>
              <a:sym typeface="Mul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grpSp>
        <p:nvGrpSpPr>
          <p:cNvPr id="3" name="Group 3"/>
          <p:cNvGrpSpPr/>
          <p:nvPr/>
        </p:nvGrpSpPr>
        <p:grpSpPr>
          <a:xfrm>
            <a:off x="11916386" y="1028700"/>
            <a:ext cx="7701582" cy="11018536"/>
            <a:chOff x="0" y="0"/>
            <a:chExt cx="812800" cy="1162861"/>
          </a:xfrm>
        </p:grpSpPr>
        <p:sp>
          <p:nvSpPr>
            <p:cNvPr id="4" name="Freeform 4"/>
            <p:cNvSpPr/>
            <p:nvPr/>
          </p:nvSpPr>
          <p:spPr>
            <a:xfrm>
              <a:off x="0" y="0"/>
              <a:ext cx="812800" cy="1162861"/>
            </a:xfrm>
            <a:custGeom>
              <a:avLst/>
              <a:gdLst/>
              <a:ahLst/>
              <a:cxnLst/>
              <a:rect l="l" t="t" r="r" b="b"/>
              <a:pathLst>
                <a:path w="812800" h="1162861">
                  <a:moveTo>
                    <a:pt x="406400" y="0"/>
                  </a:moveTo>
                  <a:cubicBezTo>
                    <a:pt x="181951" y="0"/>
                    <a:pt x="0" y="260315"/>
                    <a:pt x="0" y="581430"/>
                  </a:cubicBezTo>
                  <a:cubicBezTo>
                    <a:pt x="0" y="902545"/>
                    <a:pt x="181951" y="1162861"/>
                    <a:pt x="406400" y="1162861"/>
                  </a:cubicBezTo>
                  <a:cubicBezTo>
                    <a:pt x="630849" y="1162861"/>
                    <a:pt x="812800" y="902545"/>
                    <a:pt x="812800" y="581430"/>
                  </a:cubicBezTo>
                  <a:cubicBezTo>
                    <a:pt x="812800" y="260315"/>
                    <a:pt x="630849" y="0"/>
                    <a:pt x="406400" y="0"/>
                  </a:cubicBezTo>
                  <a:close/>
                </a:path>
              </a:pathLst>
            </a:custGeom>
            <a:blipFill>
              <a:blip r:embed="rId3" cstate="email">
                <a:alphaModFix amt="90000"/>
                <a:extLst>
                  <a:ext uri="{28A0092B-C50C-407E-A947-70E740481C1C}">
                    <a14:useLocalDpi xmlns:a14="http://schemas.microsoft.com/office/drawing/2010/main"/>
                  </a:ext>
                </a:extLst>
              </a:blip>
              <a:stretch>
                <a:fillRect/>
              </a:stretch>
            </a:blipFill>
          </p:spPr>
        </p:sp>
      </p:grpSp>
      <p:sp>
        <p:nvSpPr>
          <p:cNvPr id="5" name="TextBox 5"/>
          <p:cNvSpPr txBox="1"/>
          <p:nvPr/>
        </p:nvSpPr>
        <p:spPr>
          <a:xfrm>
            <a:off x="330809" y="1547290"/>
            <a:ext cx="17653354" cy="8655204"/>
          </a:xfrm>
          <a:prstGeom prst="rect">
            <a:avLst/>
          </a:prstGeom>
        </p:spPr>
        <p:txBody>
          <a:bodyPr lIns="0" tIns="0" rIns="0" bIns="0" rtlCol="0" anchor="t">
            <a:spAutoFit/>
          </a:bodyPr>
          <a:lstStyle/>
          <a:p>
            <a:pPr algn="l">
              <a:lnSpc>
                <a:spcPts val="1329"/>
              </a:lnSpc>
            </a:pPr>
            <a:endParaRPr/>
          </a:p>
          <a:p>
            <a:pPr algn="l">
              <a:lnSpc>
                <a:spcPts val="3069"/>
              </a:lnSpc>
            </a:pPr>
            <a:r>
              <a:rPr lang="en-US" sz="2116" spc="317">
                <a:solidFill>
                  <a:srgbClr val="F4D314"/>
                </a:solidFill>
                <a:latin typeface="Muli"/>
                <a:ea typeface="Muli"/>
                <a:cs typeface="Muli"/>
                <a:sym typeface="Muli"/>
              </a:rPr>
              <a:t>📌 </a:t>
            </a:r>
            <a:r>
              <a:rPr lang="en-US" sz="2116" b="1" spc="317">
                <a:solidFill>
                  <a:srgbClr val="F4D314"/>
                </a:solidFill>
                <a:latin typeface="Muli Bold"/>
                <a:ea typeface="Muli Bold"/>
                <a:cs typeface="Muli Bold"/>
                <a:sym typeface="Muli Bold"/>
              </a:rPr>
              <a:t>DESCRIPTION</a:t>
            </a:r>
            <a:r>
              <a:rPr lang="en-US" sz="2116" spc="317">
                <a:solidFill>
                  <a:srgbClr val="F4D314"/>
                </a:solidFill>
                <a:latin typeface="Muli"/>
                <a:ea typeface="Muli"/>
                <a:cs typeface="Muli"/>
                <a:sym typeface="Muli"/>
              </a:rPr>
              <a:t>: </a:t>
            </a:r>
            <a:r>
              <a:rPr lang="en-US" sz="2116" spc="317">
                <a:solidFill>
                  <a:srgbClr val="FFFFFF"/>
                </a:solidFill>
                <a:latin typeface="Muli"/>
                <a:ea typeface="Muli"/>
                <a:cs typeface="Muli"/>
                <a:sym typeface="Muli"/>
              </a:rPr>
              <a:t>CONTAINS LEARNER INFORMATION SUCH AS ID, COUNTRY, DEGREE, INSTITUTION, AND MAJOR.</a:t>
            </a:r>
          </a:p>
          <a:p>
            <a:pPr algn="l">
              <a:lnSpc>
                <a:spcPts val="1184"/>
              </a:lnSpc>
            </a:pPr>
            <a:endParaRPr lang="en-US" sz="2116" spc="317">
              <a:solidFill>
                <a:srgbClr val="FFFFFF"/>
              </a:solidFill>
              <a:latin typeface="Muli"/>
              <a:ea typeface="Muli"/>
              <a:cs typeface="Muli"/>
              <a:sym typeface="Muli"/>
            </a:endParaRPr>
          </a:p>
          <a:p>
            <a:pPr algn="l">
              <a:lnSpc>
                <a:spcPts val="3069"/>
              </a:lnSpc>
            </a:pPr>
            <a:r>
              <a:rPr lang="en-US" sz="2116" b="1" spc="317">
                <a:solidFill>
                  <a:srgbClr val="F4D314"/>
                </a:solidFill>
                <a:latin typeface="Muli Bold"/>
                <a:ea typeface="Muli Bold"/>
                <a:cs typeface="Muli Bold"/>
                <a:sym typeface="Muli Bold"/>
              </a:rPr>
              <a:t>📊 DATASET STRUCTURE:</a:t>
            </a:r>
          </a:p>
          <a:p>
            <a:pPr marL="457024" lvl="1" indent="-228512" algn="l">
              <a:lnSpc>
                <a:spcPts val="3069"/>
              </a:lnSpc>
              <a:buFont typeface="Arial"/>
              <a:buChar char="•"/>
            </a:pPr>
            <a:r>
              <a:rPr lang="en-US" sz="2116" spc="317">
                <a:solidFill>
                  <a:srgbClr val="FFFFFF"/>
                </a:solidFill>
                <a:latin typeface="Muli"/>
                <a:ea typeface="Muli"/>
                <a:cs typeface="Muli"/>
                <a:sym typeface="Muli"/>
              </a:rPr>
              <a:t>ROWS: 129,259</a:t>
            </a:r>
          </a:p>
          <a:p>
            <a:pPr marL="457024" lvl="1" indent="-228512" algn="l">
              <a:lnSpc>
                <a:spcPts val="3069"/>
              </a:lnSpc>
              <a:buFont typeface="Arial"/>
              <a:buChar char="•"/>
            </a:pPr>
            <a:r>
              <a:rPr lang="en-US" sz="2116" spc="317">
                <a:solidFill>
                  <a:srgbClr val="FFFFFF"/>
                </a:solidFill>
                <a:latin typeface="Muli"/>
                <a:ea typeface="Muli"/>
                <a:cs typeface="Muli"/>
                <a:sym typeface="Muli"/>
              </a:rPr>
              <a:t>COLUMNS: 5</a:t>
            </a:r>
          </a:p>
          <a:p>
            <a:pPr marL="457024" lvl="1" indent="-228512" algn="l">
              <a:lnSpc>
                <a:spcPts val="3069"/>
              </a:lnSpc>
              <a:buFont typeface="Arial"/>
              <a:buChar char="•"/>
            </a:pPr>
            <a:r>
              <a:rPr lang="en-US" sz="2116" spc="317">
                <a:solidFill>
                  <a:srgbClr val="FFFFFF"/>
                </a:solidFill>
                <a:latin typeface="Muli"/>
                <a:ea typeface="Muli"/>
                <a:cs typeface="Muli"/>
                <a:sym typeface="Muli"/>
              </a:rPr>
              <a:t>KEY FIELDS: LEARNER_ID, COUNTRY, DEGREE, INSTITUTION, MAJOR</a:t>
            </a:r>
          </a:p>
          <a:p>
            <a:pPr algn="l">
              <a:lnSpc>
                <a:spcPts val="1184"/>
              </a:lnSpc>
            </a:pPr>
            <a:endParaRPr lang="en-US" sz="2116" spc="317">
              <a:solidFill>
                <a:srgbClr val="FFFFFF"/>
              </a:solidFill>
              <a:latin typeface="Muli"/>
              <a:ea typeface="Muli"/>
              <a:cs typeface="Muli"/>
              <a:sym typeface="Muli"/>
            </a:endParaRPr>
          </a:p>
          <a:p>
            <a:pPr algn="l">
              <a:lnSpc>
                <a:spcPts val="3214"/>
              </a:lnSpc>
            </a:pPr>
            <a:r>
              <a:rPr lang="en-US" sz="2216" b="1" spc="332">
                <a:solidFill>
                  <a:srgbClr val="F4D314"/>
                </a:solidFill>
                <a:latin typeface="Muli Bold"/>
                <a:ea typeface="Muli Bold"/>
                <a:cs typeface="Muli Bold"/>
                <a:sym typeface="Muli Bold"/>
              </a:rPr>
              <a:t>🔍 KEY INSIGHTS:</a:t>
            </a:r>
          </a:p>
          <a:p>
            <a:pPr marL="457024" lvl="1" indent="-228512" algn="l">
              <a:lnSpc>
                <a:spcPts val="3069"/>
              </a:lnSpc>
              <a:buFont typeface="Arial"/>
              <a:buChar char="•"/>
            </a:pPr>
            <a:r>
              <a:rPr lang="en-US" sz="2116" spc="317">
                <a:solidFill>
                  <a:srgbClr val="FFFFFF"/>
                </a:solidFill>
                <a:latin typeface="Muli"/>
                <a:ea typeface="Muli"/>
                <a:cs typeface="Muli"/>
                <a:sym typeface="Muli"/>
              </a:rPr>
              <a:t>NO DUPLICATE LEARNER_ID.</a:t>
            </a:r>
          </a:p>
          <a:p>
            <a:pPr marL="457024" lvl="1" indent="-228512" algn="l">
              <a:lnSpc>
                <a:spcPts val="3069"/>
              </a:lnSpc>
              <a:buFont typeface="Arial"/>
              <a:buChar char="•"/>
            </a:pPr>
            <a:r>
              <a:rPr lang="en-US" sz="2116" spc="317">
                <a:solidFill>
                  <a:srgbClr val="FFFFFF"/>
                </a:solidFill>
                <a:latin typeface="Muli"/>
                <a:ea typeface="Muli"/>
                <a:cs typeface="Muli"/>
                <a:sym typeface="Muli"/>
              </a:rPr>
              <a:t>MOST LEARNERS FROM: 🇮🇳 INDIA (33,868 USERS)</a:t>
            </a:r>
          </a:p>
          <a:p>
            <a:pPr marL="457024" lvl="1" indent="-228512" algn="l">
              <a:lnSpc>
                <a:spcPts val="3069"/>
              </a:lnSpc>
              <a:buFont typeface="Arial"/>
              <a:buChar char="•"/>
            </a:pPr>
            <a:r>
              <a:rPr lang="en-US" sz="2116" spc="317">
                <a:solidFill>
                  <a:srgbClr val="FFFFFF"/>
                </a:solidFill>
                <a:latin typeface="Muli"/>
                <a:ea typeface="Muli"/>
                <a:cs typeface="Muli"/>
                <a:sym typeface="Muli"/>
              </a:rPr>
              <a:t>MOST COMMON DEGREE: GRADUATE STUDENT (31,806 USERS)</a:t>
            </a:r>
          </a:p>
          <a:p>
            <a:pPr marL="457024" lvl="1" indent="-228512" algn="l">
              <a:lnSpc>
                <a:spcPts val="3069"/>
              </a:lnSpc>
              <a:buFont typeface="Arial"/>
              <a:buChar char="•"/>
            </a:pPr>
            <a:r>
              <a:rPr lang="en-US" sz="2116" spc="317">
                <a:solidFill>
                  <a:srgbClr val="FFFFFF"/>
                </a:solidFill>
                <a:latin typeface="Muli"/>
                <a:ea typeface="Muli"/>
                <a:cs typeface="Muli"/>
                <a:sym typeface="Muli"/>
              </a:rPr>
              <a:t>MOST FREQUENT INSTITUTION: SAINT LOUIS UNIVERSITY (2,163 USERS)</a:t>
            </a:r>
          </a:p>
          <a:p>
            <a:pPr algn="l">
              <a:lnSpc>
                <a:spcPts val="1184"/>
              </a:lnSpc>
            </a:pPr>
            <a:endParaRPr lang="en-US" sz="2116" spc="317">
              <a:solidFill>
                <a:srgbClr val="FFFFFF"/>
              </a:solidFill>
              <a:latin typeface="Muli"/>
              <a:ea typeface="Muli"/>
              <a:cs typeface="Muli"/>
              <a:sym typeface="Muli"/>
            </a:endParaRPr>
          </a:p>
          <a:p>
            <a:pPr algn="l">
              <a:lnSpc>
                <a:spcPts val="3214"/>
              </a:lnSpc>
            </a:pPr>
            <a:r>
              <a:rPr lang="en-US" sz="2216" b="1" spc="332">
                <a:solidFill>
                  <a:srgbClr val="F4D314"/>
                </a:solidFill>
                <a:latin typeface="Muli Bold"/>
                <a:ea typeface="Muli Bold"/>
                <a:cs typeface="Muli Bold"/>
                <a:sym typeface="Muli Bold"/>
              </a:rPr>
              <a:t>⚠️ MISSING DATA &amp; ISSUES:</a:t>
            </a:r>
          </a:p>
          <a:p>
            <a:pPr marL="457022" lvl="1" indent="-228511" algn="l">
              <a:lnSpc>
                <a:spcPts val="3069"/>
              </a:lnSpc>
              <a:buFont typeface="Arial"/>
              <a:buChar char="•"/>
            </a:pPr>
            <a:r>
              <a:rPr lang="en-US" sz="2116" spc="317">
                <a:solidFill>
                  <a:srgbClr val="FFFFFF"/>
                </a:solidFill>
                <a:latin typeface="Muli"/>
                <a:ea typeface="Muli"/>
                <a:cs typeface="Muli"/>
                <a:sym typeface="Muli"/>
              </a:rPr>
              <a:t>DEGREE, INSTITUTION, AND MAJOR HAVE MISSING VALUES.</a:t>
            </a:r>
          </a:p>
          <a:p>
            <a:pPr algn="l">
              <a:lnSpc>
                <a:spcPts val="1039"/>
              </a:lnSpc>
            </a:pPr>
            <a:endParaRPr lang="en-US" sz="2116" spc="317">
              <a:solidFill>
                <a:srgbClr val="FFFFFF"/>
              </a:solidFill>
              <a:latin typeface="Muli"/>
              <a:ea typeface="Muli"/>
              <a:cs typeface="Muli"/>
              <a:sym typeface="Muli"/>
            </a:endParaRPr>
          </a:p>
          <a:p>
            <a:pPr algn="l">
              <a:lnSpc>
                <a:spcPts val="3214"/>
              </a:lnSpc>
            </a:pPr>
            <a:r>
              <a:rPr lang="en-US" sz="2216" b="1" spc="332">
                <a:solidFill>
                  <a:srgbClr val="F4D314"/>
                </a:solidFill>
                <a:latin typeface="Muli Bold"/>
                <a:ea typeface="Muli Bold"/>
                <a:cs typeface="Muli Bold"/>
                <a:sym typeface="Muli Bold"/>
              </a:rPr>
              <a:t>✅ NEXT STEPS:</a:t>
            </a:r>
          </a:p>
          <a:p>
            <a:pPr marL="457024" lvl="1" indent="-228512" algn="l">
              <a:lnSpc>
                <a:spcPts val="3069"/>
              </a:lnSpc>
              <a:buFont typeface="Arial"/>
              <a:buChar char="•"/>
            </a:pPr>
            <a:r>
              <a:rPr lang="en-US" sz="2116" spc="317">
                <a:solidFill>
                  <a:srgbClr val="FFFFFF"/>
                </a:solidFill>
                <a:latin typeface="Muli"/>
                <a:ea typeface="Muli"/>
                <a:cs typeface="Muli"/>
                <a:sym typeface="Muli"/>
              </a:rPr>
              <a:t>HANDLE MISSING VALUES.</a:t>
            </a:r>
          </a:p>
          <a:p>
            <a:pPr marL="457024" lvl="1" indent="-228512" algn="l">
              <a:lnSpc>
                <a:spcPts val="3069"/>
              </a:lnSpc>
              <a:buFont typeface="Arial"/>
              <a:buChar char="•"/>
            </a:pPr>
            <a:r>
              <a:rPr lang="en-US" sz="2116" spc="317">
                <a:solidFill>
                  <a:srgbClr val="FFFFFF"/>
                </a:solidFill>
                <a:latin typeface="Muli"/>
                <a:ea typeface="Muli"/>
                <a:cs typeface="Muli"/>
                <a:sym typeface="Muli"/>
              </a:rPr>
              <a:t>STANDARDIZE INSTITUTION NAMES.</a:t>
            </a:r>
          </a:p>
          <a:p>
            <a:pPr marL="176362" lvl="1" indent="-88181" algn="l">
              <a:lnSpc>
                <a:spcPts val="1184"/>
              </a:lnSpc>
              <a:buFont typeface="Arial"/>
              <a:buChar char="•"/>
            </a:pPr>
            <a:endParaRPr lang="en-US" sz="2116" spc="317">
              <a:solidFill>
                <a:srgbClr val="FFFFFF"/>
              </a:solidFill>
              <a:latin typeface="Muli"/>
              <a:ea typeface="Muli"/>
              <a:cs typeface="Muli"/>
              <a:sym typeface="Muli"/>
            </a:endParaRPr>
          </a:p>
          <a:p>
            <a:pPr algn="l">
              <a:lnSpc>
                <a:spcPts val="3214"/>
              </a:lnSpc>
            </a:pPr>
            <a:r>
              <a:rPr lang="en-US" sz="2216" b="1" spc="332">
                <a:solidFill>
                  <a:srgbClr val="F4D314"/>
                </a:solidFill>
                <a:latin typeface="Muli Bold"/>
                <a:ea typeface="Muli Bold"/>
                <a:cs typeface="Muli Bold"/>
                <a:sym typeface="Muli Bold"/>
              </a:rPr>
              <a:t>📈 VISUALS:</a:t>
            </a:r>
          </a:p>
          <a:p>
            <a:pPr marL="457024" lvl="1" indent="-228512" algn="l">
              <a:lnSpc>
                <a:spcPts val="3069"/>
              </a:lnSpc>
              <a:buFont typeface="Arial"/>
              <a:buChar char="•"/>
            </a:pPr>
            <a:r>
              <a:rPr lang="en-US" sz="2116" spc="317">
                <a:solidFill>
                  <a:srgbClr val="FFFFFF"/>
                </a:solidFill>
                <a:latin typeface="Muli"/>
                <a:ea typeface="Muli"/>
                <a:cs typeface="Muli"/>
                <a:sym typeface="Muli"/>
              </a:rPr>
              <a:t>A BAR CHART SHOWING COUNTRY-WISE LEARNER DISTRIBUTION.</a:t>
            </a:r>
          </a:p>
          <a:p>
            <a:pPr marL="457024" lvl="1" indent="-228512" algn="l">
              <a:lnSpc>
                <a:spcPts val="3069"/>
              </a:lnSpc>
              <a:buFont typeface="Arial"/>
              <a:buChar char="•"/>
            </a:pPr>
            <a:r>
              <a:rPr lang="en-US" sz="2116" spc="317">
                <a:solidFill>
                  <a:srgbClr val="FFFFFF"/>
                </a:solidFill>
                <a:latin typeface="Muli"/>
                <a:ea typeface="Muli"/>
                <a:cs typeface="Muli"/>
                <a:sym typeface="Muli"/>
              </a:rPr>
              <a:t>A PIE CHART FOR THE DEGREE DISTRIBUTION.</a:t>
            </a:r>
          </a:p>
          <a:p>
            <a:pPr algn="l">
              <a:lnSpc>
                <a:spcPts val="3214"/>
              </a:lnSpc>
            </a:pPr>
            <a:endParaRPr lang="en-US" sz="2116" spc="317">
              <a:solidFill>
                <a:srgbClr val="FFFFFF"/>
              </a:solidFill>
              <a:latin typeface="Muli"/>
              <a:ea typeface="Muli"/>
              <a:cs typeface="Muli"/>
              <a:sym typeface="Muli"/>
            </a:endParaRPr>
          </a:p>
        </p:txBody>
      </p:sp>
      <p:sp>
        <p:nvSpPr>
          <p:cNvPr id="6" name="TextBox 6"/>
          <p:cNvSpPr txBox="1"/>
          <p:nvPr/>
        </p:nvSpPr>
        <p:spPr>
          <a:xfrm>
            <a:off x="5316180" y="224007"/>
            <a:ext cx="7655641" cy="1217143"/>
          </a:xfrm>
          <a:prstGeom prst="rect">
            <a:avLst/>
          </a:prstGeom>
        </p:spPr>
        <p:txBody>
          <a:bodyPr lIns="0" tIns="0" rIns="0" bIns="0" rtlCol="0" anchor="t">
            <a:spAutoFit/>
          </a:bodyPr>
          <a:lstStyle/>
          <a:p>
            <a:pPr algn="l">
              <a:lnSpc>
                <a:spcPts val="9413"/>
              </a:lnSpc>
            </a:pPr>
            <a:r>
              <a:rPr lang="en-US" sz="8185">
                <a:solidFill>
                  <a:srgbClr val="FFFFFF"/>
                </a:solidFill>
                <a:latin typeface="League Gothic"/>
                <a:ea typeface="League Gothic"/>
                <a:cs typeface="League Gothic"/>
                <a:sym typeface="League Gothic"/>
              </a:rPr>
              <a:t>I) USER DATA OVERVIEW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cstate="email">
              <a:extLst>
                <a:ext uri="{28A0092B-C50C-407E-A947-70E740481C1C}">
                  <a14:useLocalDpi xmlns:a14="http://schemas.microsoft.com/office/drawing/2010/main"/>
                </a:ext>
              </a:extLst>
            </a:blip>
            <a:stretch>
              <a:fillRect/>
            </a:stretch>
          </a:blipFill>
        </p:spPr>
      </p:sp>
      <p:grpSp>
        <p:nvGrpSpPr>
          <p:cNvPr id="3" name="Group 3"/>
          <p:cNvGrpSpPr/>
          <p:nvPr/>
        </p:nvGrpSpPr>
        <p:grpSpPr>
          <a:xfrm>
            <a:off x="11916386" y="1028700"/>
            <a:ext cx="7701582" cy="11018536"/>
            <a:chOff x="0" y="0"/>
            <a:chExt cx="812800" cy="1162861"/>
          </a:xfrm>
        </p:grpSpPr>
        <p:sp>
          <p:nvSpPr>
            <p:cNvPr id="4" name="Freeform 4"/>
            <p:cNvSpPr/>
            <p:nvPr/>
          </p:nvSpPr>
          <p:spPr>
            <a:xfrm>
              <a:off x="0" y="0"/>
              <a:ext cx="812800" cy="1162861"/>
            </a:xfrm>
            <a:custGeom>
              <a:avLst/>
              <a:gdLst/>
              <a:ahLst/>
              <a:cxnLst/>
              <a:rect l="l" t="t" r="r" b="b"/>
              <a:pathLst>
                <a:path w="812800" h="1162861">
                  <a:moveTo>
                    <a:pt x="406400" y="0"/>
                  </a:moveTo>
                  <a:cubicBezTo>
                    <a:pt x="181951" y="0"/>
                    <a:pt x="0" y="260315"/>
                    <a:pt x="0" y="581430"/>
                  </a:cubicBezTo>
                  <a:cubicBezTo>
                    <a:pt x="0" y="902545"/>
                    <a:pt x="181951" y="1162861"/>
                    <a:pt x="406400" y="1162861"/>
                  </a:cubicBezTo>
                  <a:cubicBezTo>
                    <a:pt x="630849" y="1162861"/>
                    <a:pt x="812800" y="902545"/>
                    <a:pt x="812800" y="581430"/>
                  </a:cubicBezTo>
                  <a:cubicBezTo>
                    <a:pt x="812800" y="260315"/>
                    <a:pt x="630849" y="0"/>
                    <a:pt x="406400" y="0"/>
                  </a:cubicBezTo>
                  <a:close/>
                </a:path>
              </a:pathLst>
            </a:custGeom>
            <a:blipFill>
              <a:blip r:embed="rId3" cstate="email">
                <a:alphaModFix amt="90000"/>
                <a:extLst>
                  <a:ext uri="{28A0092B-C50C-407E-A947-70E740481C1C}">
                    <a14:useLocalDpi xmlns:a14="http://schemas.microsoft.com/office/drawing/2010/main"/>
                  </a:ext>
                </a:extLst>
              </a:blip>
              <a:stretch>
                <a:fillRect/>
              </a:stretch>
            </a:blipFill>
          </p:spPr>
        </p:sp>
      </p:grpSp>
      <p:sp>
        <p:nvSpPr>
          <p:cNvPr id="5" name="TextBox 5"/>
          <p:cNvSpPr txBox="1"/>
          <p:nvPr/>
        </p:nvSpPr>
        <p:spPr>
          <a:xfrm>
            <a:off x="330809" y="1888272"/>
            <a:ext cx="17653354" cy="8039916"/>
          </a:xfrm>
          <a:prstGeom prst="rect">
            <a:avLst/>
          </a:prstGeom>
        </p:spPr>
        <p:txBody>
          <a:bodyPr lIns="0" tIns="0" rIns="0" bIns="0" rtlCol="0" anchor="t">
            <a:spAutoFit/>
          </a:bodyPr>
          <a:lstStyle/>
          <a:p>
            <a:pPr algn="l">
              <a:lnSpc>
                <a:spcPts val="3189"/>
              </a:lnSpc>
            </a:pPr>
            <a:r>
              <a:rPr lang="en-US" sz="2199" b="1" spc="329">
                <a:solidFill>
                  <a:srgbClr val="F4D314"/>
                </a:solidFill>
                <a:latin typeface="Muli Bold"/>
                <a:ea typeface="Muli Bold"/>
                <a:cs typeface="Muli Bold"/>
                <a:sym typeface="Muli Bold"/>
              </a:rPr>
              <a:t>📌 DESCRIPTION: </a:t>
            </a:r>
          </a:p>
          <a:p>
            <a:pPr algn="l">
              <a:lnSpc>
                <a:spcPts val="3045"/>
              </a:lnSpc>
            </a:pPr>
            <a:r>
              <a:rPr lang="en-US" sz="2100" spc="315">
                <a:solidFill>
                  <a:srgbClr val="FFFFFF"/>
                </a:solidFill>
                <a:latin typeface="Muli"/>
                <a:ea typeface="Muli"/>
                <a:cs typeface="Muli"/>
                <a:sym typeface="Muli"/>
              </a:rPr>
              <a:t>STORES INFORMATION ON DIFFERENT OPPORTUNITIES (EVENTS, INTERNSHIPS, COMPETITIONS).</a:t>
            </a:r>
          </a:p>
          <a:p>
            <a:pPr algn="l">
              <a:lnSpc>
                <a:spcPts val="1160"/>
              </a:lnSpc>
            </a:pPr>
            <a:endParaRPr lang="en-US" sz="2100" spc="315">
              <a:solidFill>
                <a:srgbClr val="FFFFFF"/>
              </a:solidFill>
              <a:latin typeface="Muli"/>
              <a:ea typeface="Muli"/>
              <a:cs typeface="Muli"/>
              <a:sym typeface="Muli"/>
            </a:endParaRPr>
          </a:p>
          <a:p>
            <a:pPr algn="l">
              <a:lnSpc>
                <a:spcPts val="3189"/>
              </a:lnSpc>
            </a:pPr>
            <a:r>
              <a:rPr lang="en-US" sz="2199" b="1" spc="329">
                <a:solidFill>
                  <a:srgbClr val="F4D314"/>
                </a:solidFill>
                <a:latin typeface="Muli Bold"/>
                <a:ea typeface="Muli Bold"/>
                <a:cs typeface="Muli Bold"/>
                <a:sym typeface="Muli Bold"/>
              </a:rPr>
              <a:t>📊 DATASET STRUCTURE:</a:t>
            </a:r>
          </a:p>
          <a:p>
            <a:pPr marL="453390" lvl="1" indent="-226695" algn="l">
              <a:lnSpc>
                <a:spcPts val="3045"/>
              </a:lnSpc>
              <a:buFont typeface="Arial"/>
              <a:buChar char="•"/>
            </a:pPr>
            <a:r>
              <a:rPr lang="en-US" sz="2100" spc="315">
                <a:solidFill>
                  <a:srgbClr val="FFFFFF"/>
                </a:solidFill>
                <a:latin typeface="Muli"/>
                <a:ea typeface="Muli"/>
                <a:cs typeface="Muli"/>
                <a:sym typeface="Muli"/>
              </a:rPr>
              <a:t>ROWS: 187</a:t>
            </a:r>
          </a:p>
          <a:p>
            <a:pPr marL="453390" lvl="1" indent="-226695" algn="l">
              <a:lnSpc>
                <a:spcPts val="3045"/>
              </a:lnSpc>
              <a:buFont typeface="Arial"/>
              <a:buChar char="•"/>
            </a:pPr>
            <a:r>
              <a:rPr lang="en-US" sz="2100" spc="315">
                <a:solidFill>
                  <a:srgbClr val="FFFFFF"/>
                </a:solidFill>
                <a:latin typeface="Muli"/>
                <a:ea typeface="Muli"/>
                <a:cs typeface="Muli"/>
                <a:sym typeface="Muli"/>
              </a:rPr>
              <a:t>COLUMNS: 5</a:t>
            </a:r>
          </a:p>
          <a:p>
            <a:pPr marL="453390" lvl="1" indent="-226695" algn="l">
              <a:lnSpc>
                <a:spcPts val="3045"/>
              </a:lnSpc>
              <a:buFont typeface="Arial"/>
              <a:buChar char="•"/>
            </a:pPr>
            <a:r>
              <a:rPr lang="en-US" sz="2100" spc="315">
                <a:solidFill>
                  <a:srgbClr val="FFFFFF"/>
                </a:solidFill>
                <a:latin typeface="Muli"/>
                <a:ea typeface="Muli"/>
                <a:cs typeface="Muli"/>
                <a:sym typeface="Muli"/>
              </a:rPr>
              <a:t>KEY FIELDS: OPPORTUNITY_ID, OPPORTUNITY_NAME, CATEGORY, OPPORTUNITY_CODE, TRACKING_QUESTIONS</a:t>
            </a:r>
          </a:p>
          <a:p>
            <a:pPr algn="l">
              <a:lnSpc>
                <a:spcPts val="1160"/>
              </a:lnSpc>
            </a:pPr>
            <a:endParaRPr lang="en-US" sz="2100" spc="315">
              <a:solidFill>
                <a:srgbClr val="FFFFFF"/>
              </a:solidFill>
              <a:latin typeface="Muli"/>
              <a:ea typeface="Muli"/>
              <a:cs typeface="Muli"/>
              <a:sym typeface="Muli"/>
            </a:endParaRPr>
          </a:p>
          <a:p>
            <a:pPr algn="l">
              <a:lnSpc>
                <a:spcPts val="3190"/>
              </a:lnSpc>
            </a:pPr>
            <a:r>
              <a:rPr lang="en-US" sz="2200" b="1" spc="330">
                <a:solidFill>
                  <a:srgbClr val="F4D314"/>
                </a:solidFill>
                <a:latin typeface="Muli Bold"/>
                <a:ea typeface="Muli Bold"/>
                <a:cs typeface="Muli Bold"/>
                <a:sym typeface="Muli Bold"/>
              </a:rPr>
              <a:t>🔍 KEY INSIGHTS:</a:t>
            </a:r>
          </a:p>
          <a:p>
            <a:pPr marL="453390" lvl="1" indent="-226695" algn="l">
              <a:lnSpc>
                <a:spcPts val="3045"/>
              </a:lnSpc>
              <a:buFont typeface="Arial"/>
              <a:buChar char="•"/>
            </a:pPr>
            <a:r>
              <a:rPr lang="en-US" sz="2100" spc="315">
                <a:solidFill>
                  <a:srgbClr val="FFFFFF"/>
                </a:solidFill>
                <a:latin typeface="Muli"/>
                <a:ea typeface="Muli"/>
                <a:cs typeface="Muli"/>
                <a:sym typeface="Muli"/>
              </a:rPr>
              <a:t>MOST COMMON CATEGORIES: INTERNSHIP (43), EVENT (41), COMPETITION (41)</a:t>
            </a:r>
          </a:p>
          <a:p>
            <a:pPr marL="453390" lvl="1" indent="-226695" algn="l">
              <a:lnSpc>
                <a:spcPts val="3045"/>
              </a:lnSpc>
              <a:buFont typeface="Arial"/>
              <a:buChar char="•"/>
            </a:pPr>
            <a:r>
              <a:rPr lang="en-US" sz="2100" spc="315">
                <a:solidFill>
                  <a:srgbClr val="FFFFFF"/>
                </a:solidFill>
                <a:latin typeface="Muli"/>
                <a:ea typeface="Muli"/>
                <a:cs typeface="Muli"/>
                <a:sym typeface="Muli"/>
              </a:rPr>
              <a:t>MISSING DATA: TRACKING_QUESTIONS HAS 69 MISSING VALUES.</a:t>
            </a:r>
          </a:p>
          <a:p>
            <a:pPr algn="l">
              <a:lnSpc>
                <a:spcPts val="1160"/>
              </a:lnSpc>
            </a:pPr>
            <a:endParaRPr lang="en-US" sz="2100" spc="315">
              <a:solidFill>
                <a:srgbClr val="FFFFFF"/>
              </a:solidFill>
              <a:latin typeface="Muli"/>
              <a:ea typeface="Muli"/>
              <a:cs typeface="Muli"/>
              <a:sym typeface="Muli"/>
            </a:endParaRPr>
          </a:p>
          <a:p>
            <a:pPr algn="l">
              <a:lnSpc>
                <a:spcPts val="3189"/>
              </a:lnSpc>
            </a:pPr>
            <a:r>
              <a:rPr lang="en-US" sz="2199" b="1" spc="329">
                <a:solidFill>
                  <a:srgbClr val="F4D314"/>
                </a:solidFill>
                <a:latin typeface="Muli Bold"/>
                <a:ea typeface="Muli Bold"/>
                <a:cs typeface="Muli Bold"/>
                <a:sym typeface="Muli Bold"/>
              </a:rPr>
              <a:t>⚠️ DATA CLEANING NEEDED:</a:t>
            </a:r>
          </a:p>
          <a:p>
            <a:pPr marL="453390" lvl="1" indent="-226695" algn="l">
              <a:lnSpc>
                <a:spcPts val="3045"/>
              </a:lnSpc>
              <a:buFont typeface="Arial"/>
              <a:buChar char="•"/>
            </a:pPr>
            <a:r>
              <a:rPr lang="en-US" sz="2100" spc="315">
                <a:solidFill>
                  <a:srgbClr val="FFFFFF"/>
                </a:solidFill>
                <a:latin typeface="Muli"/>
                <a:ea typeface="Muli"/>
                <a:cs typeface="Muli"/>
                <a:sym typeface="Muli"/>
              </a:rPr>
              <a:t>STANDARDIZING OPPORTUNITY_CODE.</a:t>
            </a:r>
          </a:p>
          <a:p>
            <a:pPr algn="l">
              <a:lnSpc>
                <a:spcPts val="1160"/>
              </a:lnSpc>
            </a:pPr>
            <a:endParaRPr lang="en-US" sz="2100" spc="315">
              <a:solidFill>
                <a:srgbClr val="FFFFFF"/>
              </a:solidFill>
              <a:latin typeface="Muli"/>
              <a:ea typeface="Muli"/>
              <a:cs typeface="Muli"/>
              <a:sym typeface="Muli"/>
            </a:endParaRPr>
          </a:p>
          <a:p>
            <a:pPr algn="l">
              <a:lnSpc>
                <a:spcPts val="3189"/>
              </a:lnSpc>
            </a:pPr>
            <a:r>
              <a:rPr lang="en-US" sz="2199" b="1" spc="329">
                <a:solidFill>
                  <a:srgbClr val="F4D314"/>
                </a:solidFill>
                <a:latin typeface="Muli Bold"/>
                <a:ea typeface="Muli Bold"/>
                <a:cs typeface="Muli Bold"/>
                <a:sym typeface="Muli Bold"/>
              </a:rPr>
              <a:t>✅ NEXT STEPS:</a:t>
            </a:r>
          </a:p>
          <a:p>
            <a:pPr marL="453390" lvl="1" indent="-226695" algn="l">
              <a:lnSpc>
                <a:spcPts val="3045"/>
              </a:lnSpc>
              <a:buFont typeface="Arial"/>
              <a:buChar char="•"/>
            </a:pPr>
            <a:r>
              <a:rPr lang="en-US" sz="2100" spc="315">
                <a:solidFill>
                  <a:srgbClr val="FFFFFF"/>
                </a:solidFill>
                <a:latin typeface="Muli"/>
                <a:ea typeface="Muli"/>
                <a:cs typeface="Muli"/>
                <a:sym typeface="Muli"/>
              </a:rPr>
              <a:t>FILL MISSING TRACKING_QUESTIONS VALUES.</a:t>
            </a:r>
          </a:p>
          <a:p>
            <a:pPr marL="453390" lvl="1" indent="-226695" algn="l">
              <a:lnSpc>
                <a:spcPts val="3045"/>
              </a:lnSpc>
              <a:buFont typeface="Arial"/>
              <a:buChar char="•"/>
            </a:pPr>
            <a:r>
              <a:rPr lang="en-US" sz="2100" spc="315">
                <a:solidFill>
                  <a:srgbClr val="FFFFFF"/>
                </a:solidFill>
                <a:latin typeface="Muli"/>
                <a:ea typeface="Muli"/>
                <a:cs typeface="Muli"/>
                <a:sym typeface="Muli"/>
              </a:rPr>
              <a:t>ENSURE CATEGORY CONSISTENCY.</a:t>
            </a:r>
          </a:p>
          <a:p>
            <a:pPr algn="l">
              <a:lnSpc>
                <a:spcPts val="1160"/>
              </a:lnSpc>
            </a:pPr>
            <a:endParaRPr lang="en-US" sz="2100" spc="315">
              <a:solidFill>
                <a:srgbClr val="FFFFFF"/>
              </a:solidFill>
              <a:latin typeface="Muli"/>
              <a:ea typeface="Muli"/>
              <a:cs typeface="Muli"/>
              <a:sym typeface="Muli"/>
            </a:endParaRPr>
          </a:p>
          <a:p>
            <a:pPr algn="l">
              <a:lnSpc>
                <a:spcPts val="3189"/>
              </a:lnSpc>
            </a:pPr>
            <a:r>
              <a:rPr lang="en-US" sz="2199" b="1" spc="329">
                <a:solidFill>
                  <a:srgbClr val="F4D314"/>
                </a:solidFill>
                <a:latin typeface="Muli Bold"/>
                <a:ea typeface="Muli Bold"/>
                <a:cs typeface="Muli Bold"/>
                <a:sym typeface="Muli Bold"/>
              </a:rPr>
              <a:t>📈 VISUALS:</a:t>
            </a:r>
          </a:p>
          <a:p>
            <a:pPr marL="453390" lvl="1" indent="-226695" algn="l">
              <a:lnSpc>
                <a:spcPts val="3045"/>
              </a:lnSpc>
              <a:buFont typeface="Arial"/>
              <a:buChar char="•"/>
            </a:pPr>
            <a:r>
              <a:rPr lang="en-US" sz="2100" spc="315">
                <a:solidFill>
                  <a:srgbClr val="FFFFFF"/>
                </a:solidFill>
                <a:latin typeface="Muli"/>
                <a:ea typeface="Muli"/>
                <a:cs typeface="Muli"/>
                <a:sym typeface="Muli"/>
              </a:rPr>
              <a:t>BAR CHART: NUMBER OF OPPORTUNITIES BY CATEGORY.</a:t>
            </a:r>
          </a:p>
          <a:p>
            <a:pPr marL="453390" lvl="1" indent="-226695" algn="l">
              <a:lnSpc>
                <a:spcPts val="3045"/>
              </a:lnSpc>
              <a:buFont typeface="Arial"/>
              <a:buChar char="•"/>
            </a:pPr>
            <a:r>
              <a:rPr lang="en-US" sz="2100" spc="315">
                <a:solidFill>
                  <a:srgbClr val="FFFFFF"/>
                </a:solidFill>
                <a:latin typeface="Muli"/>
                <a:ea typeface="Muli"/>
                <a:cs typeface="Muli"/>
                <a:sym typeface="Muli"/>
              </a:rPr>
              <a:t>TABLE: SAMPLE OF TOP 5 OPPORTUNITIES.</a:t>
            </a:r>
          </a:p>
          <a:p>
            <a:pPr algn="l">
              <a:lnSpc>
                <a:spcPts val="3045"/>
              </a:lnSpc>
            </a:pPr>
            <a:endParaRPr lang="en-US" sz="2100" spc="315">
              <a:solidFill>
                <a:srgbClr val="FFFFFF"/>
              </a:solidFill>
              <a:latin typeface="Muli"/>
              <a:ea typeface="Muli"/>
              <a:cs typeface="Muli"/>
              <a:sym typeface="Muli"/>
            </a:endParaRPr>
          </a:p>
        </p:txBody>
      </p:sp>
      <p:sp>
        <p:nvSpPr>
          <p:cNvPr id="6" name="TextBox 6"/>
          <p:cNvSpPr txBox="1"/>
          <p:nvPr/>
        </p:nvSpPr>
        <p:spPr>
          <a:xfrm>
            <a:off x="1265593" y="252816"/>
            <a:ext cx="17022407" cy="3566186"/>
          </a:xfrm>
          <a:prstGeom prst="rect">
            <a:avLst/>
          </a:prstGeom>
        </p:spPr>
        <p:txBody>
          <a:bodyPr lIns="0" tIns="0" rIns="0" bIns="0" rtlCol="0" anchor="t">
            <a:spAutoFit/>
          </a:bodyPr>
          <a:lstStyle/>
          <a:p>
            <a:pPr algn="l">
              <a:lnSpc>
                <a:spcPts val="9319"/>
              </a:lnSpc>
            </a:pPr>
            <a:r>
              <a:rPr lang="en-US" sz="8104">
                <a:solidFill>
                  <a:srgbClr val="FFFFFF"/>
                </a:solidFill>
                <a:latin typeface="League Gothic"/>
                <a:ea typeface="League Gothic"/>
                <a:cs typeface="League Gothic"/>
                <a:sym typeface="League Gothic"/>
              </a:rPr>
              <a:t>II) OPPORTUNITY DATA (OPPORTUNITY_RAW(IN).CSV)</a:t>
            </a:r>
          </a:p>
          <a:p>
            <a:pPr algn="l">
              <a:lnSpc>
                <a:spcPts val="9319"/>
              </a:lnSpc>
            </a:pPr>
            <a:endParaRPr lang="en-US" sz="8104">
              <a:solidFill>
                <a:srgbClr val="FFFFFF"/>
              </a:solidFill>
              <a:latin typeface="League Gothic"/>
              <a:ea typeface="League Gothic"/>
              <a:cs typeface="League Gothic"/>
              <a:sym typeface="League Gothic"/>
            </a:endParaRPr>
          </a:p>
          <a:p>
            <a:pPr algn="l">
              <a:lnSpc>
                <a:spcPts val="9319"/>
              </a:lnSpc>
            </a:pPr>
            <a:endParaRPr lang="en-US" sz="8104">
              <a:solidFill>
                <a:srgbClr val="FFFFFF"/>
              </a:solidFill>
              <a:latin typeface="League Gothic"/>
              <a:ea typeface="League Gothic"/>
              <a:cs typeface="League Gothic"/>
              <a:sym typeface="League Gothic"/>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2088</Words>
  <Application>Microsoft Office PowerPoint</Application>
  <PresentationFormat>Custom</PresentationFormat>
  <Paragraphs>313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Visualization Associate Internship Project</dc:title>
  <dc:creator>Dheeraj dara</dc:creator>
  <cp:lastModifiedBy>Tejaswi Sareddy</cp:lastModifiedBy>
  <cp:revision>3</cp:revision>
  <dcterms:created xsi:type="dcterms:W3CDTF">2006-08-16T00:00:00Z</dcterms:created>
  <dcterms:modified xsi:type="dcterms:W3CDTF">2025-03-31T12:25:46Z</dcterms:modified>
  <dc:identifier>DAGjFtFmUYg</dc:identifier>
</cp:coreProperties>
</file>