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Lst>
  <p:notesMasterIdLst>
    <p:notesMasterId r:id="rId16"/>
  </p:notesMasterIdLst>
  <p:sldIdLst>
    <p:sldId id="256" r:id="rId5"/>
    <p:sldId id="267" r:id="rId6"/>
    <p:sldId id="268" r:id="rId7"/>
    <p:sldId id="269" r:id="rId8"/>
    <p:sldId id="270" r:id="rId9"/>
    <p:sldId id="271" r:id="rId10"/>
    <p:sldId id="277" r:id="rId11"/>
    <p:sldId id="272" r:id="rId12"/>
    <p:sldId id="273"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9" autoAdjust="0"/>
    <p:restoredTop sz="94660"/>
  </p:normalViewPr>
  <p:slideViewPr>
    <p:cSldViewPr snapToGrid="0">
      <p:cViewPr varScale="1">
        <p:scale>
          <a:sx n="73" d="100"/>
          <a:sy n="73"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78ECE-8AEB-4115-9237-B2034A6BEA1D}" type="datetimeFigureOut">
              <a:rPr lang="en-GB" smtClean="0"/>
              <a:t>15/01/2024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F0566-312D-4187-A3E8-098BEEF7B612}" type="slidenum">
              <a:rPr lang="en-GB" smtClean="0"/>
              <a:t>‹#›</a:t>
            </a:fld>
            <a:endParaRPr lang="en-GB"/>
          </a:p>
        </p:txBody>
      </p:sp>
    </p:spTree>
    <p:extLst>
      <p:ext uri="{BB962C8B-B14F-4D97-AF65-F5344CB8AC3E}">
        <p14:creationId xmlns:p14="http://schemas.microsoft.com/office/powerpoint/2010/main" val="57553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BEF35A25-517D-4514-B767-24BCD75BBC5E}" type="datetime1">
              <a:rPr lang="en-US" smtClean="0"/>
              <a:t>1/15/2024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Machine Learning &amp; Neural Networks</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76493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BD1CAE99-21C4-4D6A-982E-E705BF9E1053}" type="datetime1">
              <a:rPr lang="en-US" smtClean="0"/>
              <a:t>1/15/2024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Machine Learning &amp; Neural Networks</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7192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16BA7B63-307C-45E0-86EE-1C6E5D8C029B}" type="datetime1">
              <a:rPr lang="en-US" smtClean="0"/>
              <a:t>1/15/2024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Machine Learning &amp; Neural Networks</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0141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F7032019-DAAA-4443-B2F2-F71019CDE49D}" type="datetime1">
              <a:rPr lang="en-US" smtClean="0"/>
              <a:t>1/15/2024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Machine Learning &amp; Neural Networks</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2116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22982072-0406-43DB-B591-BAE53EE310CC}" type="datetime1">
              <a:rPr lang="en-US" smtClean="0"/>
              <a:t>1/15/2024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Machine Learning &amp; Neural Networks</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1948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C1662C80-D938-4C55-871C-A930409EC42C}" type="datetime1">
              <a:rPr lang="en-US" smtClean="0"/>
              <a:t>1/15/2024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Machine Learning &amp; Neural Networks</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9700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C4ED123B-8B5F-4154-BA43-4F2254B23375}" type="datetime1">
              <a:rPr lang="en-US" smtClean="0"/>
              <a:t>1/15/2024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Machine Learning &amp; Neural Networks</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0405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B6DA889B-D553-41D9-97A7-4F9B3A9A5A41}" type="datetime1">
              <a:rPr lang="en-US" smtClean="0"/>
              <a:t>1/15/2024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Machine Learning &amp; Neural Networks</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7538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01A5D5B2-E308-46AD-85BC-ACF12CF6D5F1}" type="datetime1">
              <a:rPr lang="en-US" smtClean="0"/>
              <a:t>1/15/2024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Machine Learning &amp; Neural Networks</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870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D4B2DDE9-AC6C-4D76-9925-D4F09933A0DD}" type="datetime1">
              <a:rPr lang="en-US" smtClean="0"/>
              <a:t>1/15/2024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Machine Learning &amp; Neural Networks</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4754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C09C4991-2BD0-4F97-BDF2-56A33A197663}" type="datetime1">
              <a:rPr lang="en-US" smtClean="0"/>
              <a:t>1/15/2024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Machine Learning &amp; Neural Networks</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3241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65A0FB50-C191-4403-8DD9-176283CFC4BB}" type="datetime1">
              <a:rPr lang="en-US" smtClean="0"/>
              <a:t>1/15/2024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Machine Learning &amp; Neural Networks</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33075193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LHusZKMud6wRwGMHOwqVsFtHHw7DtAB3?usp=shari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cs.toronto.edu/~kriz/cifar.html" TargetMode="External"/><Relationship Id="rId7" Type="http://schemas.openxmlformats.org/officeDocument/2006/relationships/hyperlink" Target="https://towardsdatascience.com/review-mobilenetv2-light-weight-model-image-classification-8febb490e61c" TargetMode="External"/><Relationship Id="rId2" Type="http://schemas.openxmlformats.org/officeDocument/2006/relationships/hyperlink" Target="https://www.tensorflow.org/tutorials/images/transfer_learning" TargetMode="External"/><Relationship Id="rId1" Type="http://schemas.openxmlformats.org/officeDocument/2006/relationships/slideLayout" Target="../slideLayouts/slideLayout2.xml"/><Relationship Id="rId6" Type="http://schemas.openxmlformats.org/officeDocument/2006/relationships/hyperlink" Target="https://keras.io/api/applications/mobilenet/" TargetMode="External"/><Relationship Id="rId5" Type="http://schemas.openxmlformats.org/officeDocument/2006/relationships/hyperlink" Target="https://www.tensorflow.org/tutorials/images/transfer_learning#fine-tune_pre-trained_model" TargetMode="External"/><Relationship Id="rId4" Type="http://schemas.openxmlformats.org/officeDocument/2006/relationships/hyperlink" Target="https://arxiv.org/abs/1801.0438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D0A180-1BBD-2CE2-F161-4EC8EEA09693}"/>
              </a:ext>
            </a:extLst>
          </p:cNvPr>
          <p:cNvSpPr>
            <a:spLocks noGrp="1"/>
          </p:cNvSpPr>
          <p:nvPr>
            <p:ph type="ctrTitle"/>
          </p:nvPr>
        </p:nvSpPr>
        <p:spPr>
          <a:xfrm>
            <a:off x="1888236" y="1317081"/>
            <a:ext cx="8412479" cy="2111918"/>
          </a:xfrm>
        </p:spPr>
        <p:txBody>
          <a:bodyPr>
            <a:noAutofit/>
          </a:bodyPr>
          <a:lstStyle/>
          <a:p>
            <a:r>
              <a:rPr lang="en-US" sz="4400" b="1" dirty="0">
                <a:solidFill>
                  <a:schemeClr val="tx1"/>
                </a:solidFill>
              </a:rPr>
              <a:t>Comparative Study: Transfer Learning vs. Training from Scratch on CIFAR-10</a:t>
            </a:r>
            <a:endParaRPr lang="en-GB" sz="5000" b="1" dirty="0">
              <a:solidFill>
                <a:schemeClr val="tx1"/>
              </a:solidFill>
            </a:endParaRPr>
          </a:p>
        </p:txBody>
      </p:sp>
      <p:sp>
        <p:nvSpPr>
          <p:cNvPr id="3" name="Subtitle 2">
            <a:extLst>
              <a:ext uri="{FF2B5EF4-FFF2-40B4-BE49-F238E27FC236}">
                <a16:creationId xmlns:a16="http://schemas.microsoft.com/office/drawing/2014/main" id="{B352C471-8235-FF0F-8801-A9B0F5258875}"/>
              </a:ext>
            </a:extLst>
          </p:cNvPr>
          <p:cNvSpPr>
            <a:spLocks noGrp="1"/>
          </p:cNvSpPr>
          <p:nvPr>
            <p:ph type="subTitle" idx="1"/>
          </p:nvPr>
        </p:nvSpPr>
        <p:spPr>
          <a:xfrm>
            <a:off x="-1928656" y="31271"/>
            <a:ext cx="9571298" cy="749069"/>
          </a:xfrm>
        </p:spPr>
        <p:txBody>
          <a:bodyPr>
            <a:normAutofit/>
          </a:bodyPr>
          <a:lstStyle/>
          <a:p>
            <a:r>
              <a:rPr lang="en-US" sz="2200" b="1" dirty="0">
                <a:solidFill>
                  <a:schemeClr val="tx1"/>
                </a:solidFill>
              </a:rPr>
              <a:t>                Transfer Learning Vs Training from Scratch</a:t>
            </a:r>
            <a:endParaRPr lang="en-GB" sz="2200" b="1" dirty="0">
              <a:solidFill>
                <a:schemeClr val="tx1"/>
              </a:solidFill>
            </a:endParaRPr>
          </a:p>
        </p:txBody>
      </p:sp>
      <p:pic>
        <p:nvPicPr>
          <p:cNvPr id="1030" name="Picture 6" descr="Download University of Hertfordshire Logo PNG and Vector (PDF, SVG, Ai,  EPS) Free">
            <a:extLst>
              <a:ext uri="{FF2B5EF4-FFF2-40B4-BE49-F238E27FC236}">
                <a16:creationId xmlns:a16="http://schemas.microsoft.com/office/drawing/2014/main" id="{ED79CC01-4511-0653-7993-7D11A5999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3612" y="-597116"/>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09DE25-4495-B4C2-6331-2152CAFE1C19}"/>
              </a:ext>
            </a:extLst>
          </p:cNvPr>
          <p:cNvSpPr txBox="1"/>
          <p:nvPr/>
        </p:nvSpPr>
        <p:spPr>
          <a:xfrm>
            <a:off x="581911" y="3804448"/>
            <a:ext cx="7205710" cy="2800767"/>
          </a:xfrm>
          <a:prstGeom prst="rect">
            <a:avLst/>
          </a:prstGeom>
          <a:noFill/>
        </p:spPr>
        <p:txBody>
          <a:bodyPr wrap="square" rtlCol="0">
            <a:spAutoFit/>
          </a:bodyPr>
          <a:lstStyle/>
          <a:p>
            <a:r>
              <a:rPr lang="en-US" sz="2200" b="1" dirty="0"/>
              <a:t>Name : Muhammad Hamza Zafar</a:t>
            </a:r>
          </a:p>
          <a:p>
            <a:r>
              <a:rPr lang="en-US" sz="2200" b="1" dirty="0"/>
              <a:t>Student ID : 22022247</a:t>
            </a:r>
          </a:p>
          <a:p>
            <a:endParaRPr lang="en-US" sz="2200" b="1" dirty="0"/>
          </a:p>
          <a:p>
            <a:r>
              <a:rPr lang="en-US" sz="2200" b="1" dirty="0"/>
              <a:t>Link for </a:t>
            </a:r>
            <a:r>
              <a:rPr lang="en-US" sz="2200" b="1" dirty="0" err="1"/>
              <a:t>Colab</a:t>
            </a:r>
            <a:r>
              <a:rPr lang="en-US" sz="2200" b="1" dirty="0"/>
              <a:t> File: </a:t>
            </a:r>
            <a:r>
              <a:rPr lang="en-US" sz="2200" b="1" dirty="0">
                <a:hlinkClick r:id="rId3"/>
              </a:rPr>
              <a:t>https://colab.research.google.com/drive/1LHusZKMud6wRwGMHOwqVsFtHHw7DtAB3?usp=sharing</a:t>
            </a:r>
            <a:r>
              <a:rPr lang="en-US" sz="2200" b="1" dirty="0"/>
              <a:t> </a:t>
            </a:r>
          </a:p>
          <a:p>
            <a:r>
              <a:rPr lang="en-US" sz="2200" b="1" dirty="0"/>
              <a:t>Link for </a:t>
            </a:r>
            <a:r>
              <a:rPr lang="en-US" sz="2200" b="1" dirty="0" err="1"/>
              <a:t>Github</a:t>
            </a:r>
            <a:r>
              <a:rPr lang="en-US" sz="2200" b="1" dirty="0"/>
              <a:t> Repo:</a:t>
            </a:r>
          </a:p>
          <a:p>
            <a:endParaRPr lang="en-GB" sz="2200" b="1" dirty="0"/>
          </a:p>
        </p:txBody>
      </p:sp>
    </p:spTree>
    <p:extLst>
      <p:ext uri="{BB962C8B-B14F-4D97-AF65-F5344CB8AC3E}">
        <p14:creationId xmlns:p14="http://schemas.microsoft.com/office/powerpoint/2010/main" val="1661067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94267" y="1743967"/>
            <a:ext cx="10515600" cy="3998306"/>
          </a:xfrm>
        </p:spPr>
        <p:txBody>
          <a:bodyPr>
            <a:normAutofit/>
          </a:bodyPr>
          <a:lstStyle/>
          <a:p>
            <a:pPr>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When deciding between training from scratch versus transfer learning several criteria, including task complexity, computational resources, and dataset size, must be considered.</a:t>
            </a:r>
          </a:p>
          <a:p>
            <a:pPr>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When pre-trained model was fine-tunned and the layer were kept unfrozen, the accuracy of model were increased.</a:t>
            </a:r>
          </a:p>
          <a:p>
            <a:pPr>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Evaluation of the models' scalability and applicability to real-world events through experimentation on bigger and more varied datasets.</a:t>
            </a:r>
          </a:p>
          <a:p>
            <a:pPr>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For best model performance, the decision between training from scratch and transfer learning should be based on available datasets, use cases, and computing limitations. </a:t>
            </a:r>
          </a:p>
          <a:p>
            <a:endParaRPr lang="en-GB" dirty="0">
              <a:solidFill>
                <a:schemeClr val="tx1"/>
              </a:solidFill>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1/15/2024</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10</a:t>
            </a:fld>
            <a:endParaRPr lang="en-US"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838200" y="616405"/>
            <a:ext cx="10515600" cy="1006172"/>
          </a:xfrm>
        </p:spPr>
        <p:txBody>
          <a:bodyPr>
            <a:normAutofit/>
          </a:bodyPr>
          <a:lstStyle/>
          <a:p>
            <a:r>
              <a:rPr lang="en-GB"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GB" sz="4000" dirty="0">
              <a:solidFill>
                <a:schemeClr val="tx1"/>
              </a:solidFill>
            </a:endParaRPr>
          </a:p>
        </p:txBody>
      </p:sp>
      <p:sp>
        <p:nvSpPr>
          <p:cNvPr id="10" name="TextBox 9">
            <a:extLst>
              <a:ext uri="{FF2B5EF4-FFF2-40B4-BE49-F238E27FC236}">
                <a16:creationId xmlns:a16="http://schemas.microsoft.com/office/drawing/2014/main" id="{561C2AFC-33B3-CBDD-CFFC-22FF82B9326D}"/>
              </a:ext>
            </a:extLst>
          </p:cNvPr>
          <p:cNvSpPr txBox="1"/>
          <p:nvPr/>
        </p:nvSpPr>
        <p:spPr>
          <a:xfrm>
            <a:off x="319368" y="63500"/>
            <a:ext cx="6098458" cy="369332"/>
          </a:xfrm>
          <a:prstGeom prst="rect">
            <a:avLst/>
          </a:prstGeom>
          <a:noFill/>
        </p:spPr>
        <p:txBody>
          <a:bodyPr wrap="square">
            <a:spAutoFit/>
          </a:bodyPr>
          <a:lstStyle/>
          <a:p>
            <a:r>
              <a:rPr lang="en-US" sz="1800" b="1" dirty="0">
                <a:solidFill>
                  <a:schemeClr val="tx1"/>
                </a:solidFill>
              </a:rPr>
              <a:t> Transfer Learning Vs Training from Scratch</a:t>
            </a:r>
            <a:endParaRPr lang="en-GB" dirty="0"/>
          </a:p>
        </p:txBody>
      </p:sp>
    </p:spTree>
    <p:extLst>
      <p:ext uri="{BB962C8B-B14F-4D97-AF65-F5344CB8AC3E}">
        <p14:creationId xmlns:p14="http://schemas.microsoft.com/office/powerpoint/2010/main" val="98497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94267" y="1743967"/>
            <a:ext cx="10515600" cy="3998306"/>
          </a:xfrm>
        </p:spPr>
        <p:txBody>
          <a:bodyPr>
            <a:normAutofit/>
          </a:bodyPr>
          <a:lstStyle/>
          <a:p>
            <a:pPr>
              <a:buClrTx/>
            </a:pPr>
            <a:r>
              <a:rPr lang="en-US" sz="2000" dirty="0">
                <a:solidFill>
                  <a:schemeClr val="tx1"/>
                </a:solidFill>
              </a:rPr>
              <a:t>Transfer Learning Tutorial</a:t>
            </a:r>
            <a:r>
              <a:rPr lang="en-US" sz="2000" dirty="0">
                <a:solidFill>
                  <a:schemeClr val="tx1"/>
                </a:solidFill>
                <a:hlinkClick r:id="rId2">
                  <a:extLst>
                    <a:ext uri="{A12FA001-AC4F-418D-AE19-62706E023703}">
                      <ahyp:hlinkClr xmlns:ahyp="http://schemas.microsoft.com/office/drawing/2018/hyperlinkcolor" val="tx"/>
                    </a:ext>
                  </a:extLst>
                </a:hlinkClick>
              </a:rPr>
              <a:t> </a:t>
            </a:r>
            <a:r>
              <a:rPr lang="en-US" sz="2000" dirty="0">
                <a:solidFill>
                  <a:schemeClr val="accent2"/>
                </a:solidFill>
                <a:hlinkClick r:id="rId2">
                  <a:extLst>
                    <a:ext uri="{A12FA001-AC4F-418D-AE19-62706E023703}">
                      <ahyp:hlinkClr xmlns:ahyp="http://schemas.microsoft.com/office/drawing/2018/hyperlinkcolor" val="tx"/>
                    </a:ext>
                  </a:extLst>
                </a:hlinkClick>
              </a:rPr>
              <a:t>https://www.tensorflow.org/tutorials/images/transfer_learning</a:t>
            </a:r>
            <a:r>
              <a:rPr lang="en-US" sz="2000" dirty="0">
                <a:solidFill>
                  <a:schemeClr val="accent2"/>
                </a:solidFill>
              </a:rPr>
              <a:t> </a:t>
            </a:r>
          </a:p>
          <a:p>
            <a:pPr>
              <a:buClrTx/>
            </a:pPr>
            <a:r>
              <a:rPr lang="en-US" sz="2000" dirty="0">
                <a:solidFill>
                  <a:schemeClr val="tx1"/>
                </a:solidFill>
              </a:rPr>
              <a:t>CIFAR-10 Homepage </a:t>
            </a:r>
            <a:r>
              <a:rPr lang="en-US" sz="2000" dirty="0">
                <a:solidFill>
                  <a:schemeClr val="accent2"/>
                </a:solidFill>
              </a:rPr>
              <a:t>(</a:t>
            </a:r>
            <a:r>
              <a:rPr lang="en-US" sz="2000" dirty="0">
                <a:solidFill>
                  <a:schemeClr val="accent2"/>
                </a:solidFill>
                <a:hlinkClick r:id="rId3">
                  <a:extLst>
                    <a:ext uri="{A12FA001-AC4F-418D-AE19-62706E023703}">
                      <ahyp:hlinkClr xmlns:ahyp="http://schemas.microsoft.com/office/drawing/2018/hyperlinkcolor" val="tx"/>
                    </a:ext>
                  </a:extLst>
                </a:hlinkClick>
              </a:rPr>
              <a:t>https://www.cs.toronto.edu/~kriz/cifar.html</a:t>
            </a:r>
            <a:r>
              <a:rPr lang="en-US" sz="2000" dirty="0">
                <a:solidFill>
                  <a:schemeClr val="accent2"/>
                </a:solidFill>
              </a:rPr>
              <a:t>)</a:t>
            </a:r>
          </a:p>
          <a:p>
            <a:pPr>
              <a:buClrTx/>
            </a:pPr>
            <a:r>
              <a:rPr lang="en-US" sz="2000" dirty="0">
                <a:solidFill>
                  <a:schemeClr val="tx1"/>
                </a:solidFill>
              </a:rPr>
              <a:t>MobileNetV2 Paper</a:t>
            </a:r>
            <a:r>
              <a:rPr lang="en-US" sz="2000" dirty="0">
                <a:solidFill>
                  <a:schemeClr val="accent2"/>
                </a:solidFill>
              </a:rPr>
              <a:t>(</a:t>
            </a:r>
            <a:r>
              <a:rPr lang="en-US" sz="2000" dirty="0">
                <a:solidFill>
                  <a:schemeClr val="accent2"/>
                </a:solidFill>
                <a:hlinkClick r:id="rId4">
                  <a:extLst>
                    <a:ext uri="{A12FA001-AC4F-418D-AE19-62706E023703}">
                      <ahyp:hlinkClr xmlns:ahyp="http://schemas.microsoft.com/office/drawing/2018/hyperlinkcolor" val="tx"/>
                    </a:ext>
                  </a:extLst>
                </a:hlinkClick>
              </a:rPr>
              <a:t>https://arxiv.org/abs/1801.04381</a:t>
            </a:r>
            <a:r>
              <a:rPr lang="en-US" sz="2000" dirty="0">
                <a:solidFill>
                  <a:schemeClr val="accent2"/>
                </a:solidFill>
              </a:rPr>
              <a:t>)</a:t>
            </a:r>
            <a:endParaRPr lang="en-GB" sz="20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pPr>
            <a:r>
              <a:rPr lang="en-US" sz="2000" dirty="0">
                <a:solidFill>
                  <a:schemeClr val="accent2"/>
                </a:solidFill>
                <a:hlinkClick r:id="rId5">
                  <a:extLst>
                    <a:ext uri="{A12FA001-AC4F-418D-AE19-62706E023703}">
                      <ahyp:hlinkClr xmlns:ahyp="http://schemas.microsoft.com/office/drawing/2018/hyperlinkcolor" val="tx"/>
                    </a:ext>
                  </a:extLst>
                </a:hlinkClick>
              </a:rPr>
              <a:t>https://www.tensorflow.org/tutorials/images/transfer_learning#fine-tune_pre-trained_model</a:t>
            </a:r>
            <a:endParaRPr lang="en-US" sz="2000" dirty="0">
              <a:solidFill>
                <a:schemeClr val="accent2"/>
              </a:solidFill>
            </a:endParaRPr>
          </a:p>
          <a:p>
            <a:pPr>
              <a:buClrTx/>
            </a:pPr>
            <a:r>
              <a:rPr lang="en-US" sz="2000" dirty="0">
                <a:solidFill>
                  <a:schemeClr val="accent2"/>
                </a:solidFill>
                <a:hlinkClick r:id="rId6">
                  <a:extLst>
                    <a:ext uri="{A12FA001-AC4F-418D-AE19-62706E023703}">
                      <ahyp:hlinkClr xmlns:ahyp="http://schemas.microsoft.com/office/drawing/2018/hyperlinkcolor" val="tx"/>
                    </a:ext>
                  </a:extLst>
                </a:hlinkClick>
              </a:rPr>
              <a:t>https://keras.io/api/applications/mobilenet/</a:t>
            </a:r>
            <a:endParaRPr lang="en-US" sz="2000" dirty="0">
              <a:solidFill>
                <a:schemeClr val="accent2"/>
              </a:solidFill>
            </a:endParaRPr>
          </a:p>
          <a:p>
            <a:pPr>
              <a:buClrTx/>
            </a:pPr>
            <a:r>
              <a:rPr lang="en-US" sz="2000" dirty="0">
                <a:solidFill>
                  <a:schemeClr val="accent2"/>
                </a:solidFill>
                <a:hlinkClick r:id="rId7">
                  <a:extLst>
                    <a:ext uri="{A12FA001-AC4F-418D-AE19-62706E023703}">
                      <ahyp:hlinkClr xmlns:ahyp="http://schemas.microsoft.com/office/drawing/2018/hyperlinkcolor" val="tx"/>
                    </a:ext>
                  </a:extLst>
                </a:hlinkClick>
              </a:rPr>
              <a:t>https://towardsdatascience.com/review-mobilenetv2-light-weight-model-image-classification-8febb490e61c</a:t>
            </a:r>
            <a:r>
              <a:rPr lang="en-US" sz="2000" dirty="0">
                <a:solidFill>
                  <a:schemeClr val="accent2"/>
                </a:solidFill>
              </a:rPr>
              <a:t> </a:t>
            </a:r>
          </a:p>
          <a:p>
            <a:pPr marL="228600" indent="0">
              <a:buClrTx/>
              <a:buNone/>
            </a:pPr>
            <a:endParaRPr lang="en-US" sz="2000" dirty="0">
              <a:solidFill>
                <a:schemeClr val="accent2"/>
              </a:solidFill>
            </a:endParaRPr>
          </a:p>
          <a:p>
            <a:pPr>
              <a:buClrTx/>
            </a:pPr>
            <a:endParaRPr lang="en-US" sz="2000" dirty="0"/>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1/15/2024</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11</a:t>
            </a:fld>
            <a:endParaRPr lang="en-US"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838200" y="616405"/>
            <a:ext cx="10515600" cy="1006172"/>
          </a:xfrm>
        </p:spPr>
        <p:txBody>
          <a:bodyPr>
            <a:normAutofit/>
          </a:bodyPr>
          <a:lstStyle/>
          <a:p>
            <a:r>
              <a:rPr lang="en-GB"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GB" sz="4000" dirty="0">
              <a:solidFill>
                <a:schemeClr val="tx1"/>
              </a:solidFill>
            </a:endParaRPr>
          </a:p>
        </p:txBody>
      </p:sp>
      <p:sp>
        <p:nvSpPr>
          <p:cNvPr id="10" name="TextBox 9">
            <a:extLst>
              <a:ext uri="{FF2B5EF4-FFF2-40B4-BE49-F238E27FC236}">
                <a16:creationId xmlns:a16="http://schemas.microsoft.com/office/drawing/2014/main" id="{7EC92FBF-37A2-BECF-5A94-4053FB5C09BE}"/>
              </a:ext>
            </a:extLst>
          </p:cNvPr>
          <p:cNvSpPr txBox="1"/>
          <p:nvPr/>
        </p:nvSpPr>
        <p:spPr>
          <a:xfrm>
            <a:off x="319368" y="63500"/>
            <a:ext cx="6098458" cy="369332"/>
          </a:xfrm>
          <a:prstGeom prst="rect">
            <a:avLst/>
          </a:prstGeom>
          <a:noFill/>
        </p:spPr>
        <p:txBody>
          <a:bodyPr wrap="square">
            <a:spAutoFit/>
          </a:bodyPr>
          <a:lstStyle/>
          <a:p>
            <a:r>
              <a:rPr lang="en-US" sz="1800" b="1" dirty="0">
                <a:solidFill>
                  <a:schemeClr val="tx1"/>
                </a:solidFill>
              </a:rPr>
              <a:t> Transfer Learning Vs Training from Scratch</a:t>
            </a:r>
            <a:endParaRPr lang="en-GB" dirty="0"/>
          </a:p>
        </p:txBody>
      </p:sp>
    </p:spTree>
    <p:extLst>
      <p:ext uri="{BB962C8B-B14F-4D97-AF65-F5344CB8AC3E}">
        <p14:creationId xmlns:p14="http://schemas.microsoft.com/office/powerpoint/2010/main" val="390611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4BBE-7ADA-F501-6D66-3F68D7DF97E5}"/>
              </a:ext>
            </a:extLst>
          </p:cNvPr>
          <p:cNvSpPr>
            <a:spLocks noGrp="1"/>
          </p:cNvSpPr>
          <p:nvPr>
            <p:ph type="title"/>
          </p:nvPr>
        </p:nvSpPr>
        <p:spPr/>
        <p:txBody>
          <a:bodyPr/>
          <a:lstStyle/>
          <a:p>
            <a:r>
              <a:rPr lang="en-US" dirty="0">
                <a:solidFill>
                  <a:schemeClr val="tx1"/>
                </a:solidFill>
              </a:rPr>
              <a:t>Table of Contents</a:t>
            </a:r>
            <a:endParaRPr lang="en-GB" dirty="0">
              <a:solidFill>
                <a:schemeClr val="tx1"/>
              </a:solidFill>
            </a:endParaRPr>
          </a:p>
        </p:txBody>
      </p:sp>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p:txBody>
          <a:bodyPr>
            <a:normAutofit fontScale="92500" lnSpcReduction="20000"/>
          </a:bodyPr>
          <a:lstStyle/>
          <a:p>
            <a:pPr>
              <a:buClrTx/>
            </a:pPr>
            <a:r>
              <a:rPr lang="en-US" sz="2500" dirty="0">
                <a:solidFill>
                  <a:schemeClr val="tx1"/>
                </a:solidFill>
              </a:rPr>
              <a:t>Introduction of Topic</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buClrTx/>
            </a:pPr>
            <a:r>
              <a:rPr lang="en-US" sz="2500" dirty="0">
                <a:solidFill>
                  <a:schemeClr val="tx1"/>
                </a:solidFill>
              </a:rPr>
              <a:t>Overview of Transfer Learning</a:t>
            </a:r>
          </a:p>
          <a:p>
            <a:pPr>
              <a:buClrTx/>
            </a:pPr>
            <a:r>
              <a:rPr lang="en-US" sz="2500" dirty="0">
                <a:solidFill>
                  <a:schemeClr val="tx1"/>
                </a:solidFill>
              </a:rPr>
              <a:t>MobileNetV2 Pre-trained Model and Original Purpose</a:t>
            </a:r>
          </a:p>
          <a:p>
            <a:pPr>
              <a:buClrTx/>
            </a:pPr>
            <a:r>
              <a:rPr lang="en-US" sz="2500" dirty="0">
                <a:solidFill>
                  <a:schemeClr val="tx1"/>
                </a:solidFill>
              </a:rPr>
              <a:t>MobileNetV2 Architecture</a:t>
            </a:r>
          </a:p>
          <a:p>
            <a:pPr>
              <a:buClrTx/>
            </a:pPr>
            <a:r>
              <a:rPr lang="en-US" sz="2500" dirty="0">
                <a:solidFill>
                  <a:schemeClr val="tx1"/>
                </a:solidFill>
              </a:rPr>
              <a:t>Result/Data Visualization</a:t>
            </a:r>
          </a:p>
          <a:p>
            <a:pPr>
              <a:buClrTx/>
            </a:pPr>
            <a:r>
              <a:rPr lang="en-US" sz="2500" dirty="0">
                <a:solidFill>
                  <a:schemeClr val="tx1"/>
                </a:solidFill>
              </a:rPr>
              <a:t>Analysis</a:t>
            </a:r>
          </a:p>
          <a:p>
            <a:pPr>
              <a:buClrTx/>
            </a:pPr>
            <a:r>
              <a:rPr lang="en-US" sz="2500" dirty="0">
                <a:solidFill>
                  <a:schemeClr val="tx1"/>
                </a:solidFill>
              </a:rPr>
              <a:t>Areas of Improvement</a:t>
            </a:r>
          </a:p>
          <a:p>
            <a:pPr>
              <a:buClrTx/>
            </a:pPr>
            <a:r>
              <a:rPr lang="en-US" sz="2500" dirty="0">
                <a:solidFill>
                  <a:schemeClr val="tx1"/>
                </a:solidFill>
              </a:rPr>
              <a:t>Conclusion</a:t>
            </a:r>
          </a:p>
          <a:p>
            <a:pPr>
              <a:buClrTx/>
            </a:pPr>
            <a:r>
              <a:rPr lang="en-US" sz="2500" dirty="0">
                <a:solidFill>
                  <a:schemeClr val="tx1"/>
                </a:solidFill>
              </a:rPr>
              <a:t>References</a:t>
            </a:r>
          </a:p>
          <a:p>
            <a:pPr>
              <a:buClrTx/>
            </a:pPr>
            <a:endParaRPr lang="en-US" sz="2500" dirty="0">
              <a:solidFill>
                <a:schemeClr val="tx1"/>
              </a:solidFill>
            </a:endParaRPr>
          </a:p>
          <a:p>
            <a:pPr>
              <a:buClrTx/>
            </a:pPr>
            <a:endParaRPr lang="en-GB" sz="2500" dirty="0">
              <a:solidFill>
                <a:schemeClr val="tx1"/>
              </a:solidFill>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1/15/2024</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2</a:t>
            </a:fld>
            <a:endParaRPr lang="en-US"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1" name="TextBox 10">
            <a:extLst>
              <a:ext uri="{FF2B5EF4-FFF2-40B4-BE49-F238E27FC236}">
                <a16:creationId xmlns:a16="http://schemas.microsoft.com/office/drawing/2014/main" id="{BAB4DA27-D54A-2417-591B-E0B7D4B7A05B}"/>
              </a:ext>
            </a:extLst>
          </p:cNvPr>
          <p:cNvSpPr txBox="1"/>
          <p:nvPr/>
        </p:nvSpPr>
        <p:spPr>
          <a:xfrm>
            <a:off x="334116" y="95404"/>
            <a:ext cx="6098458" cy="369332"/>
          </a:xfrm>
          <a:prstGeom prst="rect">
            <a:avLst/>
          </a:prstGeom>
          <a:noFill/>
        </p:spPr>
        <p:txBody>
          <a:bodyPr wrap="square">
            <a:spAutoFit/>
          </a:bodyPr>
          <a:lstStyle/>
          <a:p>
            <a:r>
              <a:rPr lang="en-US" sz="1800" b="1" dirty="0">
                <a:solidFill>
                  <a:schemeClr val="tx1"/>
                </a:solidFill>
              </a:rPr>
              <a:t> Transfer Learning Vs Training from Scratch</a:t>
            </a:r>
            <a:endParaRPr lang="en-GB" dirty="0"/>
          </a:p>
        </p:txBody>
      </p:sp>
    </p:spTree>
    <p:extLst>
      <p:ext uri="{BB962C8B-B14F-4D97-AF65-F5344CB8AC3E}">
        <p14:creationId xmlns:p14="http://schemas.microsoft.com/office/powerpoint/2010/main" val="408434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4BBE-7ADA-F501-6D66-3F68D7DF97E5}"/>
              </a:ext>
            </a:extLst>
          </p:cNvPr>
          <p:cNvSpPr>
            <a:spLocks noGrp="1"/>
          </p:cNvSpPr>
          <p:nvPr>
            <p:ph type="title"/>
          </p:nvPr>
        </p:nvSpPr>
        <p:spPr>
          <a:xfrm>
            <a:off x="838200" y="412057"/>
            <a:ext cx="10515600" cy="1325563"/>
          </a:xfrm>
        </p:spPr>
        <p:txBody>
          <a:bodyPr>
            <a:normAutofit/>
          </a:bodyPr>
          <a:lstStyle/>
          <a:p>
            <a:r>
              <a:rPr lang="en-US" sz="4000" b="1" dirty="0">
                <a:solidFill>
                  <a:schemeClr val="tx1"/>
                </a:solidFill>
              </a:rPr>
              <a:t>Introduction to CIFAR-10 Dataset:</a:t>
            </a:r>
            <a:endParaRPr lang="en-GB" sz="4000" dirty="0">
              <a:solidFill>
                <a:schemeClr val="tx1"/>
              </a:solidFill>
            </a:endParaRPr>
          </a:p>
        </p:txBody>
      </p:sp>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838200" y="1787980"/>
            <a:ext cx="5168900" cy="3998306"/>
          </a:xfrm>
        </p:spPr>
        <p:txBody>
          <a:bodyPr>
            <a:normAutofit/>
          </a:bodyPr>
          <a:lstStyle/>
          <a:p>
            <a:pPr algn="just">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A popular benchmark dataset in computer vision, the CIFAR-10 dataset consists of 60,000 images split into 10 classes, each with 32x32 pixels. The images in the dataset shows commonplace items and animals, enabling algorithms to learn and classify objects with limited pixel resolution. The dataset offers a common benchmark for assessing how well image classification algorithms work with lower-resolution, real-world images. For image classification, comparing and evaluating algorithms is crucial as it is important to identify which model performer is best. As this dataset is a benchmark it acts as a uniform standard to evaluate how well AI algorithms recognize and classify objects in images.</a:t>
            </a:r>
          </a:p>
          <a:p>
            <a:endParaRPr lang="en-GB"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lrTx/>
            </a:pP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lrTx/>
            </a:pPr>
            <a:endParaRPr lang="en-GB"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1/15/2024</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3</a:t>
            </a:fld>
            <a:endParaRPr lang="en-US"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pic>
        <p:nvPicPr>
          <p:cNvPr id="17" name="Picture 16" descr="A screenshot of a mobile phone&#10;&#10;Description automatically generated">
            <a:extLst>
              <a:ext uri="{FF2B5EF4-FFF2-40B4-BE49-F238E27FC236}">
                <a16:creationId xmlns:a16="http://schemas.microsoft.com/office/drawing/2014/main" id="{B4E96D47-4CF2-B31A-CA83-E7681DFCE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29771"/>
            <a:ext cx="5419725" cy="4181475"/>
          </a:xfrm>
          <a:prstGeom prst="rect">
            <a:avLst/>
          </a:prstGeom>
        </p:spPr>
      </p:pic>
      <p:sp>
        <p:nvSpPr>
          <p:cNvPr id="18" name="TextBox 17">
            <a:extLst>
              <a:ext uri="{FF2B5EF4-FFF2-40B4-BE49-F238E27FC236}">
                <a16:creationId xmlns:a16="http://schemas.microsoft.com/office/drawing/2014/main" id="{EAF976F2-3637-E85E-0925-730134B884F3}"/>
              </a:ext>
            </a:extLst>
          </p:cNvPr>
          <p:cNvSpPr txBox="1"/>
          <p:nvPr/>
        </p:nvSpPr>
        <p:spPr>
          <a:xfrm>
            <a:off x="9002322" y="5811246"/>
            <a:ext cx="979878" cy="369332"/>
          </a:xfrm>
          <a:prstGeom prst="rect">
            <a:avLst/>
          </a:prstGeom>
          <a:noFill/>
        </p:spPr>
        <p:txBody>
          <a:bodyPr wrap="square" rtlCol="0">
            <a:spAutoFit/>
          </a:bodyPr>
          <a:lstStyle/>
          <a:p>
            <a:r>
              <a:rPr lang="en-US" dirty="0"/>
              <a:t>Fig 1.0</a:t>
            </a:r>
            <a:endParaRPr lang="en-GB" dirty="0"/>
          </a:p>
        </p:txBody>
      </p:sp>
      <p:sp>
        <p:nvSpPr>
          <p:cNvPr id="20" name="TextBox 19">
            <a:extLst>
              <a:ext uri="{FF2B5EF4-FFF2-40B4-BE49-F238E27FC236}">
                <a16:creationId xmlns:a16="http://schemas.microsoft.com/office/drawing/2014/main" id="{3EE77DCA-6F6E-60F4-E007-E3F15E2FA94F}"/>
              </a:ext>
            </a:extLst>
          </p:cNvPr>
          <p:cNvSpPr txBox="1"/>
          <p:nvPr/>
        </p:nvSpPr>
        <p:spPr>
          <a:xfrm>
            <a:off x="373421" y="42725"/>
            <a:ext cx="6098458" cy="369332"/>
          </a:xfrm>
          <a:prstGeom prst="rect">
            <a:avLst/>
          </a:prstGeom>
          <a:noFill/>
        </p:spPr>
        <p:txBody>
          <a:bodyPr wrap="square">
            <a:spAutoFit/>
          </a:bodyPr>
          <a:lstStyle/>
          <a:p>
            <a:r>
              <a:rPr lang="en-US" sz="1800" b="1" dirty="0">
                <a:solidFill>
                  <a:schemeClr val="tx1"/>
                </a:solidFill>
              </a:rPr>
              <a:t> Transfer Learning Vs Training from Scratch</a:t>
            </a:r>
            <a:endParaRPr lang="en-GB" dirty="0"/>
          </a:p>
        </p:txBody>
      </p:sp>
    </p:spTree>
    <p:extLst>
      <p:ext uri="{BB962C8B-B14F-4D97-AF65-F5344CB8AC3E}">
        <p14:creationId xmlns:p14="http://schemas.microsoft.com/office/powerpoint/2010/main" val="23832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4BBE-7ADA-F501-6D66-3F68D7DF97E5}"/>
              </a:ext>
            </a:extLst>
          </p:cNvPr>
          <p:cNvSpPr>
            <a:spLocks noGrp="1"/>
          </p:cNvSpPr>
          <p:nvPr>
            <p:ph type="title"/>
          </p:nvPr>
        </p:nvSpPr>
        <p:spPr>
          <a:xfrm>
            <a:off x="685800" y="421632"/>
            <a:ext cx="10261600" cy="1325563"/>
          </a:xfrm>
        </p:spPr>
        <p:txBody>
          <a:bodyPr>
            <a:normAutofit/>
          </a:bodyPr>
          <a:lstStyle/>
          <a:p>
            <a:r>
              <a:rPr lang="en-GB" sz="4000" b="1" kern="0" dirty="0">
                <a:solidFill>
                  <a:schemeClr val="tx1"/>
                </a:solidFill>
                <a:effectLst/>
                <a:ea typeface="Times New Roman" panose="02020603050405020304" pitchFamily="18" charset="0"/>
                <a:cs typeface="Times New Roman" panose="02020603050405020304" pitchFamily="18" charset="0"/>
              </a:rPr>
              <a:t> </a:t>
            </a:r>
            <a:r>
              <a:rPr lang="en-GB" sz="4000" b="1" kern="0" dirty="0">
                <a:solidFill>
                  <a:schemeClr val="tx1"/>
                </a:solidFill>
                <a:ea typeface="Times New Roman" panose="02020603050405020304" pitchFamily="18" charset="0"/>
                <a:cs typeface="Times New Roman" panose="02020603050405020304" pitchFamily="18" charset="0"/>
              </a:rPr>
              <a:t>B</a:t>
            </a:r>
            <a:r>
              <a:rPr lang="en-GB" sz="4000" b="1" kern="0" dirty="0">
                <a:solidFill>
                  <a:schemeClr val="tx1"/>
                </a:solidFill>
                <a:effectLst/>
                <a:ea typeface="Times New Roman" panose="02020603050405020304" pitchFamily="18" charset="0"/>
                <a:cs typeface="Times New Roman" panose="02020603050405020304" pitchFamily="18" charset="0"/>
              </a:rPr>
              <a:t>rief overview of Transfer Learning</a:t>
            </a:r>
            <a:endParaRPr lang="en-GB" sz="4000" dirty="0">
              <a:solidFill>
                <a:schemeClr val="tx1"/>
              </a:solidFill>
            </a:endParaRPr>
          </a:p>
        </p:txBody>
      </p:sp>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85800" y="1775280"/>
            <a:ext cx="10261600" cy="3998306"/>
          </a:xfrm>
        </p:spPr>
        <p:txBody>
          <a:bodyPr>
            <a:normAutofit/>
          </a:bodyPr>
          <a:lstStyle/>
          <a:p>
            <a:pPr algn="just">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Transfer learning is a technique used in AI which involves applying knowledge from one problem's solution to another that is similar yet unrelated. Pre-trained models are already trained on large amount of data, it is used to apply its knowledge on another new problem which is related to the problem for which it is trained.</a:t>
            </a:r>
          </a:p>
          <a:p>
            <a:pPr algn="just">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By using pre-trained model researcher can save time and computer power can there is no need to build model from scratch and trained it on large amount of dataset. These models have already learned features from millions of images to perform image recognition tasks. </a:t>
            </a:r>
          </a:p>
          <a:p>
            <a:pPr algn="just">
              <a:buClrTx/>
            </a:pPr>
            <a:r>
              <a:rPr lang="en-GB" sz="15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Typically, pre-trained models, which have mastered useful features from a source task, serve as the foundation. Fine-tuning is then performed on the target task, adjusting the model's parameters to make it relevant to the new problem. This process can involve adapting the entire architecture or selectively using portions of the pre-trained model for feature extraction. </a:t>
            </a:r>
          </a:p>
          <a:p>
            <a:pPr algn="just">
              <a:buClrTx/>
            </a:pPr>
            <a:r>
              <a:rPr lang="en-GB" sz="15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applications of transfer learning span various domains, such as computer vision, natural language processing, and speech recognition. One notable advantage is its ability to enhance generalization performance and accelerate training by capitalizing on the knowledge acquired during the source task. Despite its benefits, transfer learning poses challenges, including selecting an appropriate source task, addressing domain differences, and determining the optimal strategy for model adaptation. </a:t>
            </a:r>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1/15/2024</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4</a:t>
            </a:fld>
            <a:endParaRPr lang="en-US"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1" name="TextBox 10">
            <a:extLst>
              <a:ext uri="{FF2B5EF4-FFF2-40B4-BE49-F238E27FC236}">
                <a16:creationId xmlns:a16="http://schemas.microsoft.com/office/drawing/2014/main" id="{D82C5296-AADF-AE99-A1F5-874AE06EDBF0}"/>
              </a:ext>
            </a:extLst>
          </p:cNvPr>
          <p:cNvSpPr txBox="1"/>
          <p:nvPr/>
        </p:nvSpPr>
        <p:spPr>
          <a:xfrm>
            <a:off x="355190" y="78248"/>
            <a:ext cx="6098458" cy="369332"/>
          </a:xfrm>
          <a:prstGeom prst="rect">
            <a:avLst/>
          </a:prstGeom>
          <a:noFill/>
        </p:spPr>
        <p:txBody>
          <a:bodyPr wrap="square">
            <a:spAutoFit/>
          </a:bodyPr>
          <a:lstStyle/>
          <a:p>
            <a:r>
              <a:rPr lang="en-US" sz="1800" b="1" dirty="0">
                <a:solidFill>
                  <a:schemeClr val="tx1"/>
                </a:solidFill>
              </a:rPr>
              <a:t> Transfer Learning Vs Training from Scratch</a:t>
            </a:r>
            <a:endParaRPr lang="en-GB" dirty="0"/>
          </a:p>
        </p:txBody>
      </p:sp>
    </p:spTree>
    <p:extLst>
      <p:ext uri="{BB962C8B-B14F-4D97-AF65-F5344CB8AC3E}">
        <p14:creationId xmlns:p14="http://schemas.microsoft.com/office/powerpoint/2010/main" val="306180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4BBE-7ADA-F501-6D66-3F68D7DF97E5}"/>
              </a:ext>
            </a:extLst>
          </p:cNvPr>
          <p:cNvSpPr>
            <a:spLocks noGrp="1"/>
          </p:cNvSpPr>
          <p:nvPr>
            <p:ph type="title"/>
          </p:nvPr>
        </p:nvSpPr>
        <p:spPr>
          <a:xfrm>
            <a:off x="838200" y="581761"/>
            <a:ext cx="10515600" cy="1325563"/>
          </a:xfrm>
        </p:spPr>
        <p:txBody>
          <a:bodyPr>
            <a:normAutofit/>
          </a:bodyPr>
          <a:lstStyle/>
          <a:p>
            <a:r>
              <a:rPr lang="en-US" sz="4000" b="1" dirty="0">
                <a:solidFill>
                  <a:schemeClr val="tx1"/>
                </a:solidFill>
              </a:rPr>
              <a:t>MobileNetV2</a:t>
            </a:r>
            <a:r>
              <a:rPr lang="en-US" sz="4000" dirty="0">
                <a:solidFill>
                  <a:schemeClr val="tx1"/>
                </a:solidFill>
              </a:rPr>
              <a:t> </a:t>
            </a:r>
            <a:r>
              <a:rPr lang="en-US" sz="4000" b="1" dirty="0">
                <a:solidFill>
                  <a:schemeClr val="tx1"/>
                </a:solidFill>
              </a:rPr>
              <a:t>Pre-trained Model and Architecture </a:t>
            </a:r>
            <a:endParaRPr lang="en-GB" sz="4000" dirty="0">
              <a:solidFill>
                <a:schemeClr val="tx1"/>
              </a:solidFill>
            </a:endParaRPr>
          </a:p>
        </p:txBody>
      </p:sp>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92150" y="2030218"/>
            <a:ext cx="10661650" cy="4399157"/>
          </a:xfrm>
        </p:spPr>
        <p:txBody>
          <a:bodyPr>
            <a:noAutofit/>
          </a:bodyPr>
          <a:lstStyle/>
          <a:p>
            <a:pPr algn="just">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The lightweight deep learning architecture MobileNetV2 was selected due to its efficiency in terms of speed and accuracy.</a:t>
            </a:r>
          </a:p>
          <a:p>
            <a:pPr algn="just">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Applications for embedded and mobile vision are the main a priority of its design.</a:t>
            </a:r>
          </a:p>
          <a:p>
            <a:pPr algn="just">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MobileNetV2 was intended for mobile and edge devices with constrained processing resources. It is designed to offer effective feature extraction and classification in resource-constrained situations.</a:t>
            </a:r>
          </a:p>
          <a:p>
            <a:pPr algn="just">
              <a:buClrTx/>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Although MobileNetV2 was designed for larger images, its structure may be adjusted to fit smaller images, such those in the CIFAR-10 dataset, making it a viable choice for transfer learning.</a:t>
            </a:r>
          </a:p>
          <a:p>
            <a:pPr algn="just">
              <a:buClrTx/>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A transfer learning architecture called MobileNetV2, which was previously trained on ImageNet, is employed. The top layers of MobileNetV2 are eliminated, and a custom classifier is superimposed on top of the initial model. This customized classifier consisted of a Global Average Pooling layer, densely connected layers with </a:t>
            </a:r>
            <a:r>
              <a:rPr lang="en-GB" sz="1500" dirty="0" err="1">
                <a:solidFill>
                  <a:schemeClr val="tx1"/>
                </a:solidFill>
                <a:latin typeface="Calibri" panose="020F0502020204030204" pitchFamily="34" charset="0"/>
                <a:ea typeface="Calibri" panose="020F0502020204030204" pitchFamily="34" charset="0"/>
                <a:cs typeface="Calibri" panose="020F0502020204030204" pitchFamily="34" charset="0"/>
              </a:rPr>
              <a:t>ReLU</a:t>
            </a: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 activation, and a final </a:t>
            </a:r>
            <a:r>
              <a:rPr lang="en-GB" sz="1500" dirty="0" err="1">
                <a:solidFill>
                  <a:schemeClr val="tx1"/>
                </a:solidFill>
                <a:latin typeface="Calibri" panose="020F0502020204030204" pitchFamily="34" charset="0"/>
                <a:ea typeface="Calibri" panose="020F0502020204030204" pitchFamily="34" charset="0"/>
                <a:cs typeface="Calibri" panose="020F0502020204030204" pitchFamily="34" charset="0"/>
              </a:rPr>
              <a:t>Softmax</a:t>
            </a: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 output layer for each of the ten CIFAR-10 classifications. Prior to training the additional classifier, the underlying MobileNetV2 layers are frozen, and augmented data produced by techniques like flipping, shifting, and zooming is used. </a:t>
            </a:r>
          </a:p>
          <a:p>
            <a:pPr algn="just">
              <a:buClrTx/>
            </a:pPr>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buClrTx/>
            </a:pPr>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1/16/2024</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5</a:t>
            </a:fld>
            <a:endParaRPr lang="en-US"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4" name="TextBox 13">
            <a:extLst>
              <a:ext uri="{FF2B5EF4-FFF2-40B4-BE49-F238E27FC236}">
                <a16:creationId xmlns:a16="http://schemas.microsoft.com/office/drawing/2014/main" id="{BD3E13BC-54E2-A48D-93FD-381D08AF180E}"/>
              </a:ext>
            </a:extLst>
          </p:cNvPr>
          <p:cNvSpPr txBox="1"/>
          <p:nvPr/>
        </p:nvSpPr>
        <p:spPr>
          <a:xfrm>
            <a:off x="319368" y="63500"/>
            <a:ext cx="6098458" cy="369332"/>
          </a:xfrm>
          <a:prstGeom prst="rect">
            <a:avLst/>
          </a:prstGeom>
          <a:noFill/>
        </p:spPr>
        <p:txBody>
          <a:bodyPr wrap="square">
            <a:spAutoFit/>
          </a:bodyPr>
          <a:lstStyle/>
          <a:p>
            <a:r>
              <a:rPr lang="en-US" sz="1800" b="1" dirty="0">
                <a:solidFill>
                  <a:schemeClr val="tx1"/>
                </a:solidFill>
              </a:rPr>
              <a:t> Transfer Learning Vs Training from Scratch</a:t>
            </a:r>
            <a:endParaRPr lang="en-GB" dirty="0"/>
          </a:p>
        </p:txBody>
      </p:sp>
    </p:spTree>
    <p:extLst>
      <p:ext uri="{BB962C8B-B14F-4D97-AF65-F5344CB8AC3E}">
        <p14:creationId xmlns:p14="http://schemas.microsoft.com/office/powerpoint/2010/main" val="77819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552282" y="1587500"/>
            <a:ext cx="5274733" cy="3998306"/>
          </a:xfrm>
        </p:spPr>
        <p:txBody>
          <a:bodyPr>
            <a:noAutofit/>
          </a:bodyPr>
          <a:lstStyle/>
          <a:p>
            <a:pPr algn="just">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The model with frozen layers achieved a training accuracy of around 35.5% and a test accuracy of approximately 35.6%.</a:t>
            </a:r>
          </a:p>
          <a:p>
            <a:pPr algn="just">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After fine-tuning, the model's training accuracy significantly increased to about 57.7%, with a test accuracy of approximately 45.9%.</a:t>
            </a:r>
          </a:p>
          <a:p>
            <a:pPr algn="just">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A model trained from scratch showed a training accuracy of approximately 71.2% and a test accuracy of around 71.5%.</a:t>
            </a:r>
          </a:p>
          <a:p>
            <a:pPr algn="just">
              <a:buClrTx/>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Fine-tuning significantly improved the model's ability to adapt pre-trained features to the CIFAR-10 task, narrowing the accuracy gap between transfer learning and training from scratch.</a:t>
            </a: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1/16/2024</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6</a:t>
            </a:fld>
            <a:endParaRPr lang="en-US"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838200" y="363538"/>
            <a:ext cx="10515600" cy="1325562"/>
          </a:xfrm>
        </p:spPr>
        <p:txBody>
          <a:bodyPr>
            <a:normAutofit/>
          </a:bodyPr>
          <a:lstStyle/>
          <a:p>
            <a:r>
              <a:rPr lang="en-US" sz="4000" b="1" dirty="0">
                <a:solidFill>
                  <a:schemeClr val="tx1"/>
                </a:solidFill>
              </a:rPr>
              <a:t>Results of Models Classification</a:t>
            </a:r>
            <a:endParaRPr lang="en-GB" sz="4000" dirty="0">
              <a:solidFill>
                <a:schemeClr val="tx1"/>
              </a:solidFill>
            </a:endParaRPr>
          </a:p>
        </p:txBody>
      </p:sp>
      <p:pic>
        <p:nvPicPr>
          <p:cNvPr id="2" name="Picture 1">
            <a:extLst>
              <a:ext uri="{FF2B5EF4-FFF2-40B4-BE49-F238E27FC236}">
                <a16:creationId xmlns:a16="http://schemas.microsoft.com/office/drawing/2014/main" id="{B364F067-EC35-1B92-E3D9-7A536306F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948" y="1321308"/>
            <a:ext cx="5526785" cy="1950039"/>
          </a:xfrm>
          <a:prstGeom prst="rect">
            <a:avLst/>
          </a:prstGeom>
        </p:spPr>
      </p:pic>
      <p:pic>
        <p:nvPicPr>
          <p:cNvPr id="10" name="Picture 9">
            <a:extLst>
              <a:ext uri="{FF2B5EF4-FFF2-40B4-BE49-F238E27FC236}">
                <a16:creationId xmlns:a16="http://schemas.microsoft.com/office/drawing/2014/main" id="{609D0D77-58D7-7C98-8AD8-1DE725CFE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173" y="3634978"/>
            <a:ext cx="5501560" cy="2430766"/>
          </a:xfrm>
          <a:prstGeom prst="rect">
            <a:avLst/>
          </a:prstGeom>
        </p:spPr>
      </p:pic>
      <p:sp>
        <p:nvSpPr>
          <p:cNvPr id="11" name="TextBox 10">
            <a:extLst>
              <a:ext uri="{FF2B5EF4-FFF2-40B4-BE49-F238E27FC236}">
                <a16:creationId xmlns:a16="http://schemas.microsoft.com/office/drawing/2014/main" id="{C0DEC72D-1E5A-1D69-1D24-24946346032B}"/>
              </a:ext>
            </a:extLst>
          </p:cNvPr>
          <p:cNvSpPr txBox="1"/>
          <p:nvPr/>
        </p:nvSpPr>
        <p:spPr>
          <a:xfrm>
            <a:off x="8456222" y="6034643"/>
            <a:ext cx="979878" cy="369332"/>
          </a:xfrm>
          <a:prstGeom prst="rect">
            <a:avLst/>
          </a:prstGeom>
          <a:noFill/>
        </p:spPr>
        <p:txBody>
          <a:bodyPr wrap="square" rtlCol="0">
            <a:spAutoFit/>
          </a:bodyPr>
          <a:lstStyle/>
          <a:p>
            <a:r>
              <a:rPr lang="en-US" dirty="0"/>
              <a:t>Fig 3.0</a:t>
            </a:r>
            <a:endParaRPr lang="en-GB" dirty="0"/>
          </a:p>
        </p:txBody>
      </p:sp>
      <p:sp>
        <p:nvSpPr>
          <p:cNvPr id="12" name="TextBox 11">
            <a:extLst>
              <a:ext uri="{FF2B5EF4-FFF2-40B4-BE49-F238E27FC236}">
                <a16:creationId xmlns:a16="http://schemas.microsoft.com/office/drawing/2014/main" id="{3CE93F11-F2B9-89DD-4B67-432949814665}"/>
              </a:ext>
            </a:extLst>
          </p:cNvPr>
          <p:cNvSpPr txBox="1"/>
          <p:nvPr/>
        </p:nvSpPr>
        <p:spPr>
          <a:xfrm>
            <a:off x="8257014" y="3244334"/>
            <a:ext cx="979878" cy="369332"/>
          </a:xfrm>
          <a:prstGeom prst="rect">
            <a:avLst/>
          </a:prstGeom>
          <a:noFill/>
        </p:spPr>
        <p:txBody>
          <a:bodyPr wrap="square" rtlCol="0">
            <a:spAutoFit/>
          </a:bodyPr>
          <a:lstStyle/>
          <a:p>
            <a:r>
              <a:rPr lang="en-US" dirty="0"/>
              <a:t>Fig 2.0</a:t>
            </a:r>
            <a:endParaRPr lang="en-GB" dirty="0"/>
          </a:p>
        </p:txBody>
      </p:sp>
      <p:sp>
        <p:nvSpPr>
          <p:cNvPr id="15" name="TextBox 14">
            <a:extLst>
              <a:ext uri="{FF2B5EF4-FFF2-40B4-BE49-F238E27FC236}">
                <a16:creationId xmlns:a16="http://schemas.microsoft.com/office/drawing/2014/main" id="{478ECB14-0EF3-DBBA-B612-22C5C3A515F8}"/>
              </a:ext>
            </a:extLst>
          </p:cNvPr>
          <p:cNvSpPr txBox="1"/>
          <p:nvPr/>
        </p:nvSpPr>
        <p:spPr>
          <a:xfrm>
            <a:off x="319368" y="63500"/>
            <a:ext cx="6098458" cy="369332"/>
          </a:xfrm>
          <a:prstGeom prst="rect">
            <a:avLst/>
          </a:prstGeom>
          <a:noFill/>
        </p:spPr>
        <p:txBody>
          <a:bodyPr wrap="square">
            <a:spAutoFit/>
          </a:bodyPr>
          <a:lstStyle/>
          <a:p>
            <a:r>
              <a:rPr lang="en-US" sz="1800" b="1" dirty="0">
                <a:solidFill>
                  <a:schemeClr val="tx1"/>
                </a:solidFill>
              </a:rPr>
              <a:t> Transfer Learning Vs Training from Scratch</a:t>
            </a:r>
            <a:endParaRPr lang="en-GB" dirty="0"/>
          </a:p>
        </p:txBody>
      </p:sp>
    </p:spTree>
    <p:extLst>
      <p:ext uri="{BB962C8B-B14F-4D97-AF65-F5344CB8AC3E}">
        <p14:creationId xmlns:p14="http://schemas.microsoft.com/office/powerpoint/2010/main" val="302075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552282" y="1758394"/>
            <a:ext cx="10515600" cy="2070093"/>
          </a:xfrm>
        </p:spPr>
        <p:txBody>
          <a:bodyPr>
            <a:noAutofit/>
          </a:bodyPr>
          <a:lstStyle/>
          <a:p>
            <a:pPr algn="just">
              <a:buClrTx/>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Visualization analysis provides important information about the advantages and disadvantages of each model. Through close inspection of correct predictions, one can learn about the models' strengths, and a thorough analysis of errors might reveal problems or indicate areas that need work.</a:t>
            </a:r>
          </a:p>
          <a:p>
            <a:pPr algn="just">
              <a:buClrTx/>
            </a:pPr>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1/16/2024</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7</a:t>
            </a:fld>
            <a:endParaRPr lang="en-US"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838200" y="581551"/>
            <a:ext cx="10515600" cy="1325562"/>
          </a:xfrm>
        </p:spPr>
        <p:txBody>
          <a:bodyPr>
            <a:normAutofit/>
          </a:bodyPr>
          <a:lstStyle/>
          <a:p>
            <a:r>
              <a:rPr lang="en-US" sz="4000" b="1" dirty="0">
                <a:solidFill>
                  <a:schemeClr val="tx1"/>
                </a:solidFill>
              </a:rPr>
              <a:t>Visualization of Correct and Incorrect Classification</a:t>
            </a:r>
            <a:endParaRPr lang="en-GB" sz="4000" dirty="0">
              <a:solidFill>
                <a:schemeClr val="tx1"/>
              </a:solidFill>
            </a:endParaRPr>
          </a:p>
        </p:txBody>
      </p:sp>
      <p:sp>
        <p:nvSpPr>
          <p:cNvPr id="15" name="TextBox 14">
            <a:extLst>
              <a:ext uri="{FF2B5EF4-FFF2-40B4-BE49-F238E27FC236}">
                <a16:creationId xmlns:a16="http://schemas.microsoft.com/office/drawing/2014/main" id="{478ECB14-0EF3-DBBA-B612-22C5C3A515F8}"/>
              </a:ext>
            </a:extLst>
          </p:cNvPr>
          <p:cNvSpPr txBox="1"/>
          <p:nvPr/>
        </p:nvSpPr>
        <p:spPr>
          <a:xfrm>
            <a:off x="319368" y="63500"/>
            <a:ext cx="6098458" cy="369332"/>
          </a:xfrm>
          <a:prstGeom prst="rect">
            <a:avLst/>
          </a:prstGeom>
          <a:noFill/>
        </p:spPr>
        <p:txBody>
          <a:bodyPr wrap="square">
            <a:spAutoFit/>
          </a:bodyPr>
          <a:lstStyle/>
          <a:p>
            <a:r>
              <a:rPr lang="en-US" sz="1800" b="1" dirty="0">
                <a:solidFill>
                  <a:schemeClr val="tx1"/>
                </a:solidFill>
              </a:rPr>
              <a:t> Transfer Learning Vs Training from Scratch</a:t>
            </a:r>
            <a:endParaRPr lang="en-GB" dirty="0"/>
          </a:p>
        </p:txBody>
      </p:sp>
      <p:pic>
        <p:nvPicPr>
          <p:cNvPr id="6" name="Picture 5">
            <a:extLst>
              <a:ext uri="{FF2B5EF4-FFF2-40B4-BE49-F238E27FC236}">
                <a16:creationId xmlns:a16="http://schemas.microsoft.com/office/drawing/2014/main" id="{67709408-7835-1ED8-4EBA-677047DA8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564" y="2822022"/>
            <a:ext cx="2743201" cy="2542240"/>
          </a:xfrm>
          <a:prstGeom prst="rect">
            <a:avLst/>
          </a:prstGeom>
        </p:spPr>
      </p:pic>
      <p:pic>
        <p:nvPicPr>
          <p:cNvPr id="7" name="Picture 6">
            <a:extLst>
              <a:ext uri="{FF2B5EF4-FFF2-40B4-BE49-F238E27FC236}">
                <a16:creationId xmlns:a16="http://schemas.microsoft.com/office/drawing/2014/main" id="{6889A48C-8038-087E-C8BA-BFC10D8D4E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482" y="2822022"/>
            <a:ext cx="2671378" cy="2542240"/>
          </a:xfrm>
          <a:prstGeom prst="rect">
            <a:avLst/>
          </a:prstGeom>
        </p:spPr>
      </p:pic>
      <p:pic>
        <p:nvPicPr>
          <p:cNvPr id="14" name="Picture 13">
            <a:extLst>
              <a:ext uri="{FF2B5EF4-FFF2-40B4-BE49-F238E27FC236}">
                <a16:creationId xmlns:a16="http://schemas.microsoft.com/office/drawing/2014/main" id="{A01B22E1-8409-C455-221D-6B58AC6EF5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4891" y="2839281"/>
            <a:ext cx="2667140" cy="2507721"/>
          </a:xfrm>
          <a:prstGeom prst="rect">
            <a:avLst/>
          </a:prstGeom>
        </p:spPr>
      </p:pic>
      <p:pic>
        <p:nvPicPr>
          <p:cNvPr id="16" name="Picture 15">
            <a:extLst>
              <a:ext uri="{FF2B5EF4-FFF2-40B4-BE49-F238E27FC236}">
                <a16:creationId xmlns:a16="http://schemas.microsoft.com/office/drawing/2014/main" id="{D1D844E0-FDA3-8533-5134-77C85ECE15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6060" y="2822022"/>
            <a:ext cx="2671378" cy="2542240"/>
          </a:xfrm>
          <a:prstGeom prst="rect">
            <a:avLst/>
          </a:prstGeom>
        </p:spPr>
      </p:pic>
      <p:sp>
        <p:nvSpPr>
          <p:cNvPr id="17" name="TextBox 16">
            <a:extLst>
              <a:ext uri="{FF2B5EF4-FFF2-40B4-BE49-F238E27FC236}">
                <a16:creationId xmlns:a16="http://schemas.microsoft.com/office/drawing/2014/main" id="{107650A2-2DBB-C46F-3743-8B7B5FE04D6B}"/>
              </a:ext>
            </a:extLst>
          </p:cNvPr>
          <p:cNvSpPr txBox="1"/>
          <p:nvPr/>
        </p:nvSpPr>
        <p:spPr>
          <a:xfrm>
            <a:off x="1474232" y="5379105"/>
            <a:ext cx="979878" cy="369332"/>
          </a:xfrm>
          <a:prstGeom prst="rect">
            <a:avLst/>
          </a:prstGeom>
          <a:noFill/>
        </p:spPr>
        <p:txBody>
          <a:bodyPr wrap="square" rtlCol="0">
            <a:spAutoFit/>
          </a:bodyPr>
          <a:lstStyle/>
          <a:p>
            <a:r>
              <a:rPr lang="en-US" dirty="0"/>
              <a:t>Fig 4.0</a:t>
            </a:r>
            <a:endParaRPr lang="en-GB" dirty="0"/>
          </a:p>
        </p:txBody>
      </p:sp>
      <p:sp>
        <p:nvSpPr>
          <p:cNvPr id="18" name="TextBox 17">
            <a:extLst>
              <a:ext uri="{FF2B5EF4-FFF2-40B4-BE49-F238E27FC236}">
                <a16:creationId xmlns:a16="http://schemas.microsoft.com/office/drawing/2014/main" id="{A375F20B-41FE-6F4C-6193-1D9F3F375C1E}"/>
              </a:ext>
            </a:extLst>
          </p:cNvPr>
          <p:cNvSpPr txBox="1"/>
          <p:nvPr/>
        </p:nvSpPr>
        <p:spPr>
          <a:xfrm>
            <a:off x="4221810" y="5379105"/>
            <a:ext cx="979878" cy="369332"/>
          </a:xfrm>
          <a:prstGeom prst="rect">
            <a:avLst/>
          </a:prstGeom>
          <a:noFill/>
        </p:spPr>
        <p:txBody>
          <a:bodyPr wrap="square" rtlCol="0">
            <a:spAutoFit/>
          </a:bodyPr>
          <a:lstStyle/>
          <a:p>
            <a:r>
              <a:rPr lang="en-US" dirty="0"/>
              <a:t>Fig 5.0</a:t>
            </a:r>
            <a:endParaRPr lang="en-GB" dirty="0"/>
          </a:p>
        </p:txBody>
      </p:sp>
      <p:sp>
        <p:nvSpPr>
          <p:cNvPr id="19" name="TextBox 18">
            <a:extLst>
              <a:ext uri="{FF2B5EF4-FFF2-40B4-BE49-F238E27FC236}">
                <a16:creationId xmlns:a16="http://schemas.microsoft.com/office/drawing/2014/main" id="{0F8457C7-D29C-D7AD-9DF3-76F755F2423E}"/>
              </a:ext>
            </a:extLst>
          </p:cNvPr>
          <p:cNvSpPr txBox="1"/>
          <p:nvPr/>
        </p:nvSpPr>
        <p:spPr>
          <a:xfrm>
            <a:off x="6777751" y="5379105"/>
            <a:ext cx="979878" cy="369332"/>
          </a:xfrm>
          <a:prstGeom prst="rect">
            <a:avLst/>
          </a:prstGeom>
          <a:noFill/>
        </p:spPr>
        <p:txBody>
          <a:bodyPr wrap="square" rtlCol="0">
            <a:spAutoFit/>
          </a:bodyPr>
          <a:lstStyle/>
          <a:p>
            <a:r>
              <a:rPr lang="en-US" dirty="0"/>
              <a:t>Fig 6.0</a:t>
            </a:r>
            <a:endParaRPr lang="en-GB" dirty="0"/>
          </a:p>
        </p:txBody>
      </p:sp>
      <p:sp>
        <p:nvSpPr>
          <p:cNvPr id="20" name="TextBox 19">
            <a:extLst>
              <a:ext uri="{FF2B5EF4-FFF2-40B4-BE49-F238E27FC236}">
                <a16:creationId xmlns:a16="http://schemas.microsoft.com/office/drawing/2014/main" id="{FA4EF77D-B1A3-43D1-62D6-8A17025853E5}"/>
              </a:ext>
            </a:extLst>
          </p:cNvPr>
          <p:cNvSpPr txBox="1"/>
          <p:nvPr/>
        </p:nvSpPr>
        <p:spPr>
          <a:xfrm>
            <a:off x="9828522" y="5379105"/>
            <a:ext cx="979878" cy="369332"/>
          </a:xfrm>
          <a:prstGeom prst="rect">
            <a:avLst/>
          </a:prstGeom>
          <a:noFill/>
        </p:spPr>
        <p:txBody>
          <a:bodyPr wrap="square" rtlCol="0">
            <a:spAutoFit/>
          </a:bodyPr>
          <a:lstStyle/>
          <a:p>
            <a:r>
              <a:rPr lang="en-US" dirty="0"/>
              <a:t>Fig 7.0</a:t>
            </a:r>
            <a:endParaRPr lang="en-GB" dirty="0"/>
          </a:p>
        </p:txBody>
      </p:sp>
    </p:spTree>
    <p:extLst>
      <p:ext uri="{BB962C8B-B14F-4D97-AF65-F5344CB8AC3E}">
        <p14:creationId xmlns:p14="http://schemas.microsoft.com/office/powerpoint/2010/main" val="193627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94267" y="1775280"/>
            <a:ext cx="10659533" cy="3998306"/>
          </a:xfrm>
        </p:spPr>
        <p:txBody>
          <a:bodyPr>
            <a:normAutofit/>
          </a:bodyPr>
          <a:lstStyle/>
          <a:p>
            <a:pPr algn="just">
              <a:buClrTx/>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rPr>
              <a:t>While the from-scratch model learned quickly, it finally got closer to being more accurate than both transfer learning methods.</a:t>
            </a:r>
          </a:p>
          <a:p>
            <a:pPr algn="just">
              <a:buClrTx/>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rPr>
              <a:t>Transfer learning models did not match the performance of the model trained from scratch, even though they started with pre-learned features and needed fewer iterations to converge.</a:t>
            </a:r>
          </a:p>
          <a:p>
            <a:pPr algn="just">
              <a:buClrTx/>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rPr>
              <a:t>A key factor for resource-constrained settings is that training with frozen and fine-tuned transfer learning models took less time and computational resources than training from scratch. </a:t>
            </a:r>
          </a:p>
          <a:p>
            <a:pPr algn="just">
              <a:buClrTx/>
            </a:pPr>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1/15/2024</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8</a:t>
            </a:fld>
            <a:endParaRPr lang="en-US"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982133" y="522739"/>
            <a:ext cx="10515600" cy="1325562"/>
          </a:xfrm>
        </p:spPr>
        <p:txBody>
          <a:bodyPr>
            <a:normAutofit/>
          </a:bodyPr>
          <a:lstStyle/>
          <a:p>
            <a:r>
              <a:rPr lang="en-US" sz="4000" b="1" dirty="0">
                <a:solidFill>
                  <a:schemeClr val="tx1"/>
                </a:solidFill>
              </a:rPr>
              <a:t>Analysis</a:t>
            </a:r>
            <a:endParaRPr lang="en-GB" sz="4000" dirty="0">
              <a:solidFill>
                <a:schemeClr val="tx1"/>
              </a:solidFill>
            </a:endParaRPr>
          </a:p>
        </p:txBody>
      </p:sp>
      <p:sp>
        <p:nvSpPr>
          <p:cNvPr id="12" name="TextBox 11">
            <a:extLst>
              <a:ext uri="{FF2B5EF4-FFF2-40B4-BE49-F238E27FC236}">
                <a16:creationId xmlns:a16="http://schemas.microsoft.com/office/drawing/2014/main" id="{5A570413-A766-4F6A-C57A-08DAC967500C}"/>
              </a:ext>
            </a:extLst>
          </p:cNvPr>
          <p:cNvSpPr txBox="1"/>
          <p:nvPr/>
        </p:nvSpPr>
        <p:spPr>
          <a:xfrm>
            <a:off x="319368" y="88023"/>
            <a:ext cx="6098458" cy="369332"/>
          </a:xfrm>
          <a:prstGeom prst="rect">
            <a:avLst/>
          </a:prstGeom>
          <a:noFill/>
        </p:spPr>
        <p:txBody>
          <a:bodyPr wrap="square">
            <a:spAutoFit/>
          </a:bodyPr>
          <a:lstStyle/>
          <a:p>
            <a:r>
              <a:rPr lang="en-US" sz="1800" b="1" dirty="0">
                <a:solidFill>
                  <a:schemeClr val="tx1"/>
                </a:solidFill>
              </a:rPr>
              <a:t> Transfer Learning Vs Training from Scratch</a:t>
            </a:r>
            <a:endParaRPr lang="en-GB" dirty="0"/>
          </a:p>
        </p:txBody>
      </p:sp>
    </p:spTree>
    <p:extLst>
      <p:ext uri="{BB962C8B-B14F-4D97-AF65-F5344CB8AC3E}">
        <p14:creationId xmlns:p14="http://schemas.microsoft.com/office/powerpoint/2010/main" val="312154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94267" y="1879600"/>
            <a:ext cx="10515600" cy="4179094"/>
          </a:xfrm>
        </p:spPr>
        <p:txBody>
          <a:bodyPr>
            <a:noAutofit/>
          </a:bodyPr>
          <a:lstStyle/>
          <a:p>
            <a:pPr marL="228600" indent="0" algn="just">
              <a:buClrTx/>
              <a:buNone/>
            </a:pPr>
            <a:r>
              <a:rPr lang="en-US" sz="25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a:t>
            </a:r>
            <a:endParaRPr lang="en-US" sz="2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buClrTx/>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The limited size of CIFAR-10, comprising 50,000 training and 10,000 test images, limits the model's capacity to broadly apply intricate patterns.</a:t>
            </a:r>
          </a:p>
          <a:p>
            <a:pPr algn="just">
              <a:buClrTx/>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Issues with domain shift might occur when pre-trained models are biased or are trained on unrelated data to the target domain.</a:t>
            </a:r>
          </a:p>
          <a:p>
            <a:pPr algn="just">
              <a:buClrTx/>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The complexity of CIFAR-10 might not adequately represent the complexities of the real world, which would limit the model's ability to learn.</a:t>
            </a:r>
            <a:endPar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28600" indent="0" algn="just">
              <a:buClrTx/>
              <a:buNone/>
            </a:pPr>
            <a:r>
              <a:rPr lang="en-US" sz="2500" b="1" dirty="0">
                <a:solidFill>
                  <a:schemeClr val="tx1"/>
                </a:solidFill>
                <a:latin typeface="Calibri" panose="020F0502020204030204" pitchFamily="34" charset="0"/>
                <a:ea typeface="Calibri" panose="020F0502020204030204" pitchFamily="34" charset="0"/>
                <a:cs typeface="Calibri" panose="020F0502020204030204" pitchFamily="34" charset="0"/>
              </a:rPr>
              <a:t>Areas of Improvement </a:t>
            </a:r>
          </a:p>
          <a:p>
            <a:pPr>
              <a:buClrTx/>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Assessing the model's resilience and adaptability will need looking at more challenging tasks or datasets.</a:t>
            </a:r>
          </a:p>
          <a:p>
            <a:pPr>
              <a:buClrTx/>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Regularization techniques, domain adaptation, or additional fine-tuning on more relevant datasets can all help to lessen this issue.</a:t>
            </a:r>
            <a:endPar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lnSpc>
                <a:spcPct val="200000"/>
              </a:lnSpc>
              <a:buClrTx/>
            </a:pPr>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1/15/2024</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9</a:t>
            </a:fld>
            <a:endParaRPr lang="en-US"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1121309" y="456710"/>
            <a:ext cx="10515600" cy="1325562"/>
          </a:xfrm>
        </p:spPr>
        <p:txBody>
          <a:bodyPr>
            <a:normAutofit/>
          </a:bodyPr>
          <a:lstStyle/>
          <a:p>
            <a:r>
              <a:rPr lang="en-US" sz="4000" b="1" dirty="0">
                <a:solidFill>
                  <a:schemeClr val="tx1"/>
                </a:solidFill>
              </a:rPr>
              <a:t>Limitations &amp; Areas of Improvement</a:t>
            </a:r>
            <a:endParaRPr lang="en-GB" sz="4000" dirty="0">
              <a:solidFill>
                <a:schemeClr val="tx1"/>
              </a:solidFill>
            </a:endParaRPr>
          </a:p>
        </p:txBody>
      </p:sp>
      <p:sp>
        <p:nvSpPr>
          <p:cNvPr id="12" name="TextBox 11">
            <a:extLst>
              <a:ext uri="{FF2B5EF4-FFF2-40B4-BE49-F238E27FC236}">
                <a16:creationId xmlns:a16="http://schemas.microsoft.com/office/drawing/2014/main" id="{994DC683-B4E5-88EC-4034-42D7508CDDB7}"/>
              </a:ext>
            </a:extLst>
          </p:cNvPr>
          <p:cNvSpPr txBox="1"/>
          <p:nvPr/>
        </p:nvSpPr>
        <p:spPr>
          <a:xfrm>
            <a:off x="319368" y="63500"/>
            <a:ext cx="6098458" cy="369332"/>
          </a:xfrm>
          <a:prstGeom prst="rect">
            <a:avLst/>
          </a:prstGeom>
          <a:noFill/>
        </p:spPr>
        <p:txBody>
          <a:bodyPr wrap="square">
            <a:spAutoFit/>
          </a:bodyPr>
          <a:lstStyle/>
          <a:p>
            <a:r>
              <a:rPr lang="en-US" sz="1800" b="1" dirty="0">
                <a:solidFill>
                  <a:schemeClr val="tx1"/>
                </a:solidFill>
              </a:rPr>
              <a:t> Transfer Learning Vs Training from Scratch</a:t>
            </a:r>
            <a:endParaRPr lang="en-GB" dirty="0"/>
          </a:p>
        </p:txBody>
      </p:sp>
    </p:spTree>
    <p:extLst>
      <p:ext uri="{BB962C8B-B14F-4D97-AF65-F5344CB8AC3E}">
        <p14:creationId xmlns:p14="http://schemas.microsoft.com/office/powerpoint/2010/main" val="1047410469"/>
      </p:ext>
    </p:extLst>
  </p:cSld>
  <p:clrMapOvr>
    <a:masterClrMapping/>
  </p:clrMapOvr>
</p:sld>
</file>

<file path=ppt/theme/theme1.xml><?xml version="1.0" encoding="utf-8"?>
<a:theme xmlns:a="http://schemas.openxmlformats.org/drawingml/2006/main" name="Luminou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A9CBB978BD18469464A25DED8C1F9F" ma:contentTypeVersion="9" ma:contentTypeDescription="Create a new document." ma:contentTypeScope="" ma:versionID="be6fd95f0c24d8de63e8a911286900fc">
  <xsd:schema xmlns:xsd="http://www.w3.org/2001/XMLSchema" xmlns:xs="http://www.w3.org/2001/XMLSchema" xmlns:p="http://schemas.microsoft.com/office/2006/metadata/properties" xmlns:ns3="62ddcda8-ccf6-4ef1-9d3d-d4d4a4962010" targetNamespace="http://schemas.microsoft.com/office/2006/metadata/properties" ma:root="true" ma:fieldsID="1e5ba7bad49b8bd07b83001ac5e76e9d" ns3:_="">
    <xsd:import namespace="62ddcda8-ccf6-4ef1-9d3d-d4d4a49620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ddcda8-ccf6-4ef1-9d3d-d4d4a49620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DD2E1D-9470-483A-9828-F5B67D9C1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ddcda8-ccf6-4ef1-9d3d-d4d4a49620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97BCE-FFD3-4C00-BD7B-22DAD8EB7B7C}">
  <ds:schemaRefs>
    <ds:schemaRef ds:uri="http://schemas.microsoft.com/office/2006/documentManagement/types"/>
    <ds:schemaRef ds:uri="http://purl.org/dc/elements/1.1/"/>
    <ds:schemaRef ds:uri="http://schemas.openxmlformats.org/package/2006/metadata/core-properties"/>
    <ds:schemaRef ds:uri="http://www.w3.org/XML/1998/namespace"/>
    <ds:schemaRef ds:uri="62ddcda8-ccf6-4ef1-9d3d-d4d4a4962010"/>
    <ds:schemaRef ds:uri="http://schemas.microsoft.com/office/2006/metadata/properties"/>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D4266999-8078-45D9-8E1B-74E03E7E01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374</TotalTime>
  <Words>1331</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Calibri</vt:lpstr>
      <vt:lpstr>Sabon Next LT</vt:lpstr>
      <vt:lpstr>Times New Roman</vt:lpstr>
      <vt:lpstr>Wingdings</vt:lpstr>
      <vt:lpstr>LuminousVTI</vt:lpstr>
      <vt:lpstr>Comparative Study: Transfer Learning vs. Training from Scratch on CIFAR-10</vt:lpstr>
      <vt:lpstr>Table of Contents</vt:lpstr>
      <vt:lpstr>Introduction to CIFAR-10 Dataset:</vt:lpstr>
      <vt:lpstr> Brief overview of Transfer Learning</vt:lpstr>
      <vt:lpstr>MobileNetV2 Pre-trained Model and Architecture </vt:lpstr>
      <vt:lpstr>Results of Models Classification</vt:lpstr>
      <vt:lpstr>Visualization of Correct and Incorrect Classification</vt:lpstr>
      <vt:lpstr>Analysis</vt:lpstr>
      <vt:lpstr>Limitations &amp; Areas of Improvement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the Performance and Trends of Toyota Motor Corporation Stock</dc:title>
  <dc:creator>Faizan Anwar [Student-BUS]</dc:creator>
  <cp:lastModifiedBy>Hamza Zafar</cp:lastModifiedBy>
  <cp:revision>74</cp:revision>
  <dcterms:created xsi:type="dcterms:W3CDTF">2023-12-14T22:04:05Z</dcterms:created>
  <dcterms:modified xsi:type="dcterms:W3CDTF">2024-01-16T03:15:43Z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0x0101001DA9CBB978BD18469464A25DED8C1F9F</vt:lpwstr>
  </property>
</Properties>
</file>