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6"/>
  </p:notesMasterIdLst>
  <p:sldIdLst>
    <p:sldId id="256"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9" autoAdjust="0"/>
    <p:restoredTop sz="94660"/>
  </p:normalViewPr>
  <p:slideViewPr>
    <p:cSldViewPr snapToGrid="0">
      <p:cViewPr varScale="1">
        <p:scale>
          <a:sx n="75" d="100"/>
          <a:sy n="75"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78ECE-8AEB-4115-9237-B2034A6BEA1D}" type="datetimeFigureOut">
              <a:rPr lang="en-GB" smtClean="0"/>
              <a:t>15/12/2023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F0566-312D-4187-A3E8-098BEEF7B612}" type="slidenum">
              <a:rPr lang="en-GB" smtClean="0"/>
              <a:t>‹#›</a:t>
            </a:fld>
            <a:endParaRPr lang="en-GB"/>
          </a:p>
        </p:txBody>
      </p:sp>
    </p:spTree>
    <p:extLst>
      <p:ext uri="{BB962C8B-B14F-4D97-AF65-F5344CB8AC3E}">
        <p14:creationId xmlns:p14="http://schemas.microsoft.com/office/powerpoint/2010/main" val="57553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BEF35A25-517D-4514-B767-24BCD75BBC5E}" type="datetime1">
              <a:rPr lang="en-US" smtClean="0"/>
              <a:t>12/15/2023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7649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BD1CAE99-21C4-4D6A-982E-E705BF9E1053}" type="datetime1">
              <a:rPr lang="en-US" smtClean="0"/>
              <a:t>12/15/2023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7192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16BA7B63-307C-45E0-86EE-1C6E5D8C029B}" type="datetime1">
              <a:rPr lang="en-US" smtClean="0"/>
              <a:t>12/15/2023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01418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F7032019-DAAA-4443-B2F2-F71019CDE49D}" type="datetime1">
              <a:rPr lang="en-US" smtClean="0"/>
              <a:t>12/15/2023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2116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22982072-0406-43DB-B591-BAE53EE310CC}" type="datetime1">
              <a:rPr lang="en-US" smtClean="0"/>
              <a:t>12/15/2023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Machine Learning &amp; Neural Networks</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1948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C1662C80-D938-4C55-871C-A930409EC42C}" type="datetime1">
              <a:rPr lang="en-US" smtClean="0"/>
              <a:t>12/15/2023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9700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C4ED123B-8B5F-4154-BA43-4F2254B23375}" type="datetime1">
              <a:rPr lang="en-US" smtClean="0"/>
              <a:t>12/15/2023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Machine Learning &amp; Neural Networks</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20405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B6DA889B-D553-41D9-97A7-4F9B3A9A5A41}" type="datetime1">
              <a:rPr lang="en-US" smtClean="0"/>
              <a:t>12/15/2023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Machine Learning &amp; Neural Networks</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7538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01A5D5B2-E308-46AD-85BC-ACF12CF6D5F1}" type="datetime1">
              <a:rPr lang="en-US" smtClean="0"/>
              <a:t>12/15/2023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Machine Learning &amp; Neural Networks</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8709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D4B2DDE9-AC6C-4D76-9925-D4F09933A0DD}" type="datetime1">
              <a:rPr lang="en-US" smtClean="0"/>
              <a:t>12/15/2023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4754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C09C4991-2BD0-4F97-BDF2-56A33A197663}" type="datetime1">
              <a:rPr lang="en-US" smtClean="0"/>
              <a:t>12/15/2023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Machine Learning &amp; Neural Networks</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241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alpha val="10000"/>
          </a:srgb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65A0FB50-C191-4403-8DD9-176283CFC4BB}" type="datetime1">
              <a:rPr lang="en-US" smtClean="0"/>
              <a:t>12/15/2023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Machine Learning &amp; Neural Networks</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3307519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atplotlib.org/stable/contents.html" TargetMode="External"/><Relationship Id="rId7" Type="http://schemas.openxmlformats.org/officeDocument/2006/relationships/image" Target="../media/image2.png"/><Relationship Id="rId2" Type="http://schemas.openxmlformats.org/officeDocument/2006/relationships/hyperlink" Target="https://pypi.org/project/yfinance/" TargetMode="External"/><Relationship Id="rId1" Type="http://schemas.openxmlformats.org/officeDocument/2006/relationships/slideLayout" Target="../slideLayouts/slideLayout2.xml"/><Relationship Id="rId6" Type="http://schemas.openxmlformats.org/officeDocument/2006/relationships/hyperlink" Target="https://karpathy.github.io/2015/05/21/rnn-effectiveness/" TargetMode="External"/><Relationship Id="rId5" Type="http://schemas.openxmlformats.org/officeDocument/2006/relationships/hyperlink" Target="https://machinelearningmastery.com/how-to-get-started-with-deep-learning-for-time-series-forecasting-7-day-mini-course/" TargetMode="External"/><Relationship Id="rId4" Type="http://schemas.openxmlformats.org/officeDocument/2006/relationships/hyperlink" Target="https://www.tensorflow.org/api_docs/python/tf/all_symbo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hite structure">
            <a:extLst>
              <a:ext uri="{FF2B5EF4-FFF2-40B4-BE49-F238E27FC236}">
                <a16:creationId xmlns:a16="http://schemas.microsoft.com/office/drawing/2014/main" id="{6201B108-21F6-BF2B-C483-7F8EFD5EBD4F}"/>
              </a:ext>
            </a:extLst>
          </p:cNvPr>
          <p:cNvPicPr>
            <a:picLocks noChangeAspect="1"/>
          </p:cNvPicPr>
          <p:nvPr/>
        </p:nvPicPr>
        <p:blipFill rotWithShape="1">
          <a:blip r:embed="rId2">
            <a:alphaModFix amt="20000"/>
          </a:blip>
          <a:srcRect l="4176" r="29824"/>
          <a:stretch/>
        </p:blipFill>
        <p:spPr>
          <a:xfrm>
            <a:off x="-2" y="-663"/>
            <a:ext cx="6096002" cy="6858000"/>
          </a:xfrm>
          <a:prstGeom prst="rect">
            <a:avLst/>
          </a:prstGeom>
        </p:spPr>
      </p:pic>
      <p:sp>
        <p:nvSpPr>
          <p:cNvPr id="28" name="Oval 27">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black logo with a black background&#10;&#10;Description automatically generated">
            <a:extLst>
              <a:ext uri="{FF2B5EF4-FFF2-40B4-BE49-F238E27FC236}">
                <a16:creationId xmlns:a16="http://schemas.microsoft.com/office/drawing/2014/main" id="{74F3EAE5-41C3-A6D5-466A-133486947A8D}"/>
              </a:ext>
            </a:extLst>
          </p:cNvPr>
          <p:cNvPicPr>
            <a:picLocks noChangeAspect="1"/>
          </p:cNvPicPr>
          <p:nvPr/>
        </p:nvPicPr>
        <p:blipFill rotWithShape="1">
          <a:blip r:embed="rId3">
            <a:alphaModFix amt="20000"/>
          </a:blip>
          <a:srcRect l="23595" r="23295" b="2"/>
          <a:stretch/>
        </p:blipFill>
        <p:spPr>
          <a:xfrm>
            <a:off x="6095998" y="-663"/>
            <a:ext cx="6096002" cy="6858000"/>
          </a:xfrm>
          <a:prstGeom prst="rect">
            <a:avLst/>
          </a:prstGeom>
          <a:noFill/>
        </p:spPr>
      </p:pic>
      <p:sp>
        <p:nvSpPr>
          <p:cNvPr id="2" name="Title 1">
            <a:extLst>
              <a:ext uri="{FF2B5EF4-FFF2-40B4-BE49-F238E27FC236}">
                <a16:creationId xmlns:a16="http://schemas.microsoft.com/office/drawing/2014/main" id="{34D0A180-1BBD-2CE2-F161-4EC8EEA09693}"/>
              </a:ext>
            </a:extLst>
          </p:cNvPr>
          <p:cNvSpPr>
            <a:spLocks noGrp="1"/>
          </p:cNvSpPr>
          <p:nvPr>
            <p:ph type="ctrTitle"/>
          </p:nvPr>
        </p:nvSpPr>
        <p:spPr>
          <a:xfrm>
            <a:off x="2743200" y="316622"/>
            <a:ext cx="7329615" cy="3379509"/>
          </a:xfrm>
        </p:spPr>
        <p:txBody>
          <a:bodyPr>
            <a:noAutofit/>
          </a:bodyPr>
          <a:lstStyle/>
          <a:p>
            <a:r>
              <a:rPr lang="en-GB" sz="5000" b="1" i="0" dirty="0">
                <a:solidFill>
                  <a:schemeClr val="tx1"/>
                </a:solidFill>
                <a:effectLst/>
              </a:rPr>
              <a:t>Analysing the Performance and Trends of Toyota Motor Corporation Stock</a:t>
            </a:r>
            <a:endParaRPr lang="en-GB" sz="5000" b="1" dirty="0">
              <a:solidFill>
                <a:schemeClr val="tx1"/>
              </a:solidFill>
            </a:endParaRPr>
          </a:p>
        </p:txBody>
      </p:sp>
      <p:sp>
        <p:nvSpPr>
          <p:cNvPr id="3" name="Subtitle 2">
            <a:extLst>
              <a:ext uri="{FF2B5EF4-FFF2-40B4-BE49-F238E27FC236}">
                <a16:creationId xmlns:a16="http://schemas.microsoft.com/office/drawing/2014/main" id="{B352C471-8235-FF0F-8801-A9B0F5258875}"/>
              </a:ext>
            </a:extLst>
          </p:cNvPr>
          <p:cNvSpPr>
            <a:spLocks noGrp="1"/>
          </p:cNvSpPr>
          <p:nvPr>
            <p:ph type="subTitle" idx="1"/>
          </p:nvPr>
        </p:nvSpPr>
        <p:spPr>
          <a:xfrm>
            <a:off x="-1701410" y="-20208"/>
            <a:ext cx="9571298" cy="749069"/>
          </a:xfrm>
        </p:spPr>
        <p:txBody>
          <a:bodyPr>
            <a:normAutofit/>
          </a:bodyPr>
          <a:lstStyle/>
          <a:p>
            <a:r>
              <a:rPr lang="en-US" sz="2200" b="1" dirty="0">
                <a:solidFill>
                  <a:schemeClr val="tx1"/>
                </a:solidFill>
              </a:rPr>
              <a:t>                TOYOTA MOTORS CORPORATION</a:t>
            </a:r>
            <a:endParaRPr lang="en-GB" sz="2200" b="1" dirty="0">
              <a:solidFill>
                <a:schemeClr val="tx1"/>
              </a:solidFill>
            </a:endParaRPr>
          </a:p>
        </p:txBody>
      </p:sp>
      <p:pic>
        <p:nvPicPr>
          <p:cNvPr id="8" name="Picture 7" descr="A black logo with a black background&#10;&#10;Description automatically generated">
            <a:extLst>
              <a:ext uri="{FF2B5EF4-FFF2-40B4-BE49-F238E27FC236}">
                <a16:creationId xmlns:a16="http://schemas.microsoft.com/office/drawing/2014/main" id="{13DBD897-5352-D083-7A8A-62A816FA9D88}"/>
              </a:ext>
            </a:extLst>
          </p:cNvPr>
          <p:cNvPicPr>
            <a:picLocks noChangeAspect="1"/>
          </p:cNvPicPr>
          <p:nvPr/>
        </p:nvPicPr>
        <p:blipFill rotWithShape="1">
          <a:blip r:embed="rId3"/>
          <a:srcRect t="748" r="3" b="3"/>
          <a:stretch/>
        </p:blipFill>
        <p:spPr>
          <a:xfrm>
            <a:off x="-184274" y="-163903"/>
            <a:ext cx="1747734" cy="1036457"/>
          </a:xfrm>
          <a:prstGeom prst="rect">
            <a:avLst/>
          </a:prstGeom>
          <a:noFill/>
        </p:spPr>
      </p:pic>
      <p:pic>
        <p:nvPicPr>
          <p:cNvPr id="1030" name="Picture 6" descr="Download University of Hertfordshire Logo PNG and Vector (PDF, SVG, Ai,  EPS) Free">
            <a:extLst>
              <a:ext uri="{FF2B5EF4-FFF2-40B4-BE49-F238E27FC236}">
                <a16:creationId xmlns:a16="http://schemas.microsoft.com/office/drawing/2014/main" id="{ED79CC01-4511-0653-7993-7D11A5999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3612" y="-597116"/>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09DE25-4495-B4C2-6331-2152CAFE1C19}"/>
              </a:ext>
            </a:extLst>
          </p:cNvPr>
          <p:cNvSpPr txBox="1"/>
          <p:nvPr/>
        </p:nvSpPr>
        <p:spPr>
          <a:xfrm>
            <a:off x="943897" y="3429000"/>
            <a:ext cx="7205710" cy="2800767"/>
          </a:xfrm>
          <a:prstGeom prst="rect">
            <a:avLst/>
          </a:prstGeom>
          <a:noFill/>
        </p:spPr>
        <p:txBody>
          <a:bodyPr wrap="square" rtlCol="0">
            <a:spAutoFit/>
          </a:bodyPr>
          <a:lstStyle/>
          <a:p>
            <a:endParaRPr lang="en-US" sz="2200" b="1" dirty="0"/>
          </a:p>
          <a:p>
            <a:r>
              <a:rPr lang="en-US" sz="2200" b="1" dirty="0"/>
              <a:t>Group Number 09</a:t>
            </a:r>
          </a:p>
          <a:p>
            <a:r>
              <a:rPr lang="en-US" sz="2200" b="1" dirty="0"/>
              <a:t>Group Member:</a:t>
            </a:r>
          </a:p>
          <a:p>
            <a:r>
              <a:rPr lang="en-US" sz="2200" b="1" dirty="0"/>
              <a:t>Arun Kumar(220)</a:t>
            </a:r>
          </a:p>
          <a:p>
            <a:r>
              <a:rPr lang="en-US" sz="2200" b="1" dirty="0"/>
              <a:t>Atif Mushtaq(220)</a:t>
            </a:r>
          </a:p>
          <a:p>
            <a:r>
              <a:rPr lang="en-US" sz="2200" b="1" dirty="0"/>
              <a:t>Inam ul Haq(220)</a:t>
            </a:r>
          </a:p>
          <a:p>
            <a:r>
              <a:rPr lang="en-US" sz="2200" b="1" dirty="0"/>
              <a:t>Hamza Afzal(220)</a:t>
            </a:r>
          </a:p>
          <a:p>
            <a:r>
              <a:rPr lang="en-US" sz="2200" b="1" dirty="0"/>
              <a:t>Muhammad Hamza Zafar(22022247)</a:t>
            </a:r>
            <a:endParaRPr lang="en-GB" sz="2200" b="1" dirty="0"/>
          </a:p>
        </p:txBody>
      </p:sp>
    </p:spTree>
    <p:extLst>
      <p:ext uri="{BB962C8B-B14F-4D97-AF65-F5344CB8AC3E}">
        <p14:creationId xmlns:p14="http://schemas.microsoft.com/office/powerpoint/2010/main" val="166106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43967"/>
            <a:ext cx="10515600" cy="3998306"/>
          </a:xfrm>
        </p:spPr>
        <p:txBody>
          <a:bodyPr>
            <a:normAutofit/>
          </a:bodyPr>
          <a:lstStyle/>
          <a:p>
            <a:pPr algn="just">
              <a:lnSpc>
                <a:spcPct val="200000"/>
              </a:lnSpc>
              <a:buClrTx/>
            </a:pPr>
            <a:r>
              <a:rPr lang="en-GB"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the LSTM model trained on Toyota Motor Corporation's stock data demonstrates effective learning and prediction capabilities. The model's performance is evident through the visualization of historical and predicted stock prices, showcasing its ability to capture market trends. The training process includes early stopping and a learning rate scheduler for optimal convergence. Despite achieving satisfactory results, potential improvements lie in expanding the dataset and fine-tuning hyperparameters. The RMSE metric and future predictions underscore the model's utility, providing a foundation for further refinement and deployment in forecasting Toyota's stock prices.</a:t>
            </a:r>
          </a:p>
          <a:p>
            <a:endParaRPr lang="en-GB" dirty="0">
              <a:solidFill>
                <a:schemeClr val="tx1"/>
              </a:solidFill>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10</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616405"/>
            <a:ext cx="10515600" cy="100617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GB" sz="4000" dirty="0">
              <a:solidFill>
                <a:schemeClr val="tx1"/>
              </a:solidFill>
            </a:endParaRPr>
          </a:p>
        </p:txBody>
      </p:sp>
    </p:spTree>
    <p:extLst>
      <p:ext uri="{BB962C8B-B14F-4D97-AF65-F5344CB8AC3E}">
        <p14:creationId xmlns:p14="http://schemas.microsoft.com/office/powerpoint/2010/main" val="98497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43967"/>
            <a:ext cx="10515600" cy="3998306"/>
          </a:xfrm>
        </p:spPr>
        <p:txBody>
          <a:bodyPr>
            <a:normAutofit/>
          </a:bodyPr>
          <a:lstStyle/>
          <a:p>
            <a:pPr>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https://pypi.org/project/yfinance/</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https://matplotlib.org/stable/contents.html</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4"/>
              </a:rPr>
              <a:t>https://www.tensorflow.org/api_docs/python/tf/all_symbols</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5"/>
              </a:rPr>
              <a:t>https://machinelearningmastery.com/how-to-get-started-with-deep-learning-for-time-series-forecasting-7-day-mini-course/</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r>
              <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6"/>
              </a:rPr>
              <a:t>https://karpathy.github.io/2015/05/21/rnn-effectiveness/</a:t>
            </a: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28600" indent="0">
              <a:buClrTx/>
              <a:buNone/>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ClrTx/>
            </a:pPr>
            <a:endParaRPr lang="en-GB"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11</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7"/>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616405"/>
            <a:ext cx="10515600" cy="100617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GB" sz="4000" dirty="0">
              <a:solidFill>
                <a:schemeClr val="tx1"/>
              </a:solidFill>
            </a:endParaRPr>
          </a:p>
        </p:txBody>
      </p:sp>
    </p:spTree>
    <p:extLst>
      <p:ext uri="{BB962C8B-B14F-4D97-AF65-F5344CB8AC3E}">
        <p14:creationId xmlns:p14="http://schemas.microsoft.com/office/powerpoint/2010/main" val="390611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p:txBody>
          <a:bodyPr/>
          <a:lstStyle/>
          <a:p>
            <a:r>
              <a:rPr lang="en-US" dirty="0">
                <a:solidFill>
                  <a:schemeClr val="tx1"/>
                </a:solidFill>
              </a:rPr>
              <a:t>Table of Contents</a:t>
            </a:r>
            <a:endParaRPr lang="en-GB"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p:txBody>
          <a:bodyPr>
            <a:normAutofit/>
          </a:bodyPr>
          <a:lstStyle/>
          <a:p>
            <a:pPr>
              <a:buClrTx/>
            </a:pPr>
            <a:r>
              <a:rPr lang="en-US" sz="2500" dirty="0">
                <a:solidFill>
                  <a:schemeClr val="tx1">
                    <a:alpha val="70000"/>
                  </a:schemeClr>
                </a:solidFill>
              </a:rPr>
              <a:t>Introduction of Topic</a:t>
            </a:r>
          </a:p>
          <a:p>
            <a:pPr>
              <a:buClrTx/>
            </a:pPr>
            <a:r>
              <a:rPr lang="en-US" sz="2500" dirty="0">
                <a:solidFill>
                  <a:schemeClr val="tx1">
                    <a:alpha val="70000"/>
                  </a:schemeClr>
                </a:solidFill>
              </a:rPr>
              <a:t>Model Details/Explanation</a:t>
            </a:r>
          </a:p>
          <a:p>
            <a:pPr>
              <a:buClrTx/>
            </a:pPr>
            <a:r>
              <a:rPr lang="en-US" sz="2500" dirty="0">
                <a:solidFill>
                  <a:schemeClr val="tx1">
                    <a:alpha val="70000"/>
                  </a:schemeClr>
                </a:solidFill>
              </a:rPr>
              <a:t>Model Architecture</a:t>
            </a:r>
          </a:p>
          <a:p>
            <a:pPr>
              <a:buClrTx/>
            </a:pPr>
            <a:r>
              <a:rPr lang="en-US" sz="2500" dirty="0">
                <a:solidFill>
                  <a:schemeClr val="tx1">
                    <a:alpha val="70000"/>
                  </a:schemeClr>
                </a:solidFill>
              </a:rPr>
              <a:t>Data Visualization/Predicted Values</a:t>
            </a:r>
          </a:p>
          <a:p>
            <a:pPr>
              <a:buClrTx/>
            </a:pPr>
            <a:r>
              <a:rPr lang="en-US" sz="2500" dirty="0">
                <a:solidFill>
                  <a:schemeClr val="tx1">
                    <a:alpha val="70000"/>
                  </a:schemeClr>
                </a:solidFill>
              </a:rPr>
              <a:t>Conclusion</a:t>
            </a:r>
          </a:p>
          <a:p>
            <a:pPr>
              <a:buClrTx/>
            </a:pPr>
            <a:r>
              <a:rPr lang="en-US" sz="2500" dirty="0">
                <a:solidFill>
                  <a:schemeClr val="tx1">
                    <a:alpha val="70000"/>
                  </a:schemeClr>
                </a:solidFill>
              </a:rPr>
              <a:t>References</a:t>
            </a:r>
          </a:p>
          <a:p>
            <a:pPr>
              <a:buClrTx/>
            </a:pPr>
            <a:endParaRPr lang="en-US" sz="2500" dirty="0">
              <a:solidFill>
                <a:schemeClr val="tx1">
                  <a:alpha val="70000"/>
                </a:schemeClr>
              </a:solidFill>
            </a:endParaRPr>
          </a:p>
          <a:p>
            <a:pPr>
              <a:buClrTx/>
            </a:pPr>
            <a:endParaRPr lang="en-GB" sz="2500" dirty="0">
              <a:solidFill>
                <a:schemeClr val="tx1">
                  <a:alpha val="70000"/>
                </a:schemeClr>
              </a:solidFill>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2</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Tree>
    <p:extLst>
      <p:ext uri="{BB962C8B-B14F-4D97-AF65-F5344CB8AC3E}">
        <p14:creationId xmlns:p14="http://schemas.microsoft.com/office/powerpoint/2010/main" val="408434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a:xfrm>
            <a:off x="838200" y="412057"/>
            <a:ext cx="10515600" cy="1325563"/>
          </a:xfrm>
        </p:spPr>
        <p:txBody>
          <a:bodyPr>
            <a:normAutofit/>
          </a:bodyPr>
          <a:lstStyle/>
          <a:p>
            <a:r>
              <a:rPr lang="en-GB" sz="4000" b="1" kern="0" dirty="0">
                <a:solidFill>
                  <a:schemeClr val="tx1"/>
                </a:solidFill>
                <a:effectLst/>
                <a:ea typeface="Times New Roman" panose="02020603050405020304" pitchFamily="18" charset="0"/>
                <a:cs typeface="Times New Roman" panose="02020603050405020304" pitchFamily="18" charset="0"/>
              </a:rPr>
              <a:t>Introduction to the chosen stock/company</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838200" y="1775280"/>
            <a:ext cx="10515600" cy="3998306"/>
          </a:xfrm>
        </p:spPr>
        <p:txBody>
          <a:bodyPr>
            <a:normAutofit/>
          </a:bodyPr>
          <a:lstStyle/>
          <a:p>
            <a:pPr marL="171450" indent="-171450" algn="just">
              <a:lnSpc>
                <a:spcPct val="200000"/>
              </a:lnSpc>
              <a:spcBef>
                <a:spcPts val="1500"/>
              </a:spcBef>
              <a:buClrTx/>
              <a:buSzPts val="1000"/>
              <a:tabLst>
                <a:tab pos="457200" algn="l"/>
              </a:tabLst>
            </a:pP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Toyota Motor Corporation (Ticker: TM) is a pillar of the automotive industry, with roots dating back to 1937. Toyota has grown to become one of the world's largest and most prominent vehicle manufacturers. With a diverse product portfolio ranging from fragile automobiles to pioneering hybrid models such as the renowned Prius, Toyota remains at the forefront of technical breakthroughs. Toyota has production plants and sales offices across North America, Europe, Asia, and other parts of the world.</a:t>
            </a:r>
          </a:p>
          <a:p>
            <a:pPr marL="171450" indent="-171450" algn="just">
              <a:lnSpc>
                <a:spcPct val="200000"/>
              </a:lnSpc>
              <a:spcBef>
                <a:spcPts val="1500"/>
              </a:spcBef>
              <a:buClrTx/>
              <a:buSzPts val="1000"/>
              <a:tabLst>
                <a:tab pos="457200" algn="l"/>
              </a:tabLst>
            </a:pP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Toyota has been a leader in sustainability, championing ecologically responsible practices and leading the charge in hybrid technology. Beyond automobiles, the company's commitment to fuel efficiency and safety features has played a critical role in altering the automotive landscape. When we study the historical stock performance data acquired from Yahoo Finance (December 1, 2020, to December 1, 2023), we get a glimpse into Toyota's financial journey, revealing insights on market patterns, investor sentiment, and the company's resiliency in the volatile world of finance. Toyota continues to drive change on the road and in the global business scene, with a legacy anchored in innovation and a commitment to a greener future.</a:t>
            </a:r>
          </a:p>
          <a:p>
            <a:endParaRPr lang="en-GB" sz="1200" dirty="0">
              <a:latin typeface="Calibri" panose="020F0502020204030204" pitchFamily="34" charset="0"/>
              <a:ea typeface="Calibri" panose="020F0502020204030204" pitchFamily="34" charset="0"/>
              <a:cs typeface="Calibri" panose="020F0502020204030204" pitchFamily="34" charset="0"/>
            </a:endParaRPr>
          </a:p>
          <a:p>
            <a:pPr>
              <a:buClrTx/>
            </a:pPr>
            <a:endParaRPr lang="en-US"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a:p>
            <a:pPr>
              <a:buClrTx/>
            </a:pPr>
            <a:endParaRPr lang="en-GB"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3</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Tree>
    <p:extLst>
      <p:ext uri="{BB962C8B-B14F-4D97-AF65-F5344CB8AC3E}">
        <p14:creationId xmlns:p14="http://schemas.microsoft.com/office/powerpoint/2010/main" val="23832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p:txBody>
          <a:bodyPr>
            <a:normAutofit/>
          </a:bodyPr>
          <a:lstStyle/>
          <a:p>
            <a:r>
              <a:rPr lang="en-GB" sz="4000" b="1" kern="0" dirty="0">
                <a:solidFill>
                  <a:schemeClr val="tx1"/>
                </a:solidFill>
                <a:effectLst/>
                <a:ea typeface="Times New Roman" panose="02020603050405020304" pitchFamily="18" charset="0"/>
                <a:cs typeface="Times New Roman" panose="02020603050405020304" pitchFamily="18" charset="0"/>
              </a:rPr>
              <a:t> </a:t>
            </a:r>
            <a:r>
              <a:rPr lang="en-GB" sz="4000" b="1" kern="0" dirty="0">
                <a:solidFill>
                  <a:schemeClr val="tx1"/>
                </a:solidFill>
                <a:ea typeface="Times New Roman" panose="02020603050405020304" pitchFamily="18" charset="0"/>
                <a:cs typeface="Times New Roman" panose="02020603050405020304" pitchFamily="18" charset="0"/>
              </a:rPr>
              <a:t>B</a:t>
            </a:r>
            <a:r>
              <a:rPr lang="en-GB" sz="4000" b="1" kern="0" dirty="0">
                <a:solidFill>
                  <a:schemeClr val="tx1"/>
                </a:solidFill>
                <a:effectLst/>
                <a:ea typeface="Times New Roman" panose="02020603050405020304" pitchFamily="18" charset="0"/>
                <a:cs typeface="Times New Roman" panose="02020603050405020304" pitchFamily="18" charset="0"/>
              </a:rPr>
              <a:t>rief overview of LSTMs and their suitability for stock data</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838200" y="2006600"/>
            <a:ext cx="10515600" cy="3998306"/>
          </a:xfrm>
        </p:spPr>
        <p:txBody>
          <a:bodyPr>
            <a:normAutofit/>
          </a:bodyPr>
          <a:lstStyle/>
          <a:p>
            <a:pPr algn="just">
              <a:lnSpc>
                <a:spcPct val="200000"/>
              </a:lnSpc>
              <a:buClrTx/>
            </a:pP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Long Short-Term Memory (LSTM) networks are used in the provided code to forecast stock prices for Toyota Motor Corporation (Ticker: TM) based on historical data. The code highlights numerous reasons why LSTMs are particularly useful for stock data.</a:t>
            </a:r>
          </a:p>
          <a:p>
            <a:pPr algn="just">
              <a:lnSpc>
                <a:spcPct val="200000"/>
              </a:lnSpc>
              <a:buClrTx/>
            </a:pP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LSTMs are used for stock price prediction in our code, demonstrating its appropriateness for financial time-series data. LSTMs' architecture enables them to capture complex temporal dependencies and nonlinear patterns in stock values over time. The sequential character of LSTMs corresponds to the time series structure of stock data, allowing them to effectively learn from past trends and adapt to changing market conditions.</a:t>
            </a:r>
          </a:p>
          <a:p>
            <a:pPr algn="just">
              <a:lnSpc>
                <a:spcPct val="200000"/>
              </a:lnSpc>
              <a:buClrTx/>
            </a:pPr>
            <a:r>
              <a:rPr lang="en-GB" sz="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model's ability to automatically learn relevant features from the data, handle time lags, and account for multivariate inputs, as demonstrated in your code, enhances its capacity to capture the complexity of stock market dynamics. Additionally, LSTMs are adept at handling noisy financial data, providing robustness in filtering out irrelevant information. Overall, your code showcases LSTMs as a powerful tool for stock price prediction, leveraging their strengths in handling sequential, dynamic, and multivariate characteristics of financial time-series data.</a:t>
            </a:r>
            <a:endParaRPr lang="en-GB"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buClrTx/>
            </a:pPr>
            <a:endParaRPr lang="en-US"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a:p>
            <a:pPr algn="just">
              <a:buClrTx/>
            </a:pPr>
            <a:endParaRPr lang="en-GB"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4</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Tree>
    <p:extLst>
      <p:ext uri="{BB962C8B-B14F-4D97-AF65-F5344CB8AC3E}">
        <p14:creationId xmlns:p14="http://schemas.microsoft.com/office/powerpoint/2010/main" val="3061801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4BBE-7ADA-F501-6D66-3F68D7DF97E5}"/>
              </a:ext>
            </a:extLst>
          </p:cNvPr>
          <p:cNvSpPr>
            <a:spLocks noGrp="1"/>
          </p:cNvSpPr>
          <p:nvPr>
            <p:ph type="title"/>
          </p:nvPr>
        </p:nvSpPr>
        <p:spPr>
          <a:xfrm>
            <a:off x="838200" y="333227"/>
            <a:ext cx="10515600" cy="1325563"/>
          </a:xfrm>
        </p:spPr>
        <p:txBody>
          <a:bodyPr>
            <a:normAutofit/>
          </a:bodyPr>
          <a:lstStyle/>
          <a:p>
            <a:r>
              <a:rPr lang="en-GB" sz="4000" b="1" kern="0" dirty="0">
                <a:solidFill>
                  <a:schemeClr val="tx1"/>
                </a:solidFill>
                <a:effectLst/>
                <a:ea typeface="Times New Roman" panose="02020603050405020304" pitchFamily="18" charset="0"/>
                <a:cs typeface="Times New Roman" panose="02020603050405020304" pitchFamily="18" charset="0"/>
              </a:rPr>
              <a:t>Preprocessing techniques employed</a:t>
            </a:r>
            <a:endParaRPr lang="en-GB" sz="4000" dirty="0">
              <a:solidFill>
                <a:schemeClr val="tx1"/>
              </a:solidFill>
            </a:endParaRPr>
          </a:p>
        </p:txBody>
      </p:sp>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776568" y="1463041"/>
            <a:ext cx="5778500" cy="4399157"/>
          </a:xfrm>
        </p:spPr>
        <p:txBody>
          <a:bodyPr>
            <a:noAutofit/>
          </a:bodyPr>
          <a:lstStyle/>
          <a:p>
            <a:pPr marL="228600" indent="0" algn="just">
              <a:lnSpc>
                <a:spcPct val="200000"/>
              </a:lnSpc>
              <a:spcAft>
                <a:spcPts val="1500"/>
              </a:spcAft>
              <a:buNone/>
            </a:pPr>
            <a:r>
              <a:rPr lang="en-GB"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assignment we have used, several preprocessing techniques for effective LSTM model training:</a:t>
            </a:r>
            <a:endPar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200000"/>
              </a:lnSpc>
              <a:spcAft>
                <a:spcPts val="1500"/>
              </a:spcAft>
              <a:buClrTx/>
            </a:pPr>
            <a:r>
              <a:rPr lang="en-GB" sz="1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Scaling:</a:t>
            </a:r>
            <a:r>
              <a:rPr lang="en-GB"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The closing prices are scaled to a range between 0 and 1 using the MinMaxScaler, ensuring that the model processes data within a consistent numeric range, promoting stable and efficient training.</a:t>
            </a:r>
            <a:endPar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200000"/>
              </a:lnSpc>
              <a:spcAft>
                <a:spcPts val="1500"/>
              </a:spcAft>
              <a:buClrTx/>
            </a:pPr>
            <a:r>
              <a:rPr lang="en-GB" sz="1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Time Window Creation:</a:t>
            </a:r>
            <a:r>
              <a:rPr lang="en-GB"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rPr>
              <a:t>We define</a:t>
            </a:r>
            <a:r>
              <a:rPr lang="en-GB"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 time window of 50 days, shaping the input data into sequences of this length. This allows the LSTM model to capture sequential patterns and dependencies within this window, aiding in learning meaningful representations.</a:t>
            </a:r>
            <a:endPar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lnSpc>
                <a:spcPct val="200000"/>
              </a:lnSpc>
              <a:spcAft>
                <a:spcPts val="1500"/>
              </a:spcAft>
              <a:buClrTx/>
            </a:pPr>
            <a:r>
              <a:rPr lang="en-GB" sz="1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Feature-Label Pair Generation:</a:t>
            </a:r>
            <a:r>
              <a:rPr lang="en-GB" sz="1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Lists of features (X) and corresponding labels (y) are created based on the defined time window. This step establishes the temporal relationship between past and future stock prices, essential for time-series prediction tasks.</a:t>
            </a:r>
            <a:endPar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GB" sz="1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5</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pic>
        <p:nvPicPr>
          <p:cNvPr id="10" name="Picture 2">
            <a:extLst>
              <a:ext uri="{FF2B5EF4-FFF2-40B4-BE49-F238E27FC236}">
                <a16:creationId xmlns:a16="http://schemas.microsoft.com/office/drawing/2014/main" id="{7DE45DF9-AD34-966C-2EFD-436943993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1712505"/>
            <a:ext cx="4593621" cy="439915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CA725AA-F481-103F-3F3D-9FA9CE9E8486}"/>
              </a:ext>
            </a:extLst>
          </p:cNvPr>
          <p:cNvSpPr txBox="1"/>
          <p:nvPr/>
        </p:nvSpPr>
        <p:spPr>
          <a:xfrm>
            <a:off x="9074507" y="6034643"/>
            <a:ext cx="979878" cy="369332"/>
          </a:xfrm>
          <a:prstGeom prst="rect">
            <a:avLst/>
          </a:prstGeom>
          <a:noFill/>
        </p:spPr>
        <p:txBody>
          <a:bodyPr wrap="square" rtlCol="0">
            <a:spAutoFit/>
          </a:bodyPr>
          <a:lstStyle/>
          <a:p>
            <a:r>
              <a:rPr lang="en-US" dirty="0"/>
              <a:t>Fig 1.0</a:t>
            </a:r>
            <a:endParaRPr lang="en-GB" dirty="0"/>
          </a:p>
        </p:txBody>
      </p:sp>
    </p:spTree>
    <p:extLst>
      <p:ext uri="{BB962C8B-B14F-4D97-AF65-F5344CB8AC3E}">
        <p14:creationId xmlns:p14="http://schemas.microsoft.com/office/powerpoint/2010/main" val="77819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587500"/>
            <a:ext cx="10515600" cy="3998306"/>
          </a:xfrm>
        </p:spPr>
        <p:txBody>
          <a:bodyPr>
            <a:noAutofit/>
          </a:bodyPr>
          <a:lstStyle/>
          <a:p>
            <a:pPr marL="400050" indent="-171450">
              <a:lnSpc>
                <a:spcPct val="200000"/>
              </a:lnSpc>
              <a:spcAft>
                <a:spcPts val="1500"/>
              </a:spcAft>
              <a:buFont typeface="Wingdings" panose="05000000000000000000" pitchFamily="2" charset="2"/>
              <a:buChar char="§"/>
            </a:pPr>
            <a:r>
              <a:rPr lang="en-GB" sz="1200" b="1"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Reshaping for LSTM Input:</a:t>
            </a:r>
            <a:r>
              <a:rPr lang="en-GB" sz="12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 The feature sequences are reshaped into a 3-dimensional format suitable for LSTM input, ensuring compatibility with the model's architecture.</a:t>
            </a:r>
          </a:p>
          <a:p>
            <a:pPr marL="400050" indent="-171450">
              <a:lnSpc>
                <a:spcPct val="200000"/>
              </a:lnSpc>
              <a:spcAft>
                <a:spcPts val="1500"/>
              </a:spcAft>
              <a:buFont typeface="Wingdings" panose="05000000000000000000" pitchFamily="2" charset="2"/>
              <a:buChar char="§"/>
            </a:pPr>
            <a:r>
              <a:rPr lang="en-GB" sz="1200" b="1"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Train-Test Split:</a:t>
            </a:r>
            <a:r>
              <a:rPr lang="en-GB" sz="12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 The dataset is split into training and testing sets using a 80-20 split ratio. This allows the model to be trained on a portion of the data and evaluated on unseen data, providing insights into its generalization capabilities.</a:t>
            </a:r>
            <a:endParaRPr lang="en-GB"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a:p>
            <a:pPr marL="400050" indent="-171450">
              <a:lnSpc>
                <a:spcPct val="200000"/>
              </a:lnSpc>
              <a:spcAft>
                <a:spcPts val="1500"/>
              </a:spcAft>
              <a:buFont typeface="Wingdings" panose="05000000000000000000" pitchFamily="2" charset="2"/>
              <a:buChar char="§"/>
            </a:pPr>
            <a:r>
              <a:rPr lang="en-GB" sz="1200" b="1"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Generator Function:</a:t>
            </a:r>
            <a:r>
              <a:rPr lang="en-GB" sz="12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 A generator function is implemented to efficiently yield batches of training data during model training, enhancing memory efficiency and accommodating large datasets.</a:t>
            </a:r>
            <a:endParaRPr lang="en-GB" sz="12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a:p>
            <a:pPr marL="400050" indent="-171450">
              <a:lnSpc>
                <a:spcPct val="200000"/>
              </a:lnSpc>
              <a:spcAft>
                <a:spcPts val="1500"/>
              </a:spcAft>
              <a:buFont typeface="Wingdings" panose="05000000000000000000" pitchFamily="2" charset="2"/>
              <a:buChar char="§"/>
            </a:pPr>
            <a:r>
              <a:rPr lang="en-GB" sz="12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These preprocessing techniques collectively set the groundwork for training the LSTM model on historical stock price data, facilitating its ability to learn and generalize patterns effectively.</a:t>
            </a: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6</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363538"/>
            <a:ext cx="10515600" cy="1325562"/>
          </a:xfrm>
        </p:spPr>
        <p:txBody>
          <a:bodyPr>
            <a:normAutofit/>
          </a:bodyPr>
          <a:lstStyle/>
          <a:p>
            <a:r>
              <a:rPr lang="en-GB" sz="4000" b="1" kern="0" dirty="0">
                <a:solidFill>
                  <a:schemeClr val="tx1"/>
                </a:solidFill>
                <a:effectLst/>
                <a:ea typeface="Times New Roman" panose="02020603050405020304" pitchFamily="18" charset="0"/>
                <a:cs typeface="Times New Roman" panose="02020603050405020304" pitchFamily="18" charset="0"/>
              </a:rPr>
              <a:t>Preprocessing techniques employed</a:t>
            </a:r>
            <a:endParaRPr lang="en-GB" sz="4000" dirty="0">
              <a:solidFill>
                <a:schemeClr val="tx1"/>
              </a:solidFill>
            </a:endParaRPr>
          </a:p>
        </p:txBody>
      </p:sp>
    </p:spTree>
    <p:extLst>
      <p:ext uri="{BB962C8B-B14F-4D97-AF65-F5344CB8AC3E}">
        <p14:creationId xmlns:p14="http://schemas.microsoft.com/office/powerpoint/2010/main" val="302075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775280"/>
            <a:ext cx="6112933" cy="3998306"/>
          </a:xfrm>
        </p:spPr>
        <p:txBody>
          <a:bodyPr>
            <a:normAutofit/>
          </a:bodyPr>
          <a:lstStyle/>
          <a:p>
            <a:pPr>
              <a:lnSpc>
                <a:spcPct val="200000"/>
              </a:lnSpc>
              <a:buClrTx/>
            </a:pPr>
            <a:r>
              <a:rPr lang="en-GB" sz="1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LSTM architecture in this assignment is made up of three sequential levels: the first two LSTM layers with 100 and 50 units, respectively, both returning sequences, and the third LSTM layer with 100 units. The output layer is a Dense layer with 1 unit. The hyperbolic tangent (tanh) is employed as the activation function, and the model is optimized using the Adam optimizer with a Mean Squared Error (MSE) loss function for regression. Training is done over 10 epochs with a batch size of 32 and early stopping to prevent overfitting. These parameters, when combined, form a strong LSTM architecture for predicting stock values based on previous data.</a:t>
            </a: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7</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532675"/>
            <a:ext cx="10515600" cy="132556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LSTM architecture and parameters chosen</a:t>
            </a:r>
            <a:endParaRPr lang="en-GB" sz="4000" dirty="0">
              <a:solidFill>
                <a:schemeClr val="tx1"/>
              </a:solidFill>
            </a:endParaRPr>
          </a:p>
        </p:txBody>
      </p:sp>
      <p:pic>
        <p:nvPicPr>
          <p:cNvPr id="2" name="Picture 1" descr="A screen shot of a black background&#10;&#10;Description automatically generated">
            <a:extLst>
              <a:ext uri="{FF2B5EF4-FFF2-40B4-BE49-F238E27FC236}">
                <a16:creationId xmlns:a16="http://schemas.microsoft.com/office/drawing/2014/main" id="{41D364AF-900A-DD03-A68E-D767CC2558CF}"/>
              </a:ext>
            </a:extLst>
          </p:cNvPr>
          <p:cNvPicPr>
            <a:picLocks noChangeAspect="1"/>
          </p:cNvPicPr>
          <p:nvPr/>
        </p:nvPicPr>
        <p:blipFill>
          <a:blip r:embed="rId4"/>
          <a:stretch>
            <a:fillRect/>
          </a:stretch>
        </p:blipFill>
        <p:spPr>
          <a:xfrm>
            <a:off x="8610600" y="1251549"/>
            <a:ext cx="2790456" cy="4549915"/>
          </a:xfrm>
          <a:prstGeom prst="rect">
            <a:avLst/>
          </a:prstGeom>
        </p:spPr>
      </p:pic>
      <p:sp>
        <p:nvSpPr>
          <p:cNvPr id="10" name="TextBox 9">
            <a:extLst>
              <a:ext uri="{FF2B5EF4-FFF2-40B4-BE49-F238E27FC236}">
                <a16:creationId xmlns:a16="http://schemas.microsoft.com/office/drawing/2014/main" id="{6E851CA3-7BB5-1873-73FA-9B66C77557E8}"/>
              </a:ext>
            </a:extLst>
          </p:cNvPr>
          <p:cNvSpPr txBox="1"/>
          <p:nvPr/>
        </p:nvSpPr>
        <p:spPr>
          <a:xfrm>
            <a:off x="9407272" y="5786823"/>
            <a:ext cx="1082927" cy="369332"/>
          </a:xfrm>
          <a:prstGeom prst="rect">
            <a:avLst/>
          </a:prstGeom>
          <a:noFill/>
        </p:spPr>
        <p:txBody>
          <a:bodyPr wrap="square" rtlCol="0">
            <a:spAutoFit/>
          </a:bodyPr>
          <a:lstStyle/>
          <a:p>
            <a:r>
              <a:rPr lang="en-US" dirty="0"/>
              <a:t>Fig 2.0</a:t>
            </a:r>
            <a:endParaRPr lang="en-GB" dirty="0"/>
          </a:p>
        </p:txBody>
      </p:sp>
    </p:spTree>
    <p:extLst>
      <p:ext uri="{BB962C8B-B14F-4D97-AF65-F5344CB8AC3E}">
        <p14:creationId xmlns:p14="http://schemas.microsoft.com/office/powerpoint/2010/main" val="312154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587500"/>
            <a:ext cx="10515600" cy="1841500"/>
          </a:xfrm>
        </p:spPr>
        <p:txBody>
          <a:bodyPr>
            <a:noAutofit/>
          </a:bodyPr>
          <a:lstStyle/>
          <a:p>
            <a:pPr algn="just">
              <a:lnSpc>
                <a:spcPct val="200000"/>
              </a:lnSpc>
              <a:buClrTx/>
            </a:pPr>
            <a:r>
              <a:rPr lang="en-GB" sz="12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After training the LSTM model, predictions are performed on the test data in our assignment. The model's performance is assessed by inverting the scaled predictions and actual values using the MinMaxScaler back to their original scales. The model's accuracy is then measured using the Root Mean Squared Error (RMSE), which provides a measure of the average prediction error. Furthermore, the algorithm is used to forecast future stock prices for the following 50 days, and these forecasts are displayed alongside historical closing prices. The graphic that results provides insights into the model's capacity to catch trends and patterns, assisting in the interpretation of its prediction skills for future stock price movements.</a:t>
            </a:r>
            <a:endParaRPr lang="en-GB"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8</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363538"/>
            <a:ext cx="10515600" cy="132556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Results and predictions from the model.</a:t>
            </a:r>
            <a:endParaRPr lang="en-GB" sz="4000" dirty="0">
              <a:solidFill>
                <a:schemeClr val="tx1"/>
              </a:solidFill>
            </a:endParaRPr>
          </a:p>
        </p:txBody>
      </p:sp>
      <p:pic>
        <p:nvPicPr>
          <p:cNvPr id="2" name="Picture 4">
            <a:extLst>
              <a:ext uri="{FF2B5EF4-FFF2-40B4-BE49-F238E27FC236}">
                <a16:creationId xmlns:a16="http://schemas.microsoft.com/office/drawing/2014/main" id="{9F0FE232-4FF3-C6B9-0F09-47EB51943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0458" y="3480706"/>
            <a:ext cx="7657303" cy="256714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47B5F9D-4359-9328-4A89-7D987C90BAC4}"/>
              </a:ext>
            </a:extLst>
          </p:cNvPr>
          <p:cNvSpPr txBox="1"/>
          <p:nvPr/>
        </p:nvSpPr>
        <p:spPr>
          <a:xfrm>
            <a:off x="5889171" y="6008337"/>
            <a:ext cx="979878" cy="369332"/>
          </a:xfrm>
          <a:prstGeom prst="rect">
            <a:avLst/>
          </a:prstGeom>
          <a:noFill/>
        </p:spPr>
        <p:txBody>
          <a:bodyPr wrap="square" rtlCol="0">
            <a:spAutoFit/>
          </a:bodyPr>
          <a:lstStyle/>
          <a:p>
            <a:r>
              <a:rPr lang="en-US" dirty="0"/>
              <a:t>Fig 3.0</a:t>
            </a:r>
            <a:endParaRPr lang="en-GB" dirty="0"/>
          </a:p>
        </p:txBody>
      </p:sp>
    </p:spTree>
    <p:extLst>
      <p:ext uri="{BB962C8B-B14F-4D97-AF65-F5344CB8AC3E}">
        <p14:creationId xmlns:p14="http://schemas.microsoft.com/office/powerpoint/2010/main" val="104741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CA50D0-6AF7-0C81-FF77-7665D95052F9}"/>
              </a:ext>
            </a:extLst>
          </p:cNvPr>
          <p:cNvSpPr>
            <a:spLocks noGrp="1"/>
          </p:cNvSpPr>
          <p:nvPr>
            <p:ph idx="1"/>
          </p:nvPr>
        </p:nvSpPr>
        <p:spPr>
          <a:xfrm>
            <a:off x="694267" y="1934975"/>
            <a:ext cx="10515600" cy="3998306"/>
          </a:xfrm>
        </p:spPr>
        <p:txBody>
          <a:bodyPr>
            <a:normAutofit/>
          </a:bodyPr>
          <a:lstStyle/>
          <a:p>
            <a:pPr algn="just">
              <a:lnSpc>
                <a:spcPct val="200000"/>
              </a:lnSpc>
              <a:buClrTx/>
            </a:pPr>
            <a:r>
              <a:rPr lang="en-GB" sz="1400" kern="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While our LSTM model demonstrates proficiency, expanding the dataset's temporal range, fine-tuning hyperparameters, and incorporating additional features could enhance its predictive capabilities. Addressing potential overfitting through regularization techniques and simplifying the model's architecture may improve generalization. The inclusion of external data related to market events or sentiment analysis, along with exploration of alternative evaluation metrics, offers avenues for refinement. Consideration of ensemble methods and interpretability measures contributes to a more robust and adaptable model. Ensuring practical deployment considerations, such as real-time predictions and seamless integration, completes a comprehensive strategy for improvement.</a:t>
            </a:r>
            <a:endParaRPr lang="en-GB"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GB" dirty="0">
              <a:solidFill>
                <a:schemeClr val="tx1"/>
              </a:solidFill>
            </a:endParaRPr>
          </a:p>
        </p:txBody>
      </p:sp>
      <p:sp>
        <p:nvSpPr>
          <p:cNvPr id="4" name="Date Placeholder 3">
            <a:extLst>
              <a:ext uri="{FF2B5EF4-FFF2-40B4-BE49-F238E27FC236}">
                <a16:creationId xmlns:a16="http://schemas.microsoft.com/office/drawing/2014/main" id="{B3BCBB82-2041-D777-D8A3-BB8339B1649F}"/>
              </a:ext>
            </a:extLst>
          </p:cNvPr>
          <p:cNvSpPr>
            <a:spLocks noGrp="1"/>
          </p:cNvSpPr>
          <p:nvPr>
            <p:ph type="dt" sz="half" idx="10"/>
          </p:nvPr>
        </p:nvSpPr>
        <p:spPr/>
        <p:txBody>
          <a:bodyPr/>
          <a:lstStyle/>
          <a:p>
            <a:fld id="{AC6E7B69-4F0D-4356-B01E-F318791D7E49}" type="datetime1">
              <a:rPr lang="en-US" smtClean="0">
                <a:solidFill>
                  <a:schemeClr val="tx1"/>
                </a:solidFill>
              </a:rPr>
              <a:t>12/15/2023</a:t>
            </a:fld>
            <a:endParaRPr lang="en-US" dirty="0">
              <a:solidFill>
                <a:schemeClr val="tx1"/>
              </a:solidFill>
            </a:endParaRPr>
          </a:p>
        </p:txBody>
      </p:sp>
      <p:sp>
        <p:nvSpPr>
          <p:cNvPr id="5" name="Slide Number Placeholder 4">
            <a:extLst>
              <a:ext uri="{FF2B5EF4-FFF2-40B4-BE49-F238E27FC236}">
                <a16:creationId xmlns:a16="http://schemas.microsoft.com/office/drawing/2014/main" id="{AEACA93D-8221-1605-8D09-F44F14B3A858}"/>
              </a:ext>
            </a:extLst>
          </p:cNvPr>
          <p:cNvSpPr>
            <a:spLocks noGrp="1"/>
          </p:cNvSpPr>
          <p:nvPr>
            <p:ph type="sldNum" sz="quarter" idx="12"/>
          </p:nvPr>
        </p:nvSpPr>
        <p:spPr/>
        <p:txBody>
          <a:bodyPr/>
          <a:lstStyle/>
          <a:p>
            <a:fld id="{28844951-7827-47D4-8276-7DDE1FA7D85A}" type="slidenum">
              <a:rPr lang="en-US" smtClean="0">
                <a:solidFill>
                  <a:schemeClr val="tx1"/>
                </a:solidFill>
              </a:rPr>
              <a:t>9</a:t>
            </a:fld>
            <a:endParaRPr lang="en-US" dirty="0">
              <a:solidFill>
                <a:schemeClr val="tx1"/>
              </a:solidFill>
            </a:endParaRPr>
          </a:p>
        </p:txBody>
      </p:sp>
      <p:pic>
        <p:nvPicPr>
          <p:cNvPr id="6" name="Picture 5" descr="A black logo with a black background&#10;&#10;Description automatically generated">
            <a:extLst>
              <a:ext uri="{FF2B5EF4-FFF2-40B4-BE49-F238E27FC236}">
                <a16:creationId xmlns:a16="http://schemas.microsoft.com/office/drawing/2014/main" id="{52DC1F3D-4B2C-FAF2-55C5-03A5B93201AA}"/>
              </a:ext>
            </a:extLst>
          </p:cNvPr>
          <p:cNvPicPr>
            <a:picLocks noChangeAspect="1"/>
          </p:cNvPicPr>
          <p:nvPr/>
        </p:nvPicPr>
        <p:blipFill rotWithShape="1">
          <a:blip r:embed="rId2"/>
          <a:srcRect t="748" r="3" b="3"/>
          <a:stretch/>
        </p:blipFill>
        <p:spPr>
          <a:xfrm>
            <a:off x="319368" y="50363"/>
            <a:ext cx="749798" cy="444652"/>
          </a:xfrm>
          <a:prstGeom prst="rect">
            <a:avLst/>
          </a:prstGeom>
          <a:noFill/>
        </p:spPr>
      </p:pic>
      <p:sp>
        <p:nvSpPr>
          <p:cNvPr id="7" name="TextBox 6">
            <a:extLst>
              <a:ext uri="{FF2B5EF4-FFF2-40B4-BE49-F238E27FC236}">
                <a16:creationId xmlns:a16="http://schemas.microsoft.com/office/drawing/2014/main" id="{B21C9A85-30E5-651B-6476-B7595A96A7BE}"/>
              </a:ext>
            </a:extLst>
          </p:cNvPr>
          <p:cNvSpPr txBox="1"/>
          <p:nvPr/>
        </p:nvSpPr>
        <p:spPr>
          <a:xfrm>
            <a:off x="909244" y="88023"/>
            <a:ext cx="7813650" cy="369332"/>
          </a:xfrm>
          <a:prstGeom prst="rect">
            <a:avLst/>
          </a:prstGeom>
          <a:noFill/>
        </p:spPr>
        <p:txBody>
          <a:bodyPr wrap="square">
            <a:spAutoFit/>
          </a:bodyPr>
          <a:lstStyle/>
          <a:p>
            <a:r>
              <a:rPr lang="en-US" sz="1800" b="1" dirty="0">
                <a:solidFill>
                  <a:schemeClr val="tx1"/>
                </a:solidFill>
              </a:rPr>
              <a:t> TOYOTA MOTORS CORPORATION</a:t>
            </a:r>
            <a:endParaRPr lang="en-GB" sz="1800" b="1" dirty="0">
              <a:solidFill>
                <a:schemeClr val="tx1"/>
              </a:solidFill>
            </a:endParaRPr>
          </a:p>
        </p:txBody>
      </p:sp>
      <p:pic>
        <p:nvPicPr>
          <p:cNvPr id="8" name="Picture 6" descr="Download University of Hertfordshire Logo PNG and Vector (PDF, SVG, Ai,  EPS) Free">
            <a:extLst>
              <a:ext uri="{FF2B5EF4-FFF2-40B4-BE49-F238E27FC236}">
                <a16:creationId xmlns:a16="http://schemas.microsoft.com/office/drawing/2014/main" id="{858DCAA2-EA14-669F-F0C5-277C37EDE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9705" y="-574113"/>
            <a:ext cx="2202927" cy="1693604"/>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5AEAF762-B9AE-5B19-1901-CE71F9E4C201}"/>
              </a:ext>
            </a:extLst>
          </p:cNvPr>
          <p:cNvSpPr>
            <a:spLocks noGrp="1"/>
          </p:cNvSpPr>
          <p:nvPr>
            <p:ph type="ftr" sz="quarter" idx="11"/>
          </p:nvPr>
        </p:nvSpPr>
        <p:spPr/>
        <p:txBody>
          <a:bodyPr/>
          <a:lstStyle/>
          <a:p>
            <a:r>
              <a:rPr lang="en-US" dirty="0">
                <a:solidFill>
                  <a:schemeClr val="tx1"/>
                </a:solidFill>
              </a:rPr>
              <a:t>Machine Learning &amp; Neural Networks</a:t>
            </a:r>
          </a:p>
        </p:txBody>
      </p:sp>
      <p:sp>
        <p:nvSpPr>
          <p:cNvPr id="13" name="Title 1">
            <a:extLst>
              <a:ext uri="{FF2B5EF4-FFF2-40B4-BE49-F238E27FC236}">
                <a16:creationId xmlns:a16="http://schemas.microsoft.com/office/drawing/2014/main" id="{D0C6CED0-FE79-8015-64F6-9C2DE3D0199B}"/>
              </a:ext>
            </a:extLst>
          </p:cNvPr>
          <p:cNvSpPr>
            <a:spLocks noGrp="1"/>
          </p:cNvSpPr>
          <p:nvPr>
            <p:ph type="title"/>
          </p:nvPr>
        </p:nvSpPr>
        <p:spPr>
          <a:xfrm>
            <a:off x="838200" y="609413"/>
            <a:ext cx="10515600" cy="1325562"/>
          </a:xfrm>
        </p:spPr>
        <p:txBody>
          <a:bodyPr>
            <a:normAutofit/>
          </a:bodyPr>
          <a:lstStyle/>
          <a:p>
            <a:r>
              <a:rPr lang="en-GB"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Limitations and potential areas of improvement</a:t>
            </a:r>
            <a:endParaRPr lang="en-GB" sz="4000" dirty="0">
              <a:solidFill>
                <a:schemeClr val="tx1"/>
              </a:solidFill>
            </a:endParaRPr>
          </a:p>
        </p:txBody>
      </p:sp>
    </p:spTree>
    <p:extLst>
      <p:ext uri="{BB962C8B-B14F-4D97-AF65-F5344CB8AC3E}">
        <p14:creationId xmlns:p14="http://schemas.microsoft.com/office/powerpoint/2010/main" val="3752405628"/>
      </p:ext>
    </p:extLst>
  </p:cSld>
  <p:clrMapOvr>
    <a:masterClrMapping/>
  </p:clrMapOvr>
</p:sld>
</file>

<file path=ppt/theme/theme1.xml><?xml version="1.0" encoding="utf-8"?>
<a:theme xmlns:a="http://schemas.openxmlformats.org/drawingml/2006/main" name="Luminou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A9CBB978BD18469464A25DED8C1F9F" ma:contentTypeVersion="9" ma:contentTypeDescription="Create a new document." ma:contentTypeScope="" ma:versionID="be6fd95f0c24d8de63e8a911286900fc">
  <xsd:schema xmlns:xsd="http://www.w3.org/2001/XMLSchema" xmlns:xs="http://www.w3.org/2001/XMLSchema" xmlns:p="http://schemas.microsoft.com/office/2006/metadata/properties" xmlns:ns3="62ddcda8-ccf6-4ef1-9d3d-d4d4a4962010" targetNamespace="http://schemas.microsoft.com/office/2006/metadata/properties" ma:root="true" ma:fieldsID="1e5ba7bad49b8bd07b83001ac5e76e9d" ns3:_="">
    <xsd:import namespace="62ddcda8-ccf6-4ef1-9d3d-d4d4a49620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ddcda8-ccf6-4ef1-9d3d-d4d4a49620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266999-8078-45D9-8E1B-74E03E7E01CF}">
  <ds:schemaRefs>
    <ds:schemaRef ds:uri="http://schemas.microsoft.com/sharepoint/v3/contenttype/forms"/>
  </ds:schemaRefs>
</ds:datastoreItem>
</file>

<file path=customXml/itemProps2.xml><?xml version="1.0" encoding="utf-8"?>
<ds:datastoreItem xmlns:ds="http://schemas.openxmlformats.org/officeDocument/2006/customXml" ds:itemID="{1DA97BCE-FFD3-4C00-BD7B-22DAD8EB7B7C}">
  <ds:schemaRefs>
    <ds:schemaRef ds:uri="http://www.w3.org/XML/1998/namespace"/>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62ddcda8-ccf6-4ef1-9d3d-d4d4a4962010"/>
    <ds:schemaRef ds:uri="http://purl.org/dc/dcmitype/"/>
  </ds:schemaRefs>
</ds:datastoreItem>
</file>

<file path=customXml/itemProps3.xml><?xml version="1.0" encoding="utf-8"?>
<ds:datastoreItem xmlns:ds="http://schemas.openxmlformats.org/officeDocument/2006/customXml" ds:itemID="{73DD2E1D-9470-483A-9828-F5B67D9C1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ddcda8-ccf6-4ef1-9d3d-d4d4a49620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147</TotalTime>
  <Words>1420</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Sabon Next LT</vt:lpstr>
      <vt:lpstr>Times New Roman</vt:lpstr>
      <vt:lpstr>Wingdings</vt:lpstr>
      <vt:lpstr>LuminousVTI</vt:lpstr>
      <vt:lpstr>Analysing the Performance and Trends of Toyota Motor Corporation Stock</vt:lpstr>
      <vt:lpstr>Table of Contents</vt:lpstr>
      <vt:lpstr>Introduction to the chosen stock/company</vt:lpstr>
      <vt:lpstr> Brief overview of LSTMs and their suitability for stock data</vt:lpstr>
      <vt:lpstr>Preprocessing techniques employed</vt:lpstr>
      <vt:lpstr>Preprocessing techniques employed</vt:lpstr>
      <vt:lpstr>The LSTM architecture and parameters chosen</vt:lpstr>
      <vt:lpstr>Results and predictions from the model.</vt:lpstr>
      <vt:lpstr>Limitations and potential areas of improvement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the Performance and Trends of Toyota Motor Corporation Stock</dc:title>
  <dc:creator>Faizan Anwar [Student-BUS]</dc:creator>
  <cp:lastModifiedBy>Hamza Zafar</cp:lastModifiedBy>
  <cp:revision>31</cp:revision>
  <dcterms:created xsi:type="dcterms:W3CDTF">2023-12-14T22:04:05Z</dcterms:created>
  <dcterms:modified xsi:type="dcterms:W3CDTF">2023-12-15T02:14:29Z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0x0101001DA9CBB978BD18469464A25DED8C1F9F</vt:lpwstr>
  </property>
</Properties>
</file>