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70" r:id="rId5"/>
    <p:sldId id="259" r:id="rId6"/>
    <p:sldId id="260" r:id="rId7"/>
    <p:sldId id="261" r:id="rId8"/>
    <p:sldId id="262" r:id="rId9"/>
    <p:sldId id="263" r:id="rId10"/>
    <p:sldId id="264" r:id="rId11"/>
    <p:sldId id="265" r:id="rId12"/>
    <p:sldId id="266" r:id="rId13"/>
    <p:sldId id="267" r:id="rId14"/>
    <p:sldId id="268" r:id="rId15"/>
    <p:sldId id="269"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775291D-6F61-4FDD-AF11-2B195BF04C99}" type="datetimeFigureOut">
              <a:rPr lang="en-US" smtClean="0"/>
              <a:t>7/5/2023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AD936F-0A1B-4A99-99EF-585E58FD30C3}" type="slidenum">
              <a:rPr lang="en-US" smtClean="0"/>
              <a:t>‹#›</a:t>
            </a:fld>
            <a:endParaRPr lang="en-US"/>
          </a:p>
        </p:txBody>
      </p:sp>
    </p:spTree>
    <p:extLst>
      <p:ext uri="{BB962C8B-B14F-4D97-AF65-F5344CB8AC3E}">
        <p14:creationId xmlns:p14="http://schemas.microsoft.com/office/powerpoint/2010/main" val="40722011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75291D-6F61-4FDD-AF11-2B195BF04C99}" type="datetimeFigureOut">
              <a:rPr lang="en-US" smtClean="0"/>
              <a:t>7/5/2023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AD936F-0A1B-4A99-99EF-585E58FD30C3}" type="slidenum">
              <a:rPr lang="en-US" smtClean="0"/>
              <a:t>‹#›</a:t>
            </a:fld>
            <a:endParaRPr lang="en-US"/>
          </a:p>
        </p:txBody>
      </p:sp>
    </p:spTree>
    <p:extLst>
      <p:ext uri="{BB962C8B-B14F-4D97-AF65-F5344CB8AC3E}">
        <p14:creationId xmlns:p14="http://schemas.microsoft.com/office/powerpoint/2010/main" val="42608717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75291D-6F61-4FDD-AF11-2B195BF04C99}" type="datetimeFigureOut">
              <a:rPr lang="en-US" smtClean="0"/>
              <a:t>7/5/2023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AD936F-0A1B-4A99-99EF-585E58FD30C3}"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9921348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75291D-6F61-4FDD-AF11-2B195BF04C99}" type="datetimeFigureOut">
              <a:rPr lang="en-US" smtClean="0"/>
              <a:t>7/5/2023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AD936F-0A1B-4A99-99EF-585E58FD30C3}" type="slidenum">
              <a:rPr lang="en-US" smtClean="0"/>
              <a:t>‹#›</a:t>
            </a:fld>
            <a:endParaRPr lang="en-US"/>
          </a:p>
        </p:txBody>
      </p:sp>
    </p:spTree>
    <p:extLst>
      <p:ext uri="{BB962C8B-B14F-4D97-AF65-F5344CB8AC3E}">
        <p14:creationId xmlns:p14="http://schemas.microsoft.com/office/powerpoint/2010/main" val="36693306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75291D-6F61-4FDD-AF11-2B195BF04C99}" type="datetimeFigureOut">
              <a:rPr lang="en-US" smtClean="0"/>
              <a:t>7/5/2023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AD936F-0A1B-4A99-99EF-585E58FD30C3}"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6008454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75291D-6F61-4FDD-AF11-2B195BF04C99}" type="datetimeFigureOut">
              <a:rPr lang="en-US" smtClean="0"/>
              <a:t>7/5/2023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AD936F-0A1B-4A99-99EF-585E58FD30C3}" type="slidenum">
              <a:rPr lang="en-US" smtClean="0"/>
              <a:t>‹#›</a:t>
            </a:fld>
            <a:endParaRPr lang="en-US"/>
          </a:p>
        </p:txBody>
      </p:sp>
    </p:spTree>
    <p:extLst>
      <p:ext uri="{BB962C8B-B14F-4D97-AF65-F5344CB8AC3E}">
        <p14:creationId xmlns:p14="http://schemas.microsoft.com/office/powerpoint/2010/main" val="41987966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75291D-6F61-4FDD-AF11-2B195BF04C99}" type="datetimeFigureOut">
              <a:rPr lang="en-US" smtClean="0"/>
              <a:t>7/5/2023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AD936F-0A1B-4A99-99EF-585E58FD30C3}" type="slidenum">
              <a:rPr lang="en-US" smtClean="0"/>
              <a:t>‹#›</a:t>
            </a:fld>
            <a:endParaRPr lang="en-US"/>
          </a:p>
        </p:txBody>
      </p:sp>
    </p:spTree>
    <p:extLst>
      <p:ext uri="{BB962C8B-B14F-4D97-AF65-F5344CB8AC3E}">
        <p14:creationId xmlns:p14="http://schemas.microsoft.com/office/powerpoint/2010/main" val="31001018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75291D-6F61-4FDD-AF11-2B195BF04C99}" type="datetimeFigureOut">
              <a:rPr lang="en-US" smtClean="0"/>
              <a:t>7/5/2023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AD936F-0A1B-4A99-99EF-585E58FD30C3}" type="slidenum">
              <a:rPr lang="en-US" smtClean="0"/>
              <a:t>‹#›</a:t>
            </a:fld>
            <a:endParaRPr lang="en-US"/>
          </a:p>
        </p:txBody>
      </p:sp>
    </p:spTree>
    <p:extLst>
      <p:ext uri="{BB962C8B-B14F-4D97-AF65-F5344CB8AC3E}">
        <p14:creationId xmlns:p14="http://schemas.microsoft.com/office/powerpoint/2010/main" val="34978959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75291D-6F61-4FDD-AF11-2B195BF04C99}" type="datetimeFigureOut">
              <a:rPr lang="en-US" smtClean="0"/>
              <a:t>7/5/2023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AD936F-0A1B-4A99-99EF-585E58FD30C3}" type="slidenum">
              <a:rPr lang="en-US" smtClean="0"/>
              <a:t>‹#›</a:t>
            </a:fld>
            <a:endParaRPr lang="en-US"/>
          </a:p>
        </p:txBody>
      </p:sp>
    </p:spTree>
    <p:extLst>
      <p:ext uri="{BB962C8B-B14F-4D97-AF65-F5344CB8AC3E}">
        <p14:creationId xmlns:p14="http://schemas.microsoft.com/office/powerpoint/2010/main" val="30313017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75291D-6F61-4FDD-AF11-2B195BF04C99}" type="datetimeFigureOut">
              <a:rPr lang="en-US" smtClean="0"/>
              <a:t>7/5/2023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AD936F-0A1B-4A99-99EF-585E58FD30C3}" type="slidenum">
              <a:rPr lang="en-US" smtClean="0"/>
              <a:t>‹#›</a:t>
            </a:fld>
            <a:endParaRPr lang="en-US"/>
          </a:p>
        </p:txBody>
      </p:sp>
    </p:spTree>
    <p:extLst>
      <p:ext uri="{BB962C8B-B14F-4D97-AF65-F5344CB8AC3E}">
        <p14:creationId xmlns:p14="http://schemas.microsoft.com/office/powerpoint/2010/main" val="11571780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775291D-6F61-4FDD-AF11-2B195BF04C99}" type="datetimeFigureOut">
              <a:rPr lang="en-US" smtClean="0"/>
              <a:t>7/5/2023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AD936F-0A1B-4A99-99EF-585E58FD30C3}" type="slidenum">
              <a:rPr lang="en-US" smtClean="0"/>
              <a:t>‹#›</a:t>
            </a:fld>
            <a:endParaRPr lang="en-US"/>
          </a:p>
        </p:txBody>
      </p:sp>
    </p:spTree>
    <p:extLst>
      <p:ext uri="{BB962C8B-B14F-4D97-AF65-F5344CB8AC3E}">
        <p14:creationId xmlns:p14="http://schemas.microsoft.com/office/powerpoint/2010/main" val="3937235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775291D-6F61-4FDD-AF11-2B195BF04C99}" type="datetimeFigureOut">
              <a:rPr lang="en-US" smtClean="0"/>
              <a:t>7/5/2023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CAD936F-0A1B-4A99-99EF-585E58FD30C3}" type="slidenum">
              <a:rPr lang="en-US" smtClean="0"/>
              <a:t>‹#›</a:t>
            </a:fld>
            <a:endParaRPr lang="en-US"/>
          </a:p>
        </p:txBody>
      </p:sp>
    </p:spTree>
    <p:extLst>
      <p:ext uri="{BB962C8B-B14F-4D97-AF65-F5344CB8AC3E}">
        <p14:creationId xmlns:p14="http://schemas.microsoft.com/office/powerpoint/2010/main" val="31697884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775291D-6F61-4FDD-AF11-2B195BF04C99}" type="datetimeFigureOut">
              <a:rPr lang="en-US" smtClean="0"/>
              <a:t>7/5/2023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CAD936F-0A1B-4A99-99EF-585E58FD30C3}" type="slidenum">
              <a:rPr lang="en-US" smtClean="0"/>
              <a:t>‹#›</a:t>
            </a:fld>
            <a:endParaRPr lang="en-US"/>
          </a:p>
        </p:txBody>
      </p:sp>
    </p:spTree>
    <p:extLst>
      <p:ext uri="{BB962C8B-B14F-4D97-AF65-F5344CB8AC3E}">
        <p14:creationId xmlns:p14="http://schemas.microsoft.com/office/powerpoint/2010/main" val="31572059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75291D-6F61-4FDD-AF11-2B195BF04C99}" type="datetimeFigureOut">
              <a:rPr lang="en-US" smtClean="0"/>
              <a:t>7/5/2023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CAD936F-0A1B-4A99-99EF-585E58FD30C3}" type="slidenum">
              <a:rPr lang="en-US" smtClean="0"/>
              <a:t>‹#›</a:t>
            </a:fld>
            <a:endParaRPr lang="en-US"/>
          </a:p>
        </p:txBody>
      </p:sp>
    </p:spTree>
    <p:extLst>
      <p:ext uri="{BB962C8B-B14F-4D97-AF65-F5344CB8AC3E}">
        <p14:creationId xmlns:p14="http://schemas.microsoft.com/office/powerpoint/2010/main" val="20561618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775291D-6F61-4FDD-AF11-2B195BF04C99}" type="datetimeFigureOut">
              <a:rPr lang="en-US" smtClean="0"/>
              <a:t>7/5/2023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AD936F-0A1B-4A99-99EF-585E58FD30C3}" type="slidenum">
              <a:rPr lang="en-US" smtClean="0"/>
              <a:t>‹#›</a:t>
            </a:fld>
            <a:endParaRPr lang="en-US"/>
          </a:p>
        </p:txBody>
      </p:sp>
    </p:spTree>
    <p:extLst>
      <p:ext uri="{BB962C8B-B14F-4D97-AF65-F5344CB8AC3E}">
        <p14:creationId xmlns:p14="http://schemas.microsoft.com/office/powerpoint/2010/main" val="31180805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75291D-6F61-4FDD-AF11-2B195BF04C99}" type="datetimeFigureOut">
              <a:rPr lang="en-US" smtClean="0"/>
              <a:t>7/5/2023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AD936F-0A1B-4A99-99EF-585E58FD30C3}" type="slidenum">
              <a:rPr lang="en-US" smtClean="0"/>
              <a:t>‹#›</a:t>
            </a:fld>
            <a:endParaRPr lang="en-US"/>
          </a:p>
        </p:txBody>
      </p:sp>
    </p:spTree>
    <p:extLst>
      <p:ext uri="{BB962C8B-B14F-4D97-AF65-F5344CB8AC3E}">
        <p14:creationId xmlns:p14="http://schemas.microsoft.com/office/powerpoint/2010/main" val="20944933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775291D-6F61-4FDD-AF11-2B195BF04C99}" type="datetimeFigureOut">
              <a:rPr lang="en-US" smtClean="0"/>
              <a:t>7/5/2023</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CAD936F-0A1B-4A99-99EF-585E58FD30C3}" type="slidenum">
              <a:rPr lang="en-US" smtClean="0"/>
              <a:t>‹#›</a:t>
            </a:fld>
            <a:endParaRPr lang="en-US"/>
          </a:p>
        </p:txBody>
      </p:sp>
    </p:spTree>
    <p:extLst>
      <p:ext uri="{BB962C8B-B14F-4D97-AF65-F5344CB8AC3E}">
        <p14:creationId xmlns:p14="http://schemas.microsoft.com/office/powerpoint/2010/main" val="50836588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5DA80-02FF-FC01-6E43-8998C96CFC91}"/>
              </a:ext>
            </a:extLst>
          </p:cNvPr>
          <p:cNvSpPr>
            <a:spLocks noGrp="1"/>
          </p:cNvSpPr>
          <p:nvPr>
            <p:ph type="ctrTitle"/>
          </p:nvPr>
        </p:nvSpPr>
        <p:spPr/>
        <p:txBody>
          <a:bodyPr/>
          <a:lstStyle/>
          <a:p>
            <a:r>
              <a:rPr lang="en-US" dirty="0"/>
              <a:t>Floyd-</a:t>
            </a:r>
            <a:r>
              <a:rPr lang="en-US" dirty="0" err="1"/>
              <a:t>Warshall</a:t>
            </a:r>
            <a:r>
              <a:rPr lang="en-US" dirty="0"/>
              <a:t> </a:t>
            </a:r>
            <a:r>
              <a:rPr lang="en-US" dirty="0" err="1"/>
              <a:t>Algorythm</a:t>
            </a:r>
            <a:endParaRPr lang="en-US" dirty="0"/>
          </a:p>
        </p:txBody>
      </p:sp>
      <p:sp>
        <p:nvSpPr>
          <p:cNvPr id="5" name="Subtitle 4">
            <a:extLst>
              <a:ext uri="{FF2B5EF4-FFF2-40B4-BE49-F238E27FC236}">
                <a16:creationId xmlns:a16="http://schemas.microsoft.com/office/drawing/2014/main" id="{54AF26FC-699E-FC30-4969-49A4B1CE9357}"/>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5603092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33A60-7D45-AA47-A62A-12A551529905}"/>
              </a:ext>
            </a:extLst>
          </p:cNvPr>
          <p:cNvSpPr>
            <a:spLocks noGrp="1"/>
          </p:cNvSpPr>
          <p:nvPr>
            <p:ph type="title"/>
          </p:nvPr>
        </p:nvSpPr>
        <p:spPr/>
        <p:txBody>
          <a:bodyPr>
            <a:normAutofit/>
          </a:bodyPr>
          <a:lstStyle/>
          <a:p>
            <a:r>
              <a:rPr lang="en-US" dirty="0"/>
              <a:t>Test Case 1: </a:t>
            </a:r>
            <a:br>
              <a:rPr lang="en-US" dirty="0"/>
            </a:br>
            <a:r>
              <a:rPr lang="en-US" dirty="0"/>
              <a:t>-B: The </a:t>
            </a:r>
            <a:r>
              <a:rPr lang="en-US" dirty="0" err="1"/>
              <a:t>omp</a:t>
            </a:r>
            <a:r>
              <a:rPr lang="en-US" dirty="0"/>
              <a:t> version with 6 vertices:</a:t>
            </a:r>
          </a:p>
        </p:txBody>
      </p:sp>
      <p:pic>
        <p:nvPicPr>
          <p:cNvPr id="11" name="Content Placeholder 10" descr="Text&#10;&#10;Description automatically generated">
            <a:extLst>
              <a:ext uri="{FF2B5EF4-FFF2-40B4-BE49-F238E27FC236}">
                <a16:creationId xmlns:a16="http://schemas.microsoft.com/office/drawing/2014/main" id="{8C12237A-8F34-4996-6C29-33D9483E712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14114" y="2377497"/>
            <a:ext cx="3923809" cy="3447619"/>
          </a:xfrm>
        </p:spPr>
      </p:pic>
    </p:spTree>
    <p:extLst>
      <p:ext uri="{BB962C8B-B14F-4D97-AF65-F5344CB8AC3E}">
        <p14:creationId xmlns:p14="http://schemas.microsoft.com/office/powerpoint/2010/main" val="19945940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7D31D-4AB6-DF3C-7889-66E7B4D3F1E2}"/>
              </a:ext>
            </a:extLst>
          </p:cNvPr>
          <p:cNvSpPr>
            <a:spLocks noGrp="1"/>
          </p:cNvSpPr>
          <p:nvPr>
            <p:ph type="title"/>
          </p:nvPr>
        </p:nvSpPr>
        <p:spPr/>
        <p:txBody>
          <a:bodyPr>
            <a:normAutofit/>
          </a:bodyPr>
          <a:lstStyle/>
          <a:p>
            <a:r>
              <a:rPr lang="en-US" dirty="0"/>
              <a:t>Test Case 1: </a:t>
            </a:r>
            <a:br>
              <a:rPr lang="en-US" dirty="0"/>
            </a:br>
            <a:r>
              <a:rPr lang="en-US" dirty="0"/>
              <a:t>-C: The CUDA version with 6 vertices.</a:t>
            </a:r>
          </a:p>
        </p:txBody>
      </p:sp>
      <p:pic>
        <p:nvPicPr>
          <p:cNvPr id="5" name="Content Placeholder 4" descr="A picture containing calendar&#10;&#10;Description automatically generated">
            <a:extLst>
              <a:ext uri="{FF2B5EF4-FFF2-40B4-BE49-F238E27FC236}">
                <a16:creationId xmlns:a16="http://schemas.microsoft.com/office/drawing/2014/main" id="{3BE513B3-1688-4B8C-CD97-50ABFA70873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23174" y="2753331"/>
            <a:ext cx="3505689" cy="2695951"/>
          </a:xfrm>
        </p:spPr>
      </p:pic>
    </p:spTree>
    <p:extLst>
      <p:ext uri="{BB962C8B-B14F-4D97-AF65-F5344CB8AC3E}">
        <p14:creationId xmlns:p14="http://schemas.microsoft.com/office/powerpoint/2010/main" val="3132738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42EB1-8A57-3BFF-735E-1AF3EF24BE40}"/>
              </a:ext>
            </a:extLst>
          </p:cNvPr>
          <p:cNvSpPr>
            <a:spLocks noGrp="1"/>
          </p:cNvSpPr>
          <p:nvPr>
            <p:ph type="title"/>
          </p:nvPr>
        </p:nvSpPr>
        <p:spPr/>
        <p:txBody>
          <a:bodyPr/>
          <a:lstStyle/>
          <a:p>
            <a:r>
              <a:rPr lang="en-US" dirty="0"/>
              <a:t>Test Case 2: </a:t>
            </a:r>
            <a:br>
              <a:rPr lang="en-US" dirty="0"/>
            </a:br>
            <a:r>
              <a:rPr lang="en-US" dirty="0"/>
              <a:t>-A: The serial version with 15 vertices</a:t>
            </a:r>
          </a:p>
        </p:txBody>
      </p:sp>
      <p:pic>
        <p:nvPicPr>
          <p:cNvPr id="5" name="Content Placeholder 4" descr="Shape, arrow&#10;&#10;Description automatically generated">
            <a:extLst>
              <a:ext uri="{FF2B5EF4-FFF2-40B4-BE49-F238E27FC236}">
                <a16:creationId xmlns:a16="http://schemas.microsoft.com/office/drawing/2014/main" id="{F06A8BC6-BEBA-0020-3814-A77FA8B575C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25347" y="1825624"/>
            <a:ext cx="2907135" cy="4732547"/>
          </a:xfrm>
        </p:spPr>
      </p:pic>
    </p:spTree>
    <p:extLst>
      <p:ext uri="{BB962C8B-B14F-4D97-AF65-F5344CB8AC3E}">
        <p14:creationId xmlns:p14="http://schemas.microsoft.com/office/powerpoint/2010/main" val="40428509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D9631-14A6-973A-474E-CEA6D402A723}"/>
              </a:ext>
            </a:extLst>
          </p:cNvPr>
          <p:cNvSpPr>
            <a:spLocks noGrp="1"/>
          </p:cNvSpPr>
          <p:nvPr>
            <p:ph type="title"/>
          </p:nvPr>
        </p:nvSpPr>
        <p:spPr/>
        <p:txBody>
          <a:bodyPr/>
          <a:lstStyle/>
          <a:p>
            <a:r>
              <a:rPr lang="en-US" dirty="0"/>
              <a:t>Test Case 2: </a:t>
            </a:r>
            <a:br>
              <a:rPr lang="en-US" dirty="0"/>
            </a:br>
            <a:r>
              <a:rPr lang="en-US" dirty="0"/>
              <a:t>-B: The </a:t>
            </a:r>
            <a:r>
              <a:rPr lang="en-US" dirty="0" err="1"/>
              <a:t>omp</a:t>
            </a:r>
            <a:r>
              <a:rPr lang="en-US" dirty="0"/>
              <a:t> version with 15 vertices:</a:t>
            </a:r>
          </a:p>
        </p:txBody>
      </p:sp>
      <p:pic>
        <p:nvPicPr>
          <p:cNvPr id="5" name="Content Placeholder 4" descr="Shape, arrow&#10;&#10;Description automatically generated">
            <a:extLst>
              <a:ext uri="{FF2B5EF4-FFF2-40B4-BE49-F238E27FC236}">
                <a16:creationId xmlns:a16="http://schemas.microsoft.com/office/drawing/2014/main" id="{48F8F2EC-7544-CA4F-EBE6-401E3AED19D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53712" y="1825625"/>
            <a:ext cx="2801165" cy="4841144"/>
          </a:xfrm>
        </p:spPr>
      </p:pic>
    </p:spTree>
    <p:extLst>
      <p:ext uri="{BB962C8B-B14F-4D97-AF65-F5344CB8AC3E}">
        <p14:creationId xmlns:p14="http://schemas.microsoft.com/office/powerpoint/2010/main" val="933218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12474-156B-B280-B544-7931AA07C8B9}"/>
              </a:ext>
            </a:extLst>
          </p:cNvPr>
          <p:cNvSpPr>
            <a:spLocks noGrp="1"/>
          </p:cNvSpPr>
          <p:nvPr>
            <p:ph type="title"/>
          </p:nvPr>
        </p:nvSpPr>
        <p:spPr/>
        <p:txBody>
          <a:bodyPr/>
          <a:lstStyle/>
          <a:p>
            <a:r>
              <a:rPr lang="en-US" dirty="0"/>
              <a:t>Test Case 2: </a:t>
            </a:r>
            <a:br>
              <a:rPr lang="en-US" dirty="0"/>
            </a:br>
            <a:r>
              <a:rPr lang="en-US" dirty="0"/>
              <a:t>-C: The CUDA version with 15 vertices.</a:t>
            </a:r>
          </a:p>
        </p:txBody>
      </p:sp>
      <p:pic>
        <p:nvPicPr>
          <p:cNvPr id="5" name="Content Placeholder 4" descr="Background pattern&#10;&#10;Description automatically generated">
            <a:extLst>
              <a:ext uri="{FF2B5EF4-FFF2-40B4-BE49-F238E27FC236}">
                <a16:creationId xmlns:a16="http://schemas.microsoft.com/office/drawing/2014/main" id="{F9FD0660-6922-39B9-7817-8A6184AA523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24529" y="1825624"/>
            <a:ext cx="3376858" cy="4880425"/>
          </a:xfrm>
        </p:spPr>
      </p:pic>
    </p:spTree>
    <p:extLst>
      <p:ext uri="{BB962C8B-B14F-4D97-AF65-F5344CB8AC3E}">
        <p14:creationId xmlns:p14="http://schemas.microsoft.com/office/powerpoint/2010/main" val="10636368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7EA81-65A1-2CAA-80AC-1FA9CEA476B8}"/>
              </a:ext>
            </a:extLst>
          </p:cNvPr>
          <p:cNvSpPr>
            <a:spLocks noGrp="1"/>
          </p:cNvSpPr>
          <p:nvPr>
            <p:ph type="title"/>
          </p:nvPr>
        </p:nvSpPr>
        <p:spPr/>
        <p:txBody>
          <a:bodyPr/>
          <a:lstStyle/>
          <a:p>
            <a:r>
              <a:rPr lang="en-US" dirty="0"/>
              <a:t>Time Comparison</a:t>
            </a:r>
          </a:p>
        </p:txBody>
      </p:sp>
      <p:graphicFrame>
        <p:nvGraphicFramePr>
          <p:cNvPr id="4" name="Table 4">
            <a:extLst>
              <a:ext uri="{FF2B5EF4-FFF2-40B4-BE49-F238E27FC236}">
                <a16:creationId xmlns:a16="http://schemas.microsoft.com/office/drawing/2014/main" id="{02B32841-29EA-8F8F-C675-CC1A4BBB4DA1}"/>
              </a:ext>
            </a:extLst>
          </p:cNvPr>
          <p:cNvGraphicFramePr>
            <a:graphicFrameLocks noGrp="1"/>
          </p:cNvGraphicFramePr>
          <p:nvPr>
            <p:ph idx="1"/>
            <p:extLst>
              <p:ext uri="{D42A27DB-BD31-4B8C-83A1-F6EECF244321}">
                <p14:modId xmlns:p14="http://schemas.microsoft.com/office/powerpoint/2010/main" val="1300245081"/>
              </p:ext>
            </p:extLst>
          </p:nvPr>
        </p:nvGraphicFramePr>
        <p:xfrm>
          <a:off x="677863" y="2160588"/>
          <a:ext cx="8596311" cy="1854200"/>
        </p:xfrm>
        <a:graphic>
          <a:graphicData uri="http://schemas.openxmlformats.org/drawingml/2006/table">
            <a:tbl>
              <a:tblPr firstRow="1" bandRow="1">
                <a:tableStyleId>{5C22544A-7EE6-4342-B048-85BDC9FD1C3A}</a:tableStyleId>
              </a:tblPr>
              <a:tblGrid>
                <a:gridCol w="2865437">
                  <a:extLst>
                    <a:ext uri="{9D8B030D-6E8A-4147-A177-3AD203B41FA5}">
                      <a16:colId xmlns:a16="http://schemas.microsoft.com/office/drawing/2014/main" val="1754929434"/>
                    </a:ext>
                  </a:extLst>
                </a:gridCol>
                <a:gridCol w="2865437">
                  <a:extLst>
                    <a:ext uri="{9D8B030D-6E8A-4147-A177-3AD203B41FA5}">
                      <a16:colId xmlns:a16="http://schemas.microsoft.com/office/drawing/2014/main" val="3517477428"/>
                    </a:ext>
                  </a:extLst>
                </a:gridCol>
                <a:gridCol w="2865437">
                  <a:extLst>
                    <a:ext uri="{9D8B030D-6E8A-4147-A177-3AD203B41FA5}">
                      <a16:colId xmlns:a16="http://schemas.microsoft.com/office/drawing/2014/main" val="3907388955"/>
                    </a:ext>
                  </a:extLst>
                </a:gridCol>
              </a:tblGrid>
              <a:tr h="370840">
                <a:tc>
                  <a:txBody>
                    <a:bodyPr/>
                    <a:lstStyle/>
                    <a:p>
                      <a:pPr algn="ctr"/>
                      <a:r>
                        <a:rPr lang="en-US" dirty="0"/>
                        <a:t>Code Version / Test Size</a:t>
                      </a:r>
                    </a:p>
                  </a:txBody>
                  <a:tcPr marL="74751" marR="74751"/>
                </a:tc>
                <a:tc>
                  <a:txBody>
                    <a:bodyPr/>
                    <a:lstStyle/>
                    <a:p>
                      <a:pPr algn="ctr"/>
                      <a:r>
                        <a:rPr lang="en-US" dirty="0"/>
                        <a:t>Vertices = 15</a:t>
                      </a:r>
                    </a:p>
                  </a:txBody>
                  <a:tcPr marL="74751" marR="74751"/>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Vertices = 6</a:t>
                      </a:r>
                    </a:p>
                  </a:txBody>
                  <a:tcPr marL="74751" marR="74751"/>
                </a:tc>
                <a:extLst>
                  <a:ext uri="{0D108BD9-81ED-4DB2-BD59-A6C34878D82A}">
                    <a16:rowId xmlns:a16="http://schemas.microsoft.com/office/drawing/2014/main" val="4020913054"/>
                  </a:ext>
                </a:extLst>
              </a:tr>
              <a:tr h="370840">
                <a:tc>
                  <a:txBody>
                    <a:bodyPr/>
                    <a:lstStyle/>
                    <a:p>
                      <a:pPr algn="ctr"/>
                      <a:r>
                        <a:rPr lang="en-US" dirty="0"/>
                        <a:t>Serial Version</a:t>
                      </a:r>
                    </a:p>
                  </a:txBody>
                  <a:tcPr marL="74751" marR="74751"/>
                </a:tc>
                <a:tc>
                  <a:txBody>
                    <a:bodyPr/>
                    <a:lstStyle/>
                    <a:p>
                      <a:pPr algn="ctr"/>
                      <a:r>
                        <a:rPr lang="en-US" dirty="0"/>
                        <a:t>0.000019s</a:t>
                      </a:r>
                    </a:p>
                  </a:txBody>
                  <a:tcPr marL="74751" marR="74751"/>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0.000002s</a:t>
                      </a:r>
                    </a:p>
                  </a:txBody>
                  <a:tcPr marL="74751" marR="74751"/>
                </a:tc>
                <a:extLst>
                  <a:ext uri="{0D108BD9-81ED-4DB2-BD59-A6C34878D82A}">
                    <a16:rowId xmlns:a16="http://schemas.microsoft.com/office/drawing/2014/main" val="2782435730"/>
                  </a:ext>
                </a:extLst>
              </a:tr>
              <a:tr h="370840">
                <a:tc>
                  <a:txBody>
                    <a:bodyPr/>
                    <a:lstStyle/>
                    <a:p>
                      <a:pPr algn="ctr"/>
                      <a:r>
                        <a:rPr lang="en-US" dirty="0"/>
                        <a:t>OMP with 4 Threads</a:t>
                      </a:r>
                    </a:p>
                  </a:txBody>
                  <a:tcPr marL="74751" marR="74751"/>
                </a:tc>
                <a:tc>
                  <a:txBody>
                    <a:bodyPr/>
                    <a:lstStyle/>
                    <a:p>
                      <a:pPr algn="ctr"/>
                      <a:r>
                        <a:rPr lang="en-US" dirty="0"/>
                        <a:t>0.000434s</a:t>
                      </a:r>
                    </a:p>
                  </a:txBody>
                  <a:tcPr marL="74751" marR="74751"/>
                </a:tc>
                <a:tc>
                  <a:txBody>
                    <a:bodyPr/>
                    <a:lstStyle/>
                    <a:p>
                      <a:pPr algn="ctr"/>
                      <a:r>
                        <a:rPr lang="en-US" dirty="0"/>
                        <a:t>0.000356s</a:t>
                      </a:r>
                    </a:p>
                  </a:txBody>
                  <a:tcPr marL="74751" marR="74751"/>
                </a:tc>
                <a:extLst>
                  <a:ext uri="{0D108BD9-81ED-4DB2-BD59-A6C34878D82A}">
                    <a16:rowId xmlns:a16="http://schemas.microsoft.com/office/drawing/2014/main" val="1753341711"/>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OMP with 8 Threads</a:t>
                      </a:r>
                    </a:p>
                  </a:txBody>
                  <a:tcPr marL="74751" marR="74751"/>
                </a:tc>
                <a:tc>
                  <a:txBody>
                    <a:bodyPr/>
                    <a:lstStyle/>
                    <a:p>
                      <a:pPr algn="ctr"/>
                      <a:r>
                        <a:rPr lang="en-US" dirty="0"/>
                        <a:t>0.000419s</a:t>
                      </a:r>
                    </a:p>
                  </a:txBody>
                  <a:tcPr marL="74751" marR="74751"/>
                </a:tc>
                <a:tc>
                  <a:txBody>
                    <a:bodyPr/>
                    <a:lstStyle/>
                    <a:p>
                      <a:pPr algn="ctr"/>
                      <a:r>
                        <a:rPr lang="en-US" dirty="0"/>
                        <a:t>0.000531s</a:t>
                      </a:r>
                    </a:p>
                  </a:txBody>
                  <a:tcPr marL="74751" marR="74751"/>
                </a:tc>
                <a:extLst>
                  <a:ext uri="{0D108BD9-81ED-4DB2-BD59-A6C34878D82A}">
                    <a16:rowId xmlns:a16="http://schemas.microsoft.com/office/drawing/2014/main" val="3559423023"/>
                  </a:ext>
                </a:extLst>
              </a:tr>
              <a:tr h="370840">
                <a:tc>
                  <a:txBody>
                    <a:bodyPr/>
                    <a:lstStyle/>
                    <a:p>
                      <a:pPr algn="ctr"/>
                      <a:r>
                        <a:rPr lang="en-US" dirty="0"/>
                        <a:t>CUDA</a:t>
                      </a:r>
                    </a:p>
                  </a:txBody>
                  <a:tcPr marL="74751" marR="74751"/>
                </a:tc>
                <a:tc>
                  <a:txBody>
                    <a:bodyPr/>
                    <a:lstStyle/>
                    <a:p>
                      <a:pPr algn="ctr"/>
                      <a:r>
                        <a:rPr lang="en-US" dirty="0"/>
                        <a:t>0.000058s</a:t>
                      </a:r>
                    </a:p>
                  </a:txBody>
                  <a:tcPr marL="74751" marR="74751"/>
                </a:tc>
                <a:tc>
                  <a:txBody>
                    <a:bodyPr/>
                    <a:lstStyle/>
                    <a:p>
                      <a:pPr algn="ctr"/>
                      <a:r>
                        <a:rPr lang="en-US" dirty="0"/>
                        <a:t>0.000075s</a:t>
                      </a:r>
                    </a:p>
                  </a:txBody>
                  <a:tcPr marL="74751" marR="74751"/>
                </a:tc>
                <a:extLst>
                  <a:ext uri="{0D108BD9-81ED-4DB2-BD59-A6C34878D82A}">
                    <a16:rowId xmlns:a16="http://schemas.microsoft.com/office/drawing/2014/main" val="2630078865"/>
                  </a:ext>
                </a:extLst>
              </a:tr>
            </a:tbl>
          </a:graphicData>
        </a:graphic>
      </p:graphicFrame>
    </p:spTree>
    <p:extLst>
      <p:ext uri="{BB962C8B-B14F-4D97-AF65-F5344CB8AC3E}">
        <p14:creationId xmlns:p14="http://schemas.microsoft.com/office/powerpoint/2010/main" val="36628006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F4A370-82F5-41BD-7D73-FDB3CFF5C463}"/>
              </a:ext>
            </a:extLst>
          </p:cNvPr>
          <p:cNvSpPr>
            <a:spLocks noGrp="1"/>
          </p:cNvSpPr>
          <p:nvPr>
            <p:ph type="title"/>
          </p:nvPr>
        </p:nvSpPr>
        <p:spPr/>
        <p:txBody>
          <a:bodyPr/>
          <a:lstStyle/>
          <a:p>
            <a:r>
              <a:rPr lang="en-US" dirty="0"/>
              <a:t>Brief explanation (Serial code)</a:t>
            </a:r>
          </a:p>
        </p:txBody>
      </p:sp>
      <p:sp>
        <p:nvSpPr>
          <p:cNvPr id="4" name="Rectangle 1">
            <a:extLst>
              <a:ext uri="{FF2B5EF4-FFF2-40B4-BE49-F238E27FC236}">
                <a16:creationId xmlns:a16="http://schemas.microsoft.com/office/drawing/2014/main" id="{8FD27A79-D929-094F-0675-EFC832757246}"/>
              </a:ext>
            </a:extLst>
          </p:cNvPr>
          <p:cNvSpPr>
            <a:spLocks noGrp="1" noChangeArrowheads="1"/>
          </p:cNvSpPr>
          <p:nvPr>
            <p:ph idx="1"/>
          </p:nvPr>
        </p:nvSpPr>
        <p:spPr bwMode="auto">
          <a:xfrm>
            <a:off x="954593" y="1739137"/>
            <a:ext cx="9043517"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panose="020B0604020202020204" pitchFamily="34" charset="0"/>
              </a:rPr>
              <a:t>Floyd-</a:t>
            </a:r>
            <a:r>
              <a:rPr kumimoji="0" lang="en-US" altLang="en-US" sz="2400" b="0" i="0" u="none" strike="noStrike" cap="none" normalizeH="0" baseline="0" dirty="0" err="1">
                <a:ln>
                  <a:noFill/>
                </a:ln>
                <a:solidFill>
                  <a:schemeClr val="tx1"/>
                </a:solidFill>
                <a:effectLst/>
                <a:latin typeface="Arial" panose="020B0604020202020204" pitchFamily="34" charset="0"/>
              </a:rPr>
              <a:t>Warshall</a:t>
            </a:r>
            <a:r>
              <a:rPr kumimoji="0" lang="en-US" altLang="en-US" sz="2400" b="0" i="0" u="none" strike="noStrike" cap="none" normalizeH="0" baseline="0" dirty="0">
                <a:ln>
                  <a:noFill/>
                </a:ln>
                <a:solidFill>
                  <a:schemeClr val="tx1"/>
                </a:solidFill>
                <a:effectLst/>
                <a:latin typeface="Arial" panose="020B0604020202020204" pitchFamily="34" charset="0"/>
              </a:rPr>
              <a:t> is an algorithm for finding the shortest paths between all pairs of vertices in a weighted graph, with positive or negative edge weights (but without negative cycles). It is a dynamic programming algorithm that solves subproblems by computing the shortest path between each pair of vertices using only intermediate vertices from a subset of all vertices.</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panose="020B0604020202020204" pitchFamily="34" charset="0"/>
              </a:rPr>
              <a:t>The algorithm maintains a matrix </a:t>
            </a:r>
            <a:r>
              <a:rPr kumimoji="0" lang="en-US" altLang="en-US" sz="2400" b="0" i="0" u="none" strike="noStrike" cap="none" normalizeH="0" baseline="0" dirty="0" err="1">
                <a:ln>
                  <a:noFill/>
                </a:ln>
                <a:solidFill>
                  <a:schemeClr val="tx1"/>
                </a:solidFill>
                <a:effectLst/>
                <a:latin typeface="Arial Unicode MS"/>
              </a:rPr>
              <a:t>dist</a:t>
            </a:r>
            <a:r>
              <a:rPr kumimoji="0" lang="en-US" altLang="en-US" sz="2400" b="0" i="0" u="none" strike="noStrike" cap="none" normalizeH="0" baseline="0" dirty="0">
                <a:ln>
                  <a:noFill/>
                </a:ln>
                <a:solidFill>
                  <a:schemeClr val="tx1"/>
                </a:solidFill>
                <a:effectLst/>
              </a:rPr>
              <a:t> of size </a:t>
            </a:r>
            <a:r>
              <a:rPr kumimoji="0" lang="en-US" altLang="en-US" sz="2400" b="0" i="0" u="none" strike="noStrike" cap="none" normalizeH="0" baseline="0" dirty="0">
                <a:ln>
                  <a:noFill/>
                </a:ln>
                <a:solidFill>
                  <a:schemeClr val="tx1"/>
                </a:solidFill>
                <a:effectLst/>
                <a:latin typeface="Arial Unicode MS"/>
              </a:rPr>
              <a:t>n x n</a:t>
            </a:r>
            <a:r>
              <a:rPr kumimoji="0" lang="en-US" altLang="en-US" sz="2400" b="0" i="0" u="none" strike="noStrike" cap="none" normalizeH="0" baseline="0" dirty="0">
                <a:ln>
                  <a:noFill/>
                </a:ln>
                <a:solidFill>
                  <a:schemeClr val="tx1"/>
                </a:solidFill>
                <a:effectLst/>
              </a:rPr>
              <a:t>, where </a:t>
            </a:r>
            <a:r>
              <a:rPr kumimoji="0" lang="en-US" altLang="en-US" sz="2400" b="0" i="0" u="none" strike="noStrike" cap="none" normalizeH="0" baseline="0" dirty="0">
                <a:ln>
                  <a:noFill/>
                </a:ln>
                <a:solidFill>
                  <a:schemeClr val="tx1"/>
                </a:solidFill>
                <a:effectLst/>
                <a:latin typeface="Arial Unicode MS"/>
              </a:rPr>
              <a:t>n</a:t>
            </a:r>
            <a:r>
              <a:rPr kumimoji="0" lang="en-US" altLang="en-US" sz="2400" b="0" i="0" u="none" strike="noStrike" cap="none" normalizeH="0" baseline="0" dirty="0">
                <a:ln>
                  <a:noFill/>
                </a:ln>
                <a:solidFill>
                  <a:schemeClr val="tx1"/>
                </a:solidFill>
                <a:effectLst/>
              </a:rPr>
              <a:t> is the number of vertices in the graph. </a:t>
            </a:r>
            <a:r>
              <a:rPr kumimoji="0" lang="en-US" altLang="en-US" sz="2400" b="0" i="0" u="none" strike="noStrike" cap="none" normalizeH="0" baseline="0" dirty="0" err="1">
                <a:ln>
                  <a:noFill/>
                </a:ln>
                <a:solidFill>
                  <a:schemeClr val="tx1"/>
                </a:solidFill>
                <a:effectLst/>
                <a:latin typeface="Arial Unicode MS"/>
              </a:rPr>
              <a:t>dist</a:t>
            </a:r>
            <a:r>
              <a:rPr kumimoji="0" lang="en-US" altLang="en-US" sz="2400" b="0" i="0" u="none" strike="noStrike" cap="none" normalizeH="0" baseline="0" dirty="0">
                <a:ln>
                  <a:noFill/>
                </a:ln>
                <a:solidFill>
                  <a:schemeClr val="tx1"/>
                </a:solidFill>
                <a:effectLst/>
                <a:latin typeface="Arial Unicode MS"/>
              </a:rPr>
              <a:t>[</a:t>
            </a:r>
            <a:r>
              <a:rPr kumimoji="0" lang="en-US" altLang="en-US" sz="2400" b="0" i="0" u="none" strike="noStrike" cap="none" normalizeH="0" baseline="0" dirty="0" err="1">
                <a:ln>
                  <a:noFill/>
                </a:ln>
                <a:solidFill>
                  <a:schemeClr val="tx1"/>
                </a:solidFill>
                <a:effectLst/>
                <a:latin typeface="Arial Unicode MS"/>
              </a:rPr>
              <a:t>i</a:t>
            </a:r>
            <a:r>
              <a:rPr kumimoji="0" lang="en-US" altLang="en-US" sz="2400" b="0" i="0" u="none" strike="noStrike" cap="none" normalizeH="0" baseline="0" dirty="0">
                <a:ln>
                  <a:noFill/>
                </a:ln>
                <a:solidFill>
                  <a:schemeClr val="tx1"/>
                </a:solidFill>
                <a:effectLst/>
                <a:latin typeface="Arial Unicode MS"/>
              </a:rPr>
              <a:t>][j]</a:t>
            </a:r>
            <a:r>
              <a:rPr kumimoji="0" lang="en-US" altLang="en-US" sz="2400" b="0" i="0" u="none" strike="noStrike" cap="none" normalizeH="0" baseline="0" dirty="0">
                <a:ln>
                  <a:noFill/>
                </a:ln>
                <a:solidFill>
                  <a:schemeClr val="tx1"/>
                </a:solidFill>
                <a:effectLst/>
              </a:rPr>
              <a:t> is the shortest distance between vertices </a:t>
            </a:r>
            <a:r>
              <a:rPr kumimoji="0" lang="en-US" altLang="en-US" sz="2400" b="0" i="0" u="none" strike="noStrike" cap="none" normalizeH="0" baseline="0" dirty="0" err="1">
                <a:ln>
                  <a:noFill/>
                </a:ln>
                <a:solidFill>
                  <a:schemeClr val="tx1"/>
                </a:solidFill>
                <a:effectLst/>
                <a:latin typeface="Arial Unicode MS"/>
              </a:rPr>
              <a:t>i</a:t>
            </a:r>
            <a:r>
              <a:rPr kumimoji="0" lang="en-US" altLang="en-US" sz="2400" b="0" i="0" u="none" strike="noStrike" cap="none" normalizeH="0" baseline="0" dirty="0">
                <a:ln>
                  <a:noFill/>
                </a:ln>
                <a:solidFill>
                  <a:schemeClr val="tx1"/>
                </a:solidFill>
                <a:effectLst/>
              </a:rPr>
              <a:t> and </a:t>
            </a:r>
            <a:r>
              <a:rPr kumimoji="0" lang="en-US" altLang="en-US" sz="2400" b="0" i="0" u="none" strike="noStrike" cap="none" normalizeH="0" baseline="0" dirty="0">
                <a:ln>
                  <a:noFill/>
                </a:ln>
                <a:solidFill>
                  <a:schemeClr val="tx1"/>
                </a:solidFill>
                <a:effectLst/>
                <a:latin typeface="Arial Unicode MS"/>
              </a:rPr>
              <a:t>j</a:t>
            </a:r>
            <a:r>
              <a:rPr kumimoji="0" lang="en-US" altLang="en-US" sz="2400" b="0" i="0" u="none" strike="noStrike" cap="none" normalizeH="0" baseline="0" dirty="0">
                <a:ln>
                  <a:noFill/>
                </a:ln>
                <a:solidFill>
                  <a:schemeClr val="tx1"/>
                </a:solidFill>
                <a:effectLst/>
              </a:rPr>
              <a:t>. Initially, </a:t>
            </a:r>
            <a:r>
              <a:rPr kumimoji="0" lang="en-US" altLang="en-US" sz="2400" b="0" i="0" u="none" strike="noStrike" cap="none" normalizeH="0" baseline="0" dirty="0" err="1">
                <a:ln>
                  <a:noFill/>
                </a:ln>
                <a:solidFill>
                  <a:schemeClr val="tx1"/>
                </a:solidFill>
                <a:effectLst/>
                <a:latin typeface="Arial Unicode MS"/>
              </a:rPr>
              <a:t>dist</a:t>
            </a:r>
            <a:r>
              <a:rPr kumimoji="0" lang="en-US" altLang="en-US" sz="2400" b="0" i="0" u="none" strike="noStrike" cap="none" normalizeH="0" baseline="0" dirty="0">
                <a:ln>
                  <a:noFill/>
                </a:ln>
                <a:solidFill>
                  <a:schemeClr val="tx1"/>
                </a:solidFill>
                <a:effectLst/>
                <a:latin typeface="Arial Unicode MS"/>
              </a:rPr>
              <a:t>[</a:t>
            </a:r>
            <a:r>
              <a:rPr kumimoji="0" lang="en-US" altLang="en-US" sz="2400" b="0" i="0" u="none" strike="noStrike" cap="none" normalizeH="0" baseline="0" dirty="0" err="1">
                <a:ln>
                  <a:noFill/>
                </a:ln>
                <a:solidFill>
                  <a:schemeClr val="tx1"/>
                </a:solidFill>
                <a:effectLst/>
                <a:latin typeface="Arial Unicode MS"/>
              </a:rPr>
              <a:t>i</a:t>
            </a:r>
            <a:r>
              <a:rPr kumimoji="0" lang="en-US" altLang="en-US" sz="2400" b="0" i="0" u="none" strike="noStrike" cap="none" normalizeH="0" baseline="0" dirty="0">
                <a:ln>
                  <a:noFill/>
                </a:ln>
                <a:solidFill>
                  <a:schemeClr val="tx1"/>
                </a:solidFill>
                <a:effectLst/>
                <a:latin typeface="Arial Unicode MS"/>
              </a:rPr>
              <a:t>][j]</a:t>
            </a:r>
            <a:r>
              <a:rPr kumimoji="0" lang="en-US" altLang="en-US" sz="2400" b="0" i="0" u="none" strike="noStrike" cap="none" normalizeH="0" baseline="0" dirty="0">
                <a:ln>
                  <a:noFill/>
                </a:ln>
                <a:solidFill>
                  <a:schemeClr val="tx1"/>
                </a:solidFill>
                <a:effectLst/>
              </a:rPr>
              <a:t> is set to the weight of the edge between vertices </a:t>
            </a:r>
            <a:r>
              <a:rPr kumimoji="0" lang="en-US" altLang="en-US" sz="2400" b="0" i="0" u="none" strike="noStrike" cap="none" normalizeH="0" baseline="0" dirty="0" err="1">
                <a:ln>
                  <a:noFill/>
                </a:ln>
                <a:solidFill>
                  <a:schemeClr val="tx1"/>
                </a:solidFill>
                <a:effectLst/>
                <a:latin typeface="Arial Unicode MS"/>
              </a:rPr>
              <a:t>i</a:t>
            </a:r>
            <a:r>
              <a:rPr kumimoji="0" lang="en-US" altLang="en-US" sz="2400" b="0" i="0" u="none" strike="noStrike" cap="none" normalizeH="0" baseline="0" dirty="0">
                <a:ln>
                  <a:noFill/>
                </a:ln>
                <a:solidFill>
                  <a:schemeClr val="tx1"/>
                </a:solidFill>
                <a:effectLst/>
              </a:rPr>
              <a:t> and </a:t>
            </a:r>
            <a:r>
              <a:rPr kumimoji="0" lang="en-US" altLang="en-US" sz="2400" b="0" i="0" u="none" strike="noStrike" cap="none" normalizeH="0" baseline="0" dirty="0">
                <a:ln>
                  <a:noFill/>
                </a:ln>
                <a:solidFill>
                  <a:schemeClr val="tx1"/>
                </a:solidFill>
                <a:effectLst/>
                <a:latin typeface="Arial Unicode MS"/>
              </a:rPr>
              <a:t>j</a:t>
            </a:r>
            <a:r>
              <a:rPr kumimoji="0" lang="en-US" altLang="en-US" sz="2400" b="0" i="0" u="none" strike="noStrike" cap="none" normalizeH="0" baseline="0" dirty="0">
                <a:ln>
                  <a:noFill/>
                </a:ln>
                <a:solidFill>
                  <a:schemeClr val="tx1"/>
                </a:solidFill>
                <a:effectLst/>
              </a:rPr>
              <a:t> (if there is an edge), and </a:t>
            </a:r>
            <a:r>
              <a:rPr kumimoji="0" lang="en-US" altLang="en-US" sz="2400" b="0" i="0" u="none" strike="noStrike" cap="none" normalizeH="0" baseline="0" dirty="0" err="1">
                <a:ln>
                  <a:noFill/>
                </a:ln>
                <a:solidFill>
                  <a:schemeClr val="tx1"/>
                </a:solidFill>
                <a:effectLst/>
                <a:latin typeface="Arial Unicode MS"/>
              </a:rPr>
              <a:t>dist</a:t>
            </a:r>
            <a:r>
              <a:rPr kumimoji="0" lang="en-US" altLang="en-US" sz="2400" b="0" i="0" u="none" strike="noStrike" cap="none" normalizeH="0" baseline="0" dirty="0">
                <a:ln>
                  <a:noFill/>
                </a:ln>
                <a:solidFill>
                  <a:schemeClr val="tx1"/>
                </a:solidFill>
                <a:effectLst/>
                <a:latin typeface="Arial Unicode MS"/>
              </a:rPr>
              <a:t>[</a:t>
            </a:r>
            <a:r>
              <a:rPr kumimoji="0" lang="en-US" altLang="en-US" sz="2400" b="0" i="0" u="none" strike="noStrike" cap="none" normalizeH="0" baseline="0" dirty="0" err="1">
                <a:ln>
                  <a:noFill/>
                </a:ln>
                <a:solidFill>
                  <a:schemeClr val="tx1"/>
                </a:solidFill>
                <a:effectLst/>
                <a:latin typeface="Arial Unicode MS"/>
              </a:rPr>
              <a:t>i</a:t>
            </a:r>
            <a:r>
              <a:rPr kumimoji="0" lang="en-US" altLang="en-US" sz="2400" b="0" i="0" u="none" strike="noStrike" cap="none" normalizeH="0" baseline="0" dirty="0">
                <a:ln>
                  <a:noFill/>
                </a:ln>
                <a:solidFill>
                  <a:schemeClr val="tx1"/>
                </a:solidFill>
                <a:effectLst/>
                <a:latin typeface="Arial Unicode MS"/>
              </a:rPr>
              <a:t>][j]</a:t>
            </a:r>
            <a:r>
              <a:rPr kumimoji="0" lang="en-US" altLang="en-US" sz="2400" b="0" i="0" u="none" strike="noStrike" cap="none" normalizeH="0" baseline="0" dirty="0">
                <a:ln>
                  <a:noFill/>
                </a:ln>
                <a:solidFill>
                  <a:schemeClr val="tx1"/>
                </a:solidFill>
                <a:effectLst/>
              </a:rPr>
              <a:t> is set to infinity if there is no edge between </a:t>
            </a:r>
            <a:r>
              <a:rPr kumimoji="0" lang="en-US" altLang="en-US" sz="2400" b="0" i="0" u="none" strike="noStrike" cap="none" normalizeH="0" baseline="0" dirty="0" err="1">
                <a:ln>
                  <a:noFill/>
                </a:ln>
                <a:solidFill>
                  <a:schemeClr val="tx1"/>
                </a:solidFill>
                <a:effectLst/>
                <a:latin typeface="Arial Unicode MS"/>
              </a:rPr>
              <a:t>i</a:t>
            </a:r>
            <a:r>
              <a:rPr kumimoji="0" lang="en-US" altLang="en-US" sz="2400" b="0" i="0" u="none" strike="noStrike" cap="none" normalizeH="0" baseline="0" dirty="0">
                <a:ln>
                  <a:noFill/>
                </a:ln>
                <a:solidFill>
                  <a:schemeClr val="tx1"/>
                </a:solidFill>
                <a:effectLst/>
              </a:rPr>
              <a:t> and </a:t>
            </a:r>
            <a:r>
              <a:rPr kumimoji="0" lang="en-US" altLang="en-US" sz="2400" b="0" i="0" u="none" strike="noStrike" cap="none" normalizeH="0" baseline="0" dirty="0">
                <a:ln>
                  <a:noFill/>
                </a:ln>
                <a:solidFill>
                  <a:schemeClr val="tx1"/>
                </a:solidFill>
                <a:effectLst/>
                <a:latin typeface="Arial Unicode MS"/>
              </a:rPr>
              <a:t>j</a:t>
            </a:r>
            <a:r>
              <a:rPr kumimoji="0" lang="en-US" altLang="en-US" sz="2400" b="0" i="0" u="none" strike="noStrike" cap="none" normalizeH="0" baseline="0" dirty="0">
                <a:ln>
                  <a:noFill/>
                </a:ln>
                <a:solidFill>
                  <a:schemeClr val="tx1"/>
                </a:solidFill>
                <a:effectLst/>
              </a:rPr>
              <a:t>.</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228869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645E95-583F-6D2D-82F9-628A3D4363D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06A575B-099E-B000-69D0-D75F0FC9FBB3}"/>
              </a:ext>
            </a:extLst>
          </p:cNvPr>
          <p:cNvSpPr>
            <a:spLocks noGrp="1"/>
          </p:cNvSpPr>
          <p:nvPr>
            <p:ph idx="1"/>
          </p:nvPr>
        </p:nvSpPr>
        <p:spPr/>
        <p:txBody>
          <a:bodyPr>
            <a:normAutofit fontScale="92500" lnSpcReduction="10000"/>
          </a:bodyPr>
          <a:lstStyle/>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chemeClr val="tx1"/>
                </a:solidFill>
                <a:effectLst/>
                <a:latin typeface="Arial" panose="020B0604020202020204" pitchFamily="34" charset="0"/>
              </a:rPr>
              <a:t>The algorithm then considers each vertex </a:t>
            </a:r>
            <a:r>
              <a:rPr kumimoji="0" lang="en-US" altLang="en-US" sz="2800" b="0" i="0" u="none" strike="noStrike" cap="none" normalizeH="0" baseline="0" dirty="0">
                <a:ln>
                  <a:noFill/>
                </a:ln>
                <a:solidFill>
                  <a:schemeClr val="tx1"/>
                </a:solidFill>
                <a:effectLst/>
                <a:latin typeface="Arial Unicode MS"/>
              </a:rPr>
              <a:t>k</a:t>
            </a:r>
            <a:r>
              <a:rPr kumimoji="0" lang="en-US" altLang="en-US" sz="2800" b="0" i="0" u="none" strike="noStrike" cap="none" normalizeH="0" baseline="0" dirty="0">
                <a:ln>
                  <a:noFill/>
                </a:ln>
                <a:solidFill>
                  <a:schemeClr val="tx1"/>
                </a:solidFill>
                <a:effectLst/>
              </a:rPr>
              <a:t> in turn, and for each pair of vertices </a:t>
            </a:r>
            <a:r>
              <a:rPr kumimoji="0" lang="en-US" altLang="en-US" sz="2800" b="0" i="0" u="none" strike="noStrike" cap="none" normalizeH="0" baseline="0" dirty="0" err="1">
                <a:ln>
                  <a:noFill/>
                </a:ln>
                <a:solidFill>
                  <a:schemeClr val="tx1"/>
                </a:solidFill>
                <a:effectLst/>
                <a:latin typeface="Arial Unicode MS"/>
              </a:rPr>
              <a:t>i</a:t>
            </a:r>
            <a:r>
              <a:rPr kumimoji="0" lang="en-US" altLang="en-US" sz="2800" b="0" i="0" u="none" strike="noStrike" cap="none" normalizeH="0" baseline="0" dirty="0">
                <a:ln>
                  <a:noFill/>
                </a:ln>
                <a:solidFill>
                  <a:schemeClr val="tx1"/>
                </a:solidFill>
                <a:effectLst/>
              </a:rPr>
              <a:t> and </a:t>
            </a:r>
            <a:r>
              <a:rPr kumimoji="0" lang="en-US" altLang="en-US" sz="2800" b="0" i="0" u="none" strike="noStrike" cap="none" normalizeH="0" baseline="0" dirty="0">
                <a:ln>
                  <a:noFill/>
                </a:ln>
                <a:solidFill>
                  <a:schemeClr val="tx1"/>
                </a:solidFill>
                <a:effectLst/>
                <a:latin typeface="Arial Unicode MS"/>
              </a:rPr>
              <a:t>j</a:t>
            </a:r>
            <a:r>
              <a:rPr kumimoji="0" lang="en-US" altLang="en-US" sz="2800" b="0" i="0" u="none" strike="noStrike" cap="none" normalizeH="0" baseline="0" dirty="0">
                <a:ln>
                  <a:noFill/>
                </a:ln>
                <a:solidFill>
                  <a:schemeClr val="tx1"/>
                </a:solidFill>
                <a:effectLst/>
              </a:rPr>
              <a:t>, it checks whether the path from </a:t>
            </a:r>
            <a:r>
              <a:rPr kumimoji="0" lang="en-US" altLang="en-US" sz="2800" b="0" i="0" u="none" strike="noStrike" cap="none" normalizeH="0" baseline="0" dirty="0" err="1">
                <a:ln>
                  <a:noFill/>
                </a:ln>
                <a:solidFill>
                  <a:schemeClr val="tx1"/>
                </a:solidFill>
                <a:effectLst/>
                <a:latin typeface="Arial Unicode MS"/>
              </a:rPr>
              <a:t>i</a:t>
            </a:r>
            <a:r>
              <a:rPr kumimoji="0" lang="en-US" altLang="en-US" sz="2800" b="0" i="0" u="none" strike="noStrike" cap="none" normalizeH="0" baseline="0" dirty="0">
                <a:ln>
                  <a:noFill/>
                </a:ln>
                <a:solidFill>
                  <a:schemeClr val="tx1"/>
                </a:solidFill>
                <a:effectLst/>
              </a:rPr>
              <a:t> to </a:t>
            </a:r>
            <a:r>
              <a:rPr kumimoji="0" lang="en-US" altLang="en-US" sz="2800" b="0" i="0" u="none" strike="noStrike" cap="none" normalizeH="0" baseline="0" dirty="0">
                <a:ln>
                  <a:noFill/>
                </a:ln>
                <a:solidFill>
                  <a:schemeClr val="tx1"/>
                </a:solidFill>
                <a:effectLst/>
                <a:latin typeface="Arial Unicode MS"/>
              </a:rPr>
              <a:t>j</a:t>
            </a:r>
            <a:r>
              <a:rPr kumimoji="0" lang="en-US" altLang="en-US" sz="2800" b="0" i="0" u="none" strike="noStrike" cap="none" normalizeH="0" baseline="0" dirty="0">
                <a:ln>
                  <a:noFill/>
                </a:ln>
                <a:solidFill>
                  <a:schemeClr val="tx1"/>
                </a:solidFill>
                <a:effectLst/>
              </a:rPr>
              <a:t> through </a:t>
            </a:r>
            <a:r>
              <a:rPr kumimoji="0" lang="en-US" altLang="en-US" sz="2800" b="0" i="0" u="none" strike="noStrike" cap="none" normalizeH="0" baseline="0" dirty="0">
                <a:ln>
                  <a:noFill/>
                </a:ln>
                <a:solidFill>
                  <a:schemeClr val="tx1"/>
                </a:solidFill>
                <a:effectLst/>
                <a:latin typeface="Arial Unicode MS"/>
              </a:rPr>
              <a:t>k</a:t>
            </a:r>
            <a:r>
              <a:rPr kumimoji="0" lang="en-US" altLang="en-US" sz="2800" b="0" i="0" u="none" strike="noStrike" cap="none" normalizeH="0" baseline="0" dirty="0">
                <a:ln>
                  <a:noFill/>
                </a:ln>
                <a:solidFill>
                  <a:schemeClr val="tx1"/>
                </a:solidFill>
                <a:effectLst/>
              </a:rPr>
              <a:t> is shorter than the path currently known from </a:t>
            </a:r>
            <a:r>
              <a:rPr kumimoji="0" lang="en-US" altLang="en-US" sz="2800" b="0" i="0" u="none" strike="noStrike" cap="none" normalizeH="0" baseline="0" dirty="0" err="1">
                <a:ln>
                  <a:noFill/>
                </a:ln>
                <a:solidFill>
                  <a:schemeClr val="tx1"/>
                </a:solidFill>
                <a:effectLst/>
                <a:latin typeface="Arial Unicode MS"/>
              </a:rPr>
              <a:t>i</a:t>
            </a:r>
            <a:r>
              <a:rPr kumimoji="0" lang="en-US" altLang="en-US" sz="2800" b="0" i="0" u="none" strike="noStrike" cap="none" normalizeH="0" baseline="0" dirty="0">
                <a:ln>
                  <a:noFill/>
                </a:ln>
                <a:solidFill>
                  <a:schemeClr val="tx1"/>
                </a:solidFill>
                <a:effectLst/>
              </a:rPr>
              <a:t> to </a:t>
            </a:r>
            <a:r>
              <a:rPr kumimoji="0" lang="en-US" altLang="en-US" sz="2800" b="0" i="0" u="none" strike="noStrike" cap="none" normalizeH="0" baseline="0" dirty="0">
                <a:ln>
                  <a:noFill/>
                </a:ln>
                <a:solidFill>
                  <a:schemeClr val="tx1"/>
                </a:solidFill>
                <a:effectLst/>
                <a:latin typeface="Arial Unicode MS"/>
              </a:rPr>
              <a:t>j</a:t>
            </a:r>
            <a:r>
              <a:rPr kumimoji="0" lang="en-US" altLang="en-US" sz="2800" b="0" i="0" u="none" strike="noStrike" cap="none" normalizeH="0" baseline="0" dirty="0">
                <a:ln>
                  <a:noFill/>
                </a:ln>
                <a:solidFill>
                  <a:schemeClr val="tx1"/>
                </a:solidFill>
                <a:effectLst/>
              </a:rPr>
              <a:t>. If it is, the algorithm updates the </a:t>
            </a:r>
            <a:r>
              <a:rPr kumimoji="0" lang="en-US" altLang="en-US" sz="2800" b="0" i="0" u="none" strike="noStrike" cap="none" normalizeH="0" baseline="0" dirty="0" err="1">
                <a:ln>
                  <a:noFill/>
                </a:ln>
                <a:solidFill>
                  <a:schemeClr val="tx1"/>
                </a:solidFill>
                <a:effectLst/>
                <a:latin typeface="Arial Unicode MS"/>
              </a:rPr>
              <a:t>dist</a:t>
            </a:r>
            <a:r>
              <a:rPr kumimoji="0" lang="en-US" altLang="en-US" sz="2800" b="0" i="0" u="none" strike="noStrike" cap="none" normalizeH="0" baseline="0" dirty="0">
                <a:ln>
                  <a:noFill/>
                </a:ln>
                <a:solidFill>
                  <a:schemeClr val="tx1"/>
                </a:solidFill>
                <a:effectLst/>
              </a:rPr>
              <a:t> matrix with the new shortest path.</a:t>
            </a:r>
            <a:endParaRPr kumimoji="0" lang="en-US" altLang="en-US" sz="2800" b="0" i="0" u="none" strike="noStrike" cap="none" normalizeH="0" baseline="0" dirty="0">
              <a:ln>
                <a:noFill/>
              </a:ln>
              <a:solidFill>
                <a:schemeClr val="tx1"/>
              </a:solidFill>
              <a:effectLst/>
              <a:latin typeface="Arial" panose="020B0604020202020204" pitchFamily="34" charset="0"/>
            </a:endParaRP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chemeClr val="tx1"/>
                </a:solidFill>
                <a:effectLst/>
                <a:latin typeface="Arial" panose="020B0604020202020204" pitchFamily="34" charset="0"/>
              </a:rPr>
              <a:t>The algorithm runs in O(n^3) time, where </a:t>
            </a:r>
            <a:r>
              <a:rPr kumimoji="0" lang="en-US" altLang="en-US" sz="2800" b="0" i="0" u="none" strike="noStrike" cap="none" normalizeH="0" baseline="0" dirty="0">
                <a:ln>
                  <a:noFill/>
                </a:ln>
                <a:solidFill>
                  <a:schemeClr val="tx1"/>
                </a:solidFill>
                <a:effectLst/>
                <a:latin typeface="Arial Unicode MS"/>
              </a:rPr>
              <a:t>n</a:t>
            </a:r>
            <a:r>
              <a:rPr kumimoji="0" lang="en-US" altLang="en-US" sz="2800" b="0" i="0" u="none" strike="noStrike" cap="none" normalizeH="0" baseline="0" dirty="0">
                <a:ln>
                  <a:noFill/>
                </a:ln>
                <a:solidFill>
                  <a:schemeClr val="tx1"/>
                </a:solidFill>
                <a:effectLst/>
              </a:rPr>
              <a:t> is the number of vertices in the graph. It is simple to implement and is guaranteed to find the shortest paths between all pairs of vertices, as long as there are no negative cycles in the graph.</a:t>
            </a:r>
            <a:endParaRPr kumimoji="0" lang="en-US" altLang="en-US" sz="2800" b="0" i="0" u="none" strike="noStrike" cap="none" normalizeH="0" baseline="0" dirty="0">
              <a:ln>
                <a:noFill/>
              </a:ln>
              <a:solidFill>
                <a:schemeClr val="tx1"/>
              </a:solidFill>
              <a:effectLst/>
              <a:latin typeface="Arial" panose="020B0604020202020204" pitchFamily="34" charset="0"/>
            </a:endParaRPr>
          </a:p>
          <a:p>
            <a:endParaRPr lang="en-US" dirty="0"/>
          </a:p>
        </p:txBody>
      </p:sp>
    </p:spTree>
    <p:extLst>
      <p:ext uri="{BB962C8B-B14F-4D97-AF65-F5344CB8AC3E}">
        <p14:creationId xmlns:p14="http://schemas.microsoft.com/office/powerpoint/2010/main" val="23635697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1A1BD-8A40-5D24-2D26-A46FE4ACCB6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7EDBD0D-2EF5-EF65-1EC7-225139660D97}"/>
              </a:ext>
            </a:extLst>
          </p:cNvPr>
          <p:cNvSpPr>
            <a:spLocks noGrp="1"/>
          </p:cNvSpPr>
          <p:nvPr>
            <p:ph idx="1"/>
          </p:nvPr>
        </p:nvSpPr>
        <p:spPr/>
        <p:txBody>
          <a:bodyPr>
            <a:normAutofit/>
          </a:bodyPr>
          <a:lstStyle/>
          <a:p>
            <a:r>
              <a:rPr lang="en-GB" sz="2000" dirty="0">
                <a:solidFill>
                  <a:schemeClr val="tx1"/>
                </a:solidFill>
              </a:rPr>
              <a:t>In the code the function takes as input a pointer to the graph represented as a one-dimensional array of integers, and the number of vertices . The function modifies the input graph in place to represent the shortest path between all pairs of vertices.</a:t>
            </a:r>
          </a:p>
          <a:p>
            <a:endParaRPr lang="en-GB" sz="2000" dirty="0">
              <a:solidFill>
                <a:schemeClr val="tx1"/>
              </a:solidFill>
            </a:endParaRPr>
          </a:p>
          <a:p>
            <a:r>
              <a:rPr lang="en-GB" sz="2000" dirty="0">
                <a:solidFill>
                  <a:schemeClr val="tx1"/>
                </a:solidFill>
              </a:rPr>
              <a:t>The function iterates over all possible intermediate vertices k and updates the shortest path between vertices </a:t>
            </a:r>
            <a:r>
              <a:rPr lang="en-GB" sz="2000" dirty="0" err="1">
                <a:solidFill>
                  <a:schemeClr val="tx1"/>
                </a:solidFill>
              </a:rPr>
              <a:t>i</a:t>
            </a:r>
            <a:r>
              <a:rPr lang="en-GB" sz="2000" dirty="0">
                <a:solidFill>
                  <a:schemeClr val="tx1"/>
                </a:solidFill>
              </a:rPr>
              <a:t> and j as graph[</a:t>
            </a:r>
            <a:r>
              <a:rPr lang="en-GB" sz="2000" dirty="0" err="1">
                <a:solidFill>
                  <a:schemeClr val="tx1"/>
                </a:solidFill>
              </a:rPr>
              <a:t>ij</a:t>
            </a:r>
            <a:r>
              <a:rPr lang="en-GB" sz="2000" dirty="0">
                <a:solidFill>
                  <a:schemeClr val="tx1"/>
                </a:solidFill>
              </a:rPr>
              <a:t>] = min(graph[</a:t>
            </a:r>
            <a:r>
              <a:rPr lang="en-GB" sz="2000" dirty="0" err="1">
                <a:solidFill>
                  <a:schemeClr val="tx1"/>
                </a:solidFill>
              </a:rPr>
              <a:t>ij</a:t>
            </a:r>
            <a:r>
              <a:rPr lang="en-GB" sz="2000" dirty="0">
                <a:solidFill>
                  <a:schemeClr val="tx1"/>
                </a:solidFill>
              </a:rPr>
              <a:t>], graph[</a:t>
            </a:r>
            <a:r>
              <a:rPr lang="en-GB" sz="2000" dirty="0" err="1">
                <a:solidFill>
                  <a:schemeClr val="tx1"/>
                </a:solidFill>
              </a:rPr>
              <a:t>ik</a:t>
            </a:r>
            <a:r>
              <a:rPr lang="en-GB" sz="2000" dirty="0">
                <a:solidFill>
                  <a:schemeClr val="tx1"/>
                </a:solidFill>
              </a:rPr>
              <a:t>] + graph[</a:t>
            </a:r>
            <a:r>
              <a:rPr lang="en-GB" sz="2000" dirty="0" err="1">
                <a:solidFill>
                  <a:schemeClr val="tx1"/>
                </a:solidFill>
              </a:rPr>
              <a:t>kj</a:t>
            </a:r>
            <a:r>
              <a:rPr lang="en-GB" sz="2000" dirty="0">
                <a:solidFill>
                  <a:schemeClr val="tx1"/>
                </a:solidFill>
              </a:rPr>
              <a:t>]). The indices </a:t>
            </a:r>
            <a:r>
              <a:rPr lang="en-GB" sz="2000" dirty="0" err="1">
                <a:solidFill>
                  <a:schemeClr val="tx1"/>
                </a:solidFill>
              </a:rPr>
              <a:t>ik</a:t>
            </a:r>
            <a:r>
              <a:rPr lang="en-GB" sz="2000" dirty="0">
                <a:solidFill>
                  <a:schemeClr val="tx1"/>
                </a:solidFill>
              </a:rPr>
              <a:t>, </a:t>
            </a:r>
            <a:r>
              <a:rPr lang="en-GB" sz="2000" dirty="0" err="1">
                <a:solidFill>
                  <a:schemeClr val="tx1"/>
                </a:solidFill>
              </a:rPr>
              <a:t>kj</a:t>
            </a:r>
            <a:r>
              <a:rPr lang="en-GB" sz="2000" dirty="0">
                <a:solidFill>
                  <a:schemeClr val="tx1"/>
                </a:solidFill>
              </a:rPr>
              <a:t>, and </a:t>
            </a:r>
            <a:r>
              <a:rPr lang="en-GB" sz="2000" dirty="0" err="1">
                <a:solidFill>
                  <a:schemeClr val="tx1"/>
                </a:solidFill>
              </a:rPr>
              <a:t>ij</a:t>
            </a:r>
            <a:r>
              <a:rPr lang="en-GB" sz="2000" dirty="0">
                <a:solidFill>
                  <a:schemeClr val="tx1"/>
                </a:solidFill>
              </a:rPr>
              <a:t> are calculated to access the correct elements of the one-dimensional array.</a:t>
            </a:r>
            <a:endParaRPr lang="en-US" sz="2000" dirty="0">
              <a:solidFill>
                <a:schemeClr val="tx1"/>
              </a:solidFill>
            </a:endParaRPr>
          </a:p>
        </p:txBody>
      </p:sp>
    </p:spTree>
    <p:extLst>
      <p:ext uri="{BB962C8B-B14F-4D97-AF65-F5344CB8AC3E}">
        <p14:creationId xmlns:p14="http://schemas.microsoft.com/office/powerpoint/2010/main" val="23541319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2B163-0894-A5C3-0D37-335204039B2B}"/>
              </a:ext>
            </a:extLst>
          </p:cNvPr>
          <p:cNvSpPr>
            <a:spLocks noGrp="1"/>
          </p:cNvSpPr>
          <p:nvPr>
            <p:ph type="title"/>
          </p:nvPr>
        </p:nvSpPr>
        <p:spPr/>
        <p:txBody>
          <a:bodyPr/>
          <a:lstStyle/>
          <a:p>
            <a:r>
              <a:rPr lang="en-US" dirty="0"/>
              <a:t>Example</a:t>
            </a:r>
          </a:p>
        </p:txBody>
      </p:sp>
      <p:pic>
        <p:nvPicPr>
          <p:cNvPr id="5" name="Content Placeholder 4" descr="Table&#10;&#10;Description automatically generated">
            <a:extLst>
              <a:ext uri="{FF2B5EF4-FFF2-40B4-BE49-F238E27FC236}">
                <a16:creationId xmlns:a16="http://schemas.microsoft.com/office/drawing/2014/main" id="{88309A0D-B9DD-A552-DB0F-1FB32D8B86F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0942" y="1825625"/>
            <a:ext cx="10515600" cy="4594840"/>
          </a:xfrm>
        </p:spPr>
      </p:pic>
    </p:spTree>
    <p:extLst>
      <p:ext uri="{BB962C8B-B14F-4D97-AF65-F5344CB8AC3E}">
        <p14:creationId xmlns:p14="http://schemas.microsoft.com/office/powerpoint/2010/main" val="35603845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3C9D1-9FAD-2E71-ADBE-106D15D89057}"/>
              </a:ext>
            </a:extLst>
          </p:cNvPr>
          <p:cNvSpPr>
            <a:spLocks noGrp="1"/>
          </p:cNvSpPr>
          <p:nvPr>
            <p:ph type="title"/>
          </p:nvPr>
        </p:nvSpPr>
        <p:spPr/>
        <p:txBody>
          <a:bodyPr/>
          <a:lstStyle/>
          <a:p>
            <a:endParaRPr lang="en-US"/>
          </a:p>
        </p:txBody>
      </p:sp>
      <p:pic>
        <p:nvPicPr>
          <p:cNvPr id="5" name="Content Placeholder 4" descr="Diagram&#10;&#10;Description automatically generated with medium confidence">
            <a:extLst>
              <a:ext uri="{FF2B5EF4-FFF2-40B4-BE49-F238E27FC236}">
                <a16:creationId xmlns:a16="http://schemas.microsoft.com/office/drawing/2014/main" id="{B996A517-D448-0238-694D-1B133E032DA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199" y="757084"/>
            <a:ext cx="10341077" cy="5419879"/>
          </a:xfrm>
        </p:spPr>
      </p:pic>
    </p:spTree>
    <p:extLst>
      <p:ext uri="{BB962C8B-B14F-4D97-AF65-F5344CB8AC3E}">
        <p14:creationId xmlns:p14="http://schemas.microsoft.com/office/powerpoint/2010/main" val="26510385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2255F-2B6F-4B20-9CCE-1BB0A003A333}"/>
              </a:ext>
            </a:extLst>
          </p:cNvPr>
          <p:cNvSpPr>
            <a:spLocks noGrp="1"/>
          </p:cNvSpPr>
          <p:nvPr>
            <p:ph type="title"/>
          </p:nvPr>
        </p:nvSpPr>
        <p:spPr/>
        <p:txBody>
          <a:bodyPr/>
          <a:lstStyle/>
          <a:p>
            <a:r>
              <a:rPr lang="en-US" dirty="0"/>
              <a:t>OpenMP</a:t>
            </a:r>
          </a:p>
        </p:txBody>
      </p:sp>
      <p:sp>
        <p:nvSpPr>
          <p:cNvPr id="3" name="Content Placeholder 2">
            <a:extLst>
              <a:ext uri="{FF2B5EF4-FFF2-40B4-BE49-F238E27FC236}">
                <a16:creationId xmlns:a16="http://schemas.microsoft.com/office/drawing/2014/main" id="{06693974-9E6F-689F-0EC8-797D86B5373B}"/>
              </a:ext>
            </a:extLst>
          </p:cNvPr>
          <p:cNvSpPr>
            <a:spLocks noGrp="1"/>
          </p:cNvSpPr>
          <p:nvPr>
            <p:ph idx="1"/>
          </p:nvPr>
        </p:nvSpPr>
        <p:spPr>
          <a:xfrm>
            <a:off x="677334" y="1488613"/>
            <a:ext cx="8596668" cy="3880773"/>
          </a:xfrm>
        </p:spPr>
        <p:txBody>
          <a:bodyPr>
            <a:noAutofit/>
          </a:bodyPr>
          <a:lstStyle/>
          <a:p>
            <a:pPr marL="0" indent="0">
              <a:buNone/>
            </a:pPr>
            <a:endParaRPr lang="en-GB" sz="1600" dirty="0"/>
          </a:p>
          <a:p>
            <a:r>
              <a:rPr lang="en-GB" sz="1600" dirty="0"/>
              <a:t>The OpenMP version of the Floyd-</a:t>
            </a:r>
            <a:r>
              <a:rPr lang="en-GB" sz="1600" dirty="0" err="1"/>
              <a:t>Warshall</a:t>
            </a:r>
            <a:r>
              <a:rPr lang="en-GB" sz="1600" dirty="0"/>
              <a:t> algorithm parallelizes the outermost loop using OpenMP's parallel for directive, which distributes the iterations of the loop across available threads. Each thread executes its assigned portion of the loop in parallel. The collapse clause is used to collapse the nested loops into a single loop, which allows OpenMP to distribute the work more evenly across threads.</a:t>
            </a:r>
          </a:p>
          <a:p>
            <a:r>
              <a:rPr lang="en-GB" sz="1600" dirty="0"/>
              <a:t>The shared clause is used to specify that the graph matrix is shared among all threads, while the </a:t>
            </a:r>
            <a:r>
              <a:rPr lang="en-GB" sz="1600" dirty="0" err="1"/>
              <a:t>i</a:t>
            </a:r>
            <a:r>
              <a:rPr lang="en-GB" sz="1600" dirty="0"/>
              <a:t>, j, and k loop variables are private to each thread.</a:t>
            </a:r>
          </a:p>
          <a:p>
            <a:r>
              <a:rPr lang="en-GB" sz="1600" dirty="0"/>
              <a:t>The schedule(static) clause specifies that the iterations are statically scheduled across threads, with each thread getting a contiguous subset of the loop iterations.</a:t>
            </a:r>
          </a:p>
          <a:p>
            <a:r>
              <a:rPr lang="en-GB" sz="1600" dirty="0"/>
              <a:t>The code also includes a call to </a:t>
            </a:r>
            <a:r>
              <a:rPr lang="en-GB" sz="1600" dirty="0" err="1"/>
              <a:t>omp_get_wtime</a:t>
            </a:r>
            <a:r>
              <a:rPr lang="en-GB" sz="1600" dirty="0"/>
              <a:t>() before and after the </a:t>
            </a:r>
            <a:r>
              <a:rPr lang="en-GB" sz="1600" dirty="0" err="1"/>
              <a:t>floydWarshall</a:t>
            </a:r>
            <a:r>
              <a:rPr lang="en-GB" sz="1600" dirty="0"/>
              <a:t> function, which returns the current wall-clock time in seconds. This is used to calculate the elapsed time for the execution of the function.</a:t>
            </a:r>
          </a:p>
          <a:p>
            <a:r>
              <a:rPr lang="en-GB" sz="1600" dirty="0"/>
              <a:t>The parallel region is before the outermost loop to increase the performance as the parallel region will be created only once.</a:t>
            </a:r>
            <a:endParaRPr lang="en-US" sz="1600" dirty="0"/>
          </a:p>
        </p:txBody>
      </p:sp>
    </p:spTree>
    <p:extLst>
      <p:ext uri="{BB962C8B-B14F-4D97-AF65-F5344CB8AC3E}">
        <p14:creationId xmlns:p14="http://schemas.microsoft.com/office/powerpoint/2010/main" val="17766513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C89CE0-E24D-8D33-38FF-C6664621A4D6}"/>
              </a:ext>
            </a:extLst>
          </p:cNvPr>
          <p:cNvSpPr>
            <a:spLocks noGrp="1"/>
          </p:cNvSpPr>
          <p:nvPr>
            <p:ph type="title"/>
          </p:nvPr>
        </p:nvSpPr>
        <p:spPr/>
        <p:txBody>
          <a:bodyPr/>
          <a:lstStyle/>
          <a:p>
            <a:r>
              <a:rPr lang="en-US" dirty="0"/>
              <a:t>CUDA</a:t>
            </a:r>
          </a:p>
        </p:txBody>
      </p:sp>
      <p:sp>
        <p:nvSpPr>
          <p:cNvPr id="3" name="Content Placeholder 2">
            <a:extLst>
              <a:ext uri="{FF2B5EF4-FFF2-40B4-BE49-F238E27FC236}">
                <a16:creationId xmlns:a16="http://schemas.microsoft.com/office/drawing/2014/main" id="{91452DDF-800D-1B4E-795A-CD9CD69A80FF}"/>
              </a:ext>
            </a:extLst>
          </p:cNvPr>
          <p:cNvSpPr>
            <a:spLocks noGrp="1"/>
          </p:cNvSpPr>
          <p:nvPr>
            <p:ph idx="1"/>
          </p:nvPr>
        </p:nvSpPr>
        <p:spPr/>
        <p:txBody>
          <a:bodyPr>
            <a:normAutofit fontScale="92500" lnSpcReduction="10000"/>
          </a:bodyPr>
          <a:lstStyle/>
          <a:p>
            <a:r>
              <a:rPr lang="en-GB" dirty="0"/>
              <a:t>We allocate memory on the device for the graph using </a:t>
            </a:r>
            <a:r>
              <a:rPr lang="en-GB" dirty="0" err="1"/>
              <a:t>cudaMalloc</a:t>
            </a:r>
            <a:r>
              <a:rPr lang="en-GB" dirty="0"/>
              <a:t> and we copied the graph from the host to the device using </a:t>
            </a:r>
            <a:r>
              <a:rPr lang="en-GB" dirty="0" err="1"/>
              <a:t>cudaMemcpy</a:t>
            </a:r>
            <a:r>
              <a:rPr lang="en-GB" dirty="0"/>
              <a:t> . We did not use </a:t>
            </a:r>
            <a:r>
              <a:rPr lang="en-GB" dirty="0" err="1"/>
              <a:t>cudaMallocManaged</a:t>
            </a:r>
            <a:r>
              <a:rPr lang="en-GB" dirty="0"/>
              <a:t> as it caused lots of problems.</a:t>
            </a:r>
          </a:p>
          <a:p>
            <a:endParaRPr lang="en-GB" dirty="0"/>
          </a:p>
          <a:p>
            <a:r>
              <a:rPr lang="en-GB" dirty="0"/>
              <a:t>We perform the Floyd-</a:t>
            </a:r>
            <a:r>
              <a:rPr lang="en-GB" dirty="0" err="1"/>
              <a:t>Warshall</a:t>
            </a:r>
            <a:r>
              <a:rPr lang="en-GB" dirty="0"/>
              <a:t> algorithm on the device using CUDA kernels. The kernels execute in parallel on the GPU and are called in a nested loop structure to compute the shortest path matrix.</a:t>
            </a:r>
          </a:p>
          <a:p>
            <a:endParaRPr lang="en-GB" dirty="0"/>
          </a:p>
          <a:p>
            <a:r>
              <a:rPr lang="en-GB" dirty="0"/>
              <a:t>After executing the kernel we copied the resulting shortest path matrix from the device to the host using </a:t>
            </a:r>
            <a:r>
              <a:rPr lang="en-GB" dirty="0" err="1"/>
              <a:t>cudaMemcpy</a:t>
            </a:r>
            <a:r>
              <a:rPr lang="en-GB" dirty="0"/>
              <a:t>.</a:t>
            </a:r>
          </a:p>
          <a:p>
            <a:endParaRPr lang="en-GB" dirty="0"/>
          </a:p>
          <a:p>
            <a:r>
              <a:rPr lang="en-GB" dirty="0"/>
              <a:t>Free the memory allocated on the device using </a:t>
            </a:r>
            <a:r>
              <a:rPr lang="en-GB" dirty="0" err="1"/>
              <a:t>cudaFree</a:t>
            </a:r>
            <a:r>
              <a:rPr lang="en-GB" dirty="0"/>
              <a:t>.</a:t>
            </a:r>
            <a:endParaRPr lang="en-US" dirty="0"/>
          </a:p>
        </p:txBody>
      </p:sp>
    </p:spTree>
    <p:extLst>
      <p:ext uri="{BB962C8B-B14F-4D97-AF65-F5344CB8AC3E}">
        <p14:creationId xmlns:p14="http://schemas.microsoft.com/office/powerpoint/2010/main" val="32157678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3AE961-5382-C83F-701B-018342B52AC7}"/>
              </a:ext>
            </a:extLst>
          </p:cNvPr>
          <p:cNvSpPr>
            <a:spLocks noGrp="1"/>
          </p:cNvSpPr>
          <p:nvPr>
            <p:ph type="title"/>
          </p:nvPr>
        </p:nvSpPr>
        <p:spPr/>
        <p:txBody>
          <a:bodyPr/>
          <a:lstStyle/>
          <a:p>
            <a:r>
              <a:rPr lang="en-US" dirty="0"/>
              <a:t>Test Case 1: </a:t>
            </a:r>
            <a:br>
              <a:rPr lang="en-US" dirty="0"/>
            </a:br>
            <a:r>
              <a:rPr lang="en-US" dirty="0"/>
              <a:t>-A: The serial version with 6 vertices</a:t>
            </a:r>
          </a:p>
        </p:txBody>
      </p:sp>
      <p:pic>
        <p:nvPicPr>
          <p:cNvPr id="5" name="Content Placeholder 4" descr="A screenshot of a computer&#10;&#10;Description automatically generated with medium confidence">
            <a:extLst>
              <a:ext uri="{FF2B5EF4-FFF2-40B4-BE49-F238E27FC236}">
                <a16:creationId xmlns:a16="http://schemas.microsoft.com/office/drawing/2014/main" id="{371E4929-DC48-6845-C488-708FEF91DE9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52209" y="2387021"/>
            <a:ext cx="6247619" cy="3428571"/>
          </a:xfrm>
        </p:spPr>
      </p:pic>
    </p:spTree>
    <p:extLst>
      <p:ext uri="{BB962C8B-B14F-4D97-AF65-F5344CB8AC3E}">
        <p14:creationId xmlns:p14="http://schemas.microsoft.com/office/powerpoint/2010/main" val="71588517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427</TotalTime>
  <Words>795</Words>
  <Application>Microsoft Office PowerPoint</Application>
  <PresentationFormat>Widescreen</PresentationFormat>
  <Paragraphs>47</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Arial Unicode MS</vt:lpstr>
      <vt:lpstr>Trebuchet MS</vt:lpstr>
      <vt:lpstr>Wingdings 3</vt:lpstr>
      <vt:lpstr>Facet</vt:lpstr>
      <vt:lpstr>Floyd-Warshall Algorythm</vt:lpstr>
      <vt:lpstr>Brief explanation (Serial code)</vt:lpstr>
      <vt:lpstr>PowerPoint Presentation</vt:lpstr>
      <vt:lpstr>PowerPoint Presentation</vt:lpstr>
      <vt:lpstr>Example</vt:lpstr>
      <vt:lpstr>PowerPoint Presentation</vt:lpstr>
      <vt:lpstr>OpenMP</vt:lpstr>
      <vt:lpstr>CUDA</vt:lpstr>
      <vt:lpstr>Test Case 1:  -A: The serial version with 6 vertices</vt:lpstr>
      <vt:lpstr>Test Case 1:  -B: The omp version with 6 vertices:</vt:lpstr>
      <vt:lpstr>Test Case 1:  -C: The CUDA version with 6 vertices.</vt:lpstr>
      <vt:lpstr>Test Case 2:  -A: The serial version with 15 vertices</vt:lpstr>
      <vt:lpstr>Test Case 2:  -B: The omp version with 15 vertices:</vt:lpstr>
      <vt:lpstr>Test Case 2:  -C: The CUDA version with 15 vertices.</vt:lpstr>
      <vt:lpstr>Time Comparison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Floyd-Warshall Algorythm</dc:title>
  <dc:creator>Hamzah Ayman hamzah Rizeq almasri</dc:creator>
  <cp:lastModifiedBy>Hamzah Ayman hamzah Rizeq almasri</cp:lastModifiedBy>
  <cp:revision>5</cp:revision>
  <dcterms:created xsi:type="dcterms:W3CDTF">2023-04-09T20:30:12Z</dcterms:created>
  <dcterms:modified xsi:type="dcterms:W3CDTF">2023-07-05T11:23:35Z</dcterms:modified>
</cp:coreProperties>
</file>