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8288000" cy="10287000"/>
  <p:notesSz cx="6858000" cy="9144000"/>
  <p:embeddedFontLst>
    <p:embeddedFont>
      <p:font typeface="Yeseva One" charset="1" panose="0000050000000000000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fonts/font32.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4.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5.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7.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8.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9.png" Type="http://schemas.openxmlformats.org/officeDocument/2006/relationships/image"/><Relationship Id="rId9" Target="../media/image30.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1.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2.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3.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svg" Type="http://schemas.openxmlformats.org/officeDocument/2006/relationships/image"/><Relationship Id="rId12" Target="../media/image14.png" Type="http://schemas.openxmlformats.org/officeDocument/2006/relationships/image"/><Relationship Id="rId13" Target="../media/image15.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svg" Type="http://schemas.openxmlformats.org/officeDocument/2006/relationships/image"/><Relationship Id="rId12" Target="../media/image14.png" Type="http://schemas.openxmlformats.org/officeDocument/2006/relationships/image"/><Relationship Id="rId13" Target="../media/image15.svg" Type="http://schemas.openxmlformats.org/officeDocument/2006/relationships/image"/><Relationship Id="rId14" Target="../media/image16.png" Type="http://schemas.openxmlformats.org/officeDocument/2006/relationships/image"/><Relationship Id="rId15" Target="../media/image17.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52525"/>
        </a:solidFill>
      </p:bgPr>
    </p:bg>
    <p:spTree>
      <p:nvGrpSpPr>
        <p:cNvPr id="1" name=""/>
        <p:cNvGrpSpPr/>
        <p:nvPr/>
      </p:nvGrpSpPr>
      <p:grpSpPr>
        <a:xfrm>
          <a:off x="0" y="0"/>
          <a:ext cx="0" cy="0"/>
          <a:chOff x="0" y="0"/>
          <a:chExt cx="0" cy="0"/>
        </a:xfrm>
      </p:grpSpPr>
      <p:sp>
        <p:nvSpPr>
          <p:cNvPr name="TextBox 2" id="2"/>
          <p:cNvSpPr txBox="true"/>
          <p:nvPr/>
        </p:nvSpPr>
        <p:spPr>
          <a:xfrm rot="0">
            <a:off x="3283182" y="4191492"/>
            <a:ext cx="11721636" cy="2417458"/>
          </a:xfrm>
          <a:prstGeom prst="rect">
            <a:avLst/>
          </a:prstGeom>
        </p:spPr>
        <p:txBody>
          <a:bodyPr anchor="t" rtlCol="false" tIns="0" lIns="0" bIns="0" rIns="0">
            <a:spAutoFit/>
          </a:bodyPr>
          <a:lstStyle/>
          <a:p>
            <a:pPr algn="ctr">
              <a:lnSpc>
                <a:spcPts val="5600"/>
              </a:lnSpc>
            </a:pPr>
            <a:r>
              <a:rPr lang="en-US" sz="5600">
                <a:solidFill>
                  <a:srgbClr val="F2F4F3"/>
                </a:solidFill>
                <a:latin typeface="Yeseva One"/>
              </a:rPr>
              <a:t>BridgeLocal</a:t>
            </a:r>
          </a:p>
          <a:p>
            <a:pPr algn="ctr">
              <a:lnSpc>
                <a:spcPts val="4400"/>
              </a:lnSpc>
            </a:pPr>
            <a:r>
              <a:rPr lang="en-US" sz="4400">
                <a:solidFill>
                  <a:srgbClr val="F2F4F3"/>
                </a:solidFill>
                <a:latin typeface="Yeseva One"/>
              </a:rPr>
              <a:t>Empowering Jordanian Manufacturers</a:t>
            </a:r>
          </a:p>
          <a:p>
            <a:pPr algn="ctr">
              <a:lnSpc>
                <a:spcPts val="8501"/>
              </a:lnSpc>
            </a:pPr>
          </a:p>
        </p:txBody>
      </p:sp>
      <p:sp>
        <p:nvSpPr>
          <p:cNvPr name="Freeform 3" id="3"/>
          <p:cNvSpPr/>
          <p:nvPr/>
        </p:nvSpPr>
        <p:spPr>
          <a:xfrm flipH="false" flipV="false" rot="0">
            <a:off x="13372414" y="-753951"/>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1019327" y="-2064329"/>
            <a:ext cx="4096053" cy="7060062"/>
          </a:xfrm>
          <a:custGeom>
            <a:avLst/>
            <a:gdLst/>
            <a:ahLst/>
            <a:cxnLst/>
            <a:rect r="r" b="b" t="t" l="l"/>
            <a:pathLst>
              <a:path h="7060062" w="4096053">
                <a:moveTo>
                  <a:pt x="0" y="0"/>
                </a:moveTo>
                <a:lnTo>
                  <a:pt x="4096054" y="0"/>
                </a:lnTo>
                <a:lnTo>
                  <a:pt x="4096054"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283182" y="88900"/>
            <a:ext cx="11721636" cy="1171575"/>
          </a:xfrm>
          <a:prstGeom prst="rect">
            <a:avLst/>
          </a:prstGeom>
        </p:spPr>
        <p:txBody>
          <a:bodyPr anchor="t" rtlCol="false" tIns="0" lIns="0" bIns="0" rIns="0">
            <a:spAutoFit/>
          </a:bodyPr>
          <a:lstStyle/>
          <a:p>
            <a:pPr algn="ctr">
              <a:lnSpc>
                <a:spcPts val="3000"/>
              </a:lnSpc>
            </a:pPr>
            <a:r>
              <a:rPr lang="en-US" sz="3000">
                <a:solidFill>
                  <a:srgbClr val="F2F4F3"/>
                </a:solidFill>
                <a:latin typeface="Yeseva One"/>
              </a:rPr>
              <a:t>Princess Sumaya University for Technology</a:t>
            </a:r>
          </a:p>
          <a:p>
            <a:pPr algn="ctr">
              <a:lnSpc>
                <a:spcPts val="3000"/>
              </a:lnSpc>
            </a:pPr>
            <a:r>
              <a:rPr lang="en-US" sz="3000">
                <a:solidFill>
                  <a:srgbClr val="F2F4F3"/>
                </a:solidFill>
                <a:latin typeface="Yeseva One"/>
              </a:rPr>
              <a:t>King Hussein School for Computing Sciences</a:t>
            </a:r>
          </a:p>
          <a:p>
            <a:pPr algn="ctr">
              <a:lnSpc>
                <a:spcPts val="3000"/>
              </a:lnSpc>
            </a:pPr>
          </a:p>
        </p:txBody>
      </p:sp>
      <p:sp>
        <p:nvSpPr>
          <p:cNvPr name="TextBox 7" id="7"/>
          <p:cNvSpPr txBox="true"/>
          <p:nvPr/>
        </p:nvSpPr>
        <p:spPr>
          <a:xfrm rot="0">
            <a:off x="3283182" y="7052986"/>
            <a:ext cx="11721636" cy="3076575"/>
          </a:xfrm>
          <a:prstGeom prst="rect">
            <a:avLst/>
          </a:prstGeom>
        </p:spPr>
        <p:txBody>
          <a:bodyPr anchor="t" rtlCol="false" tIns="0" lIns="0" bIns="0" rIns="0">
            <a:spAutoFit/>
          </a:bodyPr>
          <a:lstStyle/>
          <a:p>
            <a:pPr algn="ctr">
              <a:lnSpc>
                <a:spcPts val="3000"/>
              </a:lnSpc>
            </a:pPr>
            <a:r>
              <a:rPr lang="en-US" sz="3000">
                <a:solidFill>
                  <a:srgbClr val="F2F4F3"/>
                </a:solidFill>
                <a:latin typeface="Yeseva One"/>
              </a:rPr>
              <a:t>Prepared By:</a:t>
            </a:r>
          </a:p>
          <a:p>
            <a:pPr algn="ctr">
              <a:lnSpc>
                <a:spcPts val="3000"/>
              </a:lnSpc>
            </a:pPr>
            <a:r>
              <a:rPr lang="en-US" sz="3000">
                <a:solidFill>
                  <a:srgbClr val="F2F4F3"/>
                </a:solidFill>
                <a:latin typeface="Yeseva One"/>
              </a:rPr>
              <a:t>Rafeeq Al-Shareef 20190179</a:t>
            </a:r>
          </a:p>
          <a:p>
            <a:pPr algn="ctr">
              <a:lnSpc>
                <a:spcPts val="3000"/>
              </a:lnSpc>
            </a:pPr>
            <a:r>
              <a:rPr lang="en-US" sz="3000">
                <a:solidFill>
                  <a:srgbClr val="F2F4F3"/>
                </a:solidFill>
                <a:latin typeface="Yeseva One"/>
              </a:rPr>
              <a:t>Mohammad Abuayyash 20200560</a:t>
            </a:r>
          </a:p>
          <a:p>
            <a:pPr algn="ctr">
              <a:lnSpc>
                <a:spcPts val="3000"/>
              </a:lnSpc>
            </a:pPr>
            <a:r>
              <a:rPr lang="en-US" sz="3000">
                <a:solidFill>
                  <a:srgbClr val="F2F4F3"/>
                </a:solidFill>
                <a:latin typeface="Yeseva One"/>
              </a:rPr>
              <a:t>Hussam Jabban 20200920</a:t>
            </a:r>
          </a:p>
          <a:p>
            <a:pPr algn="ctr">
              <a:lnSpc>
                <a:spcPts val="3000"/>
              </a:lnSpc>
            </a:pPr>
            <a:r>
              <a:rPr lang="en-US" sz="3000">
                <a:solidFill>
                  <a:srgbClr val="F2F4F3"/>
                </a:solidFill>
                <a:latin typeface="Yeseva One"/>
              </a:rPr>
              <a:t>Hamzeh Nsirat 20190725</a:t>
            </a:r>
          </a:p>
          <a:p>
            <a:pPr algn="ctr">
              <a:lnSpc>
                <a:spcPts val="3000"/>
              </a:lnSpc>
            </a:pPr>
          </a:p>
          <a:p>
            <a:pPr algn="ctr">
              <a:lnSpc>
                <a:spcPts val="3000"/>
              </a:lnSpc>
            </a:pPr>
            <a:r>
              <a:rPr lang="en-US" sz="3000">
                <a:solidFill>
                  <a:srgbClr val="F2F4F3"/>
                </a:solidFill>
                <a:latin typeface="Yeseva One"/>
              </a:rPr>
              <a:t>Supervised By: Dr. Raghda Hraiz</a:t>
            </a:r>
          </a:p>
          <a:p>
            <a:pPr algn="ctr">
              <a:lnSpc>
                <a:spcPts val="3000"/>
              </a:lnSpc>
            </a:pPr>
          </a:p>
        </p:txBody>
      </p:sp>
      <p:sp>
        <p:nvSpPr>
          <p:cNvPr name="Freeform 8" id="8"/>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52525"/>
        </a:solidFill>
      </p:bgPr>
    </p:bg>
    <p:spTree>
      <p:nvGrpSpPr>
        <p:cNvPr id="1" name=""/>
        <p:cNvGrpSpPr/>
        <p:nvPr/>
      </p:nvGrpSpPr>
      <p:grpSpPr>
        <a:xfrm>
          <a:off x="0" y="0"/>
          <a:ext cx="0" cy="0"/>
          <a:chOff x="0" y="0"/>
          <a:chExt cx="0" cy="0"/>
        </a:xfrm>
      </p:grpSpPr>
      <p:sp>
        <p:nvSpPr>
          <p:cNvPr name="Freeform 2" id="2"/>
          <p:cNvSpPr/>
          <p:nvPr/>
        </p:nvSpPr>
        <p:spPr>
          <a:xfrm flipH="false" flipV="false" rot="0">
            <a:off x="13628948" y="-753951"/>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019327" y="-2064329"/>
            <a:ext cx="4096053" cy="7060062"/>
          </a:xfrm>
          <a:custGeom>
            <a:avLst/>
            <a:gdLst/>
            <a:ahLst/>
            <a:cxnLst/>
            <a:rect r="r" b="b" t="t" l="l"/>
            <a:pathLst>
              <a:path h="7060062" w="4096053">
                <a:moveTo>
                  <a:pt x="0" y="0"/>
                </a:moveTo>
                <a:lnTo>
                  <a:pt x="4096054" y="0"/>
                </a:lnTo>
                <a:lnTo>
                  <a:pt x="4096054"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283182" y="1506013"/>
            <a:ext cx="11721636" cy="597536"/>
          </a:xfrm>
          <a:prstGeom prst="rect">
            <a:avLst/>
          </a:prstGeom>
        </p:spPr>
        <p:txBody>
          <a:bodyPr anchor="t" rtlCol="false" tIns="0" lIns="0" bIns="0" rIns="0">
            <a:spAutoFit/>
          </a:bodyPr>
          <a:lstStyle/>
          <a:p>
            <a:pPr algn="ctr">
              <a:lnSpc>
                <a:spcPts val="4400"/>
              </a:lnSpc>
            </a:pPr>
            <a:r>
              <a:rPr lang="en-US" sz="4400">
                <a:solidFill>
                  <a:srgbClr val="F2F4F3"/>
                </a:solidFill>
                <a:latin typeface="Yeseva One"/>
              </a:rPr>
              <a:t>Non-Functional Requirements</a:t>
            </a:r>
          </a:p>
        </p:txBody>
      </p:sp>
      <p:sp>
        <p:nvSpPr>
          <p:cNvPr name="TextBox 7" id="7"/>
          <p:cNvSpPr txBox="true"/>
          <p:nvPr/>
        </p:nvSpPr>
        <p:spPr>
          <a:xfrm rot="0">
            <a:off x="7231069" y="2950026"/>
            <a:ext cx="2400062" cy="554354"/>
          </a:xfrm>
          <a:prstGeom prst="rect">
            <a:avLst/>
          </a:prstGeom>
        </p:spPr>
        <p:txBody>
          <a:bodyPr anchor="t" rtlCol="false" tIns="0" lIns="0" bIns="0" rIns="0">
            <a:spAutoFit/>
          </a:bodyPr>
          <a:lstStyle/>
          <a:p>
            <a:pPr algn="ctr">
              <a:lnSpc>
                <a:spcPts val="4199"/>
              </a:lnSpc>
              <a:spcBef>
                <a:spcPct val="0"/>
              </a:spcBef>
            </a:pPr>
            <a:r>
              <a:rPr lang="en-US" sz="4199">
                <a:solidFill>
                  <a:srgbClr val="F2F4F3"/>
                </a:solidFill>
                <a:latin typeface="Yeseva One"/>
              </a:rPr>
              <a:t>Usability</a:t>
            </a:r>
          </a:p>
        </p:txBody>
      </p:sp>
      <p:sp>
        <p:nvSpPr>
          <p:cNvPr name="TextBox 8" id="8"/>
          <p:cNvSpPr txBox="true"/>
          <p:nvPr/>
        </p:nvSpPr>
        <p:spPr>
          <a:xfrm rot="0">
            <a:off x="7231069" y="3761555"/>
            <a:ext cx="3514606" cy="554354"/>
          </a:xfrm>
          <a:prstGeom prst="rect">
            <a:avLst/>
          </a:prstGeom>
        </p:spPr>
        <p:txBody>
          <a:bodyPr anchor="t" rtlCol="false" tIns="0" lIns="0" bIns="0" rIns="0">
            <a:spAutoFit/>
          </a:bodyPr>
          <a:lstStyle/>
          <a:p>
            <a:pPr algn="ctr">
              <a:lnSpc>
                <a:spcPts val="4199"/>
              </a:lnSpc>
              <a:spcBef>
                <a:spcPct val="0"/>
              </a:spcBef>
            </a:pPr>
            <a:r>
              <a:rPr lang="en-US" sz="4199">
                <a:solidFill>
                  <a:srgbClr val="F2F4F3"/>
                </a:solidFill>
                <a:latin typeface="Yeseva One"/>
              </a:rPr>
              <a:t>Performance</a:t>
            </a:r>
          </a:p>
        </p:txBody>
      </p:sp>
      <p:sp>
        <p:nvSpPr>
          <p:cNvPr name="TextBox 9" id="9"/>
          <p:cNvSpPr txBox="true"/>
          <p:nvPr/>
        </p:nvSpPr>
        <p:spPr>
          <a:xfrm rot="0">
            <a:off x="7231069" y="4573085"/>
            <a:ext cx="2234684" cy="554354"/>
          </a:xfrm>
          <a:prstGeom prst="rect">
            <a:avLst/>
          </a:prstGeom>
        </p:spPr>
        <p:txBody>
          <a:bodyPr anchor="t" rtlCol="false" tIns="0" lIns="0" bIns="0" rIns="0">
            <a:spAutoFit/>
          </a:bodyPr>
          <a:lstStyle/>
          <a:p>
            <a:pPr algn="ctr">
              <a:lnSpc>
                <a:spcPts val="4199"/>
              </a:lnSpc>
              <a:spcBef>
                <a:spcPct val="0"/>
              </a:spcBef>
            </a:pPr>
            <a:r>
              <a:rPr lang="en-US" sz="4199">
                <a:solidFill>
                  <a:srgbClr val="F2F4F3"/>
                </a:solidFill>
                <a:latin typeface="Yeseva One"/>
              </a:rPr>
              <a:t>Security</a:t>
            </a:r>
          </a:p>
        </p:txBody>
      </p:sp>
      <p:sp>
        <p:nvSpPr>
          <p:cNvPr name="TextBox 10" id="10"/>
          <p:cNvSpPr txBox="true"/>
          <p:nvPr/>
        </p:nvSpPr>
        <p:spPr>
          <a:xfrm rot="0">
            <a:off x="7231069" y="5428175"/>
            <a:ext cx="2767965" cy="554354"/>
          </a:xfrm>
          <a:prstGeom prst="rect">
            <a:avLst/>
          </a:prstGeom>
        </p:spPr>
        <p:txBody>
          <a:bodyPr anchor="t" rtlCol="false" tIns="0" lIns="0" bIns="0" rIns="0">
            <a:spAutoFit/>
          </a:bodyPr>
          <a:lstStyle/>
          <a:p>
            <a:pPr algn="ctr">
              <a:lnSpc>
                <a:spcPts val="4199"/>
              </a:lnSpc>
              <a:spcBef>
                <a:spcPct val="0"/>
              </a:spcBef>
            </a:pPr>
            <a:r>
              <a:rPr lang="en-US" sz="4199">
                <a:solidFill>
                  <a:srgbClr val="F2F4F3"/>
                </a:solidFill>
                <a:latin typeface="Yeseva One"/>
              </a:rPr>
              <a:t>Reliability</a:t>
            </a:r>
          </a:p>
        </p:txBody>
      </p:sp>
      <p:sp>
        <p:nvSpPr>
          <p:cNvPr name="TextBox 11" id="11"/>
          <p:cNvSpPr txBox="true"/>
          <p:nvPr/>
        </p:nvSpPr>
        <p:spPr>
          <a:xfrm rot="0">
            <a:off x="7231069" y="6287329"/>
            <a:ext cx="2837379" cy="554354"/>
          </a:xfrm>
          <a:prstGeom prst="rect">
            <a:avLst/>
          </a:prstGeom>
        </p:spPr>
        <p:txBody>
          <a:bodyPr anchor="t" rtlCol="false" tIns="0" lIns="0" bIns="0" rIns="0">
            <a:spAutoFit/>
          </a:bodyPr>
          <a:lstStyle/>
          <a:p>
            <a:pPr algn="ctr">
              <a:lnSpc>
                <a:spcPts val="4199"/>
              </a:lnSpc>
              <a:spcBef>
                <a:spcPct val="0"/>
              </a:spcBef>
            </a:pPr>
            <a:r>
              <a:rPr lang="en-US" sz="4199">
                <a:solidFill>
                  <a:srgbClr val="F2F4F3"/>
                </a:solidFill>
                <a:latin typeface="Yeseva One"/>
              </a:rPr>
              <a:t>Scalability</a:t>
            </a:r>
          </a:p>
        </p:txBody>
      </p:sp>
      <p:sp>
        <p:nvSpPr>
          <p:cNvPr name="TextBox 12" id="12"/>
          <p:cNvSpPr txBox="true"/>
          <p:nvPr/>
        </p:nvSpPr>
        <p:spPr>
          <a:xfrm rot="0">
            <a:off x="7231069" y="7143178"/>
            <a:ext cx="4216003" cy="554354"/>
          </a:xfrm>
          <a:prstGeom prst="rect">
            <a:avLst/>
          </a:prstGeom>
        </p:spPr>
        <p:txBody>
          <a:bodyPr anchor="t" rtlCol="false" tIns="0" lIns="0" bIns="0" rIns="0">
            <a:spAutoFit/>
          </a:bodyPr>
          <a:lstStyle/>
          <a:p>
            <a:pPr algn="ctr">
              <a:lnSpc>
                <a:spcPts val="4199"/>
              </a:lnSpc>
              <a:spcBef>
                <a:spcPct val="0"/>
              </a:spcBef>
            </a:pPr>
            <a:r>
              <a:rPr lang="en-US" sz="4199">
                <a:solidFill>
                  <a:srgbClr val="F2F4F3"/>
                </a:solidFill>
                <a:latin typeface="Yeseva One"/>
              </a:rPr>
              <a:t>Maintainability</a:t>
            </a:r>
          </a:p>
        </p:txBody>
      </p:sp>
      <p:sp>
        <p:nvSpPr>
          <p:cNvPr name="Freeform 13" id="13"/>
          <p:cNvSpPr/>
          <p:nvPr/>
        </p:nvSpPr>
        <p:spPr>
          <a:xfrm flipH="false" flipV="false" rot="-5400000">
            <a:off x="10709794" y="6960255"/>
            <a:ext cx="1474556" cy="1474556"/>
          </a:xfrm>
          <a:custGeom>
            <a:avLst/>
            <a:gdLst/>
            <a:ahLst/>
            <a:cxnLst/>
            <a:rect r="r" b="b" t="t" l="l"/>
            <a:pathLst>
              <a:path h="1474556" w="1474556">
                <a:moveTo>
                  <a:pt x="0" y="0"/>
                </a:moveTo>
                <a:lnTo>
                  <a:pt x="1474556" y="0"/>
                </a:lnTo>
                <a:lnTo>
                  <a:pt x="1474556" y="1474555"/>
                </a:lnTo>
                <a:lnTo>
                  <a:pt x="0" y="14745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5400000">
            <a:off x="6493791" y="2284524"/>
            <a:ext cx="1474556" cy="1474556"/>
          </a:xfrm>
          <a:custGeom>
            <a:avLst/>
            <a:gdLst/>
            <a:ahLst/>
            <a:cxnLst/>
            <a:rect r="r" b="b" t="t" l="l"/>
            <a:pathLst>
              <a:path h="1474556" w="1474556">
                <a:moveTo>
                  <a:pt x="0" y="0"/>
                </a:moveTo>
                <a:lnTo>
                  <a:pt x="1474556" y="0"/>
                </a:lnTo>
                <a:lnTo>
                  <a:pt x="1474556" y="1474555"/>
                </a:lnTo>
                <a:lnTo>
                  <a:pt x="0" y="14745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5" id="15"/>
          <p:cNvSpPr txBox="true"/>
          <p:nvPr/>
        </p:nvSpPr>
        <p:spPr>
          <a:xfrm rot="0">
            <a:off x="3283182" y="276023"/>
            <a:ext cx="11721636" cy="1382395"/>
          </a:xfrm>
          <a:prstGeom prst="rect">
            <a:avLst/>
          </a:prstGeom>
        </p:spPr>
        <p:txBody>
          <a:bodyPr anchor="t" rtlCol="false" tIns="0" lIns="0" bIns="0" rIns="0">
            <a:spAutoFit/>
          </a:bodyPr>
          <a:lstStyle/>
          <a:p>
            <a:pPr algn="ctr">
              <a:lnSpc>
                <a:spcPts val="4400"/>
              </a:lnSpc>
            </a:pPr>
            <a:r>
              <a:rPr lang="en-US" sz="4400">
                <a:solidFill>
                  <a:srgbClr val="F2F4F3"/>
                </a:solidFill>
                <a:latin typeface="Yeseva One"/>
              </a:rPr>
              <a:t>BridgeLocal</a:t>
            </a:r>
          </a:p>
          <a:p>
            <a:pPr algn="ctr">
              <a:lnSpc>
                <a:spcPts val="3200"/>
              </a:lnSpc>
            </a:pPr>
            <a:r>
              <a:rPr lang="en-US" sz="3200">
                <a:solidFill>
                  <a:srgbClr val="F2F4F3"/>
                </a:solidFill>
                <a:latin typeface="Yeseva One"/>
              </a:rPr>
              <a:t>Empowering Jordanian Manufacturers</a:t>
            </a:r>
          </a:p>
          <a:p>
            <a:pPr algn="ctr">
              <a:lnSpc>
                <a:spcPts val="320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52525"/>
        </a:solidFill>
      </p:bgPr>
    </p:bg>
    <p:spTree>
      <p:nvGrpSpPr>
        <p:cNvPr id="1" name=""/>
        <p:cNvGrpSpPr/>
        <p:nvPr/>
      </p:nvGrpSpPr>
      <p:grpSpPr>
        <a:xfrm>
          <a:off x="0" y="0"/>
          <a:ext cx="0" cy="0"/>
          <a:chOff x="0" y="0"/>
          <a:chExt cx="0" cy="0"/>
        </a:xfrm>
      </p:grpSpPr>
      <p:sp>
        <p:nvSpPr>
          <p:cNvPr name="TextBox 2" id="2"/>
          <p:cNvSpPr txBox="true"/>
          <p:nvPr/>
        </p:nvSpPr>
        <p:spPr>
          <a:xfrm rot="0">
            <a:off x="3283182" y="1392988"/>
            <a:ext cx="11721636" cy="597535"/>
          </a:xfrm>
          <a:prstGeom prst="rect">
            <a:avLst/>
          </a:prstGeom>
        </p:spPr>
        <p:txBody>
          <a:bodyPr anchor="t" rtlCol="false" tIns="0" lIns="0" bIns="0" rIns="0">
            <a:spAutoFit/>
          </a:bodyPr>
          <a:lstStyle/>
          <a:p>
            <a:pPr algn="ctr">
              <a:lnSpc>
                <a:spcPts val="4400"/>
              </a:lnSpc>
            </a:pPr>
            <a:r>
              <a:rPr lang="en-US" sz="4400">
                <a:solidFill>
                  <a:srgbClr val="F2F4F3"/>
                </a:solidFill>
                <a:latin typeface="Yeseva One"/>
              </a:rPr>
              <a:t>Use Case Diagrams</a:t>
            </a:r>
          </a:p>
        </p:txBody>
      </p:sp>
      <p:sp>
        <p:nvSpPr>
          <p:cNvPr name="Freeform 3" id="3"/>
          <p:cNvSpPr/>
          <p:nvPr/>
        </p:nvSpPr>
        <p:spPr>
          <a:xfrm flipH="false" flipV="false" rot="0">
            <a:off x="14974758" y="-1828800"/>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2619215" y="7049647"/>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2048027" y="-2261277"/>
            <a:ext cx="4096053" cy="7060062"/>
          </a:xfrm>
          <a:custGeom>
            <a:avLst/>
            <a:gdLst/>
            <a:ahLst/>
            <a:cxnLst/>
            <a:rect r="r" b="b" t="t" l="l"/>
            <a:pathLst>
              <a:path h="7060062" w="4096053">
                <a:moveTo>
                  <a:pt x="0" y="0"/>
                </a:moveTo>
                <a:lnTo>
                  <a:pt x="4096054" y="0"/>
                </a:lnTo>
                <a:lnTo>
                  <a:pt x="4096054" y="7060061"/>
                </a:lnTo>
                <a:lnTo>
                  <a:pt x="0" y="7060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6459022" y="67569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621352" y="3182954"/>
            <a:ext cx="9358809" cy="7104046"/>
          </a:xfrm>
          <a:custGeom>
            <a:avLst/>
            <a:gdLst/>
            <a:ahLst/>
            <a:cxnLst/>
            <a:rect r="r" b="b" t="t" l="l"/>
            <a:pathLst>
              <a:path h="7104046" w="9358809">
                <a:moveTo>
                  <a:pt x="0" y="0"/>
                </a:moveTo>
                <a:lnTo>
                  <a:pt x="9358808" y="0"/>
                </a:lnTo>
                <a:lnTo>
                  <a:pt x="9358808" y="7104046"/>
                </a:lnTo>
                <a:lnTo>
                  <a:pt x="0" y="7104046"/>
                </a:lnTo>
                <a:lnTo>
                  <a:pt x="0" y="0"/>
                </a:lnTo>
                <a:close/>
              </a:path>
            </a:pathLst>
          </a:custGeom>
          <a:blipFill>
            <a:blip r:embed="rId8"/>
            <a:stretch>
              <a:fillRect l="0" t="0" r="0" b="0"/>
            </a:stretch>
          </a:blipFill>
        </p:spPr>
      </p:sp>
      <p:sp>
        <p:nvSpPr>
          <p:cNvPr name="TextBox 8" id="8"/>
          <p:cNvSpPr txBox="true"/>
          <p:nvPr/>
        </p:nvSpPr>
        <p:spPr>
          <a:xfrm rot="0">
            <a:off x="3283182" y="276023"/>
            <a:ext cx="11721636" cy="1382395"/>
          </a:xfrm>
          <a:prstGeom prst="rect">
            <a:avLst/>
          </a:prstGeom>
        </p:spPr>
        <p:txBody>
          <a:bodyPr anchor="t" rtlCol="false" tIns="0" lIns="0" bIns="0" rIns="0">
            <a:spAutoFit/>
          </a:bodyPr>
          <a:lstStyle/>
          <a:p>
            <a:pPr algn="ctr">
              <a:lnSpc>
                <a:spcPts val="4400"/>
              </a:lnSpc>
            </a:pPr>
            <a:r>
              <a:rPr lang="en-US" sz="4400">
                <a:solidFill>
                  <a:srgbClr val="F2F4F3"/>
                </a:solidFill>
                <a:latin typeface="Yeseva One"/>
              </a:rPr>
              <a:t>BridgeLocal</a:t>
            </a:r>
          </a:p>
          <a:p>
            <a:pPr algn="ctr">
              <a:lnSpc>
                <a:spcPts val="3200"/>
              </a:lnSpc>
            </a:pPr>
            <a:r>
              <a:rPr lang="en-US" sz="3200">
                <a:solidFill>
                  <a:srgbClr val="F2F4F3"/>
                </a:solidFill>
                <a:latin typeface="Yeseva One"/>
              </a:rPr>
              <a:t>Empowering Jordanian Manufacturers</a:t>
            </a:r>
          </a:p>
          <a:p>
            <a:pPr algn="ctr">
              <a:lnSpc>
                <a:spcPts val="320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52525"/>
        </a:solidFill>
      </p:bgPr>
    </p:bg>
    <p:spTree>
      <p:nvGrpSpPr>
        <p:cNvPr id="1" name=""/>
        <p:cNvGrpSpPr/>
        <p:nvPr/>
      </p:nvGrpSpPr>
      <p:grpSpPr>
        <a:xfrm>
          <a:off x="0" y="0"/>
          <a:ext cx="0" cy="0"/>
          <a:chOff x="0" y="0"/>
          <a:chExt cx="0" cy="0"/>
        </a:xfrm>
      </p:grpSpPr>
      <p:sp>
        <p:nvSpPr>
          <p:cNvPr name="TextBox 2" id="2"/>
          <p:cNvSpPr txBox="true"/>
          <p:nvPr/>
        </p:nvSpPr>
        <p:spPr>
          <a:xfrm rot="0">
            <a:off x="3283182" y="1392988"/>
            <a:ext cx="11721636" cy="597535"/>
          </a:xfrm>
          <a:prstGeom prst="rect">
            <a:avLst/>
          </a:prstGeom>
        </p:spPr>
        <p:txBody>
          <a:bodyPr anchor="t" rtlCol="false" tIns="0" lIns="0" bIns="0" rIns="0">
            <a:spAutoFit/>
          </a:bodyPr>
          <a:lstStyle/>
          <a:p>
            <a:pPr algn="ctr">
              <a:lnSpc>
                <a:spcPts val="4400"/>
              </a:lnSpc>
            </a:pPr>
            <a:r>
              <a:rPr lang="en-US" sz="4400">
                <a:solidFill>
                  <a:srgbClr val="F2F4F3"/>
                </a:solidFill>
                <a:latin typeface="Yeseva One"/>
              </a:rPr>
              <a:t>Use Case Diagrams</a:t>
            </a:r>
          </a:p>
        </p:txBody>
      </p:sp>
      <p:sp>
        <p:nvSpPr>
          <p:cNvPr name="Freeform 3" id="3"/>
          <p:cNvSpPr/>
          <p:nvPr/>
        </p:nvSpPr>
        <p:spPr>
          <a:xfrm flipH="false" flipV="false" rot="0">
            <a:off x="14974758" y="-1828800"/>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2619215" y="7049647"/>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2048027" y="-2261277"/>
            <a:ext cx="4096053" cy="7060062"/>
          </a:xfrm>
          <a:custGeom>
            <a:avLst/>
            <a:gdLst/>
            <a:ahLst/>
            <a:cxnLst/>
            <a:rect r="r" b="b" t="t" l="l"/>
            <a:pathLst>
              <a:path h="7060062" w="4096053">
                <a:moveTo>
                  <a:pt x="0" y="0"/>
                </a:moveTo>
                <a:lnTo>
                  <a:pt x="4096054" y="0"/>
                </a:lnTo>
                <a:lnTo>
                  <a:pt x="4096054" y="7060061"/>
                </a:lnTo>
                <a:lnTo>
                  <a:pt x="0" y="7060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6459022" y="67569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3313058" y="2897208"/>
            <a:ext cx="11691760" cy="7389792"/>
          </a:xfrm>
          <a:custGeom>
            <a:avLst/>
            <a:gdLst/>
            <a:ahLst/>
            <a:cxnLst/>
            <a:rect r="r" b="b" t="t" l="l"/>
            <a:pathLst>
              <a:path h="7389792" w="11691760">
                <a:moveTo>
                  <a:pt x="0" y="0"/>
                </a:moveTo>
                <a:lnTo>
                  <a:pt x="11691760" y="0"/>
                </a:lnTo>
                <a:lnTo>
                  <a:pt x="11691760" y="7389792"/>
                </a:lnTo>
                <a:lnTo>
                  <a:pt x="0" y="7389792"/>
                </a:lnTo>
                <a:lnTo>
                  <a:pt x="0" y="0"/>
                </a:lnTo>
                <a:close/>
              </a:path>
            </a:pathLst>
          </a:custGeom>
          <a:blipFill>
            <a:blip r:embed="rId8"/>
            <a:stretch>
              <a:fillRect l="0" t="0" r="0" b="0"/>
            </a:stretch>
          </a:blipFill>
        </p:spPr>
      </p:sp>
      <p:sp>
        <p:nvSpPr>
          <p:cNvPr name="TextBox 8" id="8"/>
          <p:cNvSpPr txBox="true"/>
          <p:nvPr/>
        </p:nvSpPr>
        <p:spPr>
          <a:xfrm rot="0">
            <a:off x="3283182" y="276023"/>
            <a:ext cx="11721636" cy="1382395"/>
          </a:xfrm>
          <a:prstGeom prst="rect">
            <a:avLst/>
          </a:prstGeom>
        </p:spPr>
        <p:txBody>
          <a:bodyPr anchor="t" rtlCol="false" tIns="0" lIns="0" bIns="0" rIns="0">
            <a:spAutoFit/>
          </a:bodyPr>
          <a:lstStyle/>
          <a:p>
            <a:pPr algn="ctr">
              <a:lnSpc>
                <a:spcPts val="4400"/>
              </a:lnSpc>
            </a:pPr>
            <a:r>
              <a:rPr lang="en-US" sz="4400">
                <a:solidFill>
                  <a:srgbClr val="F2F4F3"/>
                </a:solidFill>
                <a:latin typeface="Yeseva One"/>
              </a:rPr>
              <a:t>BridgeLocal</a:t>
            </a:r>
          </a:p>
          <a:p>
            <a:pPr algn="ctr">
              <a:lnSpc>
                <a:spcPts val="3200"/>
              </a:lnSpc>
            </a:pPr>
            <a:r>
              <a:rPr lang="en-US" sz="3200">
                <a:solidFill>
                  <a:srgbClr val="F2F4F3"/>
                </a:solidFill>
                <a:latin typeface="Yeseva One"/>
              </a:rPr>
              <a:t>Empowering Jordanian Manufacturers</a:t>
            </a:r>
          </a:p>
          <a:p>
            <a:pPr algn="ctr">
              <a:lnSpc>
                <a:spcPts val="3200"/>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252525"/>
        </a:solidFill>
      </p:bgPr>
    </p:bg>
    <p:spTree>
      <p:nvGrpSpPr>
        <p:cNvPr id="1" name=""/>
        <p:cNvGrpSpPr/>
        <p:nvPr/>
      </p:nvGrpSpPr>
      <p:grpSpPr>
        <a:xfrm>
          <a:off x="0" y="0"/>
          <a:ext cx="0" cy="0"/>
          <a:chOff x="0" y="0"/>
          <a:chExt cx="0" cy="0"/>
        </a:xfrm>
      </p:grpSpPr>
      <p:sp>
        <p:nvSpPr>
          <p:cNvPr name="TextBox 2" id="2"/>
          <p:cNvSpPr txBox="true"/>
          <p:nvPr/>
        </p:nvSpPr>
        <p:spPr>
          <a:xfrm rot="0">
            <a:off x="3283182" y="1392988"/>
            <a:ext cx="11721636" cy="597535"/>
          </a:xfrm>
          <a:prstGeom prst="rect">
            <a:avLst/>
          </a:prstGeom>
        </p:spPr>
        <p:txBody>
          <a:bodyPr anchor="t" rtlCol="false" tIns="0" lIns="0" bIns="0" rIns="0">
            <a:spAutoFit/>
          </a:bodyPr>
          <a:lstStyle/>
          <a:p>
            <a:pPr algn="ctr">
              <a:lnSpc>
                <a:spcPts val="4400"/>
              </a:lnSpc>
            </a:pPr>
            <a:r>
              <a:rPr lang="en-US" sz="4400">
                <a:solidFill>
                  <a:srgbClr val="F2F4F3"/>
                </a:solidFill>
                <a:latin typeface="Yeseva One"/>
              </a:rPr>
              <a:t>Use Case Diagrams</a:t>
            </a:r>
          </a:p>
        </p:txBody>
      </p:sp>
      <p:sp>
        <p:nvSpPr>
          <p:cNvPr name="Freeform 3" id="3"/>
          <p:cNvSpPr/>
          <p:nvPr/>
        </p:nvSpPr>
        <p:spPr>
          <a:xfrm flipH="false" flipV="false" rot="0">
            <a:off x="14974758" y="-1828800"/>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2619215" y="7049647"/>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2048027" y="-2261277"/>
            <a:ext cx="4096053" cy="7060062"/>
          </a:xfrm>
          <a:custGeom>
            <a:avLst/>
            <a:gdLst/>
            <a:ahLst/>
            <a:cxnLst/>
            <a:rect r="r" b="b" t="t" l="l"/>
            <a:pathLst>
              <a:path h="7060062" w="4096053">
                <a:moveTo>
                  <a:pt x="0" y="0"/>
                </a:moveTo>
                <a:lnTo>
                  <a:pt x="4096054" y="0"/>
                </a:lnTo>
                <a:lnTo>
                  <a:pt x="4096054" y="7060061"/>
                </a:lnTo>
                <a:lnTo>
                  <a:pt x="0" y="7060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6459022" y="67569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380123" y="2906051"/>
            <a:ext cx="9841265" cy="7380949"/>
          </a:xfrm>
          <a:custGeom>
            <a:avLst/>
            <a:gdLst/>
            <a:ahLst/>
            <a:cxnLst/>
            <a:rect r="r" b="b" t="t" l="l"/>
            <a:pathLst>
              <a:path h="7380949" w="9841265">
                <a:moveTo>
                  <a:pt x="0" y="0"/>
                </a:moveTo>
                <a:lnTo>
                  <a:pt x="9841266" y="0"/>
                </a:lnTo>
                <a:lnTo>
                  <a:pt x="9841266" y="7380949"/>
                </a:lnTo>
                <a:lnTo>
                  <a:pt x="0" y="7380949"/>
                </a:lnTo>
                <a:lnTo>
                  <a:pt x="0" y="0"/>
                </a:lnTo>
                <a:close/>
              </a:path>
            </a:pathLst>
          </a:custGeom>
          <a:blipFill>
            <a:blip r:embed="rId8"/>
            <a:stretch>
              <a:fillRect l="0" t="0" r="0" b="0"/>
            </a:stretch>
          </a:blipFill>
        </p:spPr>
      </p:sp>
      <p:sp>
        <p:nvSpPr>
          <p:cNvPr name="TextBox 8" id="8"/>
          <p:cNvSpPr txBox="true"/>
          <p:nvPr/>
        </p:nvSpPr>
        <p:spPr>
          <a:xfrm rot="0">
            <a:off x="3283182" y="276023"/>
            <a:ext cx="11721636" cy="1382395"/>
          </a:xfrm>
          <a:prstGeom prst="rect">
            <a:avLst/>
          </a:prstGeom>
        </p:spPr>
        <p:txBody>
          <a:bodyPr anchor="t" rtlCol="false" tIns="0" lIns="0" bIns="0" rIns="0">
            <a:spAutoFit/>
          </a:bodyPr>
          <a:lstStyle/>
          <a:p>
            <a:pPr algn="ctr">
              <a:lnSpc>
                <a:spcPts val="4400"/>
              </a:lnSpc>
            </a:pPr>
            <a:r>
              <a:rPr lang="en-US" sz="4400">
                <a:solidFill>
                  <a:srgbClr val="F2F4F3"/>
                </a:solidFill>
                <a:latin typeface="Yeseva One"/>
              </a:rPr>
              <a:t>BridgeLocal</a:t>
            </a:r>
          </a:p>
          <a:p>
            <a:pPr algn="ctr">
              <a:lnSpc>
                <a:spcPts val="3200"/>
              </a:lnSpc>
            </a:pPr>
            <a:r>
              <a:rPr lang="en-US" sz="3200">
                <a:solidFill>
                  <a:srgbClr val="F2F4F3"/>
                </a:solidFill>
                <a:latin typeface="Yeseva One"/>
              </a:rPr>
              <a:t>Empowering Jordanian Manufacturers</a:t>
            </a:r>
          </a:p>
          <a:p>
            <a:pPr algn="ctr">
              <a:lnSpc>
                <a:spcPts val="3200"/>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252525"/>
        </a:solidFill>
      </p:bgPr>
    </p:bg>
    <p:spTree>
      <p:nvGrpSpPr>
        <p:cNvPr id="1" name=""/>
        <p:cNvGrpSpPr/>
        <p:nvPr/>
      </p:nvGrpSpPr>
      <p:grpSpPr>
        <a:xfrm>
          <a:off x="0" y="0"/>
          <a:ext cx="0" cy="0"/>
          <a:chOff x="0" y="0"/>
          <a:chExt cx="0" cy="0"/>
        </a:xfrm>
      </p:grpSpPr>
      <p:sp>
        <p:nvSpPr>
          <p:cNvPr name="TextBox 2" id="2"/>
          <p:cNvSpPr txBox="true"/>
          <p:nvPr/>
        </p:nvSpPr>
        <p:spPr>
          <a:xfrm rot="0">
            <a:off x="3283182" y="1392988"/>
            <a:ext cx="11721636" cy="597535"/>
          </a:xfrm>
          <a:prstGeom prst="rect">
            <a:avLst/>
          </a:prstGeom>
        </p:spPr>
        <p:txBody>
          <a:bodyPr anchor="t" rtlCol="false" tIns="0" lIns="0" bIns="0" rIns="0">
            <a:spAutoFit/>
          </a:bodyPr>
          <a:lstStyle/>
          <a:p>
            <a:pPr algn="ctr">
              <a:lnSpc>
                <a:spcPts val="4400"/>
              </a:lnSpc>
            </a:pPr>
            <a:r>
              <a:rPr lang="en-US" sz="4400">
                <a:solidFill>
                  <a:srgbClr val="F2F4F3"/>
                </a:solidFill>
                <a:latin typeface="Yeseva One"/>
              </a:rPr>
              <a:t>Use Case Diagrams</a:t>
            </a:r>
          </a:p>
        </p:txBody>
      </p:sp>
      <p:sp>
        <p:nvSpPr>
          <p:cNvPr name="Freeform 3" id="3"/>
          <p:cNvSpPr/>
          <p:nvPr/>
        </p:nvSpPr>
        <p:spPr>
          <a:xfrm flipH="false" flipV="false" rot="0">
            <a:off x="14974758" y="-1828800"/>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2619215" y="7049647"/>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2048027" y="-2261277"/>
            <a:ext cx="4096053" cy="7060062"/>
          </a:xfrm>
          <a:custGeom>
            <a:avLst/>
            <a:gdLst/>
            <a:ahLst/>
            <a:cxnLst/>
            <a:rect r="r" b="b" t="t" l="l"/>
            <a:pathLst>
              <a:path h="7060062" w="4096053">
                <a:moveTo>
                  <a:pt x="0" y="0"/>
                </a:moveTo>
                <a:lnTo>
                  <a:pt x="4096054" y="0"/>
                </a:lnTo>
                <a:lnTo>
                  <a:pt x="4096054" y="7060061"/>
                </a:lnTo>
                <a:lnTo>
                  <a:pt x="0" y="7060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6459022" y="67569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054668" y="3643186"/>
            <a:ext cx="10178663" cy="6643814"/>
          </a:xfrm>
          <a:custGeom>
            <a:avLst/>
            <a:gdLst/>
            <a:ahLst/>
            <a:cxnLst/>
            <a:rect r="r" b="b" t="t" l="l"/>
            <a:pathLst>
              <a:path h="6643814" w="10178663">
                <a:moveTo>
                  <a:pt x="0" y="0"/>
                </a:moveTo>
                <a:lnTo>
                  <a:pt x="10178664" y="0"/>
                </a:lnTo>
                <a:lnTo>
                  <a:pt x="10178664" y="6643814"/>
                </a:lnTo>
                <a:lnTo>
                  <a:pt x="0" y="6643814"/>
                </a:lnTo>
                <a:lnTo>
                  <a:pt x="0" y="0"/>
                </a:lnTo>
                <a:close/>
              </a:path>
            </a:pathLst>
          </a:custGeom>
          <a:blipFill>
            <a:blip r:embed="rId8"/>
            <a:stretch>
              <a:fillRect l="0" t="0" r="0" b="0"/>
            </a:stretch>
          </a:blipFill>
        </p:spPr>
      </p:sp>
      <p:sp>
        <p:nvSpPr>
          <p:cNvPr name="TextBox 8" id="8"/>
          <p:cNvSpPr txBox="true"/>
          <p:nvPr/>
        </p:nvSpPr>
        <p:spPr>
          <a:xfrm rot="0">
            <a:off x="3283182" y="276023"/>
            <a:ext cx="11721636" cy="1382395"/>
          </a:xfrm>
          <a:prstGeom prst="rect">
            <a:avLst/>
          </a:prstGeom>
        </p:spPr>
        <p:txBody>
          <a:bodyPr anchor="t" rtlCol="false" tIns="0" lIns="0" bIns="0" rIns="0">
            <a:spAutoFit/>
          </a:bodyPr>
          <a:lstStyle/>
          <a:p>
            <a:pPr algn="ctr">
              <a:lnSpc>
                <a:spcPts val="4400"/>
              </a:lnSpc>
            </a:pPr>
            <a:r>
              <a:rPr lang="en-US" sz="4400">
                <a:solidFill>
                  <a:srgbClr val="F2F4F3"/>
                </a:solidFill>
                <a:latin typeface="Yeseva One"/>
              </a:rPr>
              <a:t>BridgeLocal</a:t>
            </a:r>
          </a:p>
          <a:p>
            <a:pPr algn="ctr">
              <a:lnSpc>
                <a:spcPts val="3200"/>
              </a:lnSpc>
            </a:pPr>
            <a:r>
              <a:rPr lang="en-US" sz="3200">
                <a:solidFill>
                  <a:srgbClr val="F2F4F3"/>
                </a:solidFill>
                <a:latin typeface="Yeseva One"/>
              </a:rPr>
              <a:t>Empowering Jordanian Manufacturers</a:t>
            </a:r>
          </a:p>
          <a:p>
            <a:pPr algn="ctr">
              <a:lnSpc>
                <a:spcPts val="3200"/>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252525"/>
        </a:solidFill>
      </p:bgPr>
    </p:bg>
    <p:spTree>
      <p:nvGrpSpPr>
        <p:cNvPr id="1" name=""/>
        <p:cNvGrpSpPr/>
        <p:nvPr/>
      </p:nvGrpSpPr>
      <p:grpSpPr>
        <a:xfrm>
          <a:off x="0" y="0"/>
          <a:ext cx="0" cy="0"/>
          <a:chOff x="0" y="0"/>
          <a:chExt cx="0" cy="0"/>
        </a:xfrm>
      </p:grpSpPr>
      <p:sp>
        <p:nvSpPr>
          <p:cNvPr name="TextBox 2" id="2"/>
          <p:cNvSpPr txBox="true"/>
          <p:nvPr/>
        </p:nvSpPr>
        <p:spPr>
          <a:xfrm rot="0">
            <a:off x="3283182" y="1392988"/>
            <a:ext cx="11721636" cy="597535"/>
          </a:xfrm>
          <a:prstGeom prst="rect">
            <a:avLst/>
          </a:prstGeom>
        </p:spPr>
        <p:txBody>
          <a:bodyPr anchor="t" rtlCol="false" tIns="0" lIns="0" bIns="0" rIns="0">
            <a:spAutoFit/>
          </a:bodyPr>
          <a:lstStyle/>
          <a:p>
            <a:pPr algn="ctr">
              <a:lnSpc>
                <a:spcPts val="4400"/>
              </a:lnSpc>
            </a:pPr>
            <a:r>
              <a:rPr lang="en-US" sz="4400">
                <a:solidFill>
                  <a:srgbClr val="F2F4F3"/>
                </a:solidFill>
                <a:latin typeface="Yeseva One"/>
              </a:rPr>
              <a:t>Class Diagram</a:t>
            </a:r>
          </a:p>
        </p:txBody>
      </p:sp>
      <p:sp>
        <p:nvSpPr>
          <p:cNvPr name="Freeform 3" id="3"/>
          <p:cNvSpPr/>
          <p:nvPr/>
        </p:nvSpPr>
        <p:spPr>
          <a:xfrm flipH="false" flipV="false" rot="0">
            <a:off x="14974758" y="-1828800"/>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2619215" y="7049647"/>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2048027" y="-2261277"/>
            <a:ext cx="4096053" cy="7060062"/>
          </a:xfrm>
          <a:custGeom>
            <a:avLst/>
            <a:gdLst/>
            <a:ahLst/>
            <a:cxnLst/>
            <a:rect r="r" b="b" t="t" l="l"/>
            <a:pathLst>
              <a:path h="7060062" w="4096053">
                <a:moveTo>
                  <a:pt x="0" y="0"/>
                </a:moveTo>
                <a:lnTo>
                  <a:pt x="4096054" y="0"/>
                </a:lnTo>
                <a:lnTo>
                  <a:pt x="4096054" y="7060061"/>
                </a:lnTo>
                <a:lnTo>
                  <a:pt x="0" y="7060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6459022" y="67569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3520444" y="2552726"/>
            <a:ext cx="11247112" cy="7734274"/>
          </a:xfrm>
          <a:custGeom>
            <a:avLst/>
            <a:gdLst/>
            <a:ahLst/>
            <a:cxnLst/>
            <a:rect r="r" b="b" t="t" l="l"/>
            <a:pathLst>
              <a:path h="7734274" w="11247112">
                <a:moveTo>
                  <a:pt x="0" y="0"/>
                </a:moveTo>
                <a:lnTo>
                  <a:pt x="11247112" y="0"/>
                </a:lnTo>
                <a:lnTo>
                  <a:pt x="11247112" y="7734274"/>
                </a:lnTo>
                <a:lnTo>
                  <a:pt x="0" y="7734274"/>
                </a:lnTo>
                <a:lnTo>
                  <a:pt x="0" y="0"/>
                </a:lnTo>
                <a:close/>
              </a:path>
            </a:pathLst>
          </a:custGeom>
          <a:blipFill>
            <a:blip r:embed="rId8"/>
            <a:stretch>
              <a:fillRect l="0" t="0" r="0" b="0"/>
            </a:stretch>
          </a:blipFill>
        </p:spPr>
      </p:sp>
      <p:sp>
        <p:nvSpPr>
          <p:cNvPr name="TextBox 8" id="8"/>
          <p:cNvSpPr txBox="true"/>
          <p:nvPr/>
        </p:nvSpPr>
        <p:spPr>
          <a:xfrm rot="0">
            <a:off x="3283182" y="276023"/>
            <a:ext cx="11721636" cy="1382395"/>
          </a:xfrm>
          <a:prstGeom prst="rect">
            <a:avLst/>
          </a:prstGeom>
        </p:spPr>
        <p:txBody>
          <a:bodyPr anchor="t" rtlCol="false" tIns="0" lIns="0" bIns="0" rIns="0">
            <a:spAutoFit/>
          </a:bodyPr>
          <a:lstStyle/>
          <a:p>
            <a:pPr algn="ctr">
              <a:lnSpc>
                <a:spcPts val="4400"/>
              </a:lnSpc>
            </a:pPr>
            <a:r>
              <a:rPr lang="en-US" sz="4400">
                <a:solidFill>
                  <a:srgbClr val="F2F4F3"/>
                </a:solidFill>
                <a:latin typeface="Yeseva One"/>
              </a:rPr>
              <a:t>BridgeLocal</a:t>
            </a:r>
          </a:p>
          <a:p>
            <a:pPr algn="ctr">
              <a:lnSpc>
                <a:spcPts val="3200"/>
              </a:lnSpc>
            </a:pPr>
            <a:r>
              <a:rPr lang="en-US" sz="3200">
                <a:solidFill>
                  <a:srgbClr val="F2F4F3"/>
                </a:solidFill>
                <a:latin typeface="Yeseva One"/>
              </a:rPr>
              <a:t>Empowering Jordanian Manufacturers</a:t>
            </a:r>
          </a:p>
          <a:p>
            <a:pPr algn="ctr">
              <a:lnSpc>
                <a:spcPts val="3200"/>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252525"/>
        </a:solidFill>
      </p:bgPr>
    </p:bg>
    <p:spTree>
      <p:nvGrpSpPr>
        <p:cNvPr id="1" name=""/>
        <p:cNvGrpSpPr/>
        <p:nvPr/>
      </p:nvGrpSpPr>
      <p:grpSpPr>
        <a:xfrm>
          <a:off x="0" y="0"/>
          <a:ext cx="0" cy="0"/>
          <a:chOff x="0" y="0"/>
          <a:chExt cx="0" cy="0"/>
        </a:xfrm>
      </p:grpSpPr>
      <p:sp>
        <p:nvSpPr>
          <p:cNvPr name="TextBox 2" id="2"/>
          <p:cNvSpPr txBox="true"/>
          <p:nvPr/>
        </p:nvSpPr>
        <p:spPr>
          <a:xfrm rot="0">
            <a:off x="3327072" y="1725093"/>
            <a:ext cx="11721636" cy="597535"/>
          </a:xfrm>
          <a:prstGeom prst="rect">
            <a:avLst/>
          </a:prstGeom>
        </p:spPr>
        <p:txBody>
          <a:bodyPr anchor="t" rtlCol="false" tIns="0" lIns="0" bIns="0" rIns="0">
            <a:spAutoFit/>
          </a:bodyPr>
          <a:lstStyle/>
          <a:p>
            <a:pPr algn="ctr">
              <a:lnSpc>
                <a:spcPts val="4400"/>
              </a:lnSpc>
            </a:pPr>
            <a:r>
              <a:rPr lang="en-US" sz="4400">
                <a:solidFill>
                  <a:srgbClr val="F2F4F3"/>
                </a:solidFill>
                <a:latin typeface="Yeseva One"/>
              </a:rPr>
              <a:t>Object Diagrams</a:t>
            </a:r>
          </a:p>
        </p:txBody>
      </p:sp>
      <p:sp>
        <p:nvSpPr>
          <p:cNvPr name="Freeform 3" id="3"/>
          <p:cNvSpPr/>
          <p:nvPr/>
        </p:nvSpPr>
        <p:spPr>
          <a:xfrm flipH="false" flipV="false" rot="0">
            <a:off x="16129162" y="-3111471"/>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3260551" y="7357488"/>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2048027" y="-2261277"/>
            <a:ext cx="4096053" cy="7060062"/>
          </a:xfrm>
          <a:custGeom>
            <a:avLst/>
            <a:gdLst/>
            <a:ahLst/>
            <a:cxnLst/>
            <a:rect r="r" b="b" t="t" l="l"/>
            <a:pathLst>
              <a:path h="7060062" w="4096053">
                <a:moveTo>
                  <a:pt x="0" y="0"/>
                </a:moveTo>
                <a:lnTo>
                  <a:pt x="4096054" y="0"/>
                </a:lnTo>
                <a:lnTo>
                  <a:pt x="4096054" y="7060061"/>
                </a:lnTo>
                <a:lnTo>
                  <a:pt x="0" y="7060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6459022" y="67569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2985418" y="2603529"/>
            <a:ext cx="12845980" cy="7422923"/>
          </a:xfrm>
          <a:custGeom>
            <a:avLst/>
            <a:gdLst/>
            <a:ahLst/>
            <a:cxnLst/>
            <a:rect r="r" b="b" t="t" l="l"/>
            <a:pathLst>
              <a:path h="7422923" w="12845980">
                <a:moveTo>
                  <a:pt x="0" y="0"/>
                </a:moveTo>
                <a:lnTo>
                  <a:pt x="12845980" y="0"/>
                </a:lnTo>
                <a:lnTo>
                  <a:pt x="12845980" y="7422923"/>
                </a:lnTo>
                <a:lnTo>
                  <a:pt x="0" y="7422923"/>
                </a:lnTo>
                <a:lnTo>
                  <a:pt x="0" y="0"/>
                </a:lnTo>
                <a:close/>
              </a:path>
            </a:pathLst>
          </a:custGeom>
          <a:blipFill>
            <a:blip r:embed="rId8"/>
            <a:stretch>
              <a:fillRect l="0" t="0" r="0" b="0"/>
            </a:stretch>
          </a:blipFill>
        </p:spPr>
      </p:sp>
      <p:sp>
        <p:nvSpPr>
          <p:cNvPr name="TextBox 8" id="8"/>
          <p:cNvSpPr txBox="true"/>
          <p:nvPr/>
        </p:nvSpPr>
        <p:spPr>
          <a:xfrm rot="0">
            <a:off x="3305127" y="276023"/>
            <a:ext cx="11721636" cy="1382395"/>
          </a:xfrm>
          <a:prstGeom prst="rect">
            <a:avLst/>
          </a:prstGeom>
        </p:spPr>
        <p:txBody>
          <a:bodyPr anchor="t" rtlCol="false" tIns="0" lIns="0" bIns="0" rIns="0">
            <a:spAutoFit/>
          </a:bodyPr>
          <a:lstStyle/>
          <a:p>
            <a:pPr algn="ctr">
              <a:lnSpc>
                <a:spcPts val="4400"/>
              </a:lnSpc>
            </a:pPr>
            <a:r>
              <a:rPr lang="en-US" sz="4400">
                <a:solidFill>
                  <a:srgbClr val="F2F4F3"/>
                </a:solidFill>
                <a:latin typeface="Yeseva One"/>
              </a:rPr>
              <a:t>BridgeLocal</a:t>
            </a:r>
          </a:p>
          <a:p>
            <a:pPr algn="ctr">
              <a:lnSpc>
                <a:spcPts val="3200"/>
              </a:lnSpc>
            </a:pPr>
            <a:r>
              <a:rPr lang="en-US" sz="3200">
                <a:solidFill>
                  <a:srgbClr val="F2F4F3"/>
                </a:solidFill>
                <a:latin typeface="Yeseva One"/>
              </a:rPr>
              <a:t>Empowering Jordanian Manufacturers</a:t>
            </a:r>
          </a:p>
          <a:p>
            <a:pPr algn="ctr">
              <a:lnSpc>
                <a:spcPts val="3200"/>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252525"/>
        </a:solidFill>
      </p:bgPr>
    </p:bg>
    <p:spTree>
      <p:nvGrpSpPr>
        <p:cNvPr id="1" name=""/>
        <p:cNvGrpSpPr/>
        <p:nvPr/>
      </p:nvGrpSpPr>
      <p:grpSpPr>
        <a:xfrm>
          <a:off x="0" y="0"/>
          <a:ext cx="0" cy="0"/>
          <a:chOff x="0" y="0"/>
          <a:chExt cx="0" cy="0"/>
        </a:xfrm>
      </p:grpSpPr>
      <p:sp>
        <p:nvSpPr>
          <p:cNvPr name="TextBox 2" id="2"/>
          <p:cNvSpPr txBox="true"/>
          <p:nvPr/>
        </p:nvSpPr>
        <p:spPr>
          <a:xfrm rot="0">
            <a:off x="3283182" y="1725093"/>
            <a:ext cx="11721636" cy="597535"/>
          </a:xfrm>
          <a:prstGeom prst="rect">
            <a:avLst/>
          </a:prstGeom>
        </p:spPr>
        <p:txBody>
          <a:bodyPr anchor="t" rtlCol="false" tIns="0" lIns="0" bIns="0" rIns="0">
            <a:spAutoFit/>
          </a:bodyPr>
          <a:lstStyle/>
          <a:p>
            <a:pPr algn="ctr">
              <a:lnSpc>
                <a:spcPts val="4400"/>
              </a:lnSpc>
            </a:pPr>
            <a:r>
              <a:rPr lang="en-US" sz="4400">
                <a:solidFill>
                  <a:srgbClr val="F2F4F3"/>
                </a:solidFill>
                <a:latin typeface="Yeseva One"/>
              </a:rPr>
              <a:t>Object Diagrams</a:t>
            </a:r>
          </a:p>
        </p:txBody>
      </p:sp>
      <p:sp>
        <p:nvSpPr>
          <p:cNvPr name="Freeform 3" id="3"/>
          <p:cNvSpPr/>
          <p:nvPr/>
        </p:nvSpPr>
        <p:spPr>
          <a:xfrm flipH="false" flipV="false" rot="0">
            <a:off x="15513480" y="-3214084"/>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3465778" y="8614505"/>
            <a:ext cx="5210769" cy="6721137"/>
          </a:xfrm>
          <a:custGeom>
            <a:avLst/>
            <a:gdLst/>
            <a:ahLst/>
            <a:cxnLst/>
            <a:rect r="r" b="b" t="t" l="l"/>
            <a:pathLst>
              <a:path h="6721137" w="5210769">
                <a:moveTo>
                  <a:pt x="0" y="0"/>
                </a:moveTo>
                <a:lnTo>
                  <a:pt x="5210769" y="0"/>
                </a:lnTo>
                <a:lnTo>
                  <a:pt x="5210769" y="6721137"/>
                </a:lnTo>
                <a:lnTo>
                  <a:pt x="0" y="67211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2048027" y="-2261277"/>
            <a:ext cx="4096053" cy="7060062"/>
          </a:xfrm>
          <a:custGeom>
            <a:avLst/>
            <a:gdLst/>
            <a:ahLst/>
            <a:cxnLst/>
            <a:rect r="r" b="b" t="t" l="l"/>
            <a:pathLst>
              <a:path h="7060062" w="4096053">
                <a:moveTo>
                  <a:pt x="0" y="0"/>
                </a:moveTo>
                <a:lnTo>
                  <a:pt x="4096054" y="0"/>
                </a:lnTo>
                <a:lnTo>
                  <a:pt x="4096054" y="7060061"/>
                </a:lnTo>
                <a:lnTo>
                  <a:pt x="0" y="7060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6459022" y="67569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329991" y="3798116"/>
            <a:ext cx="15628019" cy="6091566"/>
          </a:xfrm>
          <a:custGeom>
            <a:avLst/>
            <a:gdLst/>
            <a:ahLst/>
            <a:cxnLst/>
            <a:rect r="r" b="b" t="t" l="l"/>
            <a:pathLst>
              <a:path h="6091566" w="15628019">
                <a:moveTo>
                  <a:pt x="0" y="0"/>
                </a:moveTo>
                <a:lnTo>
                  <a:pt x="15628018" y="0"/>
                </a:lnTo>
                <a:lnTo>
                  <a:pt x="15628018" y="6091566"/>
                </a:lnTo>
                <a:lnTo>
                  <a:pt x="0" y="6091566"/>
                </a:lnTo>
                <a:lnTo>
                  <a:pt x="0" y="0"/>
                </a:lnTo>
                <a:close/>
              </a:path>
            </a:pathLst>
          </a:custGeom>
          <a:blipFill>
            <a:blip r:embed="rId8"/>
            <a:stretch>
              <a:fillRect l="0" t="0" r="0" b="0"/>
            </a:stretch>
          </a:blipFill>
        </p:spPr>
      </p:sp>
      <p:sp>
        <p:nvSpPr>
          <p:cNvPr name="TextBox 8" id="8"/>
          <p:cNvSpPr txBox="true"/>
          <p:nvPr/>
        </p:nvSpPr>
        <p:spPr>
          <a:xfrm rot="0">
            <a:off x="3283182" y="276023"/>
            <a:ext cx="11721636" cy="1382395"/>
          </a:xfrm>
          <a:prstGeom prst="rect">
            <a:avLst/>
          </a:prstGeom>
        </p:spPr>
        <p:txBody>
          <a:bodyPr anchor="t" rtlCol="false" tIns="0" lIns="0" bIns="0" rIns="0">
            <a:spAutoFit/>
          </a:bodyPr>
          <a:lstStyle/>
          <a:p>
            <a:pPr algn="ctr">
              <a:lnSpc>
                <a:spcPts val="4400"/>
              </a:lnSpc>
            </a:pPr>
            <a:r>
              <a:rPr lang="en-US" sz="4400">
                <a:solidFill>
                  <a:srgbClr val="F2F4F3"/>
                </a:solidFill>
                <a:latin typeface="Yeseva One"/>
              </a:rPr>
              <a:t>BridgeLocal</a:t>
            </a:r>
          </a:p>
          <a:p>
            <a:pPr algn="ctr">
              <a:lnSpc>
                <a:spcPts val="3200"/>
              </a:lnSpc>
            </a:pPr>
            <a:r>
              <a:rPr lang="en-US" sz="3200">
                <a:solidFill>
                  <a:srgbClr val="F2F4F3"/>
                </a:solidFill>
                <a:latin typeface="Yeseva One"/>
              </a:rPr>
              <a:t>Empowering Jordanian Manufacturers</a:t>
            </a:r>
          </a:p>
          <a:p>
            <a:pPr algn="ctr">
              <a:lnSpc>
                <a:spcPts val="3200"/>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252525"/>
        </a:solidFill>
      </p:bgPr>
    </p:bg>
    <p:spTree>
      <p:nvGrpSpPr>
        <p:cNvPr id="1" name=""/>
        <p:cNvGrpSpPr/>
        <p:nvPr/>
      </p:nvGrpSpPr>
      <p:grpSpPr>
        <a:xfrm>
          <a:off x="0" y="0"/>
          <a:ext cx="0" cy="0"/>
          <a:chOff x="0" y="0"/>
          <a:chExt cx="0" cy="0"/>
        </a:xfrm>
      </p:grpSpPr>
      <p:sp>
        <p:nvSpPr>
          <p:cNvPr name="TextBox 2" id="2"/>
          <p:cNvSpPr txBox="true"/>
          <p:nvPr/>
        </p:nvSpPr>
        <p:spPr>
          <a:xfrm rot="0">
            <a:off x="3283182" y="1725093"/>
            <a:ext cx="11721636" cy="597535"/>
          </a:xfrm>
          <a:prstGeom prst="rect">
            <a:avLst/>
          </a:prstGeom>
        </p:spPr>
        <p:txBody>
          <a:bodyPr anchor="t" rtlCol="false" tIns="0" lIns="0" bIns="0" rIns="0">
            <a:spAutoFit/>
          </a:bodyPr>
          <a:lstStyle/>
          <a:p>
            <a:pPr algn="ctr">
              <a:lnSpc>
                <a:spcPts val="4400"/>
              </a:lnSpc>
            </a:pPr>
            <a:r>
              <a:rPr lang="en-US" sz="4400">
                <a:solidFill>
                  <a:srgbClr val="F2F4F3"/>
                </a:solidFill>
                <a:latin typeface="Yeseva One"/>
              </a:rPr>
              <a:t>Package Diagrams</a:t>
            </a:r>
          </a:p>
        </p:txBody>
      </p:sp>
      <p:sp>
        <p:nvSpPr>
          <p:cNvPr name="Freeform 3" id="3"/>
          <p:cNvSpPr/>
          <p:nvPr/>
        </p:nvSpPr>
        <p:spPr>
          <a:xfrm flipH="false" flipV="false" rot="0">
            <a:off x="15957110" y="-2444482"/>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3234897" y="7556564"/>
            <a:ext cx="5210769" cy="6721137"/>
          </a:xfrm>
          <a:custGeom>
            <a:avLst/>
            <a:gdLst/>
            <a:ahLst/>
            <a:cxnLst/>
            <a:rect r="r" b="b" t="t" l="l"/>
            <a:pathLst>
              <a:path h="6721137" w="5210769">
                <a:moveTo>
                  <a:pt x="0" y="0"/>
                </a:moveTo>
                <a:lnTo>
                  <a:pt x="5210768" y="0"/>
                </a:lnTo>
                <a:lnTo>
                  <a:pt x="5210768" y="6721137"/>
                </a:lnTo>
                <a:lnTo>
                  <a:pt x="0" y="67211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2048027" y="-2261277"/>
            <a:ext cx="4096053" cy="7060062"/>
          </a:xfrm>
          <a:custGeom>
            <a:avLst/>
            <a:gdLst/>
            <a:ahLst/>
            <a:cxnLst/>
            <a:rect r="r" b="b" t="t" l="l"/>
            <a:pathLst>
              <a:path h="7060062" w="4096053">
                <a:moveTo>
                  <a:pt x="0" y="0"/>
                </a:moveTo>
                <a:lnTo>
                  <a:pt x="4096054" y="0"/>
                </a:lnTo>
                <a:lnTo>
                  <a:pt x="4096054" y="7060061"/>
                </a:lnTo>
                <a:lnTo>
                  <a:pt x="0" y="7060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6459022" y="67569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2128190" y="2745851"/>
            <a:ext cx="14031620" cy="7541149"/>
          </a:xfrm>
          <a:custGeom>
            <a:avLst/>
            <a:gdLst/>
            <a:ahLst/>
            <a:cxnLst/>
            <a:rect r="r" b="b" t="t" l="l"/>
            <a:pathLst>
              <a:path h="7541149" w="14031620">
                <a:moveTo>
                  <a:pt x="0" y="0"/>
                </a:moveTo>
                <a:lnTo>
                  <a:pt x="14031620" y="0"/>
                </a:lnTo>
                <a:lnTo>
                  <a:pt x="14031620" y="7541149"/>
                </a:lnTo>
                <a:lnTo>
                  <a:pt x="0" y="7541149"/>
                </a:lnTo>
                <a:lnTo>
                  <a:pt x="0" y="0"/>
                </a:lnTo>
                <a:close/>
              </a:path>
            </a:pathLst>
          </a:custGeom>
          <a:blipFill>
            <a:blip r:embed="rId8"/>
            <a:stretch>
              <a:fillRect l="-7401" t="0" r="-7401" b="0"/>
            </a:stretch>
          </a:blipFill>
        </p:spPr>
      </p:sp>
      <p:sp>
        <p:nvSpPr>
          <p:cNvPr name="TextBox 8" id="8"/>
          <p:cNvSpPr txBox="true"/>
          <p:nvPr/>
        </p:nvSpPr>
        <p:spPr>
          <a:xfrm rot="0">
            <a:off x="3283182" y="276023"/>
            <a:ext cx="11721636" cy="1382395"/>
          </a:xfrm>
          <a:prstGeom prst="rect">
            <a:avLst/>
          </a:prstGeom>
        </p:spPr>
        <p:txBody>
          <a:bodyPr anchor="t" rtlCol="false" tIns="0" lIns="0" bIns="0" rIns="0">
            <a:spAutoFit/>
          </a:bodyPr>
          <a:lstStyle/>
          <a:p>
            <a:pPr algn="ctr">
              <a:lnSpc>
                <a:spcPts val="4400"/>
              </a:lnSpc>
            </a:pPr>
            <a:r>
              <a:rPr lang="en-US" sz="4400">
                <a:solidFill>
                  <a:srgbClr val="F2F4F3"/>
                </a:solidFill>
                <a:latin typeface="Yeseva One"/>
              </a:rPr>
              <a:t>BridgeLocal</a:t>
            </a:r>
          </a:p>
          <a:p>
            <a:pPr algn="ctr">
              <a:lnSpc>
                <a:spcPts val="3200"/>
              </a:lnSpc>
            </a:pPr>
            <a:r>
              <a:rPr lang="en-US" sz="3200">
                <a:solidFill>
                  <a:srgbClr val="F2F4F3"/>
                </a:solidFill>
                <a:latin typeface="Yeseva One"/>
              </a:rPr>
              <a:t>Empowering Jordanian Manufacturers</a:t>
            </a:r>
          </a:p>
          <a:p>
            <a:pPr algn="ctr">
              <a:lnSpc>
                <a:spcPts val="3200"/>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252525"/>
        </a:solidFill>
      </p:bgPr>
    </p:bg>
    <p:spTree>
      <p:nvGrpSpPr>
        <p:cNvPr id="1" name=""/>
        <p:cNvGrpSpPr/>
        <p:nvPr/>
      </p:nvGrpSpPr>
      <p:grpSpPr>
        <a:xfrm>
          <a:off x="0" y="0"/>
          <a:ext cx="0" cy="0"/>
          <a:chOff x="0" y="0"/>
          <a:chExt cx="0" cy="0"/>
        </a:xfrm>
      </p:grpSpPr>
      <p:sp>
        <p:nvSpPr>
          <p:cNvPr name="TextBox 2" id="2"/>
          <p:cNvSpPr txBox="true"/>
          <p:nvPr/>
        </p:nvSpPr>
        <p:spPr>
          <a:xfrm rot="0">
            <a:off x="3283182" y="1725093"/>
            <a:ext cx="11721636" cy="597535"/>
          </a:xfrm>
          <a:prstGeom prst="rect">
            <a:avLst/>
          </a:prstGeom>
        </p:spPr>
        <p:txBody>
          <a:bodyPr anchor="t" rtlCol="false" tIns="0" lIns="0" bIns="0" rIns="0">
            <a:spAutoFit/>
          </a:bodyPr>
          <a:lstStyle/>
          <a:p>
            <a:pPr algn="ctr">
              <a:lnSpc>
                <a:spcPts val="4400"/>
              </a:lnSpc>
            </a:pPr>
            <a:r>
              <a:rPr lang="en-US" sz="4400">
                <a:solidFill>
                  <a:srgbClr val="F2F4F3"/>
                </a:solidFill>
                <a:latin typeface="Yeseva One"/>
              </a:rPr>
              <a:t>Package Diagrams</a:t>
            </a:r>
          </a:p>
        </p:txBody>
      </p:sp>
      <p:sp>
        <p:nvSpPr>
          <p:cNvPr name="Freeform 3" id="3"/>
          <p:cNvSpPr/>
          <p:nvPr/>
        </p:nvSpPr>
        <p:spPr>
          <a:xfrm flipH="false" flipV="false" rot="0">
            <a:off x="14974758" y="-1828800"/>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2619215" y="7049647"/>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2048027" y="-2261277"/>
            <a:ext cx="4096053" cy="7060062"/>
          </a:xfrm>
          <a:custGeom>
            <a:avLst/>
            <a:gdLst/>
            <a:ahLst/>
            <a:cxnLst/>
            <a:rect r="r" b="b" t="t" l="l"/>
            <a:pathLst>
              <a:path h="7060062" w="4096053">
                <a:moveTo>
                  <a:pt x="0" y="0"/>
                </a:moveTo>
                <a:lnTo>
                  <a:pt x="4096054" y="0"/>
                </a:lnTo>
                <a:lnTo>
                  <a:pt x="4096054" y="7060061"/>
                </a:lnTo>
                <a:lnTo>
                  <a:pt x="0" y="7060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6459022" y="67569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134377" y="2552726"/>
            <a:ext cx="10019246" cy="7734274"/>
          </a:xfrm>
          <a:custGeom>
            <a:avLst/>
            <a:gdLst/>
            <a:ahLst/>
            <a:cxnLst/>
            <a:rect r="r" b="b" t="t" l="l"/>
            <a:pathLst>
              <a:path h="7734274" w="10019246">
                <a:moveTo>
                  <a:pt x="0" y="0"/>
                </a:moveTo>
                <a:lnTo>
                  <a:pt x="10019246" y="0"/>
                </a:lnTo>
                <a:lnTo>
                  <a:pt x="10019246" y="7734274"/>
                </a:lnTo>
                <a:lnTo>
                  <a:pt x="0" y="7734274"/>
                </a:lnTo>
                <a:lnTo>
                  <a:pt x="0" y="0"/>
                </a:lnTo>
                <a:close/>
              </a:path>
            </a:pathLst>
          </a:custGeom>
          <a:blipFill>
            <a:blip r:embed="rId8"/>
            <a:stretch>
              <a:fillRect l="0" t="0" r="-5010" b="0"/>
            </a:stretch>
          </a:blipFill>
        </p:spPr>
      </p:sp>
      <p:sp>
        <p:nvSpPr>
          <p:cNvPr name="TextBox 8" id="8"/>
          <p:cNvSpPr txBox="true"/>
          <p:nvPr/>
        </p:nvSpPr>
        <p:spPr>
          <a:xfrm rot="0">
            <a:off x="3283182" y="276023"/>
            <a:ext cx="11721636" cy="1382395"/>
          </a:xfrm>
          <a:prstGeom prst="rect">
            <a:avLst/>
          </a:prstGeom>
        </p:spPr>
        <p:txBody>
          <a:bodyPr anchor="t" rtlCol="false" tIns="0" lIns="0" bIns="0" rIns="0">
            <a:spAutoFit/>
          </a:bodyPr>
          <a:lstStyle/>
          <a:p>
            <a:pPr algn="ctr">
              <a:lnSpc>
                <a:spcPts val="4400"/>
              </a:lnSpc>
            </a:pPr>
            <a:r>
              <a:rPr lang="en-US" sz="4400">
                <a:solidFill>
                  <a:srgbClr val="F2F4F3"/>
                </a:solidFill>
                <a:latin typeface="Yeseva One"/>
              </a:rPr>
              <a:t>BridgeLocal</a:t>
            </a:r>
          </a:p>
          <a:p>
            <a:pPr algn="ctr">
              <a:lnSpc>
                <a:spcPts val="3200"/>
              </a:lnSpc>
            </a:pPr>
            <a:r>
              <a:rPr lang="en-US" sz="3200">
                <a:solidFill>
                  <a:srgbClr val="F2F4F3"/>
                </a:solidFill>
                <a:latin typeface="Yeseva One"/>
              </a:rPr>
              <a:t>Empowering Jordanian Manufacturers</a:t>
            </a:r>
          </a:p>
          <a:p>
            <a:pPr algn="ctr">
              <a:lnSpc>
                <a:spcPts val="320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52525"/>
        </a:solidFill>
      </p:bgPr>
    </p:bg>
    <p:spTree>
      <p:nvGrpSpPr>
        <p:cNvPr id="1" name=""/>
        <p:cNvGrpSpPr/>
        <p:nvPr/>
      </p:nvGrpSpPr>
      <p:grpSpPr>
        <a:xfrm>
          <a:off x="0" y="0"/>
          <a:ext cx="0" cy="0"/>
          <a:chOff x="0" y="0"/>
          <a:chExt cx="0" cy="0"/>
        </a:xfrm>
      </p:grpSpPr>
      <p:sp>
        <p:nvSpPr>
          <p:cNvPr name="TextBox 2" id="2"/>
          <p:cNvSpPr txBox="true"/>
          <p:nvPr/>
        </p:nvSpPr>
        <p:spPr>
          <a:xfrm rot="0">
            <a:off x="3283182" y="276023"/>
            <a:ext cx="11721636" cy="1382395"/>
          </a:xfrm>
          <a:prstGeom prst="rect">
            <a:avLst/>
          </a:prstGeom>
        </p:spPr>
        <p:txBody>
          <a:bodyPr anchor="t" rtlCol="false" tIns="0" lIns="0" bIns="0" rIns="0">
            <a:spAutoFit/>
          </a:bodyPr>
          <a:lstStyle/>
          <a:p>
            <a:pPr algn="ctr">
              <a:lnSpc>
                <a:spcPts val="4400"/>
              </a:lnSpc>
            </a:pPr>
            <a:r>
              <a:rPr lang="en-US" sz="4400">
                <a:solidFill>
                  <a:srgbClr val="F2F4F3"/>
                </a:solidFill>
                <a:latin typeface="Yeseva One"/>
              </a:rPr>
              <a:t>BridgeLocal</a:t>
            </a:r>
          </a:p>
          <a:p>
            <a:pPr algn="ctr">
              <a:lnSpc>
                <a:spcPts val="3200"/>
              </a:lnSpc>
            </a:pPr>
            <a:r>
              <a:rPr lang="en-US" sz="3200">
                <a:solidFill>
                  <a:srgbClr val="F2F4F3"/>
                </a:solidFill>
                <a:latin typeface="Yeseva One"/>
              </a:rPr>
              <a:t>Empowering Jordanian Manufacturers</a:t>
            </a:r>
          </a:p>
          <a:p>
            <a:pPr algn="ctr">
              <a:lnSpc>
                <a:spcPts val="3200"/>
              </a:lnSpc>
            </a:pPr>
          </a:p>
        </p:txBody>
      </p:sp>
      <p:sp>
        <p:nvSpPr>
          <p:cNvPr name="Freeform 3" id="3"/>
          <p:cNvSpPr/>
          <p:nvPr/>
        </p:nvSpPr>
        <p:spPr>
          <a:xfrm flipH="false" flipV="false" rot="0">
            <a:off x="13372414" y="-753951"/>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2098129" y="69264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1019327" y="-2064329"/>
            <a:ext cx="4096053" cy="7060062"/>
          </a:xfrm>
          <a:custGeom>
            <a:avLst/>
            <a:gdLst/>
            <a:ahLst/>
            <a:cxnLst/>
            <a:rect r="r" b="b" t="t" l="l"/>
            <a:pathLst>
              <a:path h="7060062" w="4096053">
                <a:moveTo>
                  <a:pt x="0" y="0"/>
                </a:moveTo>
                <a:lnTo>
                  <a:pt x="4096054" y="0"/>
                </a:lnTo>
                <a:lnTo>
                  <a:pt x="4096054"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5843340" y="6312394"/>
            <a:ext cx="4096053" cy="7060062"/>
          </a:xfrm>
          <a:custGeom>
            <a:avLst/>
            <a:gdLst/>
            <a:ahLst/>
            <a:cxnLst/>
            <a:rect r="r" b="b" t="t" l="l"/>
            <a:pathLst>
              <a:path h="7060062" w="4096053">
                <a:moveTo>
                  <a:pt x="0" y="0"/>
                </a:moveTo>
                <a:lnTo>
                  <a:pt x="4096053" y="0"/>
                </a:lnTo>
                <a:lnTo>
                  <a:pt x="4096053" y="7060061"/>
                </a:lnTo>
                <a:lnTo>
                  <a:pt x="0" y="7060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5522009" y="2198799"/>
            <a:ext cx="6983849" cy="751840"/>
          </a:xfrm>
          <a:prstGeom prst="rect">
            <a:avLst/>
          </a:prstGeom>
        </p:spPr>
        <p:txBody>
          <a:bodyPr anchor="t" rtlCol="false" tIns="0" lIns="0" bIns="0" rIns="0">
            <a:spAutoFit/>
          </a:bodyPr>
          <a:lstStyle/>
          <a:p>
            <a:pPr algn="ctr">
              <a:lnSpc>
                <a:spcPts val="5600"/>
              </a:lnSpc>
              <a:spcBef>
                <a:spcPct val="0"/>
              </a:spcBef>
            </a:pPr>
            <a:r>
              <a:rPr lang="en-US" sz="5600">
                <a:solidFill>
                  <a:srgbClr val="F2F4F3"/>
                </a:solidFill>
                <a:latin typeface="Yeseva One"/>
              </a:rPr>
              <a:t>Problem Statement</a:t>
            </a:r>
          </a:p>
        </p:txBody>
      </p:sp>
      <p:sp>
        <p:nvSpPr>
          <p:cNvPr name="TextBox 8" id="8"/>
          <p:cNvSpPr txBox="true"/>
          <p:nvPr/>
        </p:nvSpPr>
        <p:spPr>
          <a:xfrm rot="0">
            <a:off x="1028700" y="5270792"/>
            <a:ext cx="16230600" cy="1933575"/>
          </a:xfrm>
          <a:prstGeom prst="rect">
            <a:avLst/>
          </a:prstGeom>
        </p:spPr>
        <p:txBody>
          <a:bodyPr anchor="t" rtlCol="false" tIns="0" lIns="0" bIns="0" rIns="0">
            <a:spAutoFit/>
          </a:bodyPr>
          <a:lstStyle/>
          <a:p>
            <a:pPr algn="ctr">
              <a:lnSpc>
                <a:spcPts val="3000"/>
              </a:lnSpc>
              <a:spcBef>
                <a:spcPct val="0"/>
              </a:spcBef>
            </a:pPr>
            <a:r>
              <a:rPr lang="en-US" sz="3000">
                <a:solidFill>
                  <a:srgbClr val="F2F4F3"/>
                </a:solidFill>
                <a:latin typeface="Yeseva One"/>
              </a:rPr>
              <a:t>Bridge Local aims to enhance market access for Jordanian local manufacturers by developing a web application that increases product visibility and streamlines the purchasing process. This platform seeks to boost local producers' growth and expand the local economy by offering high-quality local products to retailers and customers.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252525"/>
        </a:solidFill>
      </p:bgPr>
    </p:bg>
    <p:spTree>
      <p:nvGrpSpPr>
        <p:cNvPr id="1" name=""/>
        <p:cNvGrpSpPr/>
        <p:nvPr/>
      </p:nvGrpSpPr>
      <p:grpSpPr>
        <a:xfrm>
          <a:off x="0" y="0"/>
          <a:ext cx="0" cy="0"/>
          <a:chOff x="0" y="0"/>
          <a:chExt cx="0" cy="0"/>
        </a:xfrm>
      </p:grpSpPr>
      <p:sp>
        <p:nvSpPr>
          <p:cNvPr name="TextBox 2" id="2"/>
          <p:cNvSpPr txBox="true"/>
          <p:nvPr/>
        </p:nvSpPr>
        <p:spPr>
          <a:xfrm rot="0">
            <a:off x="3283182" y="1425899"/>
            <a:ext cx="11721636" cy="597535"/>
          </a:xfrm>
          <a:prstGeom prst="rect">
            <a:avLst/>
          </a:prstGeom>
        </p:spPr>
        <p:txBody>
          <a:bodyPr anchor="t" rtlCol="false" tIns="0" lIns="0" bIns="0" rIns="0">
            <a:spAutoFit/>
          </a:bodyPr>
          <a:lstStyle/>
          <a:p>
            <a:pPr algn="ctr">
              <a:lnSpc>
                <a:spcPts val="4400"/>
              </a:lnSpc>
            </a:pPr>
            <a:r>
              <a:rPr lang="en-US" sz="4400">
                <a:solidFill>
                  <a:srgbClr val="F2F4F3"/>
                </a:solidFill>
                <a:latin typeface="Yeseva One"/>
              </a:rPr>
              <a:t>Component Diagram</a:t>
            </a:r>
          </a:p>
        </p:txBody>
      </p:sp>
      <p:sp>
        <p:nvSpPr>
          <p:cNvPr name="Freeform 3" id="3"/>
          <p:cNvSpPr/>
          <p:nvPr/>
        </p:nvSpPr>
        <p:spPr>
          <a:xfrm flipH="false" flipV="false" rot="0">
            <a:off x="16642230" y="-2857500"/>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2619215" y="7049647"/>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2048027" y="-2261277"/>
            <a:ext cx="4096053" cy="7060062"/>
          </a:xfrm>
          <a:custGeom>
            <a:avLst/>
            <a:gdLst/>
            <a:ahLst/>
            <a:cxnLst/>
            <a:rect r="r" b="b" t="t" l="l"/>
            <a:pathLst>
              <a:path h="7060062" w="4096053">
                <a:moveTo>
                  <a:pt x="0" y="0"/>
                </a:moveTo>
                <a:lnTo>
                  <a:pt x="4096054" y="0"/>
                </a:lnTo>
                <a:lnTo>
                  <a:pt x="4096054" y="7060061"/>
                </a:lnTo>
                <a:lnTo>
                  <a:pt x="0" y="7060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6459022" y="67569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860491" y="2353957"/>
            <a:ext cx="8567019" cy="7966049"/>
          </a:xfrm>
          <a:custGeom>
            <a:avLst/>
            <a:gdLst/>
            <a:ahLst/>
            <a:cxnLst/>
            <a:rect r="r" b="b" t="t" l="l"/>
            <a:pathLst>
              <a:path h="7966049" w="8567019">
                <a:moveTo>
                  <a:pt x="0" y="0"/>
                </a:moveTo>
                <a:lnTo>
                  <a:pt x="8567018" y="0"/>
                </a:lnTo>
                <a:lnTo>
                  <a:pt x="8567018" y="7966049"/>
                </a:lnTo>
                <a:lnTo>
                  <a:pt x="0" y="7966049"/>
                </a:lnTo>
                <a:lnTo>
                  <a:pt x="0" y="0"/>
                </a:lnTo>
                <a:close/>
              </a:path>
            </a:pathLst>
          </a:custGeom>
          <a:blipFill>
            <a:blip r:embed="rId8"/>
            <a:stretch>
              <a:fillRect l="0" t="0" r="0" b="0"/>
            </a:stretch>
          </a:blipFill>
        </p:spPr>
      </p:sp>
      <p:sp>
        <p:nvSpPr>
          <p:cNvPr name="TextBox 8" id="8"/>
          <p:cNvSpPr txBox="true"/>
          <p:nvPr/>
        </p:nvSpPr>
        <p:spPr>
          <a:xfrm rot="0">
            <a:off x="3283182" y="66675"/>
            <a:ext cx="11721636" cy="1382395"/>
          </a:xfrm>
          <a:prstGeom prst="rect">
            <a:avLst/>
          </a:prstGeom>
        </p:spPr>
        <p:txBody>
          <a:bodyPr anchor="t" rtlCol="false" tIns="0" lIns="0" bIns="0" rIns="0">
            <a:spAutoFit/>
          </a:bodyPr>
          <a:lstStyle/>
          <a:p>
            <a:pPr algn="ctr">
              <a:lnSpc>
                <a:spcPts val="4400"/>
              </a:lnSpc>
            </a:pPr>
            <a:r>
              <a:rPr lang="en-US" sz="4400">
                <a:solidFill>
                  <a:srgbClr val="F2F4F3"/>
                </a:solidFill>
                <a:latin typeface="Yeseva One"/>
              </a:rPr>
              <a:t>BridgeLocal</a:t>
            </a:r>
          </a:p>
          <a:p>
            <a:pPr algn="ctr">
              <a:lnSpc>
                <a:spcPts val="3200"/>
              </a:lnSpc>
            </a:pPr>
            <a:r>
              <a:rPr lang="en-US" sz="3200">
                <a:solidFill>
                  <a:srgbClr val="F2F4F3"/>
                </a:solidFill>
                <a:latin typeface="Yeseva One"/>
              </a:rPr>
              <a:t>Empowering Jordanian Manufacturers</a:t>
            </a:r>
          </a:p>
          <a:p>
            <a:pPr algn="ctr">
              <a:lnSpc>
                <a:spcPts val="3200"/>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252525"/>
        </a:solidFill>
      </p:bgPr>
    </p:bg>
    <p:spTree>
      <p:nvGrpSpPr>
        <p:cNvPr id="1" name=""/>
        <p:cNvGrpSpPr/>
        <p:nvPr/>
      </p:nvGrpSpPr>
      <p:grpSpPr>
        <a:xfrm>
          <a:off x="0" y="0"/>
          <a:ext cx="0" cy="0"/>
          <a:chOff x="0" y="0"/>
          <a:chExt cx="0" cy="0"/>
        </a:xfrm>
      </p:grpSpPr>
      <p:sp>
        <p:nvSpPr>
          <p:cNvPr name="TextBox 2" id="2"/>
          <p:cNvSpPr txBox="true"/>
          <p:nvPr/>
        </p:nvSpPr>
        <p:spPr>
          <a:xfrm rot="0">
            <a:off x="3283182" y="1608443"/>
            <a:ext cx="11721636" cy="597535"/>
          </a:xfrm>
          <a:prstGeom prst="rect">
            <a:avLst/>
          </a:prstGeom>
        </p:spPr>
        <p:txBody>
          <a:bodyPr anchor="t" rtlCol="false" tIns="0" lIns="0" bIns="0" rIns="0">
            <a:spAutoFit/>
          </a:bodyPr>
          <a:lstStyle/>
          <a:p>
            <a:pPr algn="ctr">
              <a:lnSpc>
                <a:spcPts val="4400"/>
              </a:lnSpc>
            </a:pPr>
            <a:r>
              <a:rPr lang="en-US" sz="4400">
                <a:solidFill>
                  <a:srgbClr val="F2F4F3"/>
                </a:solidFill>
                <a:latin typeface="Yeseva One"/>
              </a:rPr>
              <a:t>Deployment Diagram</a:t>
            </a:r>
          </a:p>
        </p:txBody>
      </p:sp>
      <p:sp>
        <p:nvSpPr>
          <p:cNvPr name="Freeform 3" id="3"/>
          <p:cNvSpPr/>
          <p:nvPr/>
        </p:nvSpPr>
        <p:spPr>
          <a:xfrm flipH="false" flipV="false" rot="0">
            <a:off x="15487827" y="-2531484"/>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3286204" y="7890784"/>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2048027" y="-2261277"/>
            <a:ext cx="4096053" cy="7060062"/>
          </a:xfrm>
          <a:custGeom>
            <a:avLst/>
            <a:gdLst/>
            <a:ahLst/>
            <a:cxnLst/>
            <a:rect r="r" b="b" t="t" l="l"/>
            <a:pathLst>
              <a:path h="7060062" w="4096053">
                <a:moveTo>
                  <a:pt x="0" y="0"/>
                </a:moveTo>
                <a:lnTo>
                  <a:pt x="4096054" y="0"/>
                </a:lnTo>
                <a:lnTo>
                  <a:pt x="4096054" y="7060061"/>
                </a:lnTo>
                <a:lnTo>
                  <a:pt x="0" y="7060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7033336" y="709118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309275" y="3183516"/>
            <a:ext cx="15669451" cy="7103484"/>
          </a:xfrm>
          <a:custGeom>
            <a:avLst/>
            <a:gdLst/>
            <a:ahLst/>
            <a:cxnLst/>
            <a:rect r="r" b="b" t="t" l="l"/>
            <a:pathLst>
              <a:path h="7103484" w="15669451">
                <a:moveTo>
                  <a:pt x="0" y="0"/>
                </a:moveTo>
                <a:lnTo>
                  <a:pt x="15669450" y="0"/>
                </a:lnTo>
                <a:lnTo>
                  <a:pt x="15669450" y="7103484"/>
                </a:lnTo>
                <a:lnTo>
                  <a:pt x="0" y="7103484"/>
                </a:lnTo>
                <a:lnTo>
                  <a:pt x="0" y="0"/>
                </a:lnTo>
                <a:close/>
              </a:path>
            </a:pathLst>
          </a:custGeom>
          <a:blipFill>
            <a:blip r:embed="rId8"/>
            <a:stretch>
              <a:fillRect l="0" t="0" r="0" b="0"/>
            </a:stretch>
          </a:blipFill>
        </p:spPr>
      </p:sp>
      <p:sp>
        <p:nvSpPr>
          <p:cNvPr name="TextBox 8" id="8"/>
          <p:cNvSpPr txBox="true"/>
          <p:nvPr/>
        </p:nvSpPr>
        <p:spPr>
          <a:xfrm rot="0">
            <a:off x="3283182" y="276023"/>
            <a:ext cx="11721636" cy="1382395"/>
          </a:xfrm>
          <a:prstGeom prst="rect">
            <a:avLst/>
          </a:prstGeom>
        </p:spPr>
        <p:txBody>
          <a:bodyPr anchor="t" rtlCol="false" tIns="0" lIns="0" bIns="0" rIns="0">
            <a:spAutoFit/>
          </a:bodyPr>
          <a:lstStyle/>
          <a:p>
            <a:pPr algn="ctr">
              <a:lnSpc>
                <a:spcPts val="4400"/>
              </a:lnSpc>
            </a:pPr>
            <a:r>
              <a:rPr lang="en-US" sz="4400">
                <a:solidFill>
                  <a:srgbClr val="F2F4F3"/>
                </a:solidFill>
                <a:latin typeface="Yeseva One"/>
              </a:rPr>
              <a:t>BridgeLocal</a:t>
            </a:r>
          </a:p>
          <a:p>
            <a:pPr algn="ctr">
              <a:lnSpc>
                <a:spcPts val="3200"/>
              </a:lnSpc>
            </a:pPr>
            <a:r>
              <a:rPr lang="en-US" sz="3200">
                <a:solidFill>
                  <a:srgbClr val="F2F4F3"/>
                </a:solidFill>
                <a:latin typeface="Yeseva One"/>
              </a:rPr>
              <a:t>Empowering Jordanian Manufacturers</a:t>
            </a:r>
          </a:p>
          <a:p>
            <a:pPr algn="ctr">
              <a:lnSpc>
                <a:spcPts val="3200"/>
              </a:lnSpc>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252525"/>
        </a:solidFill>
      </p:bgPr>
    </p:bg>
    <p:spTree>
      <p:nvGrpSpPr>
        <p:cNvPr id="1" name=""/>
        <p:cNvGrpSpPr/>
        <p:nvPr/>
      </p:nvGrpSpPr>
      <p:grpSpPr>
        <a:xfrm>
          <a:off x="0" y="0"/>
          <a:ext cx="0" cy="0"/>
          <a:chOff x="0" y="0"/>
          <a:chExt cx="0" cy="0"/>
        </a:xfrm>
      </p:grpSpPr>
      <p:sp>
        <p:nvSpPr>
          <p:cNvPr name="TextBox 2" id="2"/>
          <p:cNvSpPr txBox="true"/>
          <p:nvPr/>
        </p:nvSpPr>
        <p:spPr>
          <a:xfrm rot="0">
            <a:off x="3273657" y="1335429"/>
            <a:ext cx="11721636" cy="597535"/>
          </a:xfrm>
          <a:prstGeom prst="rect">
            <a:avLst/>
          </a:prstGeom>
        </p:spPr>
        <p:txBody>
          <a:bodyPr anchor="t" rtlCol="false" tIns="0" lIns="0" bIns="0" rIns="0">
            <a:spAutoFit/>
          </a:bodyPr>
          <a:lstStyle/>
          <a:p>
            <a:pPr algn="ctr">
              <a:lnSpc>
                <a:spcPts val="4400"/>
              </a:lnSpc>
            </a:pPr>
            <a:r>
              <a:rPr lang="en-US" sz="4400">
                <a:solidFill>
                  <a:srgbClr val="F2F4F3"/>
                </a:solidFill>
                <a:latin typeface="Yeseva One"/>
              </a:rPr>
              <a:t>State Transitions Diagram</a:t>
            </a:r>
          </a:p>
        </p:txBody>
      </p:sp>
      <p:sp>
        <p:nvSpPr>
          <p:cNvPr name="Freeform 3" id="3"/>
          <p:cNvSpPr/>
          <p:nvPr/>
        </p:nvSpPr>
        <p:spPr>
          <a:xfrm flipH="false" flipV="false" rot="0">
            <a:off x="14974758" y="-1828800"/>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3286204" y="7890784"/>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2048027" y="-2261277"/>
            <a:ext cx="4096053" cy="7060062"/>
          </a:xfrm>
          <a:custGeom>
            <a:avLst/>
            <a:gdLst/>
            <a:ahLst/>
            <a:cxnLst/>
            <a:rect r="r" b="b" t="t" l="l"/>
            <a:pathLst>
              <a:path h="7060062" w="4096053">
                <a:moveTo>
                  <a:pt x="0" y="0"/>
                </a:moveTo>
                <a:lnTo>
                  <a:pt x="4096054" y="0"/>
                </a:lnTo>
                <a:lnTo>
                  <a:pt x="4096054" y="7060061"/>
                </a:lnTo>
                <a:lnTo>
                  <a:pt x="0" y="7060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7033336" y="709118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3411998" y="2071446"/>
            <a:ext cx="11140586" cy="3238197"/>
          </a:xfrm>
          <a:custGeom>
            <a:avLst/>
            <a:gdLst/>
            <a:ahLst/>
            <a:cxnLst/>
            <a:rect r="r" b="b" t="t" l="l"/>
            <a:pathLst>
              <a:path h="3238197" w="11140586">
                <a:moveTo>
                  <a:pt x="0" y="0"/>
                </a:moveTo>
                <a:lnTo>
                  <a:pt x="11140586" y="0"/>
                </a:lnTo>
                <a:lnTo>
                  <a:pt x="11140586" y="3238197"/>
                </a:lnTo>
                <a:lnTo>
                  <a:pt x="0" y="3238197"/>
                </a:lnTo>
                <a:lnTo>
                  <a:pt x="0" y="0"/>
                </a:lnTo>
                <a:close/>
              </a:path>
            </a:pathLst>
          </a:custGeom>
          <a:blipFill>
            <a:blip r:embed="rId8"/>
            <a:stretch>
              <a:fillRect l="0" t="0" r="0" b="0"/>
            </a:stretch>
          </a:blipFill>
        </p:spPr>
      </p:sp>
      <p:sp>
        <p:nvSpPr>
          <p:cNvPr name="Freeform 8" id="8"/>
          <p:cNvSpPr/>
          <p:nvPr/>
        </p:nvSpPr>
        <p:spPr>
          <a:xfrm flipH="false" flipV="false" rot="0">
            <a:off x="4515268" y="5655063"/>
            <a:ext cx="8934046" cy="4631937"/>
          </a:xfrm>
          <a:custGeom>
            <a:avLst/>
            <a:gdLst/>
            <a:ahLst/>
            <a:cxnLst/>
            <a:rect r="r" b="b" t="t" l="l"/>
            <a:pathLst>
              <a:path h="4631937" w="8934046">
                <a:moveTo>
                  <a:pt x="0" y="0"/>
                </a:moveTo>
                <a:lnTo>
                  <a:pt x="8934046" y="0"/>
                </a:lnTo>
                <a:lnTo>
                  <a:pt x="8934046" y="4631937"/>
                </a:lnTo>
                <a:lnTo>
                  <a:pt x="0" y="4631937"/>
                </a:lnTo>
                <a:lnTo>
                  <a:pt x="0" y="0"/>
                </a:lnTo>
                <a:close/>
              </a:path>
            </a:pathLst>
          </a:custGeom>
          <a:blipFill>
            <a:blip r:embed="rId9"/>
            <a:stretch>
              <a:fillRect l="0" t="0" r="0" b="0"/>
            </a:stretch>
          </a:blipFill>
        </p:spPr>
      </p:sp>
      <p:sp>
        <p:nvSpPr>
          <p:cNvPr name="TextBox 9" id="9"/>
          <p:cNvSpPr txBox="true"/>
          <p:nvPr/>
        </p:nvSpPr>
        <p:spPr>
          <a:xfrm rot="0">
            <a:off x="3411998" y="66675"/>
            <a:ext cx="11721636" cy="1382395"/>
          </a:xfrm>
          <a:prstGeom prst="rect">
            <a:avLst/>
          </a:prstGeom>
        </p:spPr>
        <p:txBody>
          <a:bodyPr anchor="t" rtlCol="false" tIns="0" lIns="0" bIns="0" rIns="0">
            <a:spAutoFit/>
          </a:bodyPr>
          <a:lstStyle/>
          <a:p>
            <a:pPr algn="ctr">
              <a:lnSpc>
                <a:spcPts val="4400"/>
              </a:lnSpc>
            </a:pPr>
            <a:r>
              <a:rPr lang="en-US" sz="4400">
                <a:solidFill>
                  <a:srgbClr val="F2F4F3"/>
                </a:solidFill>
                <a:latin typeface="Yeseva One"/>
              </a:rPr>
              <a:t>BridgeLocal</a:t>
            </a:r>
          </a:p>
          <a:p>
            <a:pPr algn="ctr">
              <a:lnSpc>
                <a:spcPts val="3200"/>
              </a:lnSpc>
            </a:pPr>
            <a:r>
              <a:rPr lang="en-US" sz="3200">
                <a:solidFill>
                  <a:srgbClr val="F2F4F3"/>
                </a:solidFill>
                <a:latin typeface="Yeseva One"/>
              </a:rPr>
              <a:t>Empowering Jordanian Manufacturers</a:t>
            </a:r>
          </a:p>
          <a:p>
            <a:pPr algn="ctr">
              <a:lnSpc>
                <a:spcPts val="3200"/>
              </a:lnSpc>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252525"/>
        </a:solidFill>
      </p:bgPr>
    </p:bg>
    <p:spTree>
      <p:nvGrpSpPr>
        <p:cNvPr id="1" name=""/>
        <p:cNvGrpSpPr/>
        <p:nvPr/>
      </p:nvGrpSpPr>
      <p:grpSpPr>
        <a:xfrm>
          <a:off x="0" y="0"/>
          <a:ext cx="0" cy="0"/>
          <a:chOff x="0" y="0"/>
          <a:chExt cx="0" cy="0"/>
        </a:xfrm>
      </p:grpSpPr>
      <p:sp>
        <p:nvSpPr>
          <p:cNvPr name="TextBox 2" id="2"/>
          <p:cNvSpPr txBox="true"/>
          <p:nvPr/>
        </p:nvSpPr>
        <p:spPr>
          <a:xfrm rot="0">
            <a:off x="3283182" y="1095375"/>
            <a:ext cx="11721636" cy="597535"/>
          </a:xfrm>
          <a:prstGeom prst="rect">
            <a:avLst/>
          </a:prstGeom>
        </p:spPr>
        <p:txBody>
          <a:bodyPr anchor="t" rtlCol="false" tIns="0" lIns="0" bIns="0" rIns="0">
            <a:spAutoFit/>
          </a:bodyPr>
          <a:lstStyle/>
          <a:p>
            <a:pPr algn="ctr">
              <a:lnSpc>
                <a:spcPts val="4400"/>
              </a:lnSpc>
            </a:pPr>
            <a:r>
              <a:rPr lang="en-US" sz="4400">
                <a:solidFill>
                  <a:srgbClr val="F2F4F3"/>
                </a:solidFill>
                <a:latin typeface="Yeseva One"/>
              </a:rPr>
              <a:t>Entity Relationship Diagram</a:t>
            </a:r>
          </a:p>
        </p:txBody>
      </p:sp>
      <p:sp>
        <p:nvSpPr>
          <p:cNvPr name="Freeform 3" id="3"/>
          <p:cNvSpPr/>
          <p:nvPr/>
        </p:nvSpPr>
        <p:spPr>
          <a:xfrm flipH="false" flipV="false" rot="0">
            <a:off x="14974758" y="-1828800"/>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3286204" y="7890784"/>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2048027" y="-2261277"/>
            <a:ext cx="4096053" cy="7060062"/>
          </a:xfrm>
          <a:custGeom>
            <a:avLst/>
            <a:gdLst/>
            <a:ahLst/>
            <a:cxnLst/>
            <a:rect r="r" b="b" t="t" l="l"/>
            <a:pathLst>
              <a:path h="7060062" w="4096053">
                <a:moveTo>
                  <a:pt x="0" y="0"/>
                </a:moveTo>
                <a:lnTo>
                  <a:pt x="4096054" y="0"/>
                </a:lnTo>
                <a:lnTo>
                  <a:pt x="4096054" y="7060061"/>
                </a:lnTo>
                <a:lnTo>
                  <a:pt x="0" y="7060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7033336" y="709118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006321" y="1875790"/>
            <a:ext cx="10588869" cy="8411210"/>
          </a:xfrm>
          <a:custGeom>
            <a:avLst/>
            <a:gdLst/>
            <a:ahLst/>
            <a:cxnLst/>
            <a:rect r="r" b="b" t="t" l="l"/>
            <a:pathLst>
              <a:path h="8411210" w="10588869">
                <a:moveTo>
                  <a:pt x="0" y="0"/>
                </a:moveTo>
                <a:lnTo>
                  <a:pt x="10588870" y="0"/>
                </a:lnTo>
                <a:lnTo>
                  <a:pt x="10588870" y="8411210"/>
                </a:lnTo>
                <a:lnTo>
                  <a:pt x="0" y="8411210"/>
                </a:lnTo>
                <a:lnTo>
                  <a:pt x="0" y="0"/>
                </a:lnTo>
                <a:close/>
              </a:path>
            </a:pathLst>
          </a:custGeom>
          <a:blipFill>
            <a:blip r:embed="rId8"/>
            <a:stretch>
              <a:fillRect l="0" t="0" r="0" b="0"/>
            </a:stretch>
          </a:blipFill>
        </p:spPr>
      </p:sp>
      <p:sp>
        <p:nvSpPr>
          <p:cNvPr name="TextBox 8" id="8"/>
          <p:cNvSpPr txBox="true"/>
          <p:nvPr/>
        </p:nvSpPr>
        <p:spPr>
          <a:xfrm rot="0">
            <a:off x="3283182" y="88900"/>
            <a:ext cx="11721636" cy="1171575"/>
          </a:xfrm>
          <a:prstGeom prst="rect">
            <a:avLst/>
          </a:prstGeom>
        </p:spPr>
        <p:txBody>
          <a:bodyPr anchor="t" rtlCol="false" tIns="0" lIns="0" bIns="0" rIns="0">
            <a:spAutoFit/>
          </a:bodyPr>
          <a:lstStyle/>
          <a:p>
            <a:pPr algn="ctr">
              <a:lnSpc>
                <a:spcPts val="3000"/>
              </a:lnSpc>
            </a:pPr>
            <a:r>
              <a:rPr lang="en-US" sz="3000">
                <a:solidFill>
                  <a:srgbClr val="F2F4F3"/>
                </a:solidFill>
                <a:latin typeface="Yeseva One"/>
              </a:rPr>
              <a:t>Princess Sumaya University for Technology</a:t>
            </a:r>
          </a:p>
          <a:p>
            <a:pPr algn="ctr">
              <a:lnSpc>
                <a:spcPts val="3000"/>
              </a:lnSpc>
            </a:pPr>
            <a:r>
              <a:rPr lang="en-US" sz="3000">
                <a:solidFill>
                  <a:srgbClr val="F2F4F3"/>
                </a:solidFill>
                <a:latin typeface="Yeseva One"/>
              </a:rPr>
              <a:t>King Hussein School for Computing Sciences</a:t>
            </a:r>
          </a:p>
          <a:p>
            <a:pPr algn="ctr">
              <a:lnSpc>
                <a:spcPts val="3000"/>
              </a:lnSpc>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252525"/>
        </a:solidFill>
      </p:bgPr>
    </p:bg>
    <p:spTree>
      <p:nvGrpSpPr>
        <p:cNvPr id="1" name=""/>
        <p:cNvGrpSpPr/>
        <p:nvPr/>
      </p:nvGrpSpPr>
      <p:grpSpPr>
        <a:xfrm>
          <a:off x="0" y="0"/>
          <a:ext cx="0" cy="0"/>
          <a:chOff x="0" y="0"/>
          <a:chExt cx="0" cy="0"/>
        </a:xfrm>
      </p:grpSpPr>
      <p:sp>
        <p:nvSpPr>
          <p:cNvPr name="TextBox 2" id="2"/>
          <p:cNvSpPr txBox="true"/>
          <p:nvPr/>
        </p:nvSpPr>
        <p:spPr>
          <a:xfrm rot="0">
            <a:off x="3283182" y="1095375"/>
            <a:ext cx="11721636" cy="597535"/>
          </a:xfrm>
          <a:prstGeom prst="rect">
            <a:avLst/>
          </a:prstGeom>
        </p:spPr>
        <p:txBody>
          <a:bodyPr anchor="t" rtlCol="false" tIns="0" lIns="0" bIns="0" rIns="0">
            <a:spAutoFit/>
          </a:bodyPr>
          <a:lstStyle/>
          <a:p>
            <a:pPr algn="ctr">
              <a:lnSpc>
                <a:spcPts val="4400"/>
              </a:lnSpc>
            </a:pPr>
            <a:r>
              <a:rPr lang="en-US" sz="4400">
                <a:solidFill>
                  <a:srgbClr val="F2F4F3"/>
                </a:solidFill>
                <a:latin typeface="Yeseva One"/>
              </a:rPr>
              <a:t>Relational Schema</a:t>
            </a:r>
          </a:p>
        </p:txBody>
      </p:sp>
      <p:sp>
        <p:nvSpPr>
          <p:cNvPr name="Freeform 3" id="3"/>
          <p:cNvSpPr/>
          <p:nvPr/>
        </p:nvSpPr>
        <p:spPr>
          <a:xfrm flipH="false" flipV="false" rot="0">
            <a:off x="16180469" y="-2816225"/>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3594045" y="8198624"/>
            <a:ext cx="5210769" cy="6721137"/>
          </a:xfrm>
          <a:custGeom>
            <a:avLst/>
            <a:gdLst/>
            <a:ahLst/>
            <a:cxnLst/>
            <a:rect r="r" b="b" t="t" l="l"/>
            <a:pathLst>
              <a:path h="6721137" w="5210769">
                <a:moveTo>
                  <a:pt x="0" y="0"/>
                </a:moveTo>
                <a:lnTo>
                  <a:pt x="5210769" y="0"/>
                </a:lnTo>
                <a:lnTo>
                  <a:pt x="5210769" y="6721137"/>
                </a:lnTo>
                <a:lnTo>
                  <a:pt x="0" y="67211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2048027" y="-2261277"/>
            <a:ext cx="4096053" cy="7060062"/>
          </a:xfrm>
          <a:custGeom>
            <a:avLst/>
            <a:gdLst/>
            <a:ahLst/>
            <a:cxnLst/>
            <a:rect r="r" b="b" t="t" l="l"/>
            <a:pathLst>
              <a:path h="7060062" w="4096053">
                <a:moveTo>
                  <a:pt x="0" y="0"/>
                </a:moveTo>
                <a:lnTo>
                  <a:pt x="4096054" y="0"/>
                </a:lnTo>
                <a:lnTo>
                  <a:pt x="4096054" y="7060061"/>
                </a:lnTo>
                <a:lnTo>
                  <a:pt x="0" y="7060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7033336" y="709118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765749" y="2794652"/>
            <a:ext cx="14756502" cy="7492348"/>
          </a:xfrm>
          <a:custGeom>
            <a:avLst/>
            <a:gdLst/>
            <a:ahLst/>
            <a:cxnLst/>
            <a:rect r="r" b="b" t="t" l="l"/>
            <a:pathLst>
              <a:path h="7492348" w="14756502">
                <a:moveTo>
                  <a:pt x="0" y="0"/>
                </a:moveTo>
                <a:lnTo>
                  <a:pt x="14756502" y="0"/>
                </a:lnTo>
                <a:lnTo>
                  <a:pt x="14756502" y="7492348"/>
                </a:lnTo>
                <a:lnTo>
                  <a:pt x="0" y="7492348"/>
                </a:lnTo>
                <a:lnTo>
                  <a:pt x="0" y="0"/>
                </a:lnTo>
                <a:close/>
              </a:path>
            </a:pathLst>
          </a:custGeom>
          <a:blipFill>
            <a:blip r:embed="rId8"/>
            <a:stretch>
              <a:fillRect l="0" t="0" r="0" b="0"/>
            </a:stretch>
          </a:blipFill>
        </p:spPr>
      </p:sp>
      <p:sp>
        <p:nvSpPr>
          <p:cNvPr name="TextBox 8" id="8"/>
          <p:cNvSpPr txBox="true"/>
          <p:nvPr/>
        </p:nvSpPr>
        <p:spPr>
          <a:xfrm rot="0">
            <a:off x="3283182" y="88900"/>
            <a:ext cx="11721636" cy="1171575"/>
          </a:xfrm>
          <a:prstGeom prst="rect">
            <a:avLst/>
          </a:prstGeom>
        </p:spPr>
        <p:txBody>
          <a:bodyPr anchor="t" rtlCol="false" tIns="0" lIns="0" bIns="0" rIns="0">
            <a:spAutoFit/>
          </a:bodyPr>
          <a:lstStyle/>
          <a:p>
            <a:pPr algn="ctr">
              <a:lnSpc>
                <a:spcPts val="3000"/>
              </a:lnSpc>
            </a:pPr>
            <a:r>
              <a:rPr lang="en-US" sz="3000">
                <a:solidFill>
                  <a:srgbClr val="F2F4F3"/>
                </a:solidFill>
                <a:latin typeface="Yeseva One"/>
              </a:rPr>
              <a:t>Princess Sumaya University for Technology</a:t>
            </a:r>
          </a:p>
          <a:p>
            <a:pPr algn="ctr">
              <a:lnSpc>
                <a:spcPts val="3000"/>
              </a:lnSpc>
            </a:pPr>
            <a:r>
              <a:rPr lang="en-US" sz="3000">
                <a:solidFill>
                  <a:srgbClr val="F2F4F3"/>
                </a:solidFill>
                <a:latin typeface="Yeseva One"/>
              </a:rPr>
              <a:t>King Hussein School for Computing Sciences</a:t>
            </a:r>
          </a:p>
          <a:p>
            <a:pPr algn="ctr">
              <a:lnSpc>
                <a:spcPts val="3000"/>
              </a:lnSpc>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252525"/>
        </a:solidFill>
      </p:bgPr>
    </p:bg>
    <p:spTree>
      <p:nvGrpSpPr>
        <p:cNvPr id="1" name=""/>
        <p:cNvGrpSpPr/>
        <p:nvPr/>
      </p:nvGrpSpPr>
      <p:grpSpPr>
        <a:xfrm>
          <a:off x="0" y="0"/>
          <a:ext cx="0" cy="0"/>
          <a:chOff x="0" y="0"/>
          <a:chExt cx="0" cy="0"/>
        </a:xfrm>
      </p:grpSpPr>
      <p:sp>
        <p:nvSpPr>
          <p:cNvPr name="Freeform 2" id="2"/>
          <p:cNvSpPr/>
          <p:nvPr/>
        </p:nvSpPr>
        <p:spPr>
          <a:xfrm flipH="false" flipV="false" rot="0">
            <a:off x="15963409" y="-4454525"/>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569636">
            <a:off x="-1019327" y="-2064329"/>
            <a:ext cx="4096053" cy="7060062"/>
          </a:xfrm>
          <a:custGeom>
            <a:avLst/>
            <a:gdLst/>
            <a:ahLst/>
            <a:cxnLst/>
            <a:rect r="r" b="b" t="t" l="l"/>
            <a:pathLst>
              <a:path h="7060062" w="4096053">
                <a:moveTo>
                  <a:pt x="0" y="0"/>
                </a:moveTo>
                <a:lnTo>
                  <a:pt x="4096054" y="0"/>
                </a:lnTo>
                <a:lnTo>
                  <a:pt x="4096054" y="7060062"/>
                </a:lnTo>
                <a:lnTo>
                  <a:pt x="0" y="7060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50211" y="1758504"/>
            <a:ext cx="15787578" cy="8528496"/>
          </a:xfrm>
          <a:custGeom>
            <a:avLst/>
            <a:gdLst/>
            <a:ahLst/>
            <a:cxnLst/>
            <a:rect r="r" b="b" t="t" l="l"/>
            <a:pathLst>
              <a:path h="8528496" w="15787578">
                <a:moveTo>
                  <a:pt x="0" y="0"/>
                </a:moveTo>
                <a:lnTo>
                  <a:pt x="15787578" y="0"/>
                </a:lnTo>
                <a:lnTo>
                  <a:pt x="15787578" y="8528496"/>
                </a:lnTo>
                <a:lnTo>
                  <a:pt x="0" y="8528496"/>
                </a:lnTo>
                <a:lnTo>
                  <a:pt x="0" y="0"/>
                </a:lnTo>
                <a:close/>
              </a:path>
            </a:pathLst>
          </a:custGeom>
          <a:blipFill>
            <a:blip r:embed="rId6"/>
            <a:stretch>
              <a:fillRect l="0" t="0" r="0" b="0"/>
            </a:stretch>
          </a:blipFill>
        </p:spPr>
      </p:sp>
      <p:sp>
        <p:nvSpPr>
          <p:cNvPr name="TextBox 5" id="5"/>
          <p:cNvSpPr txBox="true"/>
          <p:nvPr/>
        </p:nvSpPr>
        <p:spPr>
          <a:xfrm rot="0">
            <a:off x="3283182" y="88900"/>
            <a:ext cx="11721636" cy="1171575"/>
          </a:xfrm>
          <a:prstGeom prst="rect">
            <a:avLst/>
          </a:prstGeom>
        </p:spPr>
        <p:txBody>
          <a:bodyPr anchor="t" rtlCol="false" tIns="0" lIns="0" bIns="0" rIns="0">
            <a:spAutoFit/>
          </a:bodyPr>
          <a:lstStyle/>
          <a:p>
            <a:pPr algn="ctr">
              <a:lnSpc>
                <a:spcPts val="3000"/>
              </a:lnSpc>
            </a:pPr>
            <a:r>
              <a:rPr lang="en-US" sz="3000">
                <a:solidFill>
                  <a:srgbClr val="F2F4F3"/>
                </a:solidFill>
                <a:latin typeface="Yeseva One"/>
              </a:rPr>
              <a:t>Princess Sumaya University for Technology</a:t>
            </a:r>
          </a:p>
          <a:p>
            <a:pPr algn="ctr">
              <a:lnSpc>
                <a:spcPts val="3000"/>
              </a:lnSpc>
            </a:pPr>
            <a:r>
              <a:rPr lang="en-US" sz="3000">
                <a:solidFill>
                  <a:srgbClr val="F2F4F3"/>
                </a:solidFill>
                <a:latin typeface="Yeseva One"/>
              </a:rPr>
              <a:t>King Hussein School for Computing Sciences</a:t>
            </a:r>
          </a:p>
          <a:p>
            <a:pPr algn="ctr">
              <a:lnSpc>
                <a:spcPts val="3000"/>
              </a:lnSpc>
            </a:pP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252525"/>
        </a:solidFill>
      </p:bgPr>
    </p:bg>
    <p:spTree>
      <p:nvGrpSpPr>
        <p:cNvPr id="1" name=""/>
        <p:cNvGrpSpPr/>
        <p:nvPr/>
      </p:nvGrpSpPr>
      <p:grpSpPr>
        <a:xfrm>
          <a:off x="0" y="0"/>
          <a:ext cx="0" cy="0"/>
          <a:chOff x="0" y="0"/>
          <a:chExt cx="0" cy="0"/>
        </a:xfrm>
      </p:grpSpPr>
      <p:sp>
        <p:nvSpPr>
          <p:cNvPr name="TextBox 2" id="2"/>
          <p:cNvSpPr txBox="true"/>
          <p:nvPr/>
        </p:nvSpPr>
        <p:spPr>
          <a:xfrm rot="0">
            <a:off x="6999684" y="4311650"/>
            <a:ext cx="4288631" cy="1806575"/>
          </a:xfrm>
          <a:prstGeom prst="rect">
            <a:avLst/>
          </a:prstGeom>
        </p:spPr>
        <p:txBody>
          <a:bodyPr anchor="t" rtlCol="false" tIns="0" lIns="0" bIns="0" rIns="0">
            <a:spAutoFit/>
          </a:bodyPr>
          <a:lstStyle/>
          <a:p>
            <a:pPr algn="ctr">
              <a:lnSpc>
                <a:spcPts val="8400"/>
              </a:lnSpc>
              <a:spcBef>
                <a:spcPct val="0"/>
              </a:spcBef>
            </a:pPr>
            <a:r>
              <a:rPr lang="en-US" sz="8400">
                <a:solidFill>
                  <a:srgbClr val="BB4430"/>
                </a:solidFill>
                <a:latin typeface="Yeseva One"/>
              </a:rPr>
              <a:t>Thanks!</a:t>
            </a:r>
          </a:p>
          <a:p>
            <a:pPr algn="ctr">
              <a:lnSpc>
                <a:spcPts val="5600"/>
              </a:lnSpc>
              <a:spcBef>
                <a:spcPct val="0"/>
              </a:spcBef>
            </a:pPr>
          </a:p>
        </p:txBody>
      </p:sp>
      <p:sp>
        <p:nvSpPr>
          <p:cNvPr name="Freeform 3" id="3"/>
          <p:cNvSpPr/>
          <p:nvPr/>
        </p:nvSpPr>
        <p:spPr>
          <a:xfrm flipH="false" flipV="false" rot="0">
            <a:off x="11665468" y="55626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817868" y="57150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970268" y="58674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2122668" y="60198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2275068" y="61722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2427468" y="63246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2579868" y="64770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2732268" y="66294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2884668" y="67818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3037068" y="69342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3189468" y="70866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3341868" y="72390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4027016" y="-1456055"/>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3874616" y="-1303655"/>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52525"/>
        </a:solidFill>
      </p:bgPr>
    </p:bg>
    <p:spTree>
      <p:nvGrpSpPr>
        <p:cNvPr id="1" name=""/>
        <p:cNvGrpSpPr/>
        <p:nvPr/>
      </p:nvGrpSpPr>
      <p:grpSpPr>
        <a:xfrm>
          <a:off x="0" y="0"/>
          <a:ext cx="0" cy="0"/>
          <a:chOff x="0" y="0"/>
          <a:chExt cx="0" cy="0"/>
        </a:xfrm>
      </p:grpSpPr>
      <p:sp>
        <p:nvSpPr>
          <p:cNvPr name="TextBox 2" id="2"/>
          <p:cNvSpPr txBox="true"/>
          <p:nvPr/>
        </p:nvSpPr>
        <p:spPr>
          <a:xfrm rot="0">
            <a:off x="3283182" y="276023"/>
            <a:ext cx="11721636" cy="1382395"/>
          </a:xfrm>
          <a:prstGeom prst="rect">
            <a:avLst/>
          </a:prstGeom>
        </p:spPr>
        <p:txBody>
          <a:bodyPr anchor="t" rtlCol="false" tIns="0" lIns="0" bIns="0" rIns="0">
            <a:spAutoFit/>
          </a:bodyPr>
          <a:lstStyle/>
          <a:p>
            <a:pPr algn="ctr">
              <a:lnSpc>
                <a:spcPts val="4400"/>
              </a:lnSpc>
            </a:pPr>
            <a:r>
              <a:rPr lang="en-US" sz="4400">
                <a:solidFill>
                  <a:srgbClr val="F2F4F3"/>
                </a:solidFill>
                <a:latin typeface="Yeseva One"/>
              </a:rPr>
              <a:t>BridgeLocal</a:t>
            </a:r>
          </a:p>
          <a:p>
            <a:pPr algn="ctr">
              <a:lnSpc>
                <a:spcPts val="3200"/>
              </a:lnSpc>
            </a:pPr>
            <a:r>
              <a:rPr lang="en-US" sz="3200">
                <a:solidFill>
                  <a:srgbClr val="F2F4F3"/>
                </a:solidFill>
                <a:latin typeface="Yeseva One"/>
              </a:rPr>
              <a:t>Empowering Jordanian Manufacturers</a:t>
            </a:r>
          </a:p>
          <a:p>
            <a:pPr algn="ctr">
              <a:lnSpc>
                <a:spcPts val="3200"/>
              </a:lnSpc>
            </a:pPr>
          </a:p>
        </p:txBody>
      </p:sp>
      <p:sp>
        <p:nvSpPr>
          <p:cNvPr name="Freeform 3" id="3"/>
          <p:cNvSpPr/>
          <p:nvPr/>
        </p:nvSpPr>
        <p:spPr>
          <a:xfrm flipH="false" flipV="false" rot="0">
            <a:off x="14295937" y="-1923617"/>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2605384" y="7849955"/>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1019327" y="-2064329"/>
            <a:ext cx="4096053" cy="7060062"/>
          </a:xfrm>
          <a:custGeom>
            <a:avLst/>
            <a:gdLst/>
            <a:ahLst/>
            <a:cxnLst/>
            <a:rect r="r" b="b" t="t" l="l"/>
            <a:pathLst>
              <a:path h="7060062" w="4096053">
                <a:moveTo>
                  <a:pt x="0" y="0"/>
                </a:moveTo>
                <a:lnTo>
                  <a:pt x="4096054" y="0"/>
                </a:lnTo>
                <a:lnTo>
                  <a:pt x="4096054"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5843340" y="6312394"/>
            <a:ext cx="4096053" cy="7060062"/>
          </a:xfrm>
          <a:custGeom>
            <a:avLst/>
            <a:gdLst/>
            <a:ahLst/>
            <a:cxnLst/>
            <a:rect r="r" b="b" t="t" l="l"/>
            <a:pathLst>
              <a:path h="7060062" w="4096053">
                <a:moveTo>
                  <a:pt x="0" y="0"/>
                </a:moveTo>
                <a:lnTo>
                  <a:pt x="4096053" y="0"/>
                </a:lnTo>
                <a:lnTo>
                  <a:pt x="4096053" y="7060061"/>
                </a:lnTo>
                <a:lnTo>
                  <a:pt x="0" y="7060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6517669" y="2198799"/>
            <a:ext cx="4992529" cy="751840"/>
          </a:xfrm>
          <a:prstGeom prst="rect">
            <a:avLst/>
          </a:prstGeom>
        </p:spPr>
        <p:txBody>
          <a:bodyPr anchor="t" rtlCol="false" tIns="0" lIns="0" bIns="0" rIns="0">
            <a:spAutoFit/>
          </a:bodyPr>
          <a:lstStyle/>
          <a:p>
            <a:pPr algn="ctr">
              <a:lnSpc>
                <a:spcPts val="5600"/>
              </a:lnSpc>
              <a:spcBef>
                <a:spcPct val="0"/>
              </a:spcBef>
            </a:pPr>
            <a:r>
              <a:rPr lang="en-US" sz="5600">
                <a:solidFill>
                  <a:srgbClr val="F2F4F3"/>
                </a:solidFill>
                <a:latin typeface="Yeseva One"/>
              </a:rPr>
              <a:t>Our Approach</a:t>
            </a:r>
          </a:p>
        </p:txBody>
      </p:sp>
      <p:sp>
        <p:nvSpPr>
          <p:cNvPr name="TextBox 8" id="8"/>
          <p:cNvSpPr txBox="true"/>
          <p:nvPr/>
        </p:nvSpPr>
        <p:spPr>
          <a:xfrm rot="0">
            <a:off x="253628" y="4296208"/>
            <a:ext cx="17780744" cy="3770630"/>
          </a:xfrm>
          <a:prstGeom prst="rect">
            <a:avLst/>
          </a:prstGeom>
        </p:spPr>
        <p:txBody>
          <a:bodyPr anchor="t" rtlCol="false" tIns="0" lIns="0" bIns="0" rIns="0">
            <a:spAutoFit/>
          </a:bodyPr>
          <a:lstStyle/>
          <a:p>
            <a:pPr algn="l">
              <a:lnSpc>
                <a:spcPts val="3699"/>
              </a:lnSpc>
            </a:pPr>
            <a:r>
              <a:rPr lang="en-US" sz="3699">
                <a:solidFill>
                  <a:srgbClr val="F2F4F3"/>
                </a:solidFill>
                <a:latin typeface="Yeseva One"/>
              </a:rPr>
              <a:t>By enabling local manufacturers in Jordan, the Bridge Local online application aims at bridging this gap. It seeks to give businesses a strong platform on which to present their goods, interact with merchants directly, and thereby increase their market share. By streamlining the sales process of local products to retailers, this platform hopes to support the expansion of local businesses and provide retailers with a wide selection of goods.</a:t>
            </a:r>
          </a:p>
          <a:p>
            <a:pPr algn="l">
              <a:lnSpc>
                <a:spcPts val="3699"/>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52525"/>
        </a:solidFill>
      </p:bgPr>
    </p:bg>
    <p:spTree>
      <p:nvGrpSpPr>
        <p:cNvPr id="1" name=""/>
        <p:cNvGrpSpPr/>
        <p:nvPr/>
      </p:nvGrpSpPr>
      <p:grpSpPr>
        <a:xfrm>
          <a:off x="0" y="0"/>
          <a:ext cx="0" cy="0"/>
          <a:chOff x="0" y="0"/>
          <a:chExt cx="0" cy="0"/>
        </a:xfrm>
      </p:grpSpPr>
      <p:sp>
        <p:nvSpPr>
          <p:cNvPr name="TextBox 2" id="2"/>
          <p:cNvSpPr txBox="true"/>
          <p:nvPr/>
        </p:nvSpPr>
        <p:spPr>
          <a:xfrm rot="0">
            <a:off x="3283182" y="1355725"/>
            <a:ext cx="11721636" cy="2161540"/>
          </a:xfrm>
          <a:prstGeom prst="rect">
            <a:avLst/>
          </a:prstGeom>
        </p:spPr>
        <p:txBody>
          <a:bodyPr anchor="t" rtlCol="false" tIns="0" lIns="0" bIns="0" rIns="0">
            <a:spAutoFit/>
          </a:bodyPr>
          <a:lstStyle/>
          <a:p>
            <a:pPr algn="ctr">
              <a:lnSpc>
                <a:spcPts val="5600"/>
              </a:lnSpc>
            </a:pPr>
          </a:p>
          <a:p>
            <a:pPr algn="ctr">
              <a:lnSpc>
                <a:spcPts val="5600"/>
              </a:lnSpc>
            </a:pPr>
            <a:r>
              <a:rPr lang="en-US" sz="5600">
                <a:solidFill>
                  <a:srgbClr val="F2F4F3"/>
                </a:solidFill>
                <a:latin typeface="Yeseva One"/>
              </a:rPr>
              <a:t>Related Work</a:t>
            </a:r>
          </a:p>
          <a:p>
            <a:pPr algn="ctr">
              <a:lnSpc>
                <a:spcPts val="5600"/>
              </a:lnSpc>
            </a:pPr>
          </a:p>
        </p:txBody>
      </p:sp>
      <p:sp>
        <p:nvSpPr>
          <p:cNvPr name="Freeform 3" id="3"/>
          <p:cNvSpPr/>
          <p:nvPr/>
        </p:nvSpPr>
        <p:spPr>
          <a:xfrm flipH="false" flipV="false" rot="0">
            <a:off x="13946058" y="-1382409"/>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944208" y="6561015"/>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1019327" y="-2064329"/>
            <a:ext cx="4096053" cy="7060062"/>
          </a:xfrm>
          <a:custGeom>
            <a:avLst/>
            <a:gdLst/>
            <a:ahLst/>
            <a:cxnLst/>
            <a:rect r="r" b="b" t="t" l="l"/>
            <a:pathLst>
              <a:path h="7060062" w="4096053">
                <a:moveTo>
                  <a:pt x="0" y="0"/>
                </a:moveTo>
                <a:lnTo>
                  <a:pt x="4096054" y="0"/>
                </a:lnTo>
                <a:lnTo>
                  <a:pt x="4096054"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2826202" y="4561191"/>
            <a:ext cx="913959" cy="799714"/>
            <a:chOff x="0" y="0"/>
            <a:chExt cx="812800" cy="711200"/>
          </a:xfrm>
        </p:grpSpPr>
        <p:sp>
          <p:nvSpPr>
            <p:cNvPr name="Freeform 8" id="8"/>
            <p:cNvSpPr/>
            <p:nvPr/>
          </p:nvSpPr>
          <p:spPr>
            <a:xfrm flipH="false" flipV="false" rot="0">
              <a:off x="0" y="0"/>
              <a:ext cx="812800" cy="711200"/>
            </a:xfrm>
            <a:custGeom>
              <a:avLst/>
              <a:gdLst/>
              <a:ahLst/>
              <a:cxnLst/>
              <a:rect r="r" b="b" t="t" l="l"/>
              <a:pathLst>
                <a:path h="711200" w="812800">
                  <a:moveTo>
                    <a:pt x="406400" y="711200"/>
                  </a:moveTo>
                  <a:lnTo>
                    <a:pt x="812800" y="0"/>
                  </a:lnTo>
                  <a:lnTo>
                    <a:pt x="0" y="0"/>
                  </a:lnTo>
                  <a:lnTo>
                    <a:pt x="406400" y="711200"/>
                  </a:lnTo>
                  <a:close/>
                </a:path>
              </a:pathLst>
            </a:custGeom>
            <a:solidFill>
              <a:srgbClr val="BB4430"/>
            </a:solidFill>
          </p:spPr>
        </p:sp>
        <p:sp>
          <p:nvSpPr>
            <p:cNvPr name="TextBox 9" id="9"/>
            <p:cNvSpPr txBox="true"/>
            <p:nvPr/>
          </p:nvSpPr>
          <p:spPr>
            <a:xfrm>
              <a:off x="127000" y="31750"/>
              <a:ext cx="558800" cy="349250"/>
            </a:xfrm>
            <a:prstGeom prst="rect">
              <a:avLst/>
            </a:prstGeom>
          </p:spPr>
          <p:txBody>
            <a:bodyPr anchor="ctr" rtlCol="false" tIns="50800" lIns="50800" bIns="50800" rIns="50800"/>
            <a:lstStyle/>
            <a:p>
              <a:pPr algn="ctr">
                <a:lnSpc>
                  <a:spcPts val="1120"/>
                </a:lnSpc>
                <a:spcBef>
                  <a:spcPct val="0"/>
                </a:spcBef>
              </a:pPr>
            </a:p>
          </p:txBody>
        </p:sp>
      </p:grpSp>
      <p:sp>
        <p:nvSpPr>
          <p:cNvPr name="TextBox 10" id="10"/>
          <p:cNvSpPr txBox="true"/>
          <p:nvPr/>
        </p:nvSpPr>
        <p:spPr>
          <a:xfrm rot="0">
            <a:off x="3283182" y="6014720"/>
            <a:ext cx="11721636" cy="1456690"/>
          </a:xfrm>
          <a:prstGeom prst="rect">
            <a:avLst/>
          </a:prstGeom>
        </p:spPr>
        <p:txBody>
          <a:bodyPr anchor="t" rtlCol="false" tIns="0" lIns="0" bIns="0" rIns="0">
            <a:spAutoFit/>
          </a:bodyPr>
          <a:lstStyle/>
          <a:p>
            <a:pPr algn="ctr">
              <a:lnSpc>
                <a:spcPts val="5600"/>
              </a:lnSpc>
            </a:pPr>
            <a:r>
              <a:rPr lang="en-US" sz="5600">
                <a:solidFill>
                  <a:srgbClr val="F2F4F3"/>
                </a:solidFill>
                <a:latin typeface="Yeseva One"/>
              </a:rPr>
              <a:t>RangeMe</a:t>
            </a:r>
          </a:p>
          <a:p>
            <a:pPr algn="ctr">
              <a:lnSpc>
                <a:spcPts val="5600"/>
              </a:lnSpc>
            </a:pPr>
          </a:p>
        </p:txBody>
      </p:sp>
      <p:sp>
        <p:nvSpPr>
          <p:cNvPr name="TextBox 11" id="11"/>
          <p:cNvSpPr txBox="true"/>
          <p:nvPr/>
        </p:nvSpPr>
        <p:spPr>
          <a:xfrm rot="0">
            <a:off x="-2681072" y="5943600"/>
            <a:ext cx="11721636" cy="751840"/>
          </a:xfrm>
          <a:prstGeom prst="rect">
            <a:avLst/>
          </a:prstGeom>
        </p:spPr>
        <p:txBody>
          <a:bodyPr anchor="t" rtlCol="false" tIns="0" lIns="0" bIns="0" rIns="0">
            <a:spAutoFit/>
          </a:bodyPr>
          <a:lstStyle/>
          <a:p>
            <a:pPr algn="ctr">
              <a:lnSpc>
                <a:spcPts val="5600"/>
              </a:lnSpc>
            </a:pPr>
            <a:r>
              <a:rPr lang="en-US" sz="5600">
                <a:solidFill>
                  <a:srgbClr val="F2F4F3"/>
                </a:solidFill>
                <a:latin typeface="Yeseva One"/>
              </a:rPr>
              <a:t>Faire</a:t>
            </a:r>
          </a:p>
        </p:txBody>
      </p:sp>
      <p:sp>
        <p:nvSpPr>
          <p:cNvPr name="TextBox 12" id="12"/>
          <p:cNvSpPr txBox="true"/>
          <p:nvPr/>
        </p:nvSpPr>
        <p:spPr>
          <a:xfrm rot="0">
            <a:off x="9040564" y="5943600"/>
            <a:ext cx="11721636" cy="751840"/>
          </a:xfrm>
          <a:prstGeom prst="rect">
            <a:avLst/>
          </a:prstGeom>
        </p:spPr>
        <p:txBody>
          <a:bodyPr anchor="t" rtlCol="false" tIns="0" lIns="0" bIns="0" rIns="0">
            <a:spAutoFit/>
          </a:bodyPr>
          <a:lstStyle/>
          <a:p>
            <a:pPr algn="ctr">
              <a:lnSpc>
                <a:spcPts val="5600"/>
              </a:lnSpc>
            </a:pPr>
            <a:r>
              <a:rPr lang="en-US" sz="5600">
                <a:solidFill>
                  <a:srgbClr val="F2F4F3"/>
                </a:solidFill>
                <a:latin typeface="Yeseva One"/>
              </a:rPr>
              <a:t>Jungleworks</a:t>
            </a:r>
          </a:p>
        </p:txBody>
      </p:sp>
      <p:grpSp>
        <p:nvGrpSpPr>
          <p:cNvPr name="Group 13" id="13"/>
          <p:cNvGrpSpPr/>
          <p:nvPr/>
        </p:nvGrpSpPr>
        <p:grpSpPr>
          <a:xfrm rot="0">
            <a:off x="8583585" y="4561191"/>
            <a:ext cx="913959" cy="799714"/>
            <a:chOff x="0" y="0"/>
            <a:chExt cx="812800" cy="711200"/>
          </a:xfrm>
        </p:grpSpPr>
        <p:sp>
          <p:nvSpPr>
            <p:cNvPr name="Freeform 14" id="14"/>
            <p:cNvSpPr/>
            <p:nvPr/>
          </p:nvSpPr>
          <p:spPr>
            <a:xfrm flipH="false" flipV="false" rot="0">
              <a:off x="0" y="0"/>
              <a:ext cx="812800" cy="711200"/>
            </a:xfrm>
            <a:custGeom>
              <a:avLst/>
              <a:gdLst/>
              <a:ahLst/>
              <a:cxnLst/>
              <a:rect r="r" b="b" t="t" l="l"/>
              <a:pathLst>
                <a:path h="711200" w="812800">
                  <a:moveTo>
                    <a:pt x="406400" y="711200"/>
                  </a:moveTo>
                  <a:lnTo>
                    <a:pt x="812800" y="0"/>
                  </a:lnTo>
                  <a:lnTo>
                    <a:pt x="0" y="0"/>
                  </a:lnTo>
                  <a:lnTo>
                    <a:pt x="406400" y="711200"/>
                  </a:lnTo>
                  <a:close/>
                </a:path>
              </a:pathLst>
            </a:custGeom>
            <a:solidFill>
              <a:srgbClr val="BB4430"/>
            </a:solidFill>
          </p:spPr>
        </p:sp>
        <p:sp>
          <p:nvSpPr>
            <p:cNvPr name="TextBox 15" id="15"/>
            <p:cNvSpPr txBox="true"/>
            <p:nvPr/>
          </p:nvSpPr>
          <p:spPr>
            <a:xfrm>
              <a:off x="127000" y="31750"/>
              <a:ext cx="558800" cy="349250"/>
            </a:xfrm>
            <a:prstGeom prst="rect">
              <a:avLst/>
            </a:prstGeom>
          </p:spPr>
          <p:txBody>
            <a:bodyPr anchor="ctr" rtlCol="false" tIns="50800" lIns="50800" bIns="50800" rIns="50800"/>
            <a:lstStyle/>
            <a:p>
              <a:pPr algn="ctr">
                <a:lnSpc>
                  <a:spcPts val="1120"/>
                </a:lnSpc>
                <a:spcBef>
                  <a:spcPct val="0"/>
                </a:spcBef>
              </a:pPr>
            </a:p>
          </p:txBody>
        </p:sp>
      </p:grpSp>
      <p:grpSp>
        <p:nvGrpSpPr>
          <p:cNvPr name="Group 16" id="16"/>
          <p:cNvGrpSpPr/>
          <p:nvPr/>
        </p:nvGrpSpPr>
        <p:grpSpPr>
          <a:xfrm rot="0">
            <a:off x="14444403" y="4561191"/>
            <a:ext cx="913959" cy="799714"/>
            <a:chOff x="0" y="0"/>
            <a:chExt cx="812800" cy="711200"/>
          </a:xfrm>
        </p:grpSpPr>
        <p:sp>
          <p:nvSpPr>
            <p:cNvPr name="Freeform 17" id="17"/>
            <p:cNvSpPr/>
            <p:nvPr/>
          </p:nvSpPr>
          <p:spPr>
            <a:xfrm flipH="false" flipV="false" rot="0">
              <a:off x="0" y="0"/>
              <a:ext cx="812800" cy="711200"/>
            </a:xfrm>
            <a:custGeom>
              <a:avLst/>
              <a:gdLst/>
              <a:ahLst/>
              <a:cxnLst/>
              <a:rect r="r" b="b" t="t" l="l"/>
              <a:pathLst>
                <a:path h="711200" w="812800">
                  <a:moveTo>
                    <a:pt x="406400" y="711200"/>
                  </a:moveTo>
                  <a:lnTo>
                    <a:pt x="812800" y="0"/>
                  </a:lnTo>
                  <a:lnTo>
                    <a:pt x="0" y="0"/>
                  </a:lnTo>
                  <a:lnTo>
                    <a:pt x="406400" y="711200"/>
                  </a:lnTo>
                  <a:close/>
                </a:path>
              </a:pathLst>
            </a:custGeom>
            <a:solidFill>
              <a:srgbClr val="BB4430"/>
            </a:solidFill>
          </p:spPr>
        </p:sp>
        <p:sp>
          <p:nvSpPr>
            <p:cNvPr name="TextBox 18" id="18"/>
            <p:cNvSpPr txBox="true"/>
            <p:nvPr/>
          </p:nvSpPr>
          <p:spPr>
            <a:xfrm>
              <a:off x="127000" y="31750"/>
              <a:ext cx="558800" cy="349250"/>
            </a:xfrm>
            <a:prstGeom prst="rect">
              <a:avLst/>
            </a:prstGeom>
          </p:spPr>
          <p:txBody>
            <a:bodyPr anchor="ctr" rtlCol="false" tIns="50800" lIns="50800" bIns="50800" rIns="50800"/>
            <a:lstStyle/>
            <a:p>
              <a:pPr algn="ctr">
                <a:lnSpc>
                  <a:spcPts val="1120"/>
                </a:lnSpc>
                <a:spcBef>
                  <a:spcPct val="0"/>
                </a:spcBef>
              </a:pPr>
            </a:p>
          </p:txBody>
        </p:sp>
      </p:grpSp>
      <p:sp>
        <p:nvSpPr>
          <p:cNvPr name="TextBox 19" id="19"/>
          <p:cNvSpPr txBox="true"/>
          <p:nvPr/>
        </p:nvSpPr>
        <p:spPr>
          <a:xfrm rot="0">
            <a:off x="3283182" y="276023"/>
            <a:ext cx="11721636" cy="1382395"/>
          </a:xfrm>
          <a:prstGeom prst="rect">
            <a:avLst/>
          </a:prstGeom>
        </p:spPr>
        <p:txBody>
          <a:bodyPr anchor="t" rtlCol="false" tIns="0" lIns="0" bIns="0" rIns="0">
            <a:spAutoFit/>
          </a:bodyPr>
          <a:lstStyle/>
          <a:p>
            <a:pPr algn="ctr">
              <a:lnSpc>
                <a:spcPts val="4400"/>
              </a:lnSpc>
            </a:pPr>
            <a:r>
              <a:rPr lang="en-US" sz="4400">
                <a:solidFill>
                  <a:srgbClr val="F2F4F3"/>
                </a:solidFill>
                <a:latin typeface="Yeseva One"/>
              </a:rPr>
              <a:t>BridgeLocal</a:t>
            </a:r>
          </a:p>
          <a:p>
            <a:pPr algn="ctr">
              <a:lnSpc>
                <a:spcPts val="3200"/>
              </a:lnSpc>
            </a:pPr>
            <a:r>
              <a:rPr lang="en-US" sz="3200">
                <a:solidFill>
                  <a:srgbClr val="F2F4F3"/>
                </a:solidFill>
                <a:latin typeface="Yeseva One"/>
              </a:rPr>
              <a:t>Empowering Jordanian Manufacturers</a:t>
            </a:r>
          </a:p>
          <a:p>
            <a:pPr algn="ctr">
              <a:lnSpc>
                <a:spcPts val="320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52525"/>
        </a:solidFill>
      </p:bgPr>
    </p:bg>
    <p:spTree>
      <p:nvGrpSpPr>
        <p:cNvPr id="1" name=""/>
        <p:cNvGrpSpPr/>
        <p:nvPr/>
      </p:nvGrpSpPr>
      <p:grpSpPr>
        <a:xfrm>
          <a:off x="0" y="0"/>
          <a:ext cx="0" cy="0"/>
          <a:chOff x="0" y="0"/>
          <a:chExt cx="0" cy="0"/>
        </a:xfrm>
      </p:grpSpPr>
      <p:sp>
        <p:nvSpPr>
          <p:cNvPr name="Freeform 2" id="2"/>
          <p:cNvSpPr/>
          <p:nvPr/>
        </p:nvSpPr>
        <p:spPr>
          <a:xfrm flipH="false" flipV="false" rot="0">
            <a:off x="2425579" y="2690752"/>
            <a:ext cx="13436841" cy="7596248"/>
          </a:xfrm>
          <a:custGeom>
            <a:avLst/>
            <a:gdLst/>
            <a:ahLst/>
            <a:cxnLst/>
            <a:rect r="r" b="b" t="t" l="l"/>
            <a:pathLst>
              <a:path h="7596248" w="13436841">
                <a:moveTo>
                  <a:pt x="0" y="0"/>
                </a:moveTo>
                <a:lnTo>
                  <a:pt x="13436842" y="0"/>
                </a:lnTo>
                <a:lnTo>
                  <a:pt x="13436842" y="7596248"/>
                </a:lnTo>
                <a:lnTo>
                  <a:pt x="0" y="7596248"/>
                </a:lnTo>
                <a:lnTo>
                  <a:pt x="0" y="0"/>
                </a:lnTo>
                <a:close/>
              </a:path>
            </a:pathLst>
          </a:custGeom>
          <a:blipFill>
            <a:blip r:embed="rId2"/>
            <a:stretch>
              <a:fillRect l="0" t="0" r="0" b="0"/>
            </a:stretch>
          </a:blipFill>
        </p:spPr>
      </p:sp>
      <p:sp>
        <p:nvSpPr>
          <p:cNvPr name="TextBox 3" id="3"/>
          <p:cNvSpPr txBox="true"/>
          <p:nvPr/>
        </p:nvSpPr>
        <p:spPr>
          <a:xfrm rot="0">
            <a:off x="3283182" y="1029133"/>
            <a:ext cx="11721636" cy="2161540"/>
          </a:xfrm>
          <a:prstGeom prst="rect">
            <a:avLst/>
          </a:prstGeom>
        </p:spPr>
        <p:txBody>
          <a:bodyPr anchor="t" rtlCol="false" tIns="0" lIns="0" bIns="0" rIns="0">
            <a:spAutoFit/>
          </a:bodyPr>
          <a:lstStyle/>
          <a:p>
            <a:pPr algn="ctr">
              <a:lnSpc>
                <a:spcPts val="5600"/>
              </a:lnSpc>
            </a:pPr>
          </a:p>
          <a:p>
            <a:pPr algn="ctr">
              <a:lnSpc>
                <a:spcPts val="5600"/>
              </a:lnSpc>
            </a:pPr>
            <a:r>
              <a:rPr lang="en-US" sz="5600">
                <a:solidFill>
                  <a:srgbClr val="F2F4F3"/>
                </a:solidFill>
                <a:latin typeface="Yeseva One"/>
              </a:rPr>
              <a:t>Related Work</a:t>
            </a:r>
          </a:p>
          <a:p>
            <a:pPr algn="ctr">
              <a:lnSpc>
                <a:spcPts val="5600"/>
              </a:lnSpc>
            </a:pPr>
          </a:p>
        </p:txBody>
      </p:sp>
      <p:sp>
        <p:nvSpPr>
          <p:cNvPr name="TextBox 4" id="4"/>
          <p:cNvSpPr txBox="true"/>
          <p:nvPr/>
        </p:nvSpPr>
        <p:spPr>
          <a:xfrm rot="0">
            <a:off x="3283182" y="276023"/>
            <a:ext cx="11721636" cy="1382395"/>
          </a:xfrm>
          <a:prstGeom prst="rect">
            <a:avLst/>
          </a:prstGeom>
        </p:spPr>
        <p:txBody>
          <a:bodyPr anchor="t" rtlCol="false" tIns="0" lIns="0" bIns="0" rIns="0">
            <a:spAutoFit/>
          </a:bodyPr>
          <a:lstStyle/>
          <a:p>
            <a:pPr algn="ctr">
              <a:lnSpc>
                <a:spcPts val="4400"/>
              </a:lnSpc>
            </a:pPr>
            <a:r>
              <a:rPr lang="en-US" sz="4400">
                <a:solidFill>
                  <a:srgbClr val="F2F4F3"/>
                </a:solidFill>
                <a:latin typeface="Yeseva One"/>
              </a:rPr>
              <a:t>BridgeLocal</a:t>
            </a:r>
          </a:p>
          <a:p>
            <a:pPr algn="ctr">
              <a:lnSpc>
                <a:spcPts val="3200"/>
              </a:lnSpc>
            </a:pPr>
            <a:r>
              <a:rPr lang="en-US" sz="3200">
                <a:solidFill>
                  <a:srgbClr val="F2F4F3"/>
                </a:solidFill>
                <a:latin typeface="Yeseva One"/>
              </a:rPr>
              <a:t>Empowering Jordanian Manufacturers</a:t>
            </a:r>
          </a:p>
          <a:p>
            <a:pPr algn="ctr">
              <a:lnSpc>
                <a:spcPts val="320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52525"/>
        </a:solidFill>
      </p:bgPr>
    </p:bg>
    <p:spTree>
      <p:nvGrpSpPr>
        <p:cNvPr id="1" name=""/>
        <p:cNvGrpSpPr/>
        <p:nvPr/>
      </p:nvGrpSpPr>
      <p:grpSpPr>
        <a:xfrm>
          <a:off x="0" y="0"/>
          <a:ext cx="0" cy="0"/>
          <a:chOff x="0" y="0"/>
          <a:chExt cx="0" cy="0"/>
        </a:xfrm>
      </p:grpSpPr>
      <p:sp>
        <p:nvSpPr>
          <p:cNvPr name="Freeform 2" id="2"/>
          <p:cNvSpPr/>
          <p:nvPr/>
        </p:nvSpPr>
        <p:spPr>
          <a:xfrm flipH="false" flipV="false" rot="0">
            <a:off x="2790843" y="2533231"/>
            <a:ext cx="12706315" cy="7753769"/>
          </a:xfrm>
          <a:custGeom>
            <a:avLst/>
            <a:gdLst/>
            <a:ahLst/>
            <a:cxnLst/>
            <a:rect r="r" b="b" t="t" l="l"/>
            <a:pathLst>
              <a:path h="7753769" w="12706315">
                <a:moveTo>
                  <a:pt x="0" y="0"/>
                </a:moveTo>
                <a:lnTo>
                  <a:pt x="12706314" y="0"/>
                </a:lnTo>
                <a:lnTo>
                  <a:pt x="12706314" y="7753769"/>
                </a:lnTo>
                <a:lnTo>
                  <a:pt x="0" y="7753769"/>
                </a:lnTo>
                <a:lnTo>
                  <a:pt x="0" y="0"/>
                </a:lnTo>
                <a:close/>
              </a:path>
            </a:pathLst>
          </a:custGeom>
          <a:blipFill>
            <a:blip r:embed="rId2"/>
            <a:stretch>
              <a:fillRect l="0" t="-975" r="0" b="-975"/>
            </a:stretch>
          </a:blipFill>
        </p:spPr>
      </p:sp>
      <p:sp>
        <p:nvSpPr>
          <p:cNvPr name="TextBox 3" id="3"/>
          <p:cNvSpPr txBox="true"/>
          <p:nvPr/>
        </p:nvSpPr>
        <p:spPr>
          <a:xfrm rot="0">
            <a:off x="3283182" y="890486"/>
            <a:ext cx="11721636" cy="2161540"/>
          </a:xfrm>
          <a:prstGeom prst="rect">
            <a:avLst/>
          </a:prstGeom>
        </p:spPr>
        <p:txBody>
          <a:bodyPr anchor="t" rtlCol="false" tIns="0" lIns="0" bIns="0" rIns="0">
            <a:spAutoFit/>
          </a:bodyPr>
          <a:lstStyle/>
          <a:p>
            <a:pPr algn="ctr">
              <a:lnSpc>
                <a:spcPts val="5600"/>
              </a:lnSpc>
            </a:pPr>
          </a:p>
          <a:p>
            <a:pPr algn="ctr">
              <a:lnSpc>
                <a:spcPts val="5600"/>
              </a:lnSpc>
            </a:pPr>
            <a:r>
              <a:rPr lang="en-US" sz="5600">
                <a:solidFill>
                  <a:srgbClr val="F2F4F3"/>
                </a:solidFill>
                <a:latin typeface="Yeseva One"/>
              </a:rPr>
              <a:t>Project Plan</a:t>
            </a:r>
          </a:p>
          <a:p>
            <a:pPr algn="ctr">
              <a:lnSpc>
                <a:spcPts val="5600"/>
              </a:lnSpc>
            </a:pPr>
          </a:p>
        </p:txBody>
      </p:sp>
      <p:sp>
        <p:nvSpPr>
          <p:cNvPr name="Freeform 4" id="4"/>
          <p:cNvSpPr/>
          <p:nvPr/>
        </p:nvSpPr>
        <p:spPr>
          <a:xfrm flipH="false" flipV="false" rot="0">
            <a:off x="14974758" y="-2857500"/>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1266137">
            <a:off x="-3611680" y="-2565332"/>
            <a:ext cx="5210769" cy="6721137"/>
          </a:xfrm>
          <a:custGeom>
            <a:avLst/>
            <a:gdLst/>
            <a:ahLst/>
            <a:cxnLst/>
            <a:rect r="r" b="b" t="t" l="l"/>
            <a:pathLst>
              <a:path h="6721137" w="5210769">
                <a:moveTo>
                  <a:pt x="0" y="0"/>
                </a:moveTo>
                <a:lnTo>
                  <a:pt x="5210769" y="0"/>
                </a:lnTo>
                <a:lnTo>
                  <a:pt x="5210769" y="6721137"/>
                </a:lnTo>
                <a:lnTo>
                  <a:pt x="0" y="672113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3283182" y="276023"/>
            <a:ext cx="11721636" cy="1382395"/>
          </a:xfrm>
          <a:prstGeom prst="rect">
            <a:avLst/>
          </a:prstGeom>
        </p:spPr>
        <p:txBody>
          <a:bodyPr anchor="t" rtlCol="false" tIns="0" lIns="0" bIns="0" rIns="0">
            <a:spAutoFit/>
          </a:bodyPr>
          <a:lstStyle/>
          <a:p>
            <a:pPr algn="ctr">
              <a:lnSpc>
                <a:spcPts val="4400"/>
              </a:lnSpc>
            </a:pPr>
            <a:r>
              <a:rPr lang="en-US" sz="4400">
                <a:solidFill>
                  <a:srgbClr val="F2F4F3"/>
                </a:solidFill>
                <a:latin typeface="Yeseva One"/>
              </a:rPr>
              <a:t>BridgeLocal</a:t>
            </a:r>
          </a:p>
          <a:p>
            <a:pPr algn="ctr">
              <a:lnSpc>
                <a:spcPts val="3200"/>
              </a:lnSpc>
            </a:pPr>
            <a:r>
              <a:rPr lang="en-US" sz="3200">
                <a:solidFill>
                  <a:srgbClr val="F2F4F3"/>
                </a:solidFill>
                <a:latin typeface="Yeseva One"/>
              </a:rPr>
              <a:t>Empowering Jordanian Manufacturers</a:t>
            </a:r>
          </a:p>
          <a:p>
            <a:pPr algn="ctr">
              <a:lnSpc>
                <a:spcPts val="320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52525"/>
        </a:solidFill>
      </p:bgPr>
    </p:bg>
    <p:spTree>
      <p:nvGrpSpPr>
        <p:cNvPr id="1" name=""/>
        <p:cNvGrpSpPr/>
        <p:nvPr/>
      </p:nvGrpSpPr>
      <p:grpSpPr>
        <a:xfrm>
          <a:off x="0" y="0"/>
          <a:ext cx="0" cy="0"/>
          <a:chOff x="0" y="0"/>
          <a:chExt cx="0" cy="0"/>
        </a:xfrm>
      </p:grpSpPr>
      <p:sp>
        <p:nvSpPr>
          <p:cNvPr name="TextBox 2" id="2"/>
          <p:cNvSpPr txBox="true"/>
          <p:nvPr/>
        </p:nvSpPr>
        <p:spPr>
          <a:xfrm rot="0">
            <a:off x="3283182" y="415925"/>
            <a:ext cx="11721636" cy="2161540"/>
          </a:xfrm>
          <a:prstGeom prst="rect">
            <a:avLst/>
          </a:prstGeom>
        </p:spPr>
        <p:txBody>
          <a:bodyPr anchor="t" rtlCol="false" tIns="0" lIns="0" bIns="0" rIns="0">
            <a:spAutoFit/>
          </a:bodyPr>
          <a:lstStyle/>
          <a:p>
            <a:pPr algn="ctr">
              <a:lnSpc>
                <a:spcPts val="5600"/>
              </a:lnSpc>
            </a:pPr>
          </a:p>
          <a:p>
            <a:pPr algn="ctr">
              <a:lnSpc>
                <a:spcPts val="5600"/>
              </a:lnSpc>
            </a:pPr>
            <a:r>
              <a:rPr lang="en-US" sz="5600">
                <a:solidFill>
                  <a:srgbClr val="F2F4F3"/>
                </a:solidFill>
                <a:latin typeface="Yeseva One"/>
              </a:rPr>
              <a:t>Project Plan</a:t>
            </a:r>
          </a:p>
          <a:p>
            <a:pPr algn="ctr">
              <a:lnSpc>
                <a:spcPts val="5600"/>
              </a:lnSpc>
            </a:pPr>
          </a:p>
        </p:txBody>
      </p:sp>
      <p:sp>
        <p:nvSpPr>
          <p:cNvPr name="Freeform 3" id="3"/>
          <p:cNvSpPr/>
          <p:nvPr/>
        </p:nvSpPr>
        <p:spPr>
          <a:xfrm flipH="false" flipV="false" rot="0">
            <a:off x="14974758" y="-2857500"/>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3611680" y="-2565332"/>
            <a:ext cx="5210769" cy="6721137"/>
          </a:xfrm>
          <a:custGeom>
            <a:avLst/>
            <a:gdLst/>
            <a:ahLst/>
            <a:cxnLst/>
            <a:rect r="r" b="b" t="t" l="l"/>
            <a:pathLst>
              <a:path h="6721137" w="5210769">
                <a:moveTo>
                  <a:pt x="0" y="0"/>
                </a:moveTo>
                <a:lnTo>
                  <a:pt x="5210769" y="0"/>
                </a:lnTo>
                <a:lnTo>
                  <a:pt x="5210769" y="6721137"/>
                </a:lnTo>
                <a:lnTo>
                  <a:pt x="0" y="67211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207680" y="1888263"/>
            <a:ext cx="11767079" cy="8398737"/>
          </a:xfrm>
          <a:custGeom>
            <a:avLst/>
            <a:gdLst/>
            <a:ahLst/>
            <a:cxnLst/>
            <a:rect r="r" b="b" t="t" l="l"/>
            <a:pathLst>
              <a:path h="8398737" w="11767079">
                <a:moveTo>
                  <a:pt x="0" y="0"/>
                </a:moveTo>
                <a:lnTo>
                  <a:pt x="11767078" y="0"/>
                </a:lnTo>
                <a:lnTo>
                  <a:pt x="11767078" y="8398737"/>
                </a:lnTo>
                <a:lnTo>
                  <a:pt x="0" y="8398737"/>
                </a:lnTo>
                <a:lnTo>
                  <a:pt x="0" y="0"/>
                </a:lnTo>
                <a:close/>
              </a:path>
            </a:pathLst>
          </a:custGeom>
          <a:blipFill>
            <a:blip r:embed="rId6"/>
            <a:stretch>
              <a:fillRect l="0" t="-573" r="0" b="-573"/>
            </a:stretch>
          </a:blipFill>
        </p:spPr>
      </p:sp>
      <p:sp>
        <p:nvSpPr>
          <p:cNvPr name="TextBox 6" id="6"/>
          <p:cNvSpPr txBox="true"/>
          <p:nvPr/>
        </p:nvSpPr>
        <p:spPr>
          <a:xfrm rot="0">
            <a:off x="3283182" y="66675"/>
            <a:ext cx="11721636" cy="1382395"/>
          </a:xfrm>
          <a:prstGeom prst="rect">
            <a:avLst/>
          </a:prstGeom>
        </p:spPr>
        <p:txBody>
          <a:bodyPr anchor="t" rtlCol="false" tIns="0" lIns="0" bIns="0" rIns="0">
            <a:spAutoFit/>
          </a:bodyPr>
          <a:lstStyle/>
          <a:p>
            <a:pPr algn="ctr">
              <a:lnSpc>
                <a:spcPts val="4400"/>
              </a:lnSpc>
            </a:pPr>
            <a:r>
              <a:rPr lang="en-US" sz="4400">
                <a:solidFill>
                  <a:srgbClr val="F2F4F3"/>
                </a:solidFill>
                <a:latin typeface="Yeseva One"/>
              </a:rPr>
              <a:t>BridgeLocal</a:t>
            </a:r>
          </a:p>
          <a:p>
            <a:pPr algn="ctr">
              <a:lnSpc>
                <a:spcPts val="3200"/>
              </a:lnSpc>
            </a:pPr>
            <a:r>
              <a:rPr lang="en-US" sz="3200">
                <a:solidFill>
                  <a:srgbClr val="F2F4F3"/>
                </a:solidFill>
                <a:latin typeface="Yeseva One"/>
              </a:rPr>
              <a:t>Empowering Jordanian Manufacturers</a:t>
            </a:r>
          </a:p>
          <a:p>
            <a:pPr algn="ctr">
              <a:lnSpc>
                <a:spcPts val="320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52525"/>
        </a:solidFill>
      </p:bgPr>
    </p:bg>
    <p:spTree>
      <p:nvGrpSpPr>
        <p:cNvPr id="1" name=""/>
        <p:cNvGrpSpPr/>
        <p:nvPr/>
      </p:nvGrpSpPr>
      <p:grpSpPr>
        <a:xfrm>
          <a:off x="0" y="0"/>
          <a:ext cx="0" cy="0"/>
          <a:chOff x="0" y="0"/>
          <a:chExt cx="0" cy="0"/>
        </a:xfrm>
      </p:grpSpPr>
      <p:sp>
        <p:nvSpPr>
          <p:cNvPr name="TextBox 2" id="2"/>
          <p:cNvSpPr txBox="true"/>
          <p:nvPr/>
        </p:nvSpPr>
        <p:spPr>
          <a:xfrm rot="0">
            <a:off x="3283182" y="1355725"/>
            <a:ext cx="11721636" cy="1456690"/>
          </a:xfrm>
          <a:prstGeom prst="rect">
            <a:avLst/>
          </a:prstGeom>
        </p:spPr>
        <p:txBody>
          <a:bodyPr anchor="t" rtlCol="false" tIns="0" lIns="0" bIns="0" rIns="0">
            <a:spAutoFit/>
          </a:bodyPr>
          <a:lstStyle/>
          <a:p>
            <a:pPr algn="ctr">
              <a:lnSpc>
                <a:spcPts val="5600"/>
              </a:lnSpc>
            </a:pPr>
          </a:p>
          <a:p>
            <a:pPr algn="ctr">
              <a:lnSpc>
                <a:spcPts val="5600"/>
              </a:lnSpc>
            </a:pPr>
            <a:r>
              <a:rPr lang="en-US" sz="5600">
                <a:solidFill>
                  <a:srgbClr val="F2F4F3"/>
                </a:solidFill>
                <a:latin typeface="Yeseva One"/>
              </a:rPr>
              <a:t>Stakeholders</a:t>
            </a:r>
          </a:p>
        </p:txBody>
      </p:sp>
      <p:sp>
        <p:nvSpPr>
          <p:cNvPr name="Freeform 3" id="3"/>
          <p:cNvSpPr/>
          <p:nvPr/>
        </p:nvSpPr>
        <p:spPr>
          <a:xfrm flipH="false" flipV="false" rot="0">
            <a:off x="14382166" y="-2206625"/>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944208" y="6561015"/>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1019327" y="-2064329"/>
            <a:ext cx="4096053" cy="7060062"/>
          </a:xfrm>
          <a:custGeom>
            <a:avLst/>
            <a:gdLst/>
            <a:ahLst/>
            <a:cxnLst/>
            <a:rect r="r" b="b" t="t" l="l"/>
            <a:pathLst>
              <a:path h="7060062" w="4096053">
                <a:moveTo>
                  <a:pt x="0" y="0"/>
                </a:moveTo>
                <a:lnTo>
                  <a:pt x="4096054" y="0"/>
                </a:lnTo>
                <a:lnTo>
                  <a:pt x="4096054"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2151046" y="3532491"/>
            <a:ext cx="2057400" cy="2057400"/>
          </a:xfrm>
          <a:custGeom>
            <a:avLst/>
            <a:gdLst/>
            <a:ahLst/>
            <a:cxnLst/>
            <a:rect r="r" b="b" t="t" l="l"/>
            <a:pathLst>
              <a:path h="2057400" w="2057400">
                <a:moveTo>
                  <a:pt x="0" y="0"/>
                </a:moveTo>
                <a:lnTo>
                  <a:pt x="2057400" y="0"/>
                </a:lnTo>
                <a:lnTo>
                  <a:pt x="2057400" y="2057400"/>
                </a:lnTo>
                <a:lnTo>
                  <a:pt x="0" y="20574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7702625" y="3723416"/>
            <a:ext cx="2675879" cy="1675550"/>
          </a:xfrm>
          <a:custGeom>
            <a:avLst/>
            <a:gdLst/>
            <a:ahLst/>
            <a:cxnLst/>
            <a:rect r="r" b="b" t="t" l="l"/>
            <a:pathLst>
              <a:path h="1675550" w="2675879">
                <a:moveTo>
                  <a:pt x="0" y="0"/>
                </a:moveTo>
                <a:lnTo>
                  <a:pt x="2675879" y="0"/>
                </a:lnTo>
                <a:lnTo>
                  <a:pt x="2675879" y="1675551"/>
                </a:lnTo>
                <a:lnTo>
                  <a:pt x="0" y="167555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3826025" y="3666382"/>
            <a:ext cx="2150714" cy="1789619"/>
          </a:xfrm>
          <a:custGeom>
            <a:avLst/>
            <a:gdLst/>
            <a:ahLst/>
            <a:cxnLst/>
            <a:rect r="r" b="b" t="t" l="l"/>
            <a:pathLst>
              <a:path h="1789619" w="2150714">
                <a:moveTo>
                  <a:pt x="0" y="0"/>
                </a:moveTo>
                <a:lnTo>
                  <a:pt x="2150715" y="0"/>
                </a:lnTo>
                <a:lnTo>
                  <a:pt x="2150715" y="1789619"/>
                </a:lnTo>
                <a:lnTo>
                  <a:pt x="0" y="178961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0" id="10"/>
          <p:cNvSpPr txBox="true"/>
          <p:nvPr/>
        </p:nvSpPr>
        <p:spPr>
          <a:xfrm rot="0">
            <a:off x="3283182" y="6014720"/>
            <a:ext cx="11721636" cy="751840"/>
          </a:xfrm>
          <a:prstGeom prst="rect">
            <a:avLst/>
          </a:prstGeom>
        </p:spPr>
        <p:txBody>
          <a:bodyPr anchor="t" rtlCol="false" tIns="0" lIns="0" bIns="0" rIns="0">
            <a:spAutoFit/>
          </a:bodyPr>
          <a:lstStyle/>
          <a:p>
            <a:pPr algn="ctr">
              <a:lnSpc>
                <a:spcPts val="5600"/>
              </a:lnSpc>
            </a:pPr>
            <a:r>
              <a:rPr lang="en-US" sz="5600">
                <a:solidFill>
                  <a:srgbClr val="F2F4F3"/>
                </a:solidFill>
                <a:latin typeface="Yeseva One"/>
              </a:rPr>
              <a:t>Supplier</a:t>
            </a:r>
          </a:p>
        </p:txBody>
      </p:sp>
      <p:sp>
        <p:nvSpPr>
          <p:cNvPr name="TextBox 11" id="11"/>
          <p:cNvSpPr txBox="true"/>
          <p:nvPr/>
        </p:nvSpPr>
        <p:spPr>
          <a:xfrm rot="0">
            <a:off x="-2598054" y="5943600"/>
            <a:ext cx="11721636" cy="751840"/>
          </a:xfrm>
          <a:prstGeom prst="rect">
            <a:avLst/>
          </a:prstGeom>
        </p:spPr>
        <p:txBody>
          <a:bodyPr anchor="t" rtlCol="false" tIns="0" lIns="0" bIns="0" rIns="0">
            <a:spAutoFit/>
          </a:bodyPr>
          <a:lstStyle/>
          <a:p>
            <a:pPr algn="ctr">
              <a:lnSpc>
                <a:spcPts val="5600"/>
              </a:lnSpc>
            </a:pPr>
            <a:r>
              <a:rPr lang="en-US" sz="5600">
                <a:solidFill>
                  <a:srgbClr val="F2F4F3"/>
                </a:solidFill>
                <a:latin typeface="Yeseva One"/>
              </a:rPr>
              <a:t>Adminstrator</a:t>
            </a:r>
          </a:p>
        </p:txBody>
      </p:sp>
      <p:sp>
        <p:nvSpPr>
          <p:cNvPr name="TextBox 12" id="12"/>
          <p:cNvSpPr txBox="true"/>
          <p:nvPr/>
        </p:nvSpPr>
        <p:spPr>
          <a:xfrm rot="0">
            <a:off x="9040564" y="5943600"/>
            <a:ext cx="11721636" cy="751840"/>
          </a:xfrm>
          <a:prstGeom prst="rect">
            <a:avLst/>
          </a:prstGeom>
        </p:spPr>
        <p:txBody>
          <a:bodyPr anchor="t" rtlCol="false" tIns="0" lIns="0" bIns="0" rIns="0">
            <a:spAutoFit/>
          </a:bodyPr>
          <a:lstStyle/>
          <a:p>
            <a:pPr algn="ctr">
              <a:lnSpc>
                <a:spcPts val="5600"/>
              </a:lnSpc>
            </a:pPr>
            <a:r>
              <a:rPr lang="en-US" sz="5600">
                <a:solidFill>
                  <a:srgbClr val="F2F4F3"/>
                </a:solidFill>
                <a:latin typeface="Yeseva One"/>
              </a:rPr>
              <a:t>Retailer</a:t>
            </a:r>
          </a:p>
        </p:txBody>
      </p:sp>
      <p:sp>
        <p:nvSpPr>
          <p:cNvPr name="TextBox 13" id="13"/>
          <p:cNvSpPr txBox="true"/>
          <p:nvPr/>
        </p:nvSpPr>
        <p:spPr>
          <a:xfrm rot="0">
            <a:off x="3283182" y="276023"/>
            <a:ext cx="11721636" cy="1382395"/>
          </a:xfrm>
          <a:prstGeom prst="rect">
            <a:avLst/>
          </a:prstGeom>
        </p:spPr>
        <p:txBody>
          <a:bodyPr anchor="t" rtlCol="false" tIns="0" lIns="0" bIns="0" rIns="0">
            <a:spAutoFit/>
          </a:bodyPr>
          <a:lstStyle/>
          <a:p>
            <a:pPr algn="ctr">
              <a:lnSpc>
                <a:spcPts val="4400"/>
              </a:lnSpc>
            </a:pPr>
            <a:r>
              <a:rPr lang="en-US" sz="4400">
                <a:solidFill>
                  <a:srgbClr val="F2F4F3"/>
                </a:solidFill>
                <a:latin typeface="Yeseva One"/>
              </a:rPr>
              <a:t>BridgeLocal</a:t>
            </a:r>
          </a:p>
          <a:p>
            <a:pPr algn="ctr">
              <a:lnSpc>
                <a:spcPts val="3200"/>
              </a:lnSpc>
            </a:pPr>
            <a:r>
              <a:rPr lang="en-US" sz="3200">
                <a:solidFill>
                  <a:srgbClr val="F2F4F3"/>
                </a:solidFill>
                <a:latin typeface="Yeseva One"/>
              </a:rPr>
              <a:t>Empowering Jordanian Manufacturers</a:t>
            </a:r>
          </a:p>
          <a:p>
            <a:pPr algn="ctr">
              <a:lnSpc>
                <a:spcPts val="320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52525"/>
        </a:solidFill>
      </p:bgPr>
    </p:bg>
    <p:spTree>
      <p:nvGrpSpPr>
        <p:cNvPr id="1" name=""/>
        <p:cNvGrpSpPr/>
        <p:nvPr/>
      </p:nvGrpSpPr>
      <p:grpSpPr>
        <a:xfrm>
          <a:off x="0" y="0"/>
          <a:ext cx="0" cy="0"/>
          <a:chOff x="0" y="0"/>
          <a:chExt cx="0" cy="0"/>
        </a:xfrm>
      </p:grpSpPr>
      <p:sp>
        <p:nvSpPr>
          <p:cNvPr name="Freeform 2" id="2"/>
          <p:cNvSpPr/>
          <p:nvPr/>
        </p:nvSpPr>
        <p:spPr>
          <a:xfrm flipH="false" flipV="false" rot="0">
            <a:off x="16091676" y="-3585087"/>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2962787" y="800131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4277310"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7033336" y="6987567"/>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1602646" y="2709733"/>
            <a:ext cx="2057400" cy="2057400"/>
          </a:xfrm>
          <a:custGeom>
            <a:avLst/>
            <a:gdLst/>
            <a:ahLst/>
            <a:cxnLst/>
            <a:rect r="r" b="b" t="t" l="l"/>
            <a:pathLst>
              <a:path h="2057400" w="2057400">
                <a:moveTo>
                  <a:pt x="0" y="0"/>
                </a:moveTo>
                <a:lnTo>
                  <a:pt x="2057400" y="0"/>
                </a:lnTo>
                <a:lnTo>
                  <a:pt x="2057400" y="2057400"/>
                </a:lnTo>
                <a:lnTo>
                  <a:pt x="0" y="20574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1293406" y="5398947"/>
            <a:ext cx="2675879" cy="1675550"/>
          </a:xfrm>
          <a:custGeom>
            <a:avLst/>
            <a:gdLst/>
            <a:ahLst/>
            <a:cxnLst/>
            <a:rect r="r" b="b" t="t" l="l"/>
            <a:pathLst>
              <a:path h="1675550" w="2675879">
                <a:moveTo>
                  <a:pt x="0" y="0"/>
                </a:moveTo>
                <a:lnTo>
                  <a:pt x="2675879" y="0"/>
                </a:lnTo>
                <a:lnTo>
                  <a:pt x="2675879" y="1675550"/>
                </a:lnTo>
                <a:lnTo>
                  <a:pt x="0" y="16755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1555988" y="8108762"/>
            <a:ext cx="2150714" cy="1789619"/>
          </a:xfrm>
          <a:custGeom>
            <a:avLst/>
            <a:gdLst/>
            <a:ahLst/>
            <a:cxnLst/>
            <a:rect r="r" b="b" t="t" l="l"/>
            <a:pathLst>
              <a:path h="1789619" w="2150714">
                <a:moveTo>
                  <a:pt x="0" y="0"/>
                </a:moveTo>
                <a:lnTo>
                  <a:pt x="2150715" y="0"/>
                </a:lnTo>
                <a:lnTo>
                  <a:pt x="2150715" y="1789619"/>
                </a:lnTo>
                <a:lnTo>
                  <a:pt x="0" y="178961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5400000">
            <a:off x="3591835" y="6108619"/>
            <a:ext cx="1474556" cy="1474556"/>
          </a:xfrm>
          <a:custGeom>
            <a:avLst/>
            <a:gdLst/>
            <a:ahLst/>
            <a:cxnLst/>
            <a:rect r="r" b="b" t="t" l="l"/>
            <a:pathLst>
              <a:path h="1474556" w="1474556">
                <a:moveTo>
                  <a:pt x="0" y="0"/>
                </a:moveTo>
                <a:lnTo>
                  <a:pt x="1474555" y="0"/>
                </a:lnTo>
                <a:lnTo>
                  <a:pt x="1474555" y="1474556"/>
                </a:lnTo>
                <a:lnTo>
                  <a:pt x="0" y="147455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0" id="10"/>
          <p:cNvSpPr txBox="true"/>
          <p:nvPr/>
        </p:nvSpPr>
        <p:spPr>
          <a:xfrm rot="0">
            <a:off x="3283182" y="1532377"/>
            <a:ext cx="11721636" cy="597536"/>
          </a:xfrm>
          <a:prstGeom prst="rect">
            <a:avLst/>
          </a:prstGeom>
        </p:spPr>
        <p:txBody>
          <a:bodyPr anchor="t" rtlCol="false" tIns="0" lIns="0" bIns="0" rIns="0">
            <a:spAutoFit/>
          </a:bodyPr>
          <a:lstStyle/>
          <a:p>
            <a:pPr algn="ctr">
              <a:lnSpc>
                <a:spcPts val="4400"/>
              </a:lnSpc>
            </a:pPr>
            <a:r>
              <a:rPr lang="en-US" sz="4400">
                <a:solidFill>
                  <a:srgbClr val="F2F4F3"/>
                </a:solidFill>
                <a:latin typeface="Yeseva One"/>
              </a:rPr>
              <a:t>Functional Requirements</a:t>
            </a:r>
          </a:p>
        </p:txBody>
      </p:sp>
      <p:sp>
        <p:nvSpPr>
          <p:cNvPr name="TextBox 11" id="11"/>
          <p:cNvSpPr txBox="true"/>
          <p:nvPr/>
        </p:nvSpPr>
        <p:spPr>
          <a:xfrm rot="0">
            <a:off x="1028700" y="3406819"/>
            <a:ext cx="2066925" cy="409575"/>
          </a:xfrm>
          <a:prstGeom prst="rect">
            <a:avLst/>
          </a:prstGeom>
        </p:spPr>
        <p:txBody>
          <a:bodyPr anchor="t" rtlCol="false" tIns="0" lIns="0" bIns="0" rIns="0">
            <a:spAutoFit/>
          </a:bodyPr>
          <a:lstStyle/>
          <a:p>
            <a:pPr algn="ctr">
              <a:lnSpc>
                <a:spcPts val="3000"/>
              </a:lnSpc>
              <a:spcBef>
                <a:spcPct val="0"/>
              </a:spcBef>
            </a:pPr>
            <a:r>
              <a:rPr lang="en-US" sz="3000">
                <a:solidFill>
                  <a:srgbClr val="F2F4F3"/>
                </a:solidFill>
                <a:latin typeface="Yeseva One"/>
              </a:rPr>
              <a:t>User Login</a:t>
            </a:r>
          </a:p>
        </p:txBody>
      </p:sp>
      <p:sp>
        <p:nvSpPr>
          <p:cNvPr name="TextBox 12" id="12"/>
          <p:cNvSpPr txBox="true"/>
          <p:nvPr/>
        </p:nvSpPr>
        <p:spPr>
          <a:xfrm rot="0">
            <a:off x="1028700" y="2654344"/>
            <a:ext cx="2421255" cy="409575"/>
          </a:xfrm>
          <a:prstGeom prst="rect">
            <a:avLst/>
          </a:prstGeom>
        </p:spPr>
        <p:txBody>
          <a:bodyPr anchor="t" rtlCol="false" tIns="0" lIns="0" bIns="0" rIns="0">
            <a:spAutoFit/>
          </a:bodyPr>
          <a:lstStyle/>
          <a:p>
            <a:pPr algn="ctr">
              <a:lnSpc>
                <a:spcPts val="3000"/>
              </a:lnSpc>
              <a:spcBef>
                <a:spcPct val="0"/>
              </a:spcBef>
            </a:pPr>
            <a:r>
              <a:rPr lang="en-US" sz="3000">
                <a:solidFill>
                  <a:srgbClr val="F2F4F3"/>
                </a:solidFill>
                <a:latin typeface="Yeseva One"/>
              </a:rPr>
              <a:t>User Sign up</a:t>
            </a:r>
          </a:p>
        </p:txBody>
      </p:sp>
      <p:sp>
        <p:nvSpPr>
          <p:cNvPr name="TextBox 13" id="13"/>
          <p:cNvSpPr txBox="true"/>
          <p:nvPr/>
        </p:nvSpPr>
        <p:spPr>
          <a:xfrm rot="0">
            <a:off x="1028700" y="4154531"/>
            <a:ext cx="2087880" cy="409575"/>
          </a:xfrm>
          <a:prstGeom prst="rect">
            <a:avLst/>
          </a:prstGeom>
        </p:spPr>
        <p:txBody>
          <a:bodyPr anchor="t" rtlCol="false" tIns="0" lIns="0" bIns="0" rIns="0">
            <a:spAutoFit/>
          </a:bodyPr>
          <a:lstStyle/>
          <a:p>
            <a:pPr algn="ctr">
              <a:lnSpc>
                <a:spcPts val="3000"/>
              </a:lnSpc>
              <a:spcBef>
                <a:spcPct val="0"/>
              </a:spcBef>
            </a:pPr>
            <a:r>
              <a:rPr lang="en-US" sz="3000">
                <a:solidFill>
                  <a:srgbClr val="F2F4F3"/>
                </a:solidFill>
                <a:latin typeface="Yeseva One"/>
              </a:rPr>
              <a:t>Dashboard</a:t>
            </a:r>
          </a:p>
        </p:txBody>
      </p:sp>
      <p:sp>
        <p:nvSpPr>
          <p:cNvPr name="TextBox 14" id="14"/>
          <p:cNvSpPr txBox="true"/>
          <p:nvPr/>
        </p:nvSpPr>
        <p:spPr>
          <a:xfrm rot="0">
            <a:off x="1071562" y="4902244"/>
            <a:ext cx="3257550" cy="409575"/>
          </a:xfrm>
          <a:prstGeom prst="rect">
            <a:avLst/>
          </a:prstGeom>
        </p:spPr>
        <p:txBody>
          <a:bodyPr anchor="t" rtlCol="false" tIns="0" lIns="0" bIns="0" rIns="0">
            <a:spAutoFit/>
          </a:bodyPr>
          <a:lstStyle/>
          <a:p>
            <a:pPr algn="ctr">
              <a:lnSpc>
                <a:spcPts val="3000"/>
              </a:lnSpc>
              <a:spcBef>
                <a:spcPct val="0"/>
              </a:spcBef>
            </a:pPr>
            <a:r>
              <a:rPr lang="en-US" sz="3000">
                <a:solidFill>
                  <a:srgbClr val="F2F4F3"/>
                </a:solidFill>
                <a:latin typeface="Yeseva One"/>
              </a:rPr>
              <a:t>Forget Password</a:t>
            </a:r>
          </a:p>
        </p:txBody>
      </p:sp>
      <p:sp>
        <p:nvSpPr>
          <p:cNvPr name="TextBox 15" id="15"/>
          <p:cNvSpPr txBox="true"/>
          <p:nvPr/>
        </p:nvSpPr>
        <p:spPr>
          <a:xfrm rot="0">
            <a:off x="1071562" y="5664244"/>
            <a:ext cx="2335530" cy="409575"/>
          </a:xfrm>
          <a:prstGeom prst="rect">
            <a:avLst/>
          </a:prstGeom>
        </p:spPr>
        <p:txBody>
          <a:bodyPr anchor="t" rtlCol="false" tIns="0" lIns="0" bIns="0" rIns="0">
            <a:spAutoFit/>
          </a:bodyPr>
          <a:lstStyle/>
          <a:p>
            <a:pPr algn="ctr">
              <a:lnSpc>
                <a:spcPts val="3000"/>
              </a:lnSpc>
              <a:spcBef>
                <a:spcPct val="0"/>
              </a:spcBef>
            </a:pPr>
            <a:r>
              <a:rPr lang="en-US" sz="3000">
                <a:solidFill>
                  <a:srgbClr val="F2F4F3"/>
                </a:solidFill>
                <a:latin typeface="Yeseva One"/>
              </a:rPr>
              <a:t>User Logout</a:t>
            </a:r>
          </a:p>
        </p:txBody>
      </p:sp>
      <p:sp>
        <p:nvSpPr>
          <p:cNvPr name="TextBox 16" id="16"/>
          <p:cNvSpPr txBox="true"/>
          <p:nvPr/>
        </p:nvSpPr>
        <p:spPr>
          <a:xfrm rot="0">
            <a:off x="1071562" y="6500258"/>
            <a:ext cx="3299460" cy="409575"/>
          </a:xfrm>
          <a:prstGeom prst="rect">
            <a:avLst/>
          </a:prstGeom>
        </p:spPr>
        <p:txBody>
          <a:bodyPr anchor="t" rtlCol="false" tIns="0" lIns="0" bIns="0" rIns="0">
            <a:spAutoFit/>
          </a:bodyPr>
          <a:lstStyle/>
          <a:p>
            <a:pPr algn="ctr">
              <a:lnSpc>
                <a:spcPts val="3000"/>
              </a:lnSpc>
              <a:spcBef>
                <a:spcPct val="0"/>
              </a:spcBef>
            </a:pPr>
            <a:r>
              <a:rPr lang="en-US" sz="3000">
                <a:solidFill>
                  <a:srgbClr val="F2F4F3"/>
                </a:solidFill>
                <a:latin typeface="Yeseva One"/>
              </a:rPr>
              <a:t>Navigation Menu</a:t>
            </a:r>
          </a:p>
        </p:txBody>
      </p:sp>
      <p:sp>
        <p:nvSpPr>
          <p:cNvPr name="TextBox 17" id="17"/>
          <p:cNvSpPr txBox="true"/>
          <p:nvPr/>
        </p:nvSpPr>
        <p:spPr>
          <a:xfrm rot="0">
            <a:off x="6195237" y="3509833"/>
            <a:ext cx="3221355" cy="790575"/>
          </a:xfrm>
          <a:prstGeom prst="rect">
            <a:avLst/>
          </a:prstGeom>
        </p:spPr>
        <p:txBody>
          <a:bodyPr anchor="t" rtlCol="false" tIns="0" lIns="0" bIns="0" rIns="0">
            <a:spAutoFit/>
          </a:bodyPr>
          <a:lstStyle/>
          <a:p>
            <a:pPr algn="ctr">
              <a:lnSpc>
                <a:spcPts val="3000"/>
              </a:lnSpc>
            </a:pPr>
            <a:r>
              <a:rPr lang="en-US" sz="3000">
                <a:solidFill>
                  <a:srgbClr val="F2F4F3"/>
                </a:solidFill>
                <a:latin typeface="Yeseva One"/>
              </a:rPr>
              <a:t>View Complaints</a:t>
            </a:r>
          </a:p>
          <a:p>
            <a:pPr algn="ctr">
              <a:lnSpc>
                <a:spcPts val="3000"/>
              </a:lnSpc>
              <a:spcBef>
                <a:spcPct val="0"/>
              </a:spcBef>
            </a:pPr>
          </a:p>
        </p:txBody>
      </p:sp>
      <p:sp>
        <p:nvSpPr>
          <p:cNvPr name="TextBox 18" id="18"/>
          <p:cNvSpPr txBox="true"/>
          <p:nvPr/>
        </p:nvSpPr>
        <p:spPr>
          <a:xfrm rot="0">
            <a:off x="6195237" y="2757358"/>
            <a:ext cx="2988945" cy="409575"/>
          </a:xfrm>
          <a:prstGeom prst="rect">
            <a:avLst/>
          </a:prstGeom>
        </p:spPr>
        <p:txBody>
          <a:bodyPr anchor="t" rtlCol="false" tIns="0" lIns="0" bIns="0" rIns="0">
            <a:spAutoFit/>
          </a:bodyPr>
          <a:lstStyle/>
          <a:p>
            <a:pPr algn="ctr">
              <a:lnSpc>
                <a:spcPts val="3000"/>
              </a:lnSpc>
              <a:spcBef>
                <a:spcPct val="0"/>
              </a:spcBef>
            </a:pPr>
            <a:r>
              <a:rPr lang="en-US" sz="3000">
                <a:solidFill>
                  <a:srgbClr val="F2F4F3"/>
                </a:solidFill>
                <a:latin typeface="Yeseva One"/>
              </a:rPr>
              <a:t>Apply Penalties</a:t>
            </a:r>
          </a:p>
        </p:txBody>
      </p:sp>
      <p:sp>
        <p:nvSpPr>
          <p:cNvPr name="TextBox 19" id="19"/>
          <p:cNvSpPr txBox="true"/>
          <p:nvPr/>
        </p:nvSpPr>
        <p:spPr>
          <a:xfrm rot="0">
            <a:off x="6195237" y="4262308"/>
            <a:ext cx="2215515" cy="409575"/>
          </a:xfrm>
          <a:prstGeom prst="rect">
            <a:avLst/>
          </a:prstGeom>
        </p:spPr>
        <p:txBody>
          <a:bodyPr anchor="t" rtlCol="false" tIns="0" lIns="0" bIns="0" rIns="0">
            <a:spAutoFit/>
          </a:bodyPr>
          <a:lstStyle/>
          <a:p>
            <a:pPr algn="ctr">
              <a:lnSpc>
                <a:spcPts val="3000"/>
              </a:lnSpc>
              <a:spcBef>
                <a:spcPct val="0"/>
              </a:spcBef>
            </a:pPr>
            <a:r>
              <a:rPr lang="en-US" sz="3000">
                <a:solidFill>
                  <a:srgbClr val="F2F4F3"/>
                </a:solidFill>
                <a:latin typeface="Yeseva One"/>
              </a:rPr>
              <a:t>View Users </a:t>
            </a:r>
          </a:p>
        </p:txBody>
      </p:sp>
      <p:sp>
        <p:nvSpPr>
          <p:cNvPr name="TextBox 20" id="20"/>
          <p:cNvSpPr txBox="true"/>
          <p:nvPr/>
        </p:nvSpPr>
        <p:spPr>
          <a:xfrm rot="0">
            <a:off x="6248368" y="8070122"/>
            <a:ext cx="3609975" cy="409575"/>
          </a:xfrm>
          <a:prstGeom prst="rect">
            <a:avLst/>
          </a:prstGeom>
        </p:spPr>
        <p:txBody>
          <a:bodyPr anchor="t" rtlCol="false" tIns="0" lIns="0" bIns="0" rIns="0">
            <a:spAutoFit/>
          </a:bodyPr>
          <a:lstStyle/>
          <a:p>
            <a:pPr algn="ctr">
              <a:lnSpc>
                <a:spcPts val="3000"/>
              </a:lnSpc>
              <a:spcBef>
                <a:spcPct val="0"/>
              </a:spcBef>
            </a:pPr>
            <a:r>
              <a:rPr lang="en-US" sz="3000">
                <a:solidFill>
                  <a:srgbClr val="F2F4F3"/>
                </a:solidFill>
                <a:latin typeface="Yeseva One"/>
              </a:rPr>
              <a:t>Request Quotation</a:t>
            </a:r>
          </a:p>
        </p:txBody>
      </p:sp>
      <p:sp>
        <p:nvSpPr>
          <p:cNvPr name="TextBox 21" id="21"/>
          <p:cNvSpPr txBox="true"/>
          <p:nvPr/>
        </p:nvSpPr>
        <p:spPr>
          <a:xfrm rot="0">
            <a:off x="6247448" y="8822597"/>
            <a:ext cx="3108960" cy="409575"/>
          </a:xfrm>
          <a:prstGeom prst="rect">
            <a:avLst/>
          </a:prstGeom>
        </p:spPr>
        <p:txBody>
          <a:bodyPr anchor="t" rtlCol="false" tIns="0" lIns="0" bIns="0" rIns="0">
            <a:spAutoFit/>
          </a:bodyPr>
          <a:lstStyle/>
          <a:p>
            <a:pPr algn="ctr">
              <a:lnSpc>
                <a:spcPts val="3000"/>
              </a:lnSpc>
              <a:spcBef>
                <a:spcPct val="0"/>
              </a:spcBef>
            </a:pPr>
            <a:r>
              <a:rPr lang="en-US" sz="3000">
                <a:solidFill>
                  <a:srgbClr val="F2F4F3"/>
                </a:solidFill>
                <a:latin typeface="Yeseva One"/>
              </a:rPr>
              <a:t>View Dashboard</a:t>
            </a:r>
          </a:p>
        </p:txBody>
      </p:sp>
      <p:sp>
        <p:nvSpPr>
          <p:cNvPr name="TextBox 22" id="22"/>
          <p:cNvSpPr txBox="true"/>
          <p:nvPr/>
        </p:nvSpPr>
        <p:spPr>
          <a:xfrm rot="0">
            <a:off x="6195237" y="9575072"/>
            <a:ext cx="4855845" cy="409575"/>
          </a:xfrm>
          <a:prstGeom prst="rect">
            <a:avLst/>
          </a:prstGeom>
        </p:spPr>
        <p:txBody>
          <a:bodyPr anchor="t" rtlCol="false" tIns="0" lIns="0" bIns="0" rIns="0">
            <a:spAutoFit/>
          </a:bodyPr>
          <a:lstStyle/>
          <a:p>
            <a:pPr algn="ctr">
              <a:lnSpc>
                <a:spcPts val="3000"/>
              </a:lnSpc>
              <a:spcBef>
                <a:spcPct val="0"/>
              </a:spcBef>
            </a:pPr>
            <a:r>
              <a:rPr lang="en-US" sz="3000">
                <a:solidFill>
                  <a:srgbClr val="F2F4F3"/>
                </a:solidFill>
                <a:latin typeface="Yeseva One"/>
              </a:rPr>
              <a:t>Monitor Purchase Status</a:t>
            </a:r>
          </a:p>
        </p:txBody>
      </p:sp>
      <p:sp>
        <p:nvSpPr>
          <p:cNvPr name="TextBox 23" id="23"/>
          <p:cNvSpPr txBox="true"/>
          <p:nvPr/>
        </p:nvSpPr>
        <p:spPr>
          <a:xfrm rot="0">
            <a:off x="6195237" y="5433883"/>
            <a:ext cx="3188970" cy="409575"/>
          </a:xfrm>
          <a:prstGeom prst="rect">
            <a:avLst/>
          </a:prstGeom>
        </p:spPr>
        <p:txBody>
          <a:bodyPr anchor="t" rtlCol="false" tIns="0" lIns="0" bIns="0" rIns="0">
            <a:spAutoFit/>
          </a:bodyPr>
          <a:lstStyle/>
          <a:p>
            <a:pPr algn="ctr">
              <a:lnSpc>
                <a:spcPts val="3000"/>
              </a:lnSpc>
              <a:spcBef>
                <a:spcPct val="0"/>
              </a:spcBef>
            </a:pPr>
            <a:r>
              <a:rPr lang="en-US" sz="3000">
                <a:solidFill>
                  <a:srgbClr val="F2F4F3"/>
                </a:solidFill>
                <a:latin typeface="Yeseva One"/>
              </a:rPr>
              <a:t>Upload Products</a:t>
            </a:r>
          </a:p>
        </p:txBody>
      </p:sp>
      <p:sp>
        <p:nvSpPr>
          <p:cNvPr name="TextBox 24" id="24"/>
          <p:cNvSpPr txBox="true"/>
          <p:nvPr/>
        </p:nvSpPr>
        <p:spPr>
          <a:xfrm rot="0">
            <a:off x="6195237" y="6186358"/>
            <a:ext cx="4040505" cy="409575"/>
          </a:xfrm>
          <a:prstGeom prst="rect">
            <a:avLst/>
          </a:prstGeom>
        </p:spPr>
        <p:txBody>
          <a:bodyPr anchor="t" rtlCol="false" tIns="0" lIns="0" bIns="0" rIns="0">
            <a:spAutoFit/>
          </a:bodyPr>
          <a:lstStyle/>
          <a:p>
            <a:pPr algn="ctr">
              <a:lnSpc>
                <a:spcPts val="3000"/>
              </a:lnSpc>
              <a:spcBef>
                <a:spcPct val="0"/>
              </a:spcBef>
            </a:pPr>
            <a:r>
              <a:rPr lang="en-US" sz="3000">
                <a:solidFill>
                  <a:srgbClr val="F2F4F3"/>
                </a:solidFill>
                <a:latin typeface="Yeseva One"/>
              </a:rPr>
              <a:t>View Profile Insights</a:t>
            </a:r>
          </a:p>
        </p:txBody>
      </p:sp>
      <p:sp>
        <p:nvSpPr>
          <p:cNvPr name="TextBox 25" id="25"/>
          <p:cNvSpPr txBox="true"/>
          <p:nvPr/>
        </p:nvSpPr>
        <p:spPr>
          <a:xfrm rot="0">
            <a:off x="6197142" y="6893522"/>
            <a:ext cx="2987040" cy="409575"/>
          </a:xfrm>
          <a:prstGeom prst="rect">
            <a:avLst/>
          </a:prstGeom>
        </p:spPr>
        <p:txBody>
          <a:bodyPr anchor="t" rtlCol="false" tIns="0" lIns="0" bIns="0" rIns="0">
            <a:spAutoFit/>
          </a:bodyPr>
          <a:lstStyle/>
          <a:p>
            <a:pPr algn="ctr">
              <a:lnSpc>
                <a:spcPts val="3000"/>
              </a:lnSpc>
              <a:spcBef>
                <a:spcPct val="0"/>
              </a:spcBef>
            </a:pPr>
            <a:r>
              <a:rPr lang="en-US" sz="3000">
                <a:solidFill>
                  <a:srgbClr val="F2F4F3"/>
                </a:solidFill>
                <a:latin typeface="Yeseva One"/>
              </a:rPr>
              <a:t>Send Quotation</a:t>
            </a:r>
          </a:p>
        </p:txBody>
      </p:sp>
      <p:sp>
        <p:nvSpPr>
          <p:cNvPr name="Freeform 26" id="26"/>
          <p:cNvSpPr/>
          <p:nvPr/>
        </p:nvSpPr>
        <p:spPr>
          <a:xfrm flipH="false" flipV="false" rot="5400000">
            <a:off x="334285" y="2005573"/>
            <a:ext cx="1474556" cy="1474556"/>
          </a:xfrm>
          <a:custGeom>
            <a:avLst/>
            <a:gdLst/>
            <a:ahLst/>
            <a:cxnLst/>
            <a:rect r="r" b="b" t="t" l="l"/>
            <a:pathLst>
              <a:path h="1474556" w="1474556">
                <a:moveTo>
                  <a:pt x="0" y="0"/>
                </a:moveTo>
                <a:lnTo>
                  <a:pt x="1474555" y="0"/>
                </a:lnTo>
                <a:lnTo>
                  <a:pt x="1474555" y="1474555"/>
                </a:lnTo>
                <a:lnTo>
                  <a:pt x="0" y="147455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27" id="27"/>
          <p:cNvSpPr txBox="true"/>
          <p:nvPr/>
        </p:nvSpPr>
        <p:spPr>
          <a:xfrm rot="0">
            <a:off x="3283182" y="276023"/>
            <a:ext cx="11721636" cy="1382395"/>
          </a:xfrm>
          <a:prstGeom prst="rect">
            <a:avLst/>
          </a:prstGeom>
        </p:spPr>
        <p:txBody>
          <a:bodyPr anchor="t" rtlCol="false" tIns="0" lIns="0" bIns="0" rIns="0">
            <a:spAutoFit/>
          </a:bodyPr>
          <a:lstStyle/>
          <a:p>
            <a:pPr algn="ctr">
              <a:lnSpc>
                <a:spcPts val="4400"/>
              </a:lnSpc>
            </a:pPr>
            <a:r>
              <a:rPr lang="en-US" sz="4400">
                <a:solidFill>
                  <a:srgbClr val="F2F4F3"/>
                </a:solidFill>
                <a:latin typeface="Yeseva One"/>
              </a:rPr>
              <a:t>BridgeLocal</a:t>
            </a:r>
          </a:p>
          <a:p>
            <a:pPr algn="ctr">
              <a:lnSpc>
                <a:spcPts val="3200"/>
              </a:lnSpc>
            </a:pPr>
            <a:r>
              <a:rPr lang="en-US" sz="3200">
                <a:solidFill>
                  <a:srgbClr val="F2F4F3"/>
                </a:solidFill>
                <a:latin typeface="Yeseva One"/>
              </a:rPr>
              <a:t>Empowering Jordanian Manufacturers</a:t>
            </a:r>
          </a:p>
          <a:p>
            <a:pPr algn="ctr">
              <a:lnSpc>
                <a:spcPts val="320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DAGFfy2dv4w</dc:identifier>
  <dcterms:modified xsi:type="dcterms:W3CDTF">2011-08-01T06:04:30Z</dcterms:modified>
  <cp:revision>1</cp:revision>
  <dc:title>GraduationProjectPresentation</dc:title>
</cp:coreProperties>
</file>