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C591-EB3B-A9D3-38CD-8C6D355E4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5C3AA7-AC0C-ECBA-43E8-B75CF63D9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BF96B0-AA20-DC17-A5A6-B3F5245AFE9A}"/>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B2272CEF-92E4-D64E-F482-5579B427D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91677-0881-A3B1-962E-7BEE4F58F311}"/>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121763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3421-236D-3AD9-5C31-8FEEFBDCE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8AEDAC-80B8-8628-AD83-287E84FA65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12722-AD04-1C73-2944-37935EAFBE3D}"/>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0DB58D0F-DA84-C445-3DE0-EE8CB8F13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D5261-5DA5-B90C-32EE-479E9FDCF9D5}"/>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38823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8E510-71F9-0C7E-9312-A772FBB58B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A4CBEF-4564-1216-EBBA-F2646A9F5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36106-41E9-7DBB-86B4-25E0F0110091}"/>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8DD614B2-18A2-D11C-A883-81B7255F0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9EB60-9BD4-DE77-DF9A-DD793FAE7AED}"/>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33368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ECF-8BB8-A6D3-D376-D7735A8E9FD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A81056D-D61F-8B7B-D5F9-0CEDEC4C2FF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87BC9-C263-95A8-856E-5C05B421CE50}"/>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8E720340-EBF7-D528-100D-1AADB3824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EE0AF-E85F-547B-B4CC-D71849299D83}"/>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169934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C325-3D1C-901E-1758-4180BCB63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32D7C-2415-00F0-3C71-97098D7AE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F8101-D9BE-9202-A358-0D4F7A77EBDF}"/>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AF05ECCE-3F22-1A71-3244-340D25D60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6BA36-0ABA-FFBB-ECAF-A6FD7A7DDA92}"/>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36882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AB78-D3CE-2BD1-9791-769A19DA3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F0D5FE-811C-43C7-4954-888FA605A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44CA92-9F6D-7863-62BE-ED933758B7C9}"/>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2CC5B2DD-AC6B-CADF-DC61-67A55AF4C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57A3C-727B-EF1E-BEFB-2DECEF204324}"/>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127188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1934-3207-BA6B-FF4F-43D9F76AD6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4EBF02-813D-1786-B4FF-6C5D7B57F2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251722-A037-BE70-9256-5BF1B8956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AD377-5F40-2B39-9491-EEA6E7949743}"/>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6" name="Footer Placeholder 5">
            <a:extLst>
              <a:ext uri="{FF2B5EF4-FFF2-40B4-BE49-F238E27FC236}">
                <a16:creationId xmlns:a16="http://schemas.microsoft.com/office/drawing/2014/main" id="{9B32E36D-5E54-0B1C-19F9-72CE97B1A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FA808-E77D-53A1-5128-5A9AD34C2DD8}"/>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20694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A707-99C8-8FCD-8DA8-4D61E64A3A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08035D-5F02-CC11-CDC1-9D7F4D657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88300-8B9F-6D2B-A745-797AA3C123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6E67C-C5A7-CF91-EA5A-947996A43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E1D6B-0D9D-3702-552F-E9942BC43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58B2B-1DC8-9E0E-2856-DF39F13B2267}"/>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8" name="Footer Placeholder 7">
            <a:extLst>
              <a:ext uri="{FF2B5EF4-FFF2-40B4-BE49-F238E27FC236}">
                <a16:creationId xmlns:a16="http://schemas.microsoft.com/office/drawing/2014/main" id="{DAA50CC7-F59A-3DC2-60AF-A45FE6946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714D3-17C9-40C0-C34C-C93505904310}"/>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12356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4F8E-012D-0D5F-89F6-EBB99E2999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26126B-6E89-6A13-FA62-8FF6491DAB6A}"/>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4" name="Footer Placeholder 3">
            <a:extLst>
              <a:ext uri="{FF2B5EF4-FFF2-40B4-BE49-F238E27FC236}">
                <a16:creationId xmlns:a16="http://schemas.microsoft.com/office/drawing/2014/main" id="{69B6256F-FD92-913C-4115-CC9C3D502A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7947D-CE0A-CC50-945D-E211EE5A2C4C}"/>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16084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CF63C-345E-9A88-34FE-A9A5A52AE94F}"/>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3" name="Footer Placeholder 2">
            <a:extLst>
              <a:ext uri="{FF2B5EF4-FFF2-40B4-BE49-F238E27FC236}">
                <a16:creationId xmlns:a16="http://schemas.microsoft.com/office/drawing/2014/main" id="{C5E0BD91-294F-88E7-A2C9-A82648640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B0ED0-2F24-43FD-66CD-9D9D29E29EFE}"/>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226988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B582-F677-74BF-52D9-8E5417390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4A2575-1543-4E30-EABA-BBC269E95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CF568B-39A0-54B9-6EFB-90860D94F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886ED-84B3-ADA8-8548-3FA0660CDA95}"/>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6" name="Footer Placeholder 5">
            <a:extLst>
              <a:ext uri="{FF2B5EF4-FFF2-40B4-BE49-F238E27FC236}">
                <a16:creationId xmlns:a16="http://schemas.microsoft.com/office/drawing/2014/main" id="{5C997D32-4E65-A258-BAD1-0818417A7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FDDAC-7E16-654A-597B-35013259E2E4}"/>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327643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C22F-94D5-37DE-B606-A42F76B9D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7934FB-62F0-D407-AE6B-C0D48421D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6A99-5E43-2B0E-231E-E45E996DF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D2A33-148A-AB58-F31E-D1F64E2FE3C5}"/>
              </a:ext>
            </a:extLst>
          </p:cNvPr>
          <p:cNvSpPr>
            <a:spLocks noGrp="1"/>
          </p:cNvSpPr>
          <p:nvPr>
            <p:ph type="dt" sz="half" idx="10"/>
          </p:nvPr>
        </p:nvSpPr>
        <p:spPr/>
        <p:txBody>
          <a:bodyPr/>
          <a:lstStyle/>
          <a:p>
            <a:fld id="{B5D6D254-D586-4090-9380-3D417CC26D21}" type="datetimeFigureOut">
              <a:rPr lang="en-US" smtClean="0"/>
              <a:t>12/24/2023</a:t>
            </a:fld>
            <a:endParaRPr lang="en-US"/>
          </a:p>
        </p:txBody>
      </p:sp>
      <p:sp>
        <p:nvSpPr>
          <p:cNvPr id="6" name="Footer Placeholder 5">
            <a:extLst>
              <a:ext uri="{FF2B5EF4-FFF2-40B4-BE49-F238E27FC236}">
                <a16:creationId xmlns:a16="http://schemas.microsoft.com/office/drawing/2014/main" id="{46052469-2533-58E8-E4A0-99C3FF922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1FF3C-1FAA-6CE4-6B5C-73068EE74839}"/>
              </a:ext>
            </a:extLst>
          </p:cNvPr>
          <p:cNvSpPr>
            <a:spLocks noGrp="1"/>
          </p:cNvSpPr>
          <p:nvPr>
            <p:ph type="sldNum" sz="quarter" idx="12"/>
          </p:nvPr>
        </p:nvSpPr>
        <p:spPr/>
        <p:txBody>
          <a:bodyPr/>
          <a:lstStyle/>
          <a:p>
            <a:fld id="{5870B879-A54C-4990-A422-1F737D44BAD2}" type="slidenum">
              <a:rPr lang="en-US" smtClean="0"/>
              <a:t>‹#›</a:t>
            </a:fld>
            <a:endParaRPr lang="en-US"/>
          </a:p>
        </p:txBody>
      </p:sp>
    </p:spTree>
    <p:extLst>
      <p:ext uri="{BB962C8B-B14F-4D97-AF65-F5344CB8AC3E}">
        <p14:creationId xmlns:p14="http://schemas.microsoft.com/office/powerpoint/2010/main" val="39966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B29B3-77B0-F9A6-32C0-229A240AD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C765A-9F43-0F7B-BAC7-1653D4F11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19D19-0268-FABB-4400-639BC653D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6D254-D586-4090-9380-3D417CC26D21}" type="datetimeFigureOut">
              <a:rPr lang="en-US" smtClean="0"/>
              <a:t>12/24/2023</a:t>
            </a:fld>
            <a:endParaRPr lang="en-US"/>
          </a:p>
        </p:txBody>
      </p:sp>
      <p:sp>
        <p:nvSpPr>
          <p:cNvPr id="5" name="Footer Placeholder 4">
            <a:extLst>
              <a:ext uri="{FF2B5EF4-FFF2-40B4-BE49-F238E27FC236}">
                <a16:creationId xmlns:a16="http://schemas.microsoft.com/office/drawing/2014/main" id="{23ED7F0F-561C-B769-2835-7C32CC114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7EFE35-5AD3-CA62-7B36-85B08F6D9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0B879-A54C-4990-A422-1F737D44BAD2}" type="slidenum">
              <a:rPr lang="en-US" smtClean="0"/>
              <a:t>‹#›</a:t>
            </a:fld>
            <a:endParaRPr lang="en-US"/>
          </a:p>
        </p:txBody>
      </p:sp>
    </p:spTree>
    <p:extLst>
      <p:ext uri="{BB962C8B-B14F-4D97-AF65-F5344CB8AC3E}">
        <p14:creationId xmlns:p14="http://schemas.microsoft.com/office/powerpoint/2010/main" val="2771964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5C372-EBD0-D607-DBCB-DFF40B6B4489}"/>
              </a:ext>
            </a:extLst>
          </p:cNvPr>
          <p:cNvSpPr>
            <a:spLocks noGrp="1"/>
          </p:cNvSpPr>
          <p:nvPr>
            <p:ph type="title"/>
          </p:nvPr>
        </p:nvSpPr>
        <p:spPr>
          <a:xfrm>
            <a:off x="266429" y="643467"/>
            <a:ext cx="5962785" cy="5826159"/>
          </a:xfrm>
        </p:spPr>
        <p:txBody>
          <a:bodyPr vert="horz" lIns="91440" tIns="45720" rIns="91440" bIns="45720" rtlCol="0" anchor="b">
            <a:noAutofit/>
          </a:bodyPr>
          <a:lstStyle/>
          <a:p>
            <a:r>
              <a:rPr lang="en-US" sz="2400" dirty="0"/>
              <a:t>Cybersecurity is the practice of protecting computer systems, networks, and data from digital attacks or unauthorized access. It encompasses various strategies;</a:t>
            </a:r>
            <a:br>
              <a:rPr lang="en-US" sz="2400" dirty="0"/>
            </a:br>
            <a:r>
              <a:rPr lang="en-US" sz="2400" dirty="0"/>
              <a:t>Some of the examples of it are:</a:t>
            </a:r>
            <a:br>
              <a:rPr lang="en-US" sz="2400" dirty="0"/>
            </a:br>
            <a:r>
              <a:rPr lang="en-US" sz="2400" dirty="0"/>
              <a:t>• Network Security: Securing networks to prevent unauthorized access or misuse. Example: Configuring firewalls to filter incoming traffic</a:t>
            </a:r>
            <a:br>
              <a:rPr lang="en-US" sz="2400" dirty="0"/>
            </a:br>
            <a:r>
              <a:rPr lang="en-US" sz="2400" dirty="0"/>
              <a:t>• Endpoint Security: Protecting individual devices like computers, smartphones, and tablets from threats. Example: Installing antivirus software to detect and remove malware from a computer</a:t>
            </a:r>
            <a:br>
              <a:rPr lang="en-US" sz="2400" dirty="0"/>
            </a:br>
            <a:r>
              <a:rPr lang="en-US" sz="2400" dirty="0"/>
              <a:t>• Cloud Security: Safeguarding data stored in cloud platforms from breaches or data loss. Example: Encrypting data before uploading it to a cloud storage service.</a:t>
            </a:r>
          </a:p>
        </p:txBody>
      </p:sp>
      <p:pic>
        <p:nvPicPr>
          <p:cNvPr id="5" name="Picture 4" descr="Transparent padlock">
            <a:extLst>
              <a:ext uri="{FF2B5EF4-FFF2-40B4-BE49-F238E27FC236}">
                <a16:creationId xmlns:a16="http://schemas.microsoft.com/office/drawing/2014/main" id="{ABA86F42-3ED6-242D-68F3-8BCAE5D9669D}"/>
              </a:ext>
            </a:extLst>
          </p:cNvPr>
          <p:cNvPicPr>
            <a:picLocks noChangeAspect="1"/>
          </p:cNvPicPr>
          <p:nvPr/>
        </p:nvPicPr>
        <p:blipFill rotWithShape="1">
          <a:blip r:embed="rId2"/>
          <a:srcRect l="6086" r="36965"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5073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Programming data on computer monitor">
            <a:extLst>
              <a:ext uri="{FF2B5EF4-FFF2-40B4-BE49-F238E27FC236}">
                <a16:creationId xmlns:a16="http://schemas.microsoft.com/office/drawing/2014/main" id="{08756287-B06E-A7F8-F961-0D32D6936011}"/>
              </a:ext>
            </a:extLst>
          </p:cNvPr>
          <p:cNvPicPr>
            <a:picLocks noChangeAspect="1"/>
          </p:cNvPicPr>
          <p:nvPr/>
        </p:nvPicPr>
        <p:blipFill rotWithShape="1">
          <a:blip r:embed="rId2"/>
          <a:srcRect l="6759" t="7872" r="15510"/>
          <a:stretch/>
        </p:blipFill>
        <p:spPr>
          <a:xfrm>
            <a:off x="3523488" y="10"/>
            <a:ext cx="8668512" cy="6857990"/>
          </a:xfrm>
          <a:prstGeom prst="rect">
            <a:avLst/>
          </a:prstGeom>
        </p:spPr>
      </p:pic>
      <p:sp>
        <p:nvSpPr>
          <p:cNvPr id="28" name="Rectangle 2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0FBABB-B370-2466-D4A0-7AB88B7DC2A5}"/>
              </a:ext>
            </a:extLst>
          </p:cNvPr>
          <p:cNvSpPr>
            <a:spLocks noGrp="1"/>
          </p:cNvSpPr>
          <p:nvPr>
            <p:ph type="title"/>
          </p:nvPr>
        </p:nvSpPr>
        <p:spPr>
          <a:xfrm>
            <a:off x="176263" y="958801"/>
            <a:ext cx="7059561" cy="5606634"/>
          </a:xfrm>
        </p:spPr>
        <p:txBody>
          <a:bodyPr vert="horz" lIns="91440" tIns="45720" rIns="91440" bIns="45720" rtlCol="0" anchor="b">
            <a:noAutofit/>
          </a:bodyPr>
          <a:lstStyle/>
          <a:p>
            <a:r>
              <a:rPr lang="en-US" sz="2400" dirty="0">
                <a:solidFill>
                  <a:schemeClr val="bg1"/>
                </a:solidFill>
              </a:rPr>
              <a:t>Now, let's explore some examples of attacks in cybersecurity:</a:t>
            </a:r>
            <a:br>
              <a:rPr lang="en-US" sz="2400" dirty="0">
                <a:solidFill>
                  <a:schemeClr val="bg1"/>
                </a:solidFill>
              </a:rPr>
            </a:br>
            <a:r>
              <a:rPr lang="en-US" sz="2400" dirty="0">
                <a:solidFill>
                  <a:schemeClr val="bg1"/>
                </a:solidFill>
              </a:rPr>
              <a:t>• Phishing: Deceptive attempts via emails or sites to gather sensitive data like passwords or credit card info by posing as a legitimate entity.</a:t>
            </a:r>
            <a:br>
              <a:rPr lang="en-US" sz="2400" dirty="0">
                <a:solidFill>
                  <a:schemeClr val="bg1"/>
                </a:solidFill>
              </a:rPr>
            </a:br>
            <a:r>
              <a:rPr lang="en-US" sz="2400" dirty="0">
                <a:solidFill>
                  <a:schemeClr val="bg1"/>
                </a:solidFill>
              </a:rPr>
              <a:t>• Malware: Software designed to harm or gain unauthorized access to systems. Includes viruses, ransomware, trojans, etc.</a:t>
            </a:r>
            <a:br>
              <a:rPr lang="en-US" sz="2400" dirty="0">
                <a:solidFill>
                  <a:schemeClr val="bg1"/>
                </a:solidFill>
              </a:rPr>
            </a:br>
            <a:r>
              <a:rPr lang="en-US" sz="2400" dirty="0">
                <a:solidFill>
                  <a:schemeClr val="bg1"/>
                </a:solidFill>
              </a:rPr>
              <a:t>• DDoS (Distributed Denial of Service): Overloads a network or system with high traffic, making it inaccessible to users.</a:t>
            </a:r>
            <a:br>
              <a:rPr lang="en-US" sz="2400" dirty="0">
                <a:solidFill>
                  <a:schemeClr val="bg1"/>
                </a:solidFill>
              </a:rPr>
            </a:br>
            <a:r>
              <a:rPr lang="en-US" sz="2400" dirty="0">
                <a:solidFill>
                  <a:schemeClr val="bg1"/>
                </a:solidFill>
              </a:rPr>
              <a:t>• Man-in-the-Middle (MitM): Intruders intercept and potentially modify or eavesdrop on communication between two parties.</a:t>
            </a:r>
            <a:br>
              <a:rPr lang="en-US" sz="2400" dirty="0">
                <a:solidFill>
                  <a:schemeClr val="bg1"/>
                </a:solidFill>
              </a:rPr>
            </a:br>
            <a:r>
              <a:rPr lang="en-US" sz="2400" dirty="0">
                <a:solidFill>
                  <a:schemeClr val="bg1"/>
                </a:solidFill>
              </a:rPr>
              <a:t>• SQL Injection: Exploits weaknesses in web applications, letting attackers access or manipulate databases by injecting malicious SQL queries.</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72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E3631-DDCC-BB2D-7F40-E85FE89A9E94}"/>
              </a:ext>
            </a:extLst>
          </p:cNvPr>
          <p:cNvSpPr>
            <a:spLocks noGrp="1"/>
          </p:cNvSpPr>
          <p:nvPr>
            <p:ph type="title"/>
          </p:nvPr>
        </p:nvSpPr>
        <p:spPr>
          <a:xfrm>
            <a:off x="0" y="1338262"/>
            <a:ext cx="5009505" cy="4679080"/>
          </a:xfrm>
          <a:noFill/>
        </p:spPr>
        <p:txBody>
          <a:bodyPr vert="horz" lIns="91440" tIns="45720" rIns="91440" bIns="45720" rtlCol="0" anchor="b">
            <a:noAutofit/>
          </a:bodyPr>
          <a:lstStyle/>
          <a:p>
            <a:r>
              <a:rPr lang="en-US" sz="2000" dirty="0"/>
              <a:t>The Cyber Kill Chain is a strategic framework used to understand and combat cyber threats. It outlines the stages an attacker typically goes through to infiltrate a system:</a:t>
            </a:r>
            <a:br>
              <a:rPr lang="en-US" sz="2000" dirty="0"/>
            </a:br>
            <a:r>
              <a:rPr lang="en-US" sz="2000" dirty="0"/>
              <a:t>• Reconnaissance: Learning about potential targets within a company.</a:t>
            </a:r>
            <a:br>
              <a:rPr lang="en-US" sz="2000" dirty="0"/>
            </a:br>
            <a:r>
              <a:rPr lang="en-US" sz="2000" dirty="0"/>
              <a:t>• Weaponization: Crafting deceptive emails with malicious links or attachments.</a:t>
            </a:r>
            <a:br>
              <a:rPr lang="en-US" sz="2000" dirty="0"/>
            </a:br>
            <a:r>
              <a:rPr lang="en-US" sz="2000" dirty="0"/>
              <a:t>• Delivery: Sending these emails to targeted employees.</a:t>
            </a:r>
            <a:br>
              <a:rPr lang="en-US" sz="2000" dirty="0"/>
            </a:br>
            <a:r>
              <a:rPr lang="en-US" sz="2000" dirty="0"/>
              <a:t>• Exploitation: Employee opening the malicious link or attachment.</a:t>
            </a:r>
            <a:br>
              <a:rPr lang="en-US" sz="2000" dirty="0"/>
            </a:br>
            <a:r>
              <a:rPr lang="en-US" sz="2000" dirty="0"/>
              <a:t>• Installation: Malware gaining access to the system.</a:t>
            </a:r>
            <a:br>
              <a:rPr lang="en-US" sz="2000" dirty="0"/>
            </a:br>
            <a:r>
              <a:rPr lang="en-US" sz="2000" dirty="0"/>
              <a:t>• Command and Control: Attacker gaining control and potentially stealing sensitive data.</a:t>
            </a:r>
            <a:br>
              <a:rPr lang="en-US" sz="2000" dirty="0"/>
            </a:br>
            <a:r>
              <a:rPr lang="en-US" sz="2000" dirty="0"/>
              <a:t>• Actions on Objectives: Exploiting stolen information for financial gain or causing disruptions.</a:t>
            </a:r>
          </a:p>
        </p:txBody>
      </p:sp>
      <p:pic>
        <p:nvPicPr>
          <p:cNvPr id="22" name="Picture 21" descr="CPU with binary numbers and blueprint">
            <a:extLst>
              <a:ext uri="{FF2B5EF4-FFF2-40B4-BE49-F238E27FC236}">
                <a16:creationId xmlns:a16="http://schemas.microsoft.com/office/drawing/2014/main" id="{7FEE0035-DB26-C3FC-4634-A2E7EC370722}"/>
              </a:ext>
            </a:extLst>
          </p:cNvPr>
          <p:cNvPicPr>
            <a:picLocks noChangeAspect="1"/>
          </p:cNvPicPr>
          <p:nvPr/>
        </p:nvPicPr>
        <p:blipFill rotWithShape="1">
          <a:blip r:embed="rId2"/>
          <a:srcRect l="23013" r="18075"/>
          <a:stretch/>
        </p:blipFill>
        <p:spPr>
          <a:xfrm>
            <a:off x="5009505" y="10"/>
            <a:ext cx="7182495" cy="6857990"/>
          </a:xfrm>
          <a:prstGeom prst="rect">
            <a:avLst/>
          </a:prstGeom>
        </p:spPr>
      </p:pic>
    </p:spTree>
    <p:extLst>
      <p:ext uri="{BB962C8B-B14F-4D97-AF65-F5344CB8AC3E}">
        <p14:creationId xmlns:p14="http://schemas.microsoft.com/office/powerpoint/2010/main" val="89083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6631A-ADF9-5FCD-69AF-CBCD30524C4A}"/>
              </a:ext>
            </a:extLst>
          </p:cNvPr>
          <p:cNvSpPr>
            <a:spLocks noGrp="1"/>
          </p:cNvSpPr>
          <p:nvPr>
            <p:ph type="title"/>
          </p:nvPr>
        </p:nvSpPr>
        <p:spPr>
          <a:xfrm>
            <a:off x="1" y="872613"/>
            <a:ext cx="5006455" cy="5112773"/>
          </a:xfrm>
          <a:noFill/>
        </p:spPr>
        <p:txBody>
          <a:bodyPr vert="horz" lIns="91440" tIns="45720" rIns="91440" bIns="45720" rtlCol="0" anchor="b">
            <a:noAutofit/>
          </a:bodyPr>
          <a:lstStyle/>
          <a:p>
            <a:r>
              <a:rPr lang="en-US" sz="2400" dirty="0"/>
              <a:t>The CIA triangle in cybersecurity represents three core principles: Confidentiality, Integrity, and Availability.</a:t>
            </a:r>
            <a:br>
              <a:rPr lang="en-US" sz="2400" dirty="0"/>
            </a:br>
            <a:r>
              <a:rPr lang="en-US" sz="2400" dirty="0"/>
              <a:t>• Confidentiality: Protecting customer account information with encryption to prevent unauthorized access.</a:t>
            </a:r>
            <a:br>
              <a:rPr lang="en-US" sz="2400" dirty="0"/>
            </a:br>
            <a:r>
              <a:rPr lang="en-US" sz="2400" dirty="0"/>
              <a:t>• Integrity: Using checksums to verify that financial transactions have not been altered during processing or transmission.</a:t>
            </a:r>
            <a:br>
              <a:rPr lang="en-US" sz="2400" dirty="0"/>
            </a:br>
            <a:r>
              <a:rPr lang="en-US" sz="2400" dirty="0"/>
              <a:t>• Availability: Implementing redundant servers to ensure continuous availability of banking services, even during peak usage times or in the event of a hardware failure.</a:t>
            </a:r>
          </a:p>
        </p:txBody>
      </p:sp>
      <p:pic>
        <p:nvPicPr>
          <p:cNvPr id="14" name="Picture 13" descr="Abstract background of mesh on pink">
            <a:extLst>
              <a:ext uri="{FF2B5EF4-FFF2-40B4-BE49-F238E27FC236}">
                <a16:creationId xmlns:a16="http://schemas.microsoft.com/office/drawing/2014/main" id="{E52B0386-CCD4-4006-27F8-649F95162826}"/>
              </a:ext>
            </a:extLst>
          </p:cNvPr>
          <p:cNvPicPr>
            <a:picLocks noChangeAspect="1"/>
          </p:cNvPicPr>
          <p:nvPr/>
        </p:nvPicPr>
        <p:blipFill rotWithShape="1">
          <a:blip r:embed="rId2"/>
          <a:srcRect l="21381" r="8709" b="-1"/>
          <a:stretch/>
        </p:blipFill>
        <p:spPr>
          <a:xfrm>
            <a:off x="5009505" y="10"/>
            <a:ext cx="7182495" cy="6857990"/>
          </a:xfrm>
          <a:prstGeom prst="rect">
            <a:avLst/>
          </a:prstGeom>
        </p:spPr>
      </p:pic>
    </p:spTree>
    <p:extLst>
      <p:ext uri="{BB962C8B-B14F-4D97-AF65-F5344CB8AC3E}">
        <p14:creationId xmlns:p14="http://schemas.microsoft.com/office/powerpoint/2010/main" val="11261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50C715-243B-DD11-487D-C9CD56381288}"/>
              </a:ext>
            </a:extLst>
          </p:cNvPr>
          <p:cNvSpPr>
            <a:spLocks noGrp="1"/>
          </p:cNvSpPr>
          <p:nvPr>
            <p:ph type="title"/>
          </p:nvPr>
        </p:nvSpPr>
        <p:spPr>
          <a:xfrm>
            <a:off x="5128813" y="1520659"/>
            <a:ext cx="5998840" cy="4649083"/>
          </a:xfrm>
          <a:noFill/>
        </p:spPr>
        <p:txBody>
          <a:bodyPr vert="horz" lIns="91440" tIns="45720" rIns="91440" bIns="45720" rtlCol="0" anchor="b">
            <a:noAutofit/>
          </a:bodyPr>
          <a:lstStyle/>
          <a:p>
            <a:r>
              <a:rPr lang="en-US" sz="2000" dirty="0"/>
              <a:t>Some of the activities in cybersecurity include:</a:t>
            </a:r>
            <a:br>
              <a:rPr lang="en-US" sz="2000" dirty="0"/>
            </a:br>
            <a:r>
              <a:rPr lang="en-US" sz="2000" dirty="0"/>
              <a:t>• Ipconfig (Windows) / </a:t>
            </a:r>
            <a:r>
              <a:rPr lang="en-US" sz="2000" dirty="0" err="1"/>
              <a:t>Ifconfig</a:t>
            </a:r>
            <a:r>
              <a:rPr lang="en-US" sz="2000" dirty="0"/>
              <a:t> (Unix/Linux): Displays and manages network configuration details.</a:t>
            </a:r>
            <a:br>
              <a:rPr lang="en-US" sz="2000" dirty="0"/>
            </a:br>
            <a:r>
              <a:rPr lang="en-US" sz="2000" dirty="0"/>
              <a:t>• </a:t>
            </a:r>
            <a:r>
              <a:rPr lang="en-US" sz="2000" dirty="0" err="1"/>
              <a:t>ifconfig</a:t>
            </a:r>
            <a:r>
              <a:rPr lang="en-US" sz="2000" dirty="0"/>
              <a:t>: Configures and displays network interface info (IP addresses, network status) in Unix/Linux.</a:t>
            </a:r>
            <a:br>
              <a:rPr lang="en-US" sz="2000" dirty="0"/>
            </a:br>
            <a:r>
              <a:rPr lang="en-US" sz="2000" dirty="0"/>
              <a:t>• </a:t>
            </a:r>
            <a:r>
              <a:rPr lang="en-US" sz="2000" dirty="0" err="1"/>
              <a:t>whoami</a:t>
            </a:r>
            <a:r>
              <a:rPr lang="en-US" sz="2000" dirty="0"/>
              <a:t>: Displays the username of the active session/user in Unix-like systems.</a:t>
            </a:r>
            <a:br>
              <a:rPr lang="en-US" sz="2000" dirty="0"/>
            </a:br>
            <a:r>
              <a:rPr lang="en-US" sz="2000" dirty="0"/>
              <a:t>• Tracing Hops to a Website: Shows the intermediary points ('hops') data travels through to reach a website.</a:t>
            </a:r>
            <a:br>
              <a:rPr lang="en-US" sz="2000" dirty="0"/>
            </a:br>
            <a:r>
              <a:rPr lang="en-US" sz="2000" dirty="0"/>
              <a:t>• Finding Primary Nameservers: Identifies the primary nameservers managing a website's DNS.</a:t>
            </a:r>
            <a:br>
              <a:rPr lang="en-US" sz="2000" dirty="0"/>
            </a:br>
            <a:r>
              <a:rPr lang="en-US" sz="2000" dirty="0"/>
              <a:t>• </a:t>
            </a:r>
            <a:r>
              <a:rPr lang="en-US" sz="2000" dirty="0" err="1"/>
              <a:t>whois</a:t>
            </a:r>
            <a:r>
              <a:rPr lang="en-US" sz="2000" dirty="0"/>
              <a:t>: Retrieves domain registration details (registrar, registration date, contact info) for a domain.</a:t>
            </a:r>
            <a:br>
              <a:rPr lang="en-US" sz="2000" dirty="0"/>
            </a:br>
            <a:r>
              <a:rPr lang="en-US" sz="2000" dirty="0"/>
              <a:t>• ping: Checks network connectivity by sending data packets and measuring round-trip time.</a:t>
            </a:r>
            <a:br>
              <a:rPr lang="en-US" sz="2000" dirty="0"/>
            </a:br>
            <a:r>
              <a:rPr lang="en-US" sz="2000" dirty="0"/>
              <a:t>• Querying MX Records: Uses </a:t>
            </a:r>
            <a:r>
              <a:rPr lang="en-US" sz="2000" dirty="0" err="1"/>
              <a:t>nslookup</a:t>
            </a:r>
            <a:r>
              <a:rPr lang="en-US" sz="2000" dirty="0"/>
              <a:t> to find Mail Exchange (MX) servers handling email delivery for a domain.</a:t>
            </a:r>
            <a:br>
              <a:rPr lang="en-US" sz="2000" dirty="0"/>
            </a:br>
            <a:r>
              <a:rPr lang="en-US" sz="2000" dirty="0"/>
              <a:t>• Nmap: Scans networks to discover hosts, services, and vulnerabilities.</a:t>
            </a:r>
            <a:br>
              <a:rPr lang="en-US" sz="2000" dirty="0"/>
            </a:br>
            <a:r>
              <a:rPr lang="en-US" sz="2000" dirty="0"/>
              <a:t>• </a:t>
            </a:r>
            <a:r>
              <a:rPr lang="en-US" sz="2000" dirty="0" err="1"/>
              <a:t>Whois</a:t>
            </a:r>
            <a:r>
              <a:rPr lang="en-US" sz="2000" dirty="0"/>
              <a:t>: Retrieves domain registration information.</a:t>
            </a:r>
          </a:p>
        </p:txBody>
      </p:sp>
      <p:pic>
        <p:nvPicPr>
          <p:cNvPr id="5" name="Picture 4" descr="Data concept">
            <a:extLst>
              <a:ext uri="{FF2B5EF4-FFF2-40B4-BE49-F238E27FC236}">
                <a16:creationId xmlns:a16="http://schemas.microsoft.com/office/drawing/2014/main" id="{34EF6BC5-C7F2-F154-841E-9B2F6C3035BA}"/>
              </a:ext>
            </a:extLst>
          </p:cNvPr>
          <p:cNvPicPr>
            <a:picLocks noChangeAspect="1"/>
          </p:cNvPicPr>
          <p:nvPr/>
        </p:nvPicPr>
        <p:blipFill rotWithShape="1">
          <a:blip r:embed="rId2"/>
          <a:srcRect l="9249" r="36147"/>
          <a:stretch/>
        </p:blipFill>
        <p:spPr>
          <a:xfrm>
            <a:off x="20" y="10"/>
            <a:ext cx="4992985" cy="6857990"/>
          </a:xfrm>
          <a:prstGeom prst="rect">
            <a:avLst/>
          </a:prstGeom>
        </p:spPr>
      </p:pic>
    </p:spTree>
    <p:extLst>
      <p:ext uri="{BB962C8B-B14F-4D97-AF65-F5344CB8AC3E}">
        <p14:creationId xmlns:p14="http://schemas.microsoft.com/office/powerpoint/2010/main" val="122409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Electronic circuit board">
            <a:extLst>
              <a:ext uri="{FF2B5EF4-FFF2-40B4-BE49-F238E27FC236}">
                <a16:creationId xmlns:a16="http://schemas.microsoft.com/office/drawing/2014/main" id="{1B989011-193C-951C-42D1-208EA2B32082}"/>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A3356E-AC4E-8DE0-2D9F-F8AB3C165626}"/>
              </a:ext>
            </a:extLst>
          </p:cNvPr>
          <p:cNvSpPr>
            <a:spLocks noGrp="1"/>
          </p:cNvSpPr>
          <p:nvPr>
            <p:ph type="title"/>
          </p:nvPr>
        </p:nvSpPr>
        <p:spPr>
          <a:xfrm>
            <a:off x="8200873" y="2149460"/>
            <a:ext cx="3988078" cy="3692028"/>
          </a:xfrm>
          <a:noFill/>
        </p:spPr>
        <p:txBody>
          <a:bodyPr vert="horz" lIns="91440" tIns="45720" rIns="91440" bIns="45720" rtlCol="0" anchor="b">
            <a:noAutofit/>
          </a:bodyPr>
          <a:lstStyle/>
          <a:p>
            <a:r>
              <a:rPr lang="en-US" sz="2400" dirty="0">
                <a:solidFill>
                  <a:schemeClr val="bg1"/>
                </a:solidFill>
              </a:rPr>
              <a:t>IoT, or the Internet of Things, refers to the network of interconnected devices embedded with sensors, software, and connectivity, allowing them to collect and exchange data.</a:t>
            </a:r>
            <a:br>
              <a:rPr lang="en-US" sz="2400" dirty="0">
                <a:solidFill>
                  <a:schemeClr val="bg1"/>
                </a:solidFill>
              </a:rPr>
            </a:br>
            <a:r>
              <a:rPr lang="en-US" sz="2400" dirty="0">
                <a:solidFill>
                  <a:schemeClr val="bg1"/>
                </a:solidFill>
              </a:rPr>
              <a:t>One of the earliest IoT applications was connecting a Coca-Cola vending machine to the internet in 1982 to remotely check its status and see if it was stocked with cold drinks.</a:t>
            </a:r>
          </a:p>
        </p:txBody>
      </p:sp>
    </p:spTree>
    <p:extLst>
      <p:ext uri="{BB962C8B-B14F-4D97-AF65-F5344CB8AC3E}">
        <p14:creationId xmlns:p14="http://schemas.microsoft.com/office/powerpoint/2010/main" val="168648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9E7FA308-98DA-6A81-29BD-D4CDEF75FA5C}"/>
              </a:ext>
            </a:extLst>
          </p:cNvPr>
          <p:cNvPicPr>
            <a:picLocks noChangeAspect="1"/>
          </p:cNvPicPr>
          <p:nvPr/>
        </p:nvPicPr>
        <p:blipFill rotWithShape="1">
          <a:blip r:embed="rId2"/>
          <a:srcRect l="1161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1" name="Freeform: Shape 4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1D2BC4-504C-9DFF-6214-43B54D6E3D06}"/>
              </a:ext>
            </a:extLst>
          </p:cNvPr>
          <p:cNvSpPr>
            <a:spLocks noGrp="1"/>
          </p:cNvSpPr>
          <p:nvPr>
            <p:ph type="title"/>
          </p:nvPr>
        </p:nvSpPr>
        <p:spPr>
          <a:xfrm>
            <a:off x="372874" y="3032600"/>
            <a:ext cx="4023360" cy="3204134"/>
          </a:xfrm>
        </p:spPr>
        <p:txBody>
          <a:bodyPr vert="horz" lIns="91440" tIns="45720" rIns="91440" bIns="45720" rtlCol="0" anchor="b">
            <a:noAutofit/>
          </a:bodyPr>
          <a:lstStyle/>
          <a:p>
            <a:r>
              <a:rPr lang="en-US" sz="2000" dirty="0"/>
              <a:t>There are several layers in IoT:</a:t>
            </a:r>
            <a:br>
              <a:rPr lang="en-US" sz="2000" dirty="0"/>
            </a:br>
            <a:r>
              <a:rPr lang="en-US" sz="2000" dirty="0"/>
              <a:t>• Devices: Examples - Sensors, actuators, wearables, smart appliances (thermostats, cameras, lights).</a:t>
            </a:r>
            <a:br>
              <a:rPr lang="en-US" sz="2000" dirty="0"/>
            </a:br>
            <a:r>
              <a:rPr lang="en-US" sz="2000" dirty="0"/>
              <a:t>• Connections: Examples - Wi-Fi, Bluetooth, Zigbee, cellular networks.</a:t>
            </a:r>
            <a:br>
              <a:rPr lang="en-US" sz="2000" dirty="0"/>
            </a:br>
            <a:r>
              <a:rPr lang="en-US" sz="2000" dirty="0"/>
              <a:t>• Platform: Examples - Microcontrollers, embedded systems, edge computing platforms (AWS IoT Greengrass, Azure IoT Edge).</a:t>
            </a:r>
            <a:br>
              <a:rPr lang="en-US" sz="2000" dirty="0"/>
            </a:br>
            <a:r>
              <a:rPr lang="en-US" sz="2000" dirty="0"/>
              <a:t>• Cloud: Examples - Cloud computing platforms (AWS, Azure, Google Cloud), IoT application development platforms (IBM Watson IoT, </a:t>
            </a:r>
            <a:r>
              <a:rPr lang="en-US" sz="2000" dirty="0" err="1"/>
              <a:t>ThingWorx</a:t>
            </a:r>
            <a:r>
              <a:rPr lang="en-US" sz="2000" dirty="0"/>
              <a:t>).</a:t>
            </a:r>
            <a:br>
              <a:rPr lang="en-US" sz="2000" dirty="0"/>
            </a:br>
            <a:r>
              <a:rPr lang="en-US" sz="2000" dirty="0"/>
              <a:t>• Applications: Examples - Smart city solutions, healthcare monitoring, predictive maintenance, consumer applications (smart home apps).</a:t>
            </a: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541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Exclamation mark on a yellow background">
            <a:extLst>
              <a:ext uri="{FF2B5EF4-FFF2-40B4-BE49-F238E27FC236}">
                <a16:creationId xmlns:a16="http://schemas.microsoft.com/office/drawing/2014/main" id="{5B597C40-F877-5BFE-FF6C-837023EEB6C8}"/>
              </a:ext>
            </a:extLst>
          </p:cNvPr>
          <p:cNvPicPr>
            <a:picLocks noChangeAspect="1"/>
          </p:cNvPicPr>
          <p:nvPr/>
        </p:nvPicPr>
        <p:blipFill rotWithShape="1">
          <a:blip r:embed="rId2"/>
          <a:srcRect l="1161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0" name="Freeform: Shape 19">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4AD72F-0F5A-9500-8BEB-D84888E0ADB7}"/>
              </a:ext>
            </a:extLst>
          </p:cNvPr>
          <p:cNvSpPr>
            <a:spLocks noGrp="1"/>
          </p:cNvSpPr>
          <p:nvPr>
            <p:ph type="title"/>
          </p:nvPr>
        </p:nvSpPr>
        <p:spPr>
          <a:xfrm>
            <a:off x="462763" y="1432503"/>
            <a:ext cx="4023360" cy="3204134"/>
          </a:xfrm>
        </p:spPr>
        <p:txBody>
          <a:bodyPr vert="horz" lIns="91440" tIns="45720" rIns="91440" bIns="45720" rtlCol="0" anchor="b">
            <a:noAutofit/>
          </a:bodyPr>
          <a:lstStyle/>
          <a:p>
            <a:r>
              <a:rPr lang="en-US" sz="2000" dirty="0"/>
              <a:t>Through this course, I've expanded my understanding of cybersecurity, website safety, and protecting my devices. I've encountered situations where my laptop was compromised due to unknown downloads or unsafe websites, resulting in frustrating resets. Learning about the kill chain, CIA triangle, and various cyber threats has equipped me with fundamental safety measures. Now, I have the knowledge to safeguard my devices and guide others to prevent hacking incidents.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549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896</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Cybersecurity is the practice of protecting computer systems, networks, and data from digital attacks or unauthorized access. It encompasses various strategies; Some of the examples of it are: • Network Security: Securing networks to prevent unauthorized access or misuse. Example: Configuring firewalls to filter incoming traffic • Endpoint Security: Protecting individual devices like computers, smartphones, and tablets from threats. Example: Installing antivirus software to detect and remove malware from a computer • Cloud Security: Safeguarding data stored in cloud platforms from breaches or data loss. Example: Encrypting data before uploading it to a cloud storage service.</vt:lpstr>
      <vt:lpstr>Now, let's explore some examples of attacks in cybersecurity: • Phishing: Deceptive attempts via emails or sites to gather sensitive data like passwords or credit card info by posing as a legitimate entity. • Malware: Software designed to harm or gain unauthorized access to systems. Includes viruses, ransomware, trojans, etc. • DDoS (Distributed Denial of Service): Overloads a network or system with high traffic, making it inaccessible to users. • Man-in-the-Middle (MitM): Intruders intercept and potentially modify or eavesdrop on communication between two parties. • SQL Injection: Exploits weaknesses in web applications, letting attackers access or manipulate databases by injecting malicious SQL queries.</vt:lpstr>
      <vt:lpstr>The Cyber Kill Chain is a strategic framework used to understand and combat cyber threats. It outlines the stages an attacker typically goes through to infiltrate a system: • Reconnaissance: Learning about potential targets within a company. • Weaponization: Crafting deceptive emails with malicious links or attachments. • Delivery: Sending these emails to targeted employees. • Exploitation: Employee opening the malicious link or attachment. • Installation: Malware gaining access to the system. • Command and Control: Attacker gaining control and potentially stealing sensitive data. • Actions on Objectives: Exploiting stolen information for financial gain or causing disruptions.</vt:lpstr>
      <vt:lpstr>The CIA triangle in cybersecurity represents three core principles: Confidentiality, Integrity, and Availability. • Confidentiality: Protecting customer account information with encryption to prevent unauthorized access. • Integrity: Using checksums to verify that financial transactions have not been altered during processing or transmission. • Availability: Implementing redundant servers to ensure continuous availability of banking services, even during peak usage times or in the event of a hardware failure.</vt:lpstr>
      <vt:lpstr>Some of the activities in cybersecurity include: • Ipconfig (Windows) / Ifconfig (Unix/Linux): Displays and manages network configuration details. • ifconfig: Configures and displays network interface info (IP addresses, network status) in Unix/Linux. • whoami: Displays the username of the active session/user in Unix-like systems. • Tracing Hops to a Website: Shows the intermediary points ('hops') data travels through to reach a website. • Finding Primary Nameservers: Identifies the primary nameservers managing a website's DNS. • whois: Retrieves domain registration details (registrar, registration date, contact info) for a domain. • ping: Checks network connectivity by sending data packets and measuring round-trip time. • Querying MX Records: Uses nslookup to find Mail Exchange (MX) servers handling email delivery for a domain. • Nmap: Scans networks to discover hosts, services, and vulnerabilities. • Whois: Retrieves domain registration information.</vt:lpstr>
      <vt:lpstr>IoT, or the Internet of Things, refers to the network of interconnected devices embedded with sensors, software, and connectivity, allowing them to collect and exchange data. One of the earliest IoT applications was connecting a Coca-Cola vending machine to the internet in 1982 to remotely check its status and see if it was stocked with cold drinks.</vt:lpstr>
      <vt:lpstr>There are several layers in IoT: • Devices: Examples - Sensors, actuators, wearables, smart appliances (thermostats, cameras, lights). • Connections: Examples - Wi-Fi, Bluetooth, Zigbee, cellular networks. • Platform: Examples - Microcontrollers, embedded systems, edge computing platforms (AWS IoT Greengrass, Azure IoT Edge). • Cloud: Examples - Cloud computing platforms (AWS, Azure, Google Cloud), IoT application development platforms (IBM Watson IoT, ThingWorx). • Applications: Examples - Smart city solutions, healthcare monitoring, predictive maintenance, consumer applications (smart home apps).</vt:lpstr>
      <vt:lpstr>Through this course, I've expanded my understanding of cybersecurity, website safety, and protecting my devices. I've encountered situations where my laptop was compromised due to unknown downloads or unsafe websites, resulting in frustrating resets. Learning about the kill chain, CIA triangle, and various cyber threats has equipped me with fundamental safety measures. Now, I have the knowledge to safeguard my devices and guide others to prevent hacking incidents.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is the practice of protecting computer systems, networks, and data from digital attacks or unauthorized access. It encompasses various strategies; Some of the examples of it are: • Network Security: Securing networks to prevent unauthorized access or misuse. Example: Configuring firewalls to filter incoming traffic • Endpoint Security: Protecting individual devices like computers, smartphones, and tablets from threats. Example: Installing antivirus software to detect and remove malware from a computer • Cloud Security: Safeguarding data stored in cloud platforms from breaches or data loss. Example: Encrypting data before uploading it to a cloud storage service.</dc:title>
  <dc:creator>hamzeh hamzeh</dc:creator>
  <cp:lastModifiedBy>hamzeh hamzeh</cp:lastModifiedBy>
  <cp:revision>1</cp:revision>
  <dcterms:created xsi:type="dcterms:W3CDTF">2023-12-24T21:22:48Z</dcterms:created>
  <dcterms:modified xsi:type="dcterms:W3CDTF">2023-12-24T21:33:09Z</dcterms:modified>
</cp:coreProperties>
</file>