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JRTiULqQIORsMsmUO8qVsgfgV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4C0737-4ADC-423E-8DD3-AD36F74A4FF6}">
  <a:tblStyle styleId="{4E4C0737-4ADC-423E-8DD3-AD36F74A4FF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ee9a9bff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fee9a9bfff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6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/>
        </p:nvSpPr>
        <p:spPr>
          <a:xfrm>
            <a:off x="1930680" y="2781000"/>
            <a:ext cx="8330400" cy="1372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2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информационной системы для автоматизации продажи вина</a:t>
            </a:r>
            <a:br>
              <a:rPr b="0" i="0" lang="ru-RU" sz="1800" u="none" cap="none" strike="noStrike"/>
            </a:br>
            <a:endParaRPr b="0" i="0" sz="3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64880" y="5483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b="1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Хамзина Регина Ренатовна ИУ7-63Б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Научный руководитель: </a:t>
            </a:r>
            <a:r>
              <a:rPr b="1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Кивва Кирилл Андреевич</a:t>
            </a: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384200" y="251640"/>
            <a:ext cx="9423360" cy="118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«Московский государственный технический университет имени Н.Э. Баумана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(национальный исследовательский университет)»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20" y="251640"/>
            <a:ext cx="850320" cy="100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/>
        </p:nvSpPr>
        <p:spPr>
          <a:xfrm>
            <a:off x="838080" y="37836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Средства реализации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838080" y="1769760"/>
            <a:ext cx="9613440" cy="36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32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 программирования: C#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Фреймворк для работы с БД: Entity Framework Core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Фреймворк для создания интерфейса: Blazor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разработки: Visual Studio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работы: рейтинг вин (только для покупателя)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480" y="1593360"/>
            <a:ext cx="9330480" cy="436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работы: список вин поставщика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080" y="1690920"/>
            <a:ext cx="9858960" cy="436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работы: список поставщиков (только для администратора)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080" y="1843200"/>
            <a:ext cx="9064440" cy="436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87480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Исследовательская часть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874800" y="1523900"/>
            <a:ext cx="99903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эксперимента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выявление зависимости времени обработки запросов к таблицам базы данных от использования индексирования.</a:t>
            </a:r>
            <a:br>
              <a:rPr b="0" i="0" lang="ru-RU" sz="1800" u="none" cap="none" strike="noStrike"/>
            </a:br>
            <a:endParaRPr b="0" i="0" sz="1800" u="none" cap="none" strike="noStrike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Результаты эксперимента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b="0" i="0" lang="ru-RU" sz="1800" u="none" cap="none" strike="noStrike"/>
            </a:b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 создании индекса для первичного ключа таблицы время выполнения запроса поиска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изменилось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(индексы на первичные ключи создаются автоматически).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 создании индекса для внешнего ключа таблицы время выполнения запроса поиска с объединением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уменьшилось в 3.8 раз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r>
              <a:rPr b="0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838080" y="1519020"/>
            <a:ext cx="9613500" cy="3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В ходе курсовой работы б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ыли выполнены следующие задачи: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предметной области и формализована задача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спроектирована база данных и структура программного обеспечения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реализована база данных и приложение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спроектирована база данных и архитектура программного обеспечения;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зависимости времени обработки запросов от использования индексов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Цель работы была достигнута.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7836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 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5" y="1862950"/>
            <a:ext cx="10040100" cy="4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разработка базы данных вин и приложения, предоставляющего интерфейс для взаимодействия с базой данных с возможностью просмотра, поиска, добавления, удаления, редактирования информации о винах и составления рейтинга по различным параметрам.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предметной области и формализовать задачу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базу данных и структуру программного обеспечения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реализовать базу данных и приложение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исследование зависимости времени обработки запросов от использования индексов.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существующих решений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5" name="Google Shape;135;p3"/>
          <p:cNvGraphicFramePr/>
          <p:nvPr/>
        </p:nvGraphicFramePr>
        <p:xfrm>
          <a:off x="922320" y="1599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{4E4C0737-4ADC-423E-8DD3-AD36F74A4FF6}</a:tableStyleId>
              </a:tblPr>
              <a:tblGrid>
                <a:gridCol w="2510100"/>
                <a:gridCol w="2510100"/>
                <a:gridCol w="2510100"/>
                <a:gridCol w="2510100"/>
              </a:tblGrid>
              <a:tr h="152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Решение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Наличие функциональност</a:t>
                      </a: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ей</a:t>
                      </a: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для покупателей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Наличие функциональност</a:t>
                      </a: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ей</a:t>
                      </a: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для поставщиков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Направленность на русскоязычную аудиторию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ВинЛаб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Красное&amp;Белое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Primal Wine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Wine.com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3"/>
          <p:cNvSpPr/>
          <p:nvPr/>
        </p:nvSpPr>
        <p:spPr>
          <a:xfrm>
            <a:off x="922320" y="1505880"/>
            <a:ext cx="2999520" cy="299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922320" y="5609880"/>
            <a:ext cx="9613080" cy="793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Существующие решения рассчитаны только на покупателей и не предоставляют функциональност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ей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поставщиков.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пользователей: неавторизованный пользователь и покупатель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301" y="1764135"/>
            <a:ext cx="4634236" cy="436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596222"/>
            <a:ext cx="6600501" cy="2696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пользователей: поставщик и администратор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5" y="1493875"/>
            <a:ext cx="5470625" cy="345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550" y="1869235"/>
            <a:ext cx="5948850" cy="4039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ee9a9bfff_1_6"/>
          <p:cNvSpPr txBox="1"/>
          <p:nvPr/>
        </p:nvSpPr>
        <p:spPr>
          <a:xfrm>
            <a:off x="572750" y="144000"/>
            <a:ext cx="10515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ER-модель в нотации Чена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59" name="Google Shape;159;gfee9a9bfff_1_6"/>
          <p:cNvSpPr txBox="1"/>
          <p:nvPr/>
        </p:nvSpPr>
        <p:spPr>
          <a:xfrm>
            <a:off x="86104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gfee9a9bfff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375" y="722000"/>
            <a:ext cx="7717227" cy="5870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Диаграмма</a:t>
            </a:r>
            <a:r>
              <a:rPr b="1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базы данных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801" y="1350750"/>
            <a:ext cx="8263777" cy="51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Схемы алгоритмов работы </a:t>
            </a:r>
            <a:endParaRPr b="1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триггеров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850" y="114875"/>
            <a:ext cx="5477976" cy="644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500" y="2269213"/>
            <a:ext cx="4301376" cy="288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СУБД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922320" y="1505880"/>
            <a:ext cx="2999520" cy="299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922320" y="5609880"/>
            <a:ext cx="9613080" cy="793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Выбрана PostgreSQL, так как это СУБД с открытым исходным кодом, обеспечивающая соответствие свойствам ACID и создание триггеров.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9"/>
          <p:cNvGraphicFramePr/>
          <p:nvPr/>
        </p:nvGraphicFramePr>
        <p:xfrm>
          <a:off x="1167840" y="1672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{4E4C0737-4ADC-423E-8DD3-AD36F74A4FF6}</a:tableStyleId>
              </a:tblPr>
              <a:tblGrid>
                <a:gridCol w="2463850"/>
                <a:gridCol w="2463850"/>
                <a:gridCol w="2463850"/>
                <a:gridCol w="2464550"/>
              </a:tblGrid>
              <a:tr h="150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СУБД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Соответствие требованиям ACID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Бесплатное использование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Возможность создания триггеров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Oracle Database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MySQL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2022-01-29T11:10:53Z</dcterms:created>
  <dc:creator>Kirill Kovalets</dc:creator>
</cp:coreProperties>
</file>