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417" r:id="rId4"/>
    <p:sldId id="400" r:id="rId5"/>
    <p:sldId id="415" r:id="rId6"/>
    <p:sldId id="418" r:id="rId7"/>
    <p:sldId id="416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391" r:id="rId17"/>
  </p:sldIdLst>
  <p:sldSz cx="9144000" cy="5143500" type="screen16x9"/>
  <p:notesSz cx="6858000" cy="1047750"/>
  <p:embeddedFontLst>
    <p:embeddedFont>
      <p:font typeface="Cambria Math" panose="02040503050406030204" pitchFamily="18" charset="0"/>
      <p:regular r:id="rId19"/>
    </p:embeddedFont>
    <p:embeddedFont>
      <p:font typeface="Malgun Gothic Semilight" panose="020B0502040204020203" pitchFamily="50" charset="-127"/>
      <p:regular r:id="rId20"/>
    </p:embeddedFont>
    <p:embeddedFont>
      <p:font typeface="Roboto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F00729-3972-44E1-89EF-9C06C28F9418}">
          <p14:sldIdLst>
            <p14:sldId id="256"/>
            <p14:sldId id="257"/>
            <p14:sldId id="417"/>
            <p14:sldId id="400"/>
            <p14:sldId id="415"/>
            <p14:sldId id="418"/>
            <p14:sldId id="416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7A2"/>
    <a:srgbClr val="4285F4"/>
    <a:srgbClr val="737373"/>
    <a:srgbClr val="FEB23F"/>
    <a:srgbClr val="4BE6FA"/>
    <a:srgbClr val="FF3399"/>
    <a:srgbClr val="002B36"/>
    <a:srgbClr val="ACC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4031B-D4B6-437E-AA0E-1DEC37AA25D7}" v="845" dt="2019-10-01T21:32:12.488"/>
    <p1510:client id="{AE63CF36-0C1D-47E5-8F17-E1F46BACD9DD}" v="3" dt="2019-10-02T03:32:59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c25b19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c25b19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haileric.com/posts/deep-contextualized-word-representations-elm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ujun/elmo_experiments/blob/master/elmo_experiment/notebooks/elmo_text_classification_on_imdb.ipynb" TargetMode="External"/><Relationship Id="rId2" Type="http://schemas.openxmlformats.org/officeDocument/2006/relationships/hyperlink" Target="https://github.com/hengluchang/visualizing_contextual_vectors/blob/master/elmo_vis.py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jy1777/KAIST-NLP-tutorial/blob/master/part3/ELMo.ipynb" TargetMode="External"/><Relationship Id="rId2" Type="http://schemas.openxmlformats.org/officeDocument/2006/relationships/hyperlink" Target="https://www.mihaileric.com/posts/deep-contextualized-word-representations-elmo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haileric.com/posts/deep-contextualized-word-representations-elmo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자연어처리 실습</a:t>
            </a:r>
            <a:endParaRPr lang="ko-KR" altLang="en-US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altLang="ko" b="1" dirty="0"/>
              <a:t>10/2 Word embeddings</a:t>
            </a:r>
            <a:endParaRPr lang="af-Z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ACC0D-470D-44A6-831C-3DEF6FE1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04900"/>
            <a:ext cx="5972175" cy="293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521A8C-7B56-4287-B6BB-32A32B57A54A}"/>
              </a:ext>
            </a:extLst>
          </p:cNvPr>
          <p:cNvSpPr/>
          <p:nvPr/>
        </p:nvSpPr>
        <p:spPr>
          <a:xfrm>
            <a:off x="2535936" y="1418844"/>
            <a:ext cx="463296" cy="21945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3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</p:spPr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pca에 대한 이미지 검색결과">
            <a:extLst>
              <a:ext uri="{FF2B5EF4-FFF2-40B4-BE49-F238E27FC236}">
                <a16:creationId xmlns:a16="http://schemas.microsoft.com/office/drawing/2014/main" id="{5FF883FA-EA45-4F96-8E3F-F76DAB09F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0" y="1029686"/>
            <a:ext cx="3803142" cy="38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F319E7-2840-4622-9BFC-6F1599C10B41}"/>
              </a:ext>
            </a:extLst>
          </p:cNvPr>
          <p:cNvSpPr/>
          <p:nvPr/>
        </p:nvSpPr>
        <p:spPr>
          <a:xfrm>
            <a:off x="476004" y="4819373"/>
            <a:ext cx="3099179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dirty="0">
                <a:hlinkClick r:id="rId3"/>
              </a:rPr>
              <a:t>Source: </a:t>
            </a:r>
            <a:r>
              <a:rPr lang="en-US" altLang="ko-KR" dirty="0" err="1">
                <a:hlinkClick r:id="rId3"/>
              </a:rPr>
              <a:t>wikipedia</a:t>
            </a:r>
            <a:r>
              <a:rPr lang="en-US" altLang="ko-KR" dirty="0">
                <a:hlinkClick r:id="rId3"/>
              </a:rPr>
              <a:t> </a:t>
            </a:r>
            <a:endParaRPr lang="ko-KR" altLang="en-US" dirty="0"/>
          </a:p>
        </p:txBody>
      </p:sp>
      <p:sp>
        <p:nvSpPr>
          <p:cNvPr id="11" name="Google Shape;186;p23">
            <a:extLst>
              <a:ext uri="{FF2B5EF4-FFF2-40B4-BE49-F238E27FC236}">
                <a16:creationId xmlns:a16="http://schemas.microsoft.com/office/drawing/2014/main" id="{599873AB-CCE7-48B8-B05F-01F2D2CDE248}"/>
              </a:ext>
            </a:extLst>
          </p:cNvPr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PCA (Principal Component Analysis)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5F309-B5FA-4B8C-8235-E84127701A9F}"/>
              </a:ext>
            </a:extLst>
          </p:cNvPr>
          <p:cNvSpPr txBox="1"/>
          <p:nvPr/>
        </p:nvSpPr>
        <p:spPr>
          <a:xfrm>
            <a:off x="4552692" y="1426525"/>
            <a:ext cx="4428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Find the most distinctive feature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(To have the highest variance)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Reduce dimensionality while preserving dominant information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371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521A8C-7B56-4287-B6BB-32A32B57A54A}"/>
              </a:ext>
            </a:extLst>
          </p:cNvPr>
          <p:cNvSpPr/>
          <p:nvPr/>
        </p:nvSpPr>
        <p:spPr>
          <a:xfrm>
            <a:off x="2535936" y="1418844"/>
            <a:ext cx="463296" cy="21945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0DEFF-6DF2-4908-929D-4CA3806F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828675"/>
            <a:ext cx="5953125" cy="3486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FFBDF-6BAE-4699-AF25-50C34C3F1667}"/>
              </a:ext>
            </a:extLst>
          </p:cNvPr>
          <p:cNvSpPr txBox="1"/>
          <p:nvPr/>
        </p:nvSpPr>
        <p:spPr>
          <a:xfrm>
            <a:off x="3509048" y="828675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Generate the class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03911-7262-4D5C-8485-58623E586F0B}"/>
              </a:ext>
            </a:extLst>
          </p:cNvPr>
          <p:cNvCxnSpPr/>
          <p:nvPr/>
        </p:nvCxnSpPr>
        <p:spPr>
          <a:xfrm flipH="1">
            <a:off x="3143287" y="962787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C8AAA1-91B6-4E1C-BF9B-63D3FA63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4" y="857631"/>
            <a:ext cx="5233606" cy="4216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FFBDF-6BAE-4699-AF25-50C34C3F1667}"/>
              </a:ext>
            </a:extLst>
          </p:cNvPr>
          <p:cNvSpPr txBox="1"/>
          <p:nvPr/>
        </p:nvSpPr>
        <p:spPr>
          <a:xfrm>
            <a:off x="3509048" y="828675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Choose the layer (token, LSTM1, LSTM2)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03911-7262-4D5C-8485-58623E586F0B}"/>
              </a:ext>
            </a:extLst>
          </p:cNvPr>
          <p:cNvCxnSpPr>
            <a:cxnSpLocks/>
          </p:cNvCxnSpPr>
          <p:nvPr/>
        </p:nvCxnSpPr>
        <p:spPr>
          <a:xfrm flipH="1">
            <a:off x="2609088" y="962787"/>
            <a:ext cx="887769" cy="19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CF3B85-E11E-49C3-973A-81303A350C03}"/>
              </a:ext>
            </a:extLst>
          </p:cNvPr>
          <p:cNvSpPr txBox="1"/>
          <p:nvPr/>
        </p:nvSpPr>
        <p:spPr>
          <a:xfrm>
            <a:off x="4161320" y="1331909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word and sentences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5CE8CC-4673-4C90-B5DF-4D5EF4E12742}"/>
              </a:ext>
            </a:extLst>
          </p:cNvPr>
          <p:cNvCxnSpPr>
            <a:cxnSpLocks/>
          </p:cNvCxnSpPr>
          <p:nvPr/>
        </p:nvCxnSpPr>
        <p:spPr>
          <a:xfrm flipH="1">
            <a:off x="3261360" y="1466021"/>
            <a:ext cx="887769" cy="19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8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B132F6-4CAF-41E2-8614-4FA3A8A2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962150"/>
            <a:ext cx="6086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8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5A239EB-0DC9-4060-BA08-5D2CA776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9" y="1110847"/>
            <a:ext cx="755822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61BD-C3AE-4FDF-A75E-FEA38230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AC8B2-1489-4F89-A476-114D976A28D5}"/>
              </a:ext>
            </a:extLst>
          </p:cNvPr>
          <p:cNvSpPr/>
          <p:nvPr/>
        </p:nvSpPr>
        <p:spPr>
          <a:xfrm>
            <a:off x="98250" y="884752"/>
            <a:ext cx="882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[1] Peters, Matthew E., et al. "Deep contextualized word representations." </a:t>
            </a:r>
            <a:r>
              <a:rPr lang="en-US" altLang="ko-KR" i="1" dirty="0"/>
              <a:t>Proceedings of NAACL-HLT</a:t>
            </a:r>
            <a:r>
              <a:rPr lang="en-US" altLang="ko-KR" dirty="0"/>
              <a:t>. 2018.</a:t>
            </a:r>
          </a:p>
          <a:p>
            <a:r>
              <a:rPr lang="en-US" altLang="ko-KR" dirty="0"/>
              <a:t>[2] </a:t>
            </a:r>
            <a:r>
              <a:rPr lang="fr-FR" altLang="ko-KR" dirty="0"/>
              <a:t>https://towardsdatascience.com/visualizing-elmo-contextual-vectors-94168768fdaa</a:t>
            </a:r>
            <a:endParaRPr lang="en-US" altLang="ko-KR" dirty="0"/>
          </a:p>
          <a:p>
            <a:r>
              <a:rPr lang="en-US" altLang="ko-KR" dirty="0"/>
              <a:t>[3]</a:t>
            </a:r>
            <a:r>
              <a:rPr lang="fr-FR" altLang="ko-KR" dirty="0"/>
              <a:t> </a:t>
            </a:r>
            <a:r>
              <a:rPr lang="fr-FR" altLang="ko-KR" dirty="0">
                <a:hlinkClick r:id="rId2"/>
              </a:rPr>
              <a:t>https://github.com/hengluchang/visualizing_contextual_vectors/blob/master/elmo_vis.py</a:t>
            </a:r>
            <a:endParaRPr lang="fr-FR" altLang="ko-KR" dirty="0"/>
          </a:p>
          <a:p>
            <a:r>
              <a:rPr lang="en-US" altLang="ko-KR" dirty="0"/>
              <a:t>[4]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</a:t>
            </a:r>
            <a:r>
              <a:rPr lang="en-US" altLang="ko-KR" dirty="0">
                <a:hlinkClick r:id="rId3"/>
              </a:rPr>
              <a:t>ttps://github.com/kamujun/elmo_experiments/blob/master/elmo_experiment/notebooks/elmo_text_classification_on_imdb.ipynb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08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Overview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40850" y="1015050"/>
            <a:ext cx="84846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This tutorial is three-fold as follows: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dirty="0"/>
              <a:t>Word2vec		</a:t>
            </a:r>
            <a:r>
              <a:rPr lang="ko" dirty="0"/>
              <a:t>	- 80 min.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dirty="0" err="1"/>
              <a:t>GloVe</a:t>
            </a:r>
            <a:r>
              <a:rPr lang="ko" dirty="0"/>
              <a:t>	</a:t>
            </a:r>
            <a:r>
              <a:rPr lang="en-US" altLang="ko" dirty="0"/>
              <a:t>		</a:t>
            </a:r>
            <a:r>
              <a:rPr lang="ko" dirty="0"/>
              <a:t>- 80 min.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b="1" dirty="0" err="1"/>
              <a:t>ELMo</a:t>
            </a:r>
            <a:r>
              <a:rPr lang="en-US" altLang="ko" b="1" dirty="0"/>
              <a:t>	</a:t>
            </a:r>
            <a:r>
              <a:rPr lang="ko" b="1" dirty="0"/>
              <a:t>		- 80 min.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*  10 minutes break between each part. </a:t>
            </a:r>
            <a:br>
              <a:rPr lang="ko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5D297C-C4CB-4CC6-A5EC-252484176759}"/>
              </a:ext>
            </a:extLst>
          </p:cNvPr>
          <p:cNvSpPr/>
          <p:nvPr/>
        </p:nvSpPr>
        <p:spPr>
          <a:xfrm>
            <a:off x="1903635" y="4783654"/>
            <a:ext cx="7307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Source: https://www.mihaileric.com/posts/deep-contextualized-word-representations-elmo/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DB348-A6CD-400A-B861-024903E9CD58}"/>
              </a:ext>
            </a:extLst>
          </p:cNvPr>
          <p:cNvSpPr txBox="1"/>
          <p:nvPr/>
        </p:nvSpPr>
        <p:spPr>
          <a:xfrm>
            <a:off x="966042" y="1426525"/>
            <a:ext cx="80149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Colab</a:t>
            </a: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python3 package </a:t>
            </a:r>
            <a:r>
              <a:rPr lang="en-US" altLang="ko-KR" sz="1600" dirty="0" err="1"/>
              <a:t>allennlp</a:t>
            </a: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https://github.com/hanjy1777/KAIST-NLP-tutorial/blob/master/part3/ELMo.ipynb</a:t>
            </a:r>
            <a:endParaRPr lang="en-US" altLang="ko-KR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0" name="Google Shape;186;p23">
            <a:extLst>
              <a:ext uri="{FF2B5EF4-FFF2-40B4-BE49-F238E27FC236}">
                <a16:creationId xmlns:a16="http://schemas.microsoft.com/office/drawing/2014/main" id="{DD9E4D03-ADBD-4B43-894B-0163E678F4B3}"/>
              </a:ext>
            </a:extLst>
          </p:cNvPr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3164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Contextualized word embeddings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23D60-F08F-4AB7-ADF1-8F78A8A047B5}"/>
              </a:ext>
            </a:extLst>
          </p:cNvPr>
          <p:cNvSpPr/>
          <p:nvPr/>
        </p:nvSpPr>
        <p:spPr>
          <a:xfrm>
            <a:off x="2495613" y="210962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</a:rPr>
              <a:t>I want to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fly</a:t>
            </a:r>
            <a:r>
              <a:rPr lang="en-US" altLang="ko-KR" sz="2000" dirty="0">
                <a:latin typeface="Courier New" panose="02070309020205020404" pitchFamily="49" charset="0"/>
              </a:rPr>
              <a:t> to the sky.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25654-DA0F-447A-8DC5-6128F4ACDB17}"/>
              </a:ext>
            </a:extLst>
          </p:cNvPr>
          <p:cNvSpPr/>
          <p:nvPr/>
        </p:nvSpPr>
        <p:spPr>
          <a:xfrm>
            <a:off x="3109975" y="304415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Courier New" panose="02070309020205020404" pitchFamily="49" charset="0"/>
              </a:rPr>
              <a:t>I caught a </a:t>
            </a:r>
            <a:r>
              <a:rPr lang="en-US" altLang="ko-KR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fly</a:t>
            </a:r>
            <a:r>
              <a:rPr lang="en-US" altLang="ko-KR" sz="2000" dirty="0">
                <a:latin typeface="Courier New" panose="02070309020205020404" pitchFamily="49" charset="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Contextualized word embeddings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077C0-F6DC-498A-BC5E-734AF80AE514}"/>
              </a:ext>
            </a:extLst>
          </p:cNvPr>
          <p:cNvSpPr txBox="1"/>
          <p:nvPr/>
        </p:nvSpPr>
        <p:spPr>
          <a:xfrm>
            <a:off x="966042" y="1426525"/>
            <a:ext cx="801493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ELMo</a:t>
            </a:r>
            <a:r>
              <a:rPr lang="en-US" altLang="ko-KR" sz="1600" dirty="0"/>
              <a:t> (Embedding for Language Models)</a:t>
            </a:r>
          </a:p>
          <a:p>
            <a:pPr lvl="8">
              <a:lnSpc>
                <a:spcPct val="150000"/>
              </a:lnSpc>
            </a:pPr>
            <a:r>
              <a:rPr lang="en-US" altLang="ko-KR" dirty="0"/>
              <a:t>      - </a:t>
            </a:r>
            <a:r>
              <a:rPr lang="en-US" altLang="ko-KR" sz="1200" dirty="0"/>
              <a:t>Peters, Matthew E., et al. "Deep contextualized word representations." </a:t>
            </a:r>
            <a:r>
              <a:rPr lang="en-US" altLang="ko-KR" sz="1200" i="1" dirty="0"/>
              <a:t>Proceedings of NAACL-HLT</a:t>
            </a:r>
            <a:r>
              <a:rPr lang="en-US" altLang="ko-KR" sz="1200" dirty="0"/>
              <a:t>. 2018.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BERT (Bidirectional Encoder Representations from Transformers)</a:t>
            </a:r>
          </a:p>
          <a:p>
            <a:pPr lvl="5"/>
            <a:r>
              <a:rPr lang="en-US" altLang="ko-KR" dirty="0"/>
              <a:t>      - </a:t>
            </a:r>
            <a:r>
              <a:rPr lang="en-US" altLang="ko-KR" sz="1200" dirty="0"/>
              <a:t>Devlin, Jacob, et al. "BERT: Pre-training of Deep Bidirectional Transformers for Language Understanding." </a:t>
            </a:r>
            <a:r>
              <a:rPr lang="en-US" altLang="ko-KR" sz="1200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US" altLang="ko-KR" sz="1200" dirty="0"/>
              <a:t>. 2019.</a:t>
            </a:r>
          </a:p>
          <a:p>
            <a:pPr lvl="5"/>
            <a:endParaRPr lang="en-US" altLang="ko-KR" sz="1200" dirty="0"/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OpenAI</a:t>
            </a:r>
            <a:r>
              <a:rPr lang="en-US" altLang="ko-KR" sz="1600" dirty="0"/>
              <a:t> GPT (Generative Pre-Training)</a:t>
            </a:r>
          </a:p>
          <a:p>
            <a:pPr lvl="5"/>
            <a:r>
              <a:rPr lang="en-US" altLang="ko-KR" sz="1200" dirty="0"/>
              <a:t>       - 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Radford, Alec, et al. "Improving language understanding by generative pre-training."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URL https://s3-us-west-2. 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amazonaws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. com/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openai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-assets/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researchcovers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languageunsupervised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/language understanding paper. pdf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(2018).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03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4" name="Google Shape;186;p23"/>
          <p:cNvSpPr txBox="1">
            <a:spLocks/>
          </p:cNvSpPr>
          <p:nvPr/>
        </p:nvSpPr>
        <p:spPr>
          <a:xfrm>
            <a:off x="189750" y="651150"/>
            <a:ext cx="8484600" cy="42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altLang="ko" b="1" dirty="0">
                <a:solidFill>
                  <a:srgbClr val="737373"/>
                </a:solidFill>
                <a:latin typeface="Roboto" panose="020B0600000101010101" charset="0"/>
                <a:ea typeface="Roboto" panose="020B0600000101010101" charset="0"/>
              </a:rPr>
              <a:t>Contextualized word embeddings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077C0-F6DC-498A-BC5E-734AF80AE514}"/>
              </a:ext>
            </a:extLst>
          </p:cNvPr>
          <p:cNvSpPr txBox="1"/>
          <p:nvPr/>
        </p:nvSpPr>
        <p:spPr>
          <a:xfrm>
            <a:off x="966042" y="1426525"/>
            <a:ext cx="817795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ELMo</a:t>
            </a:r>
            <a:r>
              <a:rPr lang="en-US" altLang="ko-KR" sz="1600" b="1" dirty="0"/>
              <a:t> (Embedding for Language Models)</a:t>
            </a:r>
          </a:p>
          <a:p>
            <a:pPr lvl="8">
              <a:lnSpc>
                <a:spcPct val="150000"/>
              </a:lnSpc>
            </a:pPr>
            <a:r>
              <a:rPr lang="en-US" altLang="ko-KR" b="1" dirty="0"/>
              <a:t>      - </a:t>
            </a:r>
            <a:r>
              <a:rPr lang="en-US" altLang="ko-KR" sz="1200" b="1" dirty="0"/>
              <a:t>Peters, Matthew E., et al. "Deep contextualized word representations." </a:t>
            </a:r>
            <a:r>
              <a:rPr lang="en-US" altLang="ko-KR" sz="1200" b="1" i="1" dirty="0"/>
              <a:t>Proceedings of NAACL-HLT</a:t>
            </a:r>
            <a:r>
              <a:rPr lang="en-US" altLang="ko-KR" sz="1200" b="1" dirty="0"/>
              <a:t>. 2018.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BERT (Bidirectional Encoder Representations from Transformers)</a:t>
            </a:r>
          </a:p>
          <a:p>
            <a:pPr lvl="5"/>
            <a:r>
              <a:rPr lang="en-US" altLang="ko-KR" dirty="0"/>
              <a:t>      - </a:t>
            </a:r>
            <a:r>
              <a:rPr lang="en-US" altLang="ko-KR" sz="1200" dirty="0"/>
              <a:t>Devlin, Jacob, et al. "BERT: Pre-training of Deep Bidirectional Transformers for Language Understanding." </a:t>
            </a:r>
            <a:r>
              <a:rPr lang="en-US" altLang="ko-KR" sz="1200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US" altLang="ko-KR" sz="1200" dirty="0"/>
              <a:t>. 2019.</a:t>
            </a:r>
          </a:p>
          <a:p>
            <a:pPr lvl="5"/>
            <a:endParaRPr lang="en-US" altLang="ko-KR" sz="1200" dirty="0"/>
          </a:p>
          <a:p>
            <a:pPr marL="285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OpenAI</a:t>
            </a:r>
            <a:r>
              <a:rPr lang="en-US" altLang="ko-KR" sz="1600" dirty="0"/>
              <a:t> GPT (Generative Pre-Training)</a:t>
            </a:r>
          </a:p>
          <a:p>
            <a:pPr lvl="5"/>
            <a:r>
              <a:rPr lang="en-US" altLang="ko-KR" sz="1200" dirty="0"/>
              <a:t>       - 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Radford, Alec, et al. "Improving language understanding by generative pre-training."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URL https://s3-us-west-2. 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amazonaws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. com/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openai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-assets/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researchcovers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languageunsupervised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/language understanding paper. pdf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(2018).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65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5D297C-C4CB-4CC6-A5EC-252484176759}"/>
              </a:ext>
            </a:extLst>
          </p:cNvPr>
          <p:cNvSpPr/>
          <p:nvPr/>
        </p:nvSpPr>
        <p:spPr>
          <a:xfrm>
            <a:off x="1903635" y="4783654"/>
            <a:ext cx="73077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Source: https://www.mihaileric.com/posts/deep-contextualized-word-representations-elmo/</a:t>
            </a:r>
            <a:endParaRPr lang="ko-KR" altLang="en-US" dirty="0"/>
          </a:p>
        </p:txBody>
      </p:sp>
      <p:pic>
        <p:nvPicPr>
          <p:cNvPr id="1028" name="Picture 4" descr="Elmo task representation which is a weighted combination of the hidden layers and token representation">
            <a:extLst>
              <a:ext uri="{FF2B5EF4-FFF2-40B4-BE49-F238E27FC236}">
                <a16:creationId xmlns:a16="http://schemas.microsoft.com/office/drawing/2014/main" id="{EE65A271-9D8A-4C71-BCDB-A767EBE4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" y="1129322"/>
            <a:ext cx="5646182" cy="3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BA561-2671-4831-A0E6-533207723568}"/>
                  </a:ext>
                </a:extLst>
              </p:cNvPr>
              <p:cNvSpPr txBox="1"/>
              <p:nvPr/>
            </p:nvSpPr>
            <p:spPr>
              <a:xfrm flipH="1">
                <a:off x="5608320" y="1167982"/>
                <a:ext cx="3603018" cy="181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𝐿𝑆𝑇𝑀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⃖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𝑆𝑇𝑀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b="1" i="0" smtClean="0">
                            <a:latin typeface="Cambria Math" panose="02040503050406030204" pitchFamily="18" charset="0"/>
                          </a:rPr>
                          <m:t>ELMo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𝑎𝑠𝑘</m:t>
                        </m:r>
                      </m:sup>
                    </m:sSub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BA561-2671-4831-A0E6-533207723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08320" y="1167982"/>
                <a:ext cx="3603018" cy="1815753"/>
              </a:xfrm>
              <a:prstGeom prst="rect">
                <a:avLst/>
              </a:prstGeom>
              <a:blipFill>
                <a:blip r:embed="rId4"/>
                <a:stretch>
                  <a:fillRect l="-169" t="-673" b="-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4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094F2-B204-48B4-9524-8C08B09A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8" y="1272730"/>
            <a:ext cx="7077075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AD0A-E86E-4125-83EE-9E965A000BDF}"/>
              </a:ext>
            </a:extLst>
          </p:cNvPr>
          <p:cNvSpPr txBox="1"/>
          <p:nvPr/>
        </p:nvSpPr>
        <p:spPr>
          <a:xfrm>
            <a:off x="4364736" y="1719072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AllenNLP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6C1E37-9296-48B7-A55E-5A07AF3780C2}"/>
              </a:ext>
            </a:extLst>
          </p:cNvPr>
          <p:cNvCxnSpPr/>
          <p:nvPr/>
        </p:nvCxnSpPr>
        <p:spPr>
          <a:xfrm flipH="1">
            <a:off x="3998975" y="1853184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30DF67-D818-4BF2-98F3-25DDD8DB831A}"/>
              </a:ext>
            </a:extLst>
          </p:cNvPr>
          <p:cNvSpPr txBox="1"/>
          <p:nvPr/>
        </p:nvSpPr>
        <p:spPr>
          <a:xfrm>
            <a:off x="5785104" y="2571750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Token: [“w1”, “w2”, …]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8B3F8E-6FD4-4006-9EE6-19932D016B3D}"/>
              </a:ext>
            </a:extLst>
          </p:cNvPr>
          <p:cNvCxnSpPr/>
          <p:nvPr/>
        </p:nvCxnSpPr>
        <p:spPr>
          <a:xfrm flipH="1">
            <a:off x="5419343" y="2705862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104DE2-5B6C-461F-B9A4-7152DDEA91C8}"/>
              </a:ext>
            </a:extLst>
          </p:cNvPr>
          <p:cNvSpPr txBox="1"/>
          <p:nvPr/>
        </p:nvSpPr>
        <p:spPr>
          <a:xfrm>
            <a:off x="4536258" y="3077099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layers (token, LSTM1, LSTM2)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744AC6-63B6-4E8F-BC19-4759BEDF3C2A}"/>
              </a:ext>
            </a:extLst>
          </p:cNvPr>
          <p:cNvCxnSpPr/>
          <p:nvPr/>
        </p:nvCxnSpPr>
        <p:spPr>
          <a:xfrm flipH="1">
            <a:off x="4170497" y="3211211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9DD547-B0C1-49F7-9427-2253CA374E12}"/>
              </a:ext>
            </a:extLst>
          </p:cNvPr>
          <p:cNvSpPr txBox="1"/>
          <p:nvPr/>
        </p:nvSpPr>
        <p:spPr>
          <a:xfrm>
            <a:off x="3186845" y="3718067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[[embedding of w1], </a:t>
            </a:r>
          </a:p>
          <a:p>
            <a:r>
              <a:rPr lang="en-US" altLang="ko-KR" dirty="0"/>
              <a:t>[embedding of w2], …]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4AD89C-5FE2-4127-B1BE-5E31BC637671}"/>
              </a:ext>
            </a:extLst>
          </p:cNvPr>
          <p:cNvCxnSpPr/>
          <p:nvPr/>
        </p:nvCxnSpPr>
        <p:spPr>
          <a:xfrm flipH="1">
            <a:off x="2821084" y="3852179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E4BD-090B-454B-B5C7-A6832B6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Part 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ELMo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727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4AD89C-5FE2-4127-B1BE-5E31BC637671}"/>
              </a:ext>
            </a:extLst>
          </p:cNvPr>
          <p:cNvCxnSpPr/>
          <p:nvPr/>
        </p:nvCxnSpPr>
        <p:spPr>
          <a:xfrm flipH="1">
            <a:off x="2821084" y="3852179"/>
            <a:ext cx="3535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856650-0BF2-4DC2-95A7-526B2A1D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4" y="736499"/>
            <a:ext cx="5194363" cy="43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386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300</Words>
  <Application>Microsoft Office PowerPoint</Application>
  <PresentationFormat>화면 슬라이드 쇼(16:9)</PresentationFormat>
  <Paragraphs>75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 Semilight</vt:lpstr>
      <vt:lpstr>Arial</vt:lpstr>
      <vt:lpstr>Cambria Math</vt:lpstr>
      <vt:lpstr>Courier New</vt:lpstr>
      <vt:lpstr>Roboto</vt:lpstr>
      <vt:lpstr>Material</vt:lpstr>
      <vt:lpstr>자연어처리 실습</vt:lpstr>
      <vt:lpstr>Overview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Part 3. ELMo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Expert 프로그램 실습</dc:title>
  <dc:creator>user</dc:creator>
  <cp:lastModifiedBy>(대학원생/컴퓨터공학과) 한지연</cp:lastModifiedBy>
  <cp:revision>27</cp:revision>
  <dcterms:modified xsi:type="dcterms:W3CDTF">2019-10-02T03:33:06Z</dcterms:modified>
</cp:coreProperties>
</file>