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  <p:sldMasterId id="2147483655" r:id="rId2"/>
  </p:sldMasterIdLst>
  <p:notesMasterIdLst>
    <p:notesMasterId r:id="rId6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16" r:id="rId12"/>
    <p:sldId id="317" r:id="rId13"/>
    <p:sldId id="318" r:id="rId14"/>
    <p:sldId id="319" r:id="rId15"/>
    <p:sldId id="315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4660"/>
  </p:normalViewPr>
  <p:slideViewPr>
    <p:cSldViewPr snapToGrid="0">
      <p:cViewPr varScale="1">
        <p:scale>
          <a:sx n="48" d="100"/>
          <a:sy n="48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9916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nenyffenegger.ch/notes/development/languages/C-C-plus-plus/GCC/options/inde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888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5EBCEF9-7AC5-48A4-B500-21C2B1A6EAE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9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444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60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{cssolaris3:~}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dtrace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Usage: </a:t>
            </a:r>
            <a:r>
              <a:rPr lang="en-US" dirty="0" err="1"/>
              <a:t>dtrace</a:t>
            </a:r>
            <a:r>
              <a:rPr lang="en-US" dirty="0"/>
              <a:t> [-32|-64] [-</a:t>
            </a:r>
            <a:r>
              <a:rPr lang="en-US" dirty="0" err="1"/>
              <a:t>aACeFGhHlqSvVwZ</a:t>
            </a:r>
            <a:r>
              <a:rPr lang="en-US" dirty="0"/>
              <a:t>] [-b </a:t>
            </a:r>
            <a:r>
              <a:rPr lang="en-US" dirty="0" err="1"/>
              <a:t>bufsz</a:t>
            </a:r>
            <a:r>
              <a:rPr lang="en-US" dirty="0"/>
              <a:t>] [-c </a:t>
            </a:r>
            <a:r>
              <a:rPr lang="en-US" dirty="0" err="1"/>
              <a:t>cmd</a:t>
            </a:r>
            <a:r>
              <a:rPr lang="en-US" dirty="0"/>
              <a:t>] [-D name[=</a:t>
            </a:r>
            <a:r>
              <a:rPr lang="en-US" dirty="0" err="1"/>
              <a:t>def</a:t>
            </a:r>
            <a:r>
              <a:rPr lang="en-US" dirty="0"/>
              <a:t>]]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[-I path] [-L path] [-o output] [-p </a:t>
            </a:r>
            <a:r>
              <a:rPr lang="en-US" dirty="0" err="1"/>
              <a:t>pid</a:t>
            </a:r>
            <a:r>
              <a:rPr lang="en-US" dirty="0"/>
              <a:t>] [-s script] [-U name]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[-x opt[=</a:t>
            </a:r>
            <a:r>
              <a:rPr lang="en-US" dirty="0" err="1"/>
              <a:t>val</a:t>
            </a:r>
            <a:r>
              <a:rPr lang="en-US" dirty="0"/>
              <a:t>]] [-X </a:t>
            </a:r>
            <a:r>
              <a:rPr lang="en-US" dirty="0" err="1"/>
              <a:t>a|c|s|t</a:t>
            </a:r>
            <a:r>
              <a:rPr lang="en-US" dirty="0"/>
              <a:t>]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[-P provider [[ predicate ] action ]]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[-m [ provider: ] module [[ predicate ] action ]]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[-f [[ provider: ] module: ] </a:t>
            </a:r>
            <a:r>
              <a:rPr lang="en-US" dirty="0" err="1"/>
              <a:t>func</a:t>
            </a:r>
            <a:r>
              <a:rPr lang="en-US" dirty="0"/>
              <a:t> [[ predicate ] action ]]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[-n [[[ provider: ] module: ] </a:t>
            </a:r>
            <a:r>
              <a:rPr lang="en-US" dirty="0" err="1"/>
              <a:t>func</a:t>
            </a:r>
            <a:r>
              <a:rPr lang="en-US" dirty="0"/>
              <a:t>: ] name [[ predicate ] action ]]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[-</a:t>
            </a:r>
            <a:r>
              <a:rPr lang="en-US" dirty="0" err="1"/>
              <a:t>i</a:t>
            </a:r>
            <a:r>
              <a:rPr lang="en-US" dirty="0"/>
              <a:t> probe-id [[ predicate ] action ]] [ </a:t>
            </a:r>
            <a:r>
              <a:rPr lang="en-US" dirty="0" err="1"/>
              <a:t>args</a:t>
            </a:r>
            <a:r>
              <a:rPr lang="en-US" dirty="0"/>
              <a:t> ... ]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predicate -&gt; '/' D-expression '/'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   action -&gt; '{' D-statements '}'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-32 generate 32-bit D programs and ELF files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-64 generate 64-bit D programs and ELF files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-a  claim anonymous tracing state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-A  generate </a:t>
            </a:r>
            <a:r>
              <a:rPr lang="en-US" dirty="0" err="1"/>
              <a:t>driver.conf</a:t>
            </a:r>
            <a:r>
              <a:rPr lang="en-US" dirty="0"/>
              <a:t>(4) directives for anonymous tracing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-b  set trace buffer size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-c  run specified command and exit upon its completion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-C  run </a:t>
            </a:r>
            <a:r>
              <a:rPr lang="en-US" dirty="0" err="1"/>
              <a:t>cpp</a:t>
            </a:r>
            <a:r>
              <a:rPr lang="en-US" dirty="0"/>
              <a:t>(1) preprocessor on script files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-D  define symbol when invoking preprocessor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-e  exit after compiling request but prior to enabling probes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-f  enable or list probes matching the specified function name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-F  coalesce trace output by function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-G  generate an ELF file containing embedded </a:t>
            </a:r>
            <a:r>
              <a:rPr lang="en-US" dirty="0" err="1"/>
              <a:t>dtrace</a:t>
            </a:r>
            <a:r>
              <a:rPr lang="en-US" dirty="0"/>
              <a:t> program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-h  generate a header file with definitions for static probes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-H  print included files when invoking preprocessor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</a:t>
            </a:r>
            <a:r>
              <a:rPr lang="en-US" dirty="0" err="1"/>
              <a:t>i</a:t>
            </a:r>
            <a:r>
              <a:rPr lang="en-US" dirty="0"/>
              <a:t>  enable or list probes matching the specified probe id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-I  add include directory to preprocessor search path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-l  list probes matching specified criteria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-L  add library directory to library search path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-m  enable or list probes matching the specified module name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-n  enable or list probes matching the specified probe name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-o  set output file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-p  grab specified process-ID and cache its symbol tables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-P  enable or list probes matching the specified provider name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-q  set quiet mode (only output explicitly traced data)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-s  enable or list probes according to the specified D script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-S  print D compiler intermediate code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-U  </a:t>
            </a:r>
            <a:r>
              <a:rPr lang="en-US" dirty="0" err="1"/>
              <a:t>undefine</a:t>
            </a:r>
            <a:r>
              <a:rPr lang="en-US" dirty="0"/>
              <a:t> symbol when invoking preprocessor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-v  set verbose mode (report stability attributes, arguments)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-V  report </a:t>
            </a:r>
            <a:r>
              <a:rPr lang="en-US" dirty="0" err="1"/>
              <a:t>DTrace</a:t>
            </a:r>
            <a:r>
              <a:rPr lang="en-US" dirty="0"/>
              <a:t> API version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-w  permit destructive actions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-x  enable or modify compiler and tracing options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-X  specify ISO C conformance settings for preprocessor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-Z  permit probe descriptions that match zero probes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{cssolaris3:~}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304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303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68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698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30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059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8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407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585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21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633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28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80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428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300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343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552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11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019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793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318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16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602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935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94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1143000" y="685800"/>
            <a:ext cx="4570499" cy="34275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914400" y="4343400"/>
            <a:ext cx="5019600" cy="410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18100" cy="41037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5771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95645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7490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9211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https://renenyffenegger.ch/notes/development/languages/C-C-plus-plus/GCC/options/index</a:t>
            </a:r>
            <a:endParaRPr lang="en-US" b="0" i="0" dirty="0">
              <a:solidFill>
                <a:srgbClr val="111111"/>
              </a:solidFill>
              <a:effectLst/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To produce only the compiled code (without any linking), use the -C option.</a:t>
            </a:r>
          </a:p>
          <a:p>
            <a:pPr>
              <a:spcBef>
                <a:spcPts val="0"/>
              </a:spcBef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-g 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Sans"/>
              </a:rPr>
              <a:t>Include debugging information.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065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14400" y="4343400"/>
            <a:ext cx="5019675" cy="4106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18086" cy="41036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57712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90986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95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598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0561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1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8316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281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230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89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99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3097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0280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3720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8388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1318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0521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014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4744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6307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8972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39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0687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31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62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31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7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–"/>
              <a:defRPr sz="2800" b="0" i="0" u="none" strike="noStrike" cap="none" baseline="0"/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2000" b="0" i="0" u="none" strike="noStrike" cap="none" baseline="0"/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  <a:defRPr sz="2000" b="0" i="0" u="none" strike="noStrike" cap="none" baseline="0"/>
            </a:lvl5pPr>
            <a:lvl6pPr marL="2514600" marR="0" indent="-25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25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25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25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07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–"/>
              <a:defRPr sz="2800"/>
            </a:lvl2pPr>
            <a:lvl3pPr marL="1143000" indent="-76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har char="•"/>
              <a:defRPr sz="2400"/>
            </a:lvl3pPr>
            <a:lvl4pPr marL="1600200" indent="-10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har char="–"/>
              <a:defRPr sz="2000"/>
            </a:lvl4pPr>
            <a:lvl5pPr marL="2057400" indent="-10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har char="»"/>
              <a:defRPr sz="2000"/>
            </a:lvl5pPr>
            <a:lvl6pPr marL="25146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07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–"/>
              <a:defRPr sz="2800"/>
            </a:lvl2pPr>
            <a:lvl3pPr marL="1143000" indent="-76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har char="•"/>
              <a:defRPr sz="2400"/>
            </a:lvl3pPr>
            <a:lvl4pPr marL="1600200" indent="-10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har char="–"/>
              <a:defRPr sz="2000"/>
            </a:lvl4pPr>
            <a:lvl5pPr marL="2057400" indent="-10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har char="»"/>
              <a:defRPr sz="2000"/>
            </a:lvl5pPr>
            <a:lvl6pPr marL="25146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07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–"/>
              <a:defRPr sz="2800"/>
            </a:lvl2pPr>
            <a:lvl3pPr marL="1143000" indent="-76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har char="•"/>
              <a:defRPr sz="2400"/>
            </a:lvl3pPr>
            <a:lvl4pPr marL="1600200" indent="-10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har char="–"/>
              <a:defRPr sz="2000"/>
            </a:lvl4pPr>
            <a:lvl5pPr marL="2057400" indent="-10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har char="»"/>
              <a:defRPr sz="2000"/>
            </a:lvl5pPr>
            <a:lvl6pPr marL="25146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25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7429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143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600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0574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5146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29718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429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3886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85800" y="1981200"/>
            <a:ext cx="7761287" cy="4103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sz="28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4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6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526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8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10DA9-25B7-4C24-A25A-BFC97F6B56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39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7429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143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600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0574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5146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29718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429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3886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85800" y="1981200"/>
            <a:ext cx="7761300" cy="41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sz="28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4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7429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143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600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0574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5146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29718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429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3886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61300" cy="41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sz="28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4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7429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143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600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0574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5146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29718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4290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388620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61300" cy="41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sz="28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4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–"/>
              <a:defRPr sz="2800" b="0" i="0" u="none" strike="noStrike" cap="none" baseline="0"/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  <a:defRPr sz="2000" b="0" i="0" u="none" strike="noStrike" cap="none" baseline="0"/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  <a:defRPr sz="2000" b="0" i="0" u="none" strike="noStrike" cap="none" baseline="0"/>
            </a:lvl5pPr>
            <a:lvl6pPr marL="2514600" marR="0" indent="-25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25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25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25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8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1300" cy="113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742950" marR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1430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6002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0574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5146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29718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4290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38862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61300" cy="41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sz="28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"/>
          <p:cNvSpPr txBox="1">
            <a:spLocks/>
          </p:cNvSpPr>
          <p:nvPr/>
        </p:nvSpPr>
        <p:spPr>
          <a:xfrm>
            <a:off x="594313" y="579782"/>
            <a:ext cx="7772400" cy="5698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  <a:rtl val="0"/>
              </a:defRPr>
            </a:lvl1pPr>
            <a:lvl2pPr marL="742950" marR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  <a:rtl val="0"/>
              </a:defRPr>
            </a:lvl2pPr>
            <a:lvl3pPr marL="11430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6002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0574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5146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29718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4290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38862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lvl="0" algn="l">
              <a:buClr>
                <a:srgbClr val="000000"/>
              </a:buClr>
              <a:buSzPct val="25000"/>
            </a:pPr>
            <a:r>
              <a:rPr lang="en-US" dirty="0">
                <a:solidFill>
                  <a:schemeClr val="dk2"/>
                </a:solidFill>
              </a:rPr>
              <a:t>Lecture 8</a:t>
            </a:r>
            <a:br>
              <a:rPr lang="en-US" dirty="0">
                <a:solidFill>
                  <a:schemeClr val="dk2"/>
                </a:solidFill>
              </a:rPr>
            </a:b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 </a:t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Source Development Tools</a:t>
            </a:r>
          </a:p>
          <a:p>
            <a:pPr lvl="0" algn="l">
              <a:buClr>
                <a:srgbClr val="000000"/>
              </a:buClr>
              <a:buSzPct val="250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>
              <a:buClr>
                <a:srgbClr val="000000"/>
              </a:buClr>
              <a:buSzPct val="25000"/>
            </a:pP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Jeffrey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Korn</a:t>
            </a:r>
            <a:br>
              <a:rPr lang="en-US" sz="2000" dirty="0">
                <a:solidFill>
                  <a:schemeClr val="dk2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work by © Jeffrey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Korn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used with permission, and available:</a:t>
            </a:r>
            <a:b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http://www.cs.nyu.edu/courses/fall06/G22.2245-001/  and docs.google.com</a:t>
            </a:r>
            <a:endParaRPr lang="en-US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at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 err="1"/>
              <a:t>gcc</a:t>
            </a:r>
            <a:r>
              <a:rPr lang="en-US" dirty="0"/>
              <a:t> –g </a:t>
            </a:r>
            <a:r>
              <a:rPr lang="en-US" dirty="0" err="1"/>
              <a:t>hello.c</a:t>
            </a:r>
            <a:r>
              <a:rPr lang="en-US" dirty="0"/>
              <a:t> –o hello</a:t>
            </a:r>
          </a:p>
          <a:p>
            <a:pPr marL="203200" indent="0">
              <a:buNone/>
            </a:pPr>
            <a:r>
              <a:rPr lang="en-US" dirty="0" err="1"/>
              <a:t>gdb</a:t>
            </a:r>
            <a:r>
              <a:rPr lang="en-US" dirty="0"/>
              <a:t> hello</a:t>
            </a:r>
          </a:p>
          <a:p>
            <a:pPr marL="203200" indent="0">
              <a:buNone/>
            </a:pPr>
            <a:r>
              <a:rPr lang="en-US" dirty="0"/>
              <a:t>list                &lt;= program list</a:t>
            </a:r>
          </a:p>
          <a:p>
            <a:pPr marL="203200" indent="0">
              <a:buNone/>
            </a:pPr>
            <a:r>
              <a:rPr lang="en-US" dirty="0"/>
              <a:t>b 1                 &lt;= breakpoint at line #1</a:t>
            </a:r>
          </a:p>
          <a:p>
            <a:pPr marL="203200" indent="0">
              <a:buNone/>
            </a:pPr>
            <a:r>
              <a:rPr lang="en-US" dirty="0"/>
              <a:t>c			&lt;= run to next breakpoint</a:t>
            </a:r>
          </a:p>
          <a:p>
            <a:pPr marL="203200" indent="0">
              <a:buNone/>
            </a:pPr>
            <a:r>
              <a:rPr lang="en-US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80236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at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2400" dirty="0"/>
              <a:t>{cslinux1:~} </a:t>
            </a:r>
            <a:r>
              <a:rPr lang="en-US" sz="2400" b="1" dirty="0" err="1"/>
              <a:t>gcc</a:t>
            </a:r>
            <a:r>
              <a:rPr lang="en-US" sz="2400" b="1" dirty="0"/>
              <a:t> -g </a:t>
            </a:r>
            <a:r>
              <a:rPr lang="en-US" sz="2400" b="1" dirty="0" err="1"/>
              <a:t>hello.c</a:t>
            </a:r>
            <a:r>
              <a:rPr lang="en-US" sz="2400" b="1" dirty="0"/>
              <a:t> -o hello</a:t>
            </a:r>
            <a:endParaRPr lang="en-US" sz="2400" dirty="0"/>
          </a:p>
          <a:p>
            <a:pPr marL="203200" indent="0">
              <a:buNone/>
            </a:pPr>
            <a:endParaRPr lang="en-US" sz="2400" dirty="0"/>
          </a:p>
          <a:p>
            <a:pPr marL="203200" indent="0">
              <a:buNone/>
            </a:pPr>
            <a:r>
              <a:rPr lang="en-US" sz="2400" dirty="0"/>
              <a:t>{cslinux1:~} </a:t>
            </a:r>
            <a:r>
              <a:rPr lang="en-US" sz="2400" b="1" dirty="0" err="1"/>
              <a:t>gdb</a:t>
            </a:r>
            <a:r>
              <a:rPr lang="en-US" sz="2400" b="1" dirty="0"/>
              <a:t> ./hello</a:t>
            </a:r>
            <a:endParaRPr lang="en-US" sz="2400" dirty="0"/>
          </a:p>
          <a:p>
            <a:pPr marL="203200" indent="0">
              <a:buNone/>
            </a:pPr>
            <a:endParaRPr lang="en-US" sz="2400" dirty="0"/>
          </a:p>
          <a:p>
            <a:pPr marL="203200" indent="0">
              <a:buNone/>
            </a:pPr>
            <a:r>
              <a:rPr lang="en-US" sz="2400" dirty="0"/>
              <a:t>GNU </a:t>
            </a:r>
            <a:r>
              <a:rPr lang="en-US" sz="2400" dirty="0" err="1"/>
              <a:t>gdb</a:t>
            </a:r>
            <a:r>
              <a:rPr lang="en-US" sz="2400" dirty="0"/>
              <a:t> (GDB) Red Hat Enterprise Linux (7.2-75.el6)</a:t>
            </a:r>
          </a:p>
          <a:p>
            <a:pPr marL="203200" indent="0">
              <a:buNone/>
            </a:pPr>
            <a:r>
              <a:rPr lang="en-US" sz="2400" dirty="0"/>
              <a:t>Copyright (C) 2010 Free Software Foundation, Inc.</a:t>
            </a:r>
          </a:p>
          <a:p>
            <a:pPr marL="203200" indent="0">
              <a:buNone/>
            </a:pPr>
            <a:r>
              <a:rPr lang="en-US" sz="2400" dirty="0"/>
              <a:t>License GPLv3+: GNU GPL version 3 or later &lt;http://gnu.org/licenses/gpl.html&gt;</a:t>
            </a:r>
          </a:p>
        </p:txBody>
      </p:sp>
    </p:spTree>
    <p:extLst>
      <p:ext uri="{BB962C8B-B14F-4D97-AF65-F5344CB8AC3E}">
        <p14:creationId xmlns:p14="http://schemas.microsoft.com/office/powerpoint/2010/main" val="49002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at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2400" dirty="0"/>
              <a:t> (</a:t>
            </a:r>
            <a:r>
              <a:rPr lang="en-US" sz="2400" dirty="0" err="1"/>
              <a:t>gdb</a:t>
            </a:r>
            <a:r>
              <a:rPr lang="en-US" sz="2400" dirty="0"/>
              <a:t>) </a:t>
            </a:r>
            <a:r>
              <a:rPr lang="en-US" sz="2400" b="1" dirty="0"/>
              <a:t>list</a:t>
            </a:r>
            <a:endParaRPr lang="en-US" sz="2400" dirty="0"/>
          </a:p>
          <a:p>
            <a:pPr marL="203200" indent="0">
              <a:buNone/>
            </a:pPr>
            <a:r>
              <a:rPr lang="en-US" sz="2400" dirty="0"/>
              <a:t>1       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203200" indent="0">
              <a:buNone/>
            </a:pPr>
            <a:r>
              <a:rPr lang="en-US" sz="2400" dirty="0"/>
              <a:t>2       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203200" indent="0">
              <a:buNone/>
            </a:pPr>
            <a:r>
              <a:rPr lang="en-US" sz="2400" dirty="0"/>
              <a:t>3       </a:t>
            </a: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203200" indent="0">
              <a:buNone/>
            </a:pPr>
            <a:r>
              <a:rPr lang="en-US" sz="2400" dirty="0"/>
              <a:t>4       {</a:t>
            </a:r>
          </a:p>
          <a:p>
            <a:pPr marL="203200" indent="0">
              <a:buNone/>
            </a:pPr>
            <a:r>
              <a:rPr lang="en-US" sz="2400" dirty="0"/>
              <a:t>5               </a:t>
            </a:r>
            <a:r>
              <a:rPr lang="en-US" sz="2400" dirty="0" err="1"/>
              <a:t>printf</a:t>
            </a:r>
            <a:r>
              <a:rPr lang="en-US" sz="2400" dirty="0"/>
              <a:t>("Hello World\n");</a:t>
            </a:r>
          </a:p>
          <a:p>
            <a:pPr marL="203200" indent="0">
              <a:buNone/>
            </a:pPr>
            <a:r>
              <a:rPr lang="en-US" sz="2400" dirty="0"/>
              <a:t>6               exit(0);</a:t>
            </a:r>
          </a:p>
          <a:p>
            <a:pPr marL="203200" indent="0">
              <a:buNone/>
            </a:pPr>
            <a:r>
              <a:rPr lang="en-US" sz="2400" dirty="0"/>
              <a:t>7       }</a:t>
            </a:r>
          </a:p>
          <a:p>
            <a:pPr marL="203200" indent="0">
              <a:buNone/>
            </a:pP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3971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at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</a:t>
            </a:r>
            <a:r>
              <a:rPr lang="en-US" sz="2400" b="1" dirty="0"/>
              <a:t>run hello</a:t>
            </a:r>
            <a:endParaRPr lang="en-US" sz="2400" dirty="0"/>
          </a:p>
          <a:p>
            <a:pPr marL="203200" indent="0">
              <a:buNone/>
            </a:pPr>
            <a:r>
              <a:rPr lang="en-US" sz="2400" dirty="0"/>
              <a:t>Starting program: /people/cs/r/rkm010300/hello </a:t>
            </a:r>
            <a:r>
              <a:rPr lang="en-US" sz="2400" dirty="0" err="1"/>
              <a:t>hello</a:t>
            </a:r>
            <a:endParaRPr lang="en-US" sz="2400" dirty="0"/>
          </a:p>
          <a:p>
            <a:pPr marL="203200" indent="0">
              <a:buNone/>
            </a:pPr>
            <a:r>
              <a:rPr lang="en-US" sz="2400" dirty="0"/>
              <a:t>Hello World</a:t>
            </a:r>
          </a:p>
          <a:p>
            <a:pPr marL="203200" indent="0">
              <a:buNone/>
            </a:pPr>
            <a:r>
              <a:rPr lang="en-US" sz="2400" dirty="0"/>
              <a:t> </a:t>
            </a:r>
          </a:p>
          <a:p>
            <a:pPr marL="203200" indent="0">
              <a:buNone/>
            </a:pPr>
            <a:r>
              <a:rPr lang="en-US" sz="2400" dirty="0"/>
              <a:t>Program exited normally.</a:t>
            </a:r>
          </a:p>
          <a:p>
            <a:pPr marL="203200" indent="0">
              <a:buNone/>
            </a:pPr>
            <a:r>
              <a:rPr lang="en-US" sz="2400" dirty="0"/>
              <a:t> </a:t>
            </a:r>
          </a:p>
          <a:p>
            <a:pPr marL="20320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gdb</a:t>
            </a:r>
            <a:r>
              <a:rPr lang="en-US" sz="2400" dirty="0"/>
              <a:t>) </a:t>
            </a:r>
            <a:r>
              <a:rPr lang="en-US" sz="2400" b="1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155967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Impact" panose="020B0806030902050204" pitchFamily="34" charset="0"/>
              </a:rPr>
              <a:t>Tracing System Calls</a:t>
            </a:r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600200"/>
          </a:xfrm>
        </p:spPr>
        <p:txBody>
          <a:bodyPr/>
          <a:lstStyle/>
          <a:p>
            <a:pPr indent="-342900" eaLnBrk="1" hangingPunct="1"/>
            <a:r>
              <a:rPr lang="en-US" altLang="en-US" dirty="0"/>
              <a:t>Most operating systems contain a utility to monitor system calls:</a:t>
            </a:r>
          </a:p>
          <a:p>
            <a:pPr lvl="1" eaLnBrk="1" hangingPunct="1"/>
            <a:r>
              <a:rPr lang="en-US" altLang="en-US" dirty="0"/>
              <a:t>Linux: </a:t>
            </a:r>
            <a:r>
              <a:rPr lang="en-US" altLang="en-US" b="1" dirty="0" err="1"/>
              <a:t>strace</a:t>
            </a:r>
            <a:r>
              <a:rPr lang="en-US" altLang="en-US" dirty="0"/>
              <a:t>, Solaris: </a:t>
            </a:r>
            <a:r>
              <a:rPr lang="en-US" altLang="en-US" b="1" dirty="0"/>
              <a:t>truss</a:t>
            </a:r>
            <a:r>
              <a:rPr lang="en-US" altLang="en-US" dirty="0"/>
              <a:t>, SGI: </a:t>
            </a:r>
            <a:r>
              <a:rPr lang="en-US" altLang="en-US" b="1" dirty="0"/>
              <a:t>par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33400" y="3581400"/>
            <a:ext cx="8229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Courier New" panose="02070309020205020404" pitchFamily="49" charset="0"/>
              </a:rPr>
              <a:t>   </a:t>
            </a:r>
            <a:r>
              <a:rPr lang="en-US" altLang="en-US" sz="1200" b="1">
                <a:latin typeface="Courier New" panose="02070309020205020404" pitchFamily="49" charset="0"/>
              </a:rPr>
              <a:t>27mS[  1]                 : close(0) OK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27mS[  1]                 : open("try.in", O_RDONLY, 017777627464)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29mS[  1]                 : END-open() = 0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29mS[  1]                 : read(0, "1\n2\n|/bin/date\n3\n|/bin/sleep 2", 2048) = 31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29mS[  1]                 : read(0, 0x7fff26ef, 2017) = 0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29mS[  1]                 : getpagesize() = 16384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29mS[  1]                 : brk(0x1001c000) OK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29mS[  1]                 : time() = 1003207028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29mS[  1]                 : fork()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31mS[  1]                 : END-fork() = 1880277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41mS[  1]                (1864078): was sent signal SIGCLD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31mS[  2]                 : waitsys(P_ALL, 0, 0x7fff2590, WTRAPPED|WEXITED, 0)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42mS[  2]                 : END-waitsys(P_ALL, 0, {signo=SIGCLD, errno=0, code=CLD_EXITED, pid=1880277, status=0}, WTRAPPED|WEXITED, 0) = 0</a:t>
            </a:r>
          </a:p>
          <a:p>
            <a:pPr eaLnBrk="1" hangingPunct="1"/>
            <a:r>
              <a:rPr lang="en-US" altLang="en-US" sz="1200" b="1">
                <a:latin typeface="Courier New" panose="02070309020205020404" pitchFamily="49" charset="0"/>
              </a:rPr>
              <a:t>   42mS[  2]                 : time() = 1003207028</a:t>
            </a:r>
          </a:p>
          <a:p>
            <a:pPr eaLnBrk="1" hangingPunct="1"/>
            <a:endParaRPr lang="en-US" altLang="en-US" sz="12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System Call Tracing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1905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strace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(Linux), </a:t>
            </a: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truss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(OpenSolaris)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09600" y="2816225"/>
            <a:ext cx="7924799" cy="3279775"/>
          </a:xfrm>
          <a:prstGeom prst="rect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execve("/bin/date", ["date"], [/* 42 vars */])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fstat(1, {st_mode=S_IFCHR|0620, st_rdev=makedev(136, 0), ...})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mmap(NULL, 4096, PROT_READ|PROT_WRITE, MAP_PRIVATE|MAP_ANONYMOUS, -1, 0) = 0x2ab06de16000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stat("/etc/localtime", {st_mode=S_IFREG|0644, st_size=3519, ...})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write(1, "Wed Nov 18 02:20:11 EST 2009\n", 29) = 29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close(1)                               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munmap(0x2ab06de16000, 4096)           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exit_group(0)                           = 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DTrace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3839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Tracing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created by Sun for Solaris, ported to other Unix-like systems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probes into kernel and user applications (instrumenting)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on observe live production systems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low overhead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disabled probe effect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scriptable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Scripts in C/awk-like “D” language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DTrace Example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14400" y="3962400"/>
            <a:ext cx="7559675" cy="2289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./mytrace.d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^C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                             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read                              44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pollsys                           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ioctl                            134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38200" y="1978025"/>
            <a:ext cx="7467600" cy="2298699"/>
          </a:xfrm>
          <a:prstGeom prst="rect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#!/usr/sbin/dtrace -s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 D option quiet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syscall:::entry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/pid == 9047/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@num[probefunc] = count();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717925" y="2557461"/>
            <a:ext cx="7683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800" b="0" i="1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032125" y="3014661"/>
            <a:ext cx="112395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800" b="0" i="1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927725" y="3090861"/>
            <a:ext cx="7937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800" b="0" i="1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</p:txBody>
      </p:sp>
      <p:cxnSp>
        <p:nvCxnSpPr>
          <p:cNvPr id="134" name="Shape 134"/>
          <p:cNvCxnSpPr/>
          <p:nvPr/>
        </p:nvCxnSpPr>
        <p:spPr>
          <a:xfrm flipH="1">
            <a:off x="3124200" y="2743200"/>
            <a:ext cx="609599" cy="152399"/>
          </a:xfrm>
          <a:prstGeom prst="straightConnector1">
            <a:avLst/>
          </a:prstGeom>
          <a:noFill/>
          <a:ln w="9525" cap="rnd">
            <a:solidFill>
              <a:schemeClr val="accent2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35" name="Shape 135"/>
          <p:cNvCxnSpPr/>
          <p:nvPr/>
        </p:nvCxnSpPr>
        <p:spPr>
          <a:xfrm flipH="1">
            <a:off x="2743200" y="3200400"/>
            <a:ext cx="304799" cy="76199"/>
          </a:xfrm>
          <a:prstGeom prst="straightConnector1">
            <a:avLst/>
          </a:prstGeom>
          <a:noFill/>
          <a:ln w="9525" cap="rnd">
            <a:solidFill>
              <a:schemeClr val="accent2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36" name="Shape 136"/>
          <p:cNvCxnSpPr/>
          <p:nvPr/>
        </p:nvCxnSpPr>
        <p:spPr>
          <a:xfrm flipH="1">
            <a:off x="5029199" y="3352800"/>
            <a:ext cx="914400" cy="304799"/>
          </a:xfrm>
          <a:prstGeom prst="straightConnector1">
            <a:avLst/>
          </a:prstGeom>
          <a:noFill/>
          <a:ln w="9525" cap="rnd">
            <a:solidFill>
              <a:schemeClr val="accent2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Dtrace Probes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provider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2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2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2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syscall::read:entry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(read() entry point)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io:::start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(any physical I/O issued)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dtrace -l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lists all available probes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Profilers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31023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where your program spent its time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frequency and duration of function calls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28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gprof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profile C/C++ application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and link with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enable profiling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program to generate call graph profile data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</a:t>
            </a: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gprof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analyze/display data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Types of Development Tools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Editors: vi,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emacs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code: CVS, Subversion,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Compiling: make, Ant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Debugging/Profiling: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gdb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strace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DTrace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gprof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	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::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Dprof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Archiving/Packaging: tar,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cpio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pax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rpm, zip,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gzip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Configuration: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autoconf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IDE: Eclipse, NetBeans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gprof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1981199"/>
            <a:ext cx="8458200" cy="38497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g++ -g 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segment segment.cpp -lm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./segment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gprof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segment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Flat profile: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Each sample counts as 0.01 seconds.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%   cumulative   self             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total          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time   seconds  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calls 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/call 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/call name     </a:t>
            </a:r>
            <a:b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33.36      0.04     0.04        1    40.03    40.03  void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::__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introsort_loop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&lt;edge*, long&gt;(edge*, edge*, long)</a:t>
            </a:r>
            <a:b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25.02      0.07     0.03        6     5.00     5.00 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convolve_even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(image&lt;float&gt;*, image&lt;float&gt;*,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::vector&lt;float,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::allocator&lt;float&gt; &gt;&amp;)</a:t>
            </a:r>
            <a:b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25.02      0.10     0.03        1    30.02   120.10 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segment_image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(image&lt;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&gt;*, float, float,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b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16.68      0.12     0.02        1    20.02    60.05 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segment_graph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edge*, float)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Profiling for Other Languages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219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gprof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C, C++, F77 or single-threaded Java programs compiled with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gcj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1" indent="495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25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Also see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pprof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dirty="0"/>
              <a:t>Python programs can use </a:t>
            </a:r>
            <a:r>
              <a:rPr lang="en-US" b="1" dirty="0" err="1"/>
              <a:t>cProfile</a:t>
            </a:r>
            <a:endParaRPr lang="en-US" b="1"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-m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cProfile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myscript.py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endParaRPr lang="en-US" sz="3200" b="1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Netbeans</a:t>
            </a:r>
            <a:r>
              <a:rPr lang="en-US" sz="32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Profiler for Java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Make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6903000" cy="30777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program for building and maintaining computer programs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eveloped at Bell Labs around 1978 by S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Feldman (now at Google)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stored in a special format file called a “</a:t>
            </a:r>
            <a:r>
              <a:rPr lang="en-US" sz="32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00" y="2286000"/>
            <a:ext cx="1165225" cy="1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Make Features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267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the build instructions for a project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updates files based on a series of dependency rules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multiple configurations for a project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re-compiles necessary files after a change (conditional compilation)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time-saver for large projects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timestamps of the intermediate files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usage: executable is updated from object files which are in turn compiled from source files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Dependency Graph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596900" y="5867400"/>
            <a:ext cx="4660899" cy="392111"/>
            <a:chOff x="304800" y="6248400"/>
            <a:chExt cx="4660899" cy="392111"/>
          </a:xfrm>
        </p:grpSpPr>
        <p:sp>
          <p:nvSpPr>
            <p:cNvPr id="180" name="Shape 180"/>
            <p:cNvSpPr/>
            <p:nvPr/>
          </p:nvSpPr>
          <p:spPr>
            <a:xfrm>
              <a:off x="2819400" y="6248400"/>
              <a:ext cx="990599" cy="304799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04800" y="6248400"/>
              <a:ext cx="990599" cy="304799"/>
            </a:xfrm>
            <a:prstGeom prst="rect">
              <a:avLst/>
            </a:prstGeom>
            <a:solidFill>
              <a:schemeClr val="hlink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3746500" y="6273800"/>
              <a:ext cx="12191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generated</a:t>
              </a: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257300" y="6262687"/>
              <a:ext cx="12191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original</a:t>
              </a: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990599" y="1763712"/>
            <a:ext cx="6781799" cy="4191000"/>
            <a:chOff x="304800" y="1600200"/>
            <a:chExt cx="8077199" cy="4952999"/>
          </a:xfrm>
        </p:grpSpPr>
        <p:sp>
          <p:nvSpPr>
            <p:cNvPr id="185" name="Shape 185"/>
            <p:cNvSpPr/>
            <p:nvPr/>
          </p:nvSpPr>
          <p:spPr>
            <a:xfrm>
              <a:off x="6400800" y="4495800"/>
              <a:ext cx="1981199" cy="685799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24000" y="4495800"/>
              <a:ext cx="1981199" cy="685799"/>
            </a:xfrm>
            <a:prstGeom prst="rect">
              <a:avLst/>
            </a:prstGeom>
            <a:solidFill>
              <a:schemeClr val="hlink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886200" y="4495800"/>
              <a:ext cx="1981199" cy="685799"/>
            </a:xfrm>
            <a:prstGeom prst="rect">
              <a:avLst/>
            </a:prstGeom>
            <a:solidFill>
              <a:schemeClr val="hlink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88" name="Shape 188"/>
            <p:cNvCxnSpPr/>
            <p:nvPr/>
          </p:nvCxnSpPr>
          <p:spPr>
            <a:xfrm rot="10800000">
              <a:off x="2438400" y="3733799"/>
              <a:ext cx="0" cy="762000"/>
            </a:xfrm>
            <a:prstGeom prst="straightConnector1">
              <a:avLst/>
            </a:prstGeom>
            <a:noFill/>
            <a:ln w="50800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89" name="Shape 189"/>
            <p:cNvCxnSpPr/>
            <p:nvPr/>
          </p:nvCxnSpPr>
          <p:spPr>
            <a:xfrm rot="10800000">
              <a:off x="4800600" y="3733799"/>
              <a:ext cx="0" cy="762000"/>
            </a:xfrm>
            <a:prstGeom prst="straightConnector1">
              <a:avLst/>
            </a:prstGeom>
            <a:noFill/>
            <a:ln w="50800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 rot="10800000">
              <a:off x="7315200" y="3733799"/>
              <a:ext cx="0" cy="762000"/>
            </a:xfrm>
            <a:prstGeom prst="straightConnector1">
              <a:avLst/>
            </a:prstGeom>
            <a:noFill/>
            <a:ln w="50800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1524000" y="3048000"/>
              <a:ext cx="1981199" cy="685799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886200" y="3048000"/>
              <a:ext cx="1981199" cy="685799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400800" y="3048000"/>
              <a:ext cx="1981199" cy="685799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886200" y="1600200"/>
              <a:ext cx="1981199" cy="685799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95" name="Shape 195"/>
            <p:cNvCxnSpPr/>
            <p:nvPr/>
          </p:nvCxnSpPr>
          <p:spPr>
            <a:xfrm rot="10800000" flipH="1">
              <a:off x="2438400" y="2285999"/>
              <a:ext cx="1828800" cy="762000"/>
            </a:xfrm>
            <a:prstGeom prst="straightConnector1">
              <a:avLst/>
            </a:prstGeom>
            <a:noFill/>
            <a:ln w="50800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96" name="Shape 196"/>
            <p:cNvCxnSpPr/>
            <p:nvPr/>
          </p:nvCxnSpPr>
          <p:spPr>
            <a:xfrm rot="10800000">
              <a:off x="4800600" y="2285999"/>
              <a:ext cx="0" cy="762000"/>
            </a:xfrm>
            <a:prstGeom prst="straightConnector1">
              <a:avLst/>
            </a:prstGeom>
            <a:noFill/>
            <a:ln w="50800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97" name="Shape 197"/>
            <p:cNvCxnSpPr/>
            <p:nvPr/>
          </p:nvCxnSpPr>
          <p:spPr>
            <a:xfrm rot="10800000">
              <a:off x="5410200" y="2285999"/>
              <a:ext cx="1981199" cy="762000"/>
            </a:xfrm>
            <a:prstGeom prst="straightConnector1">
              <a:avLst/>
            </a:prstGeom>
            <a:noFill/>
            <a:ln w="50800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98" name="Shape 198"/>
            <p:cNvSpPr txBox="1"/>
            <p:nvPr/>
          </p:nvSpPr>
          <p:spPr>
            <a:xfrm>
              <a:off x="1905000" y="4648200"/>
              <a:ext cx="1219199" cy="469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1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foo.c</a:t>
              </a: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4343400" y="4648200"/>
              <a:ext cx="1219199" cy="469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1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bar.c</a:t>
              </a: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6781800" y="4648200"/>
              <a:ext cx="1217612" cy="469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1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baz.c</a:t>
              </a: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828800" y="3200400"/>
              <a:ext cx="1219199" cy="469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1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foo.o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4343400" y="3200400"/>
              <a:ext cx="1219199" cy="469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1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bar.o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6705600" y="3200400"/>
              <a:ext cx="1219199" cy="469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1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baz.o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4267200" y="1752600"/>
              <a:ext cx="1446211" cy="4683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1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myprog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04800" y="3886200"/>
              <a:ext cx="1219199" cy="4683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compile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381000" y="2362200"/>
              <a:ext cx="1219199" cy="4683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6324600" y="5867400"/>
              <a:ext cx="1981199" cy="685799"/>
            </a:xfrm>
            <a:prstGeom prst="rect">
              <a:avLst/>
            </a:prstGeom>
            <a:solidFill>
              <a:schemeClr val="hlink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6705600" y="6019800"/>
              <a:ext cx="1219199" cy="469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1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baz.y</a:t>
              </a:r>
            </a:p>
          </p:txBody>
        </p:sp>
        <p:cxnSp>
          <p:nvCxnSpPr>
            <p:cNvPr id="209" name="Shape 209"/>
            <p:cNvCxnSpPr/>
            <p:nvPr/>
          </p:nvCxnSpPr>
          <p:spPr>
            <a:xfrm rot="10800000">
              <a:off x="7239000" y="5105399"/>
              <a:ext cx="0" cy="762000"/>
            </a:xfrm>
            <a:prstGeom prst="straightConnector1">
              <a:avLst/>
            </a:prstGeom>
            <a:noFill/>
            <a:ln w="50800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Makefile Format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516194" y="1981200"/>
            <a:ext cx="8018206" cy="4108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Syntax: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target&gt;: &lt;dependency list&gt;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   &lt;command&gt;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>
              <a:spcBef>
                <a:spcPts val="4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&lt;target&gt;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list of files that the command will generate </a:t>
            </a:r>
          </a:p>
          <a:p>
            <a:pPr marL="800100" lvl="1" indent="-342900">
              <a:spcBef>
                <a:spcPts val="4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 list&gt;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be files and/or other targets, and will be used to create the target</a:t>
            </a:r>
          </a:p>
          <a:p>
            <a:pPr marL="800100" lvl="1" indent="-342900">
              <a:spcBef>
                <a:spcPts val="4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-US" sz="2400" b="1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&lt;command&gt;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it won’t work</a:t>
            </a:r>
          </a:p>
          <a:p>
            <a:pPr marL="800100" lvl="1" indent="-342900">
              <a:spcBef>
                <a:spcPts val="4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rule is the default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&lt;target&gt;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Examples of Invoking Make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32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 -f </a:t>
            </a:r>
            <a:r>
              <a:rPr lang="en-US" sz="32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endParaRPr lang="en-US" sz="32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32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 target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endParaRPr lang="en-US" sz="32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32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looks for file </a:t>
            </a:r>
            <a:r>
              <a:rPr lang="en-US" sz="28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8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current directory, picks first target listed in the </a:t>
            </a:r>
            <a:r>
              <a:rPr lang="en-US" sz="28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  <a:endParaRPr lang="en-US" sz="2800" b="1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Make: Sequence of Execution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986252" cy="34470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executes all commands associated with </a:t>
            </a:r>
            <a:r>
              <a:rPr lang="en-US" sz="32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US" sz="32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  <a:r>
              <a:rPr lang="en-US" sz="32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one of these conditions is satisfied: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</a:t>
            </a:r>
            <a:r>
              <a:rPr lang="en-US" sz="2800" b="1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 not exist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</a:t>
            </a:r>
            <a:r>
              <a:rPr lang="en-US" sz="2800" b="1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exists but one of the source files in the </a:t>
            </a:r>
            <a:r>
              <a:rPr lang="en-US" sz="2800" b="1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list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been modified more recently than </a:t>
            </a:r>
            <a:r>
              <a:rPr lang="en-US" sz="2800" b="1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Example Makefile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Example Makefile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CC=g++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CFLAGS=-g –Wall -DDEBUG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foobar: foo.o bar.o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$(CC) $(CFLAGS) –o foobar foo.o bar.o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foo.o: foo.cpp foo.h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$(CC) $(CFLAGS) –c foo.cpp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bar.o: bar.cpp bar.h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$(CC) $(CFLAGS) –c bar.cpp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clean: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rm foo.o bar.o foobar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tar: Tape ARchiver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general purpose archive utility (not just for tapes)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Usage: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 [options] [files]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Originally designed for maintaining an archive of files on a magnetic tape.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often used for packaging files for distribution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any files are subdirectories,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acts on the entire subtree.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Debuggers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78485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over the “old fashioned” way: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step through code as it runs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have to modify your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examine the entire state of the program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stack, variable values, scope, etc.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modify values in the running program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view the state of a crash using core files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tar: archiving files options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04800" y="19812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creates a tar-format file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filename</a:t>
            </a:r>
            <a:br>
              <a:rPr lang="en-US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filename for tar-format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file; default is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/dev/rmt0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or “-” (stdin/stdout)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verbose output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allows to extract named files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file archive through gzip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filter archive through bzip2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tar: archiving files </a:t>
            </a:r>
            <a:r>
              <a:rPr lang="en-US" sz="32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(continued)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38471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98463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  <a:tabLst>
                <a:tab pos="855663" algn="l"/>
                <a:tab pos="973138" algn="l"/>
              </a:tabLst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generates table of contents</a:t>
            </a:r>
          </a:p>
          <a:p>
            <a:pPr marL="398463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  <a:tabLst>
                <a:tab pos="855663" algn="l"/>
                <a:tab pos="973138" algn="l"/>
              </a:tabLst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unconditionally appends the 					listed files to the archive files</a:t>
            </a:r>
          </a:p>
          <a:p>
            <a:pPr marL="398463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  <a:tabLst>
                <a:tab pos="855663" algn="l"/>
                <a:tab pos="973138" algn="l"/>
              </a:tabLst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appends only files that are more recent </a:t>
            </a:r>
          </a:p>
          <a:p>
            <a:pPr marL="398463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tabLst>
                <a:tab pos="855663" algn="l"/>
                <a:tab pos="973138" algn="l"/>
              </a:tabLst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than those already archived</a:t>
            </a:r>
          </a:p>
          <a:p>
            <a:pPr marL="398463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  <a:tabLst>
                <a:tab pos="855663" algn="l"/>
                <a:tab pos="973138" algn="l"/>
              </a:tabLst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follow symbolic links</a:t>
            </a:r>
          </a:p>
          <a:p>
            <a:pPr marL="398463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  <a:tabLst>
                <a:tab pos="855663" algn="l"/>
                <a:tab pos="973138" algn="l"/>
              </a:tabLst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do not restore file modification times</a:t>
            </a:r>
          </a:p>
          <a:p>
            <a:pPr marL="398463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  <a:tabLst>
                <a:tab pos="855663" algn="l"/>
                <a:tab pos="973138" algn="l"/>
              </a:tabLst>
            </a:pPr>
            <a:r>
              <a:rPr lang="en-US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 error messages about links it cannot find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cpio: copying files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00997" y="1582994"/>
            <a:ext cx="7942006" cy="2982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cpio</a:t>
            </a:r>
            <a:r>
              <a:rPr lang="en-US" sz="32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 file archives in from or out of tape or disk or to another location on the local machine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</a:t>
            </a:r>
            <a:r>
              <a:rPr lang="en-US" sz="32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endParaRPr lang="en-US" b="1"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endParaRPr lang="en-US" sz="3200" b="1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D3202-8634-4D38-9341-C660EC55ED36}"/>
              </a:ext>
            </a:extLst>
          </p:cNvPr>
          <p:cNvSpPr txBox="1"/>
          <p:nvPr/>
        </p:nvSpPr>
        <p:spPr>
          <a:xfrm>
            <a:off x="483008" y="3781962"/>
            <a:ext cx="854300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cpio</a:t>
            </a:r>
            <a:r>
              <a:rPr lang="en-US" sz="2000" dirty="0"/>
              <a:t> stands for “copy in, copy out“. It is used for processing the archive files like *.</a:t>
            </a:r>
            <a:r>
              <a:rPr lang="en-US" sz="2000" dirty="0" err="1"/>
              <a:t>cpio</a:t>
            </a:r>
            <a:r>
              <a:rPr lang="en-US" sz="2000" dirty="0"/>
              <a:t> or *.tar. This command can copy files to and from archives.</a:t>
            </a:r>
          </a:p>
          <a:p>
            <a:endParaRPr lang="en-US" dirty="0"/>
          </a:p>
          <a:p>
            <a:r>
              <a:rPr lang="en-US" dirty="0"/>
              <a:t>Copy-out Mode: Copy files named in name-list to the archive</a:t>
            </a:r>
          </a:p>
          <a:p>
            <a:r>
              <a:rPr lang="en-US" dirty="0"/>
              <a:t>   Example.  </a:t>
            </a:r>
            <a:r>
              <a:rPr lang="en-US" dirty="0" err="1"/>
              <a:t>cpio</a:t>
            </a:r>
            <a:r>
              <a:rPr lang="en-US" dirty="0"/>
              <a:t> -o &lt; name-list &gt; archive</a:t>
            </a:r>
          </a:p>
          <a:p>
            <a:endParaRPr lang="en-US" dirty="0"/>
          </a:p>
          <a:p>
            <a:r>
              <a:rPr lang="en-US" dirty="0"/>
              <a:t>Copy-in Mode: Extract files from the archive</a:t>
            </a:r>
          </a:p>
          <a:p>
            <a:r>
              <a:rPr lang="en-US" dirty="0"/>
              <a:t>   Example: </a:t>
            </a:r>
            <a:r>
              <a:rPr lang="en-US" dirty="0" err="1"/>
              <a:t>cpio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&lt; archive</a:t>
            </a:r>
          </a:p>
          <a:p>
            <a:endParaRPr lang="en-US" dirty="0"/>
          </a:p>
          <a:p>
            <a:r>
              <a:rPr lang="en-US" dirty="0"/>
              <a:t>Copy-pass Mode: Copy files named in name-list to destination-directory</a:t>
            </a:r>
          </a:p>
          <a:p>
            <a:r>
              <a:rPr lang="en-US" dirty="0"/>
              <a:t>   Example:  </a:t>
            </a:r>
            <a:r>
              <a:rPr lang="en-US" dirty="0" err="1"/>
              <a:t>cpio</a:t>
            </a:r>
            <a:r>
              <a:rPr lang="en-US" dirty="0"/>
              <a:t> -p destination-directory &lt; name-list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cpio </a:t>
            </a:r>
            <a:r>
              <a:rPr lang="en-US" sz="32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(continued)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629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cpio</a:t>
            </a:r>
            <a:r>
              <a:rPr lang="en-US" sz="3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3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lang="en-US" sz="3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dtum</a:t>
            </a:r>
            <a:r>
              <a:rPr lang="en-US" sz="3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[patterns]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in (extract) files whose names match selected patterns.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pattern is used, all files are extracted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Options: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Directories are not created unless 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</a:t>
            </a:r>
          </a:p>
          <a:p>
            <a:pPr marL="914400" lvl="1" indent="-457200">
              <a:lnSpc>
                <a:spcPct val="90000"/>
              </a:lnSpc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the table of contents: 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-t</a:t>
            </a:r>
          </a:p>
          <a:p>
            <a:pPr marL="914400" lvl="1" indent="-457200">
              <a:lnSpc>
                <a:spcPct val="90000"/>
              </a:lnSpc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extraction, older files are not extracted (unless 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 is used)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Modification times not preserved with 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-m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cpio </a:t>
            </a:r>
            <a:r>
              <a:rPr lang="en-US" sz="32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(continued)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533400" y="1981200"/>
            <a:ext cx="8077199" cy="44191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32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cpio</a:t>
            </a:r>
            <a:r>
              <a:rPr lang="en-US" sz="32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32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</a:t>
            </a:r>
            <a:endParaRPr lang="en-US" sz="32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list of files whose names are given on the standard input.  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-v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lists files processed.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32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cpio</a:t>
            </a:r>
            <a:r>
              <a:rPr lang="en-US" sz="32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-p [options] directory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files to another directory on the same system. 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 pathnames are relative to the named directory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To copy a directory tree:</a:t>
            </a:r>
          </a:p>
          <a:p>
            <a: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. -depth -print | 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cpio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pdumv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mydir</a:t>
            </a:r>
            <a:endParaRPr lang="en-US" sz="20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pax: replacement for cpio and tar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799" y="1981200"/>
            <a:ext cx="8118987" cy="38610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•"/>
            </a:pPr>
            <a:r>
              <a:rPr lang="en-US" sz="2800" b="1" i="0" u="none" strike="noStrike" cap="none" baseline="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ortable </a:t>
            </a:r>
            <a:r>
              <a:rPr lang="en-US" sz="2800" b="1" i="0" u="none" strike="noStrike" cap="none" baseline="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rchive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 strike="noStrike" cap="none" baseline="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POSIX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Reads/writes </a:t>
            </a:r>
            <a:r>
              <a:rPr lang="en-US" sz="28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cpio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formats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 of </a:t>
            </a:r>
            <a:r>
              <a:rPr lang="en-US" sz="28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cpio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functionality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can come from standard input or command line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Sensible defaults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pax –</a:t>
            </a: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wf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archive *.c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pax –r &lt; archive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DA340-9A31-4C2A-BF5B-EBD2239004E0}"/>
              </a:ext>
            </a:extLst>
          </p:cNvPr>
          <p:cNvSpPr txBox="1"/>
          <p:nvPr/>
        </p:nvSpPr>
        <p:spPr>
          <a:xfrm>
            <a:off x="685799" y="5486041"/>
            <a:ext cx="82885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Option	Mode	Description</a:t>
            </a:r>
          </a:p>
          <a:p>
            <a:r>
              <a:rPr lang="en-US" dirty="0"/>
              <a:t>(none)	"list"	shows contents of archive, does not modify or extract anything.</a:t>
            </a:r>
          </a:p>
          <a:p>
            <a:r>
              <a:rPr lang="en-US" dirty="0"/>
              <a:t>-r	"read"	reads and extracts contents of an archive</a:t>
            </a:r>
          </a:p>
          <a:p>
            <a:r>
              <a:rPr lang="en-US" dirty="0"/>
              <a:t>-w	"write"	creates archives or appends files to an archive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	"copy"	reads and copies files and directory tree to a specified directory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Distributing Software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39625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Pieces typically distributed: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Binaries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runtime libraries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files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 pages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files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packaged in an archive: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perl-solaris.tgz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perl-5.8.5-9.i386.rpm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Packaging Source: autoconf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shell scripts that automatically configure software to adapt to UNIX-like systems.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configuration script (configure)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script checks for: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files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characteristics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functions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services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generates makefiles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Installing Software From Tarballs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 xzf &lt;dist&gt;.tar.gz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&lt;dist-dir&gt;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./configure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 install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RPM Package Manager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3001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RPM packages in the form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name-version-release-</a:t>
            </a:r>
            <a:r>
              <a:rPr lang="en-US" sz="2400" b="0" i="1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.rpm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gcc-4.1.2-44.el5.x86_64.rpm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rpm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rpm -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pkgname-ver-rel.arch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.rpm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use higher level wrapper tools like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yum install </a:t>
            </a:r>
            <a:r>
              <a:rPr lang="en-US" sz="20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pkgname</a:t>
            </a:r>
            <a:endParaRPr lang="en-US" sz="2000" b="0" i="1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for dependency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rpm from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tarball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(with a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.spec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–"/>
            </a:pP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rpmbuild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-tb pkgname-1.0.tar.gz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RedHat, Fedora, openSUSE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Debuggers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805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Debuggers let you examine the internal workings of your code while the program runs.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Debuggers allow you to set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breakpoints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stop the program's execution at a particular point of interest and examine variables.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work with a debugger, you first have to recompile the program with the proper debugging options.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 line parameter to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cc, </a:t>
            </a: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gcc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g++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Courier New"/>
                <a:cs typeface="Times New Roman"/>
                <a:sym typeface="Times New Roman"/>
              </a:rPr>
              <a:t>	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-g -c 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685800" y="608012"/>
            <a:ext cx="7770900" cy="114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Debian Package Manager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0900" cy="23720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popular today than RPM</a:t>
            </a:r>
          </a:p>
          <a:p>
            <a:pPr marL="9525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most Linux distributions</a:t>
            </a:r>
          </a:p>
          <a:p>
            <a:pPr marL="9525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fetching of dependencies</a:t>
            </a:r>
          </a:p>
          <a:p>
            <a:pPr marL="9525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with apt-get (try apt-get moo)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Doxygen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4832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generator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documentation from comments in source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</a:t>
            </a:r>
            <a:r>
              <a:rPr lang="en-US" b="0" i="1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javadoc</a:t>
            </a:r>
            <a:endParaRPr lang="en-US" b="0" i="1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 need to specially marked, e.g. </a:t>
            </a:r>
            <a:r>
              <a:rPr lang="en-US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JavaDoc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Qt style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output in HTML, PostScript, PDF, RTF, etc.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Special Documentation Blocks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203325" y="1746250"/>
            <a:ext cx="6797674" cy="3282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@file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@author  Me &lt;me@test.com&gt;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@version 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@section DESCRIPTION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This is just a test...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do_nothing(int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/**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* Do nothing function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* @param number of nothing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sleep(1);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685800" y="5105400"/>
            <a:ext cx="7772400" cy="1138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280988" marR="0" lvl="0" indent="-2809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configuration file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doxygen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-g &lt;config-file&gt;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generate a template for editing</a:t>
            </a:r>
          </a:p>
          <a:p>
            <a:pPr marL="280988" marR="0" lvl="0" indent="-2809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</a:t>
            </a: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doxygen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&lt;config-file&gt;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generate 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IDE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development environment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editing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Compiling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Eclipse, NetBeans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"/>
          <p:cNvSpPr txBox="1">
            <a:spLocks/>
          </p:cNvSpPr>
          <p:nvPr/>
        </p:nvSpPr>
        <p:spPr>
          <a:xfrm>
            <a:off x="660575" y="630974"/>
            <a:ext cx="7772400" cy="5698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  <a:rtl val="0"/>
              </a:defRPr>
            </a:lvl1pPr>
            <a:lvl2pPr marL="742950" marR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  <a:rtl val="0"/>
              </a:defRPr>
            </a:lvl2pPr>
            <a:lvl3pPr marL="11430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6002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0574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5146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29718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4290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38862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lvl="0" algn="l">
              <a:buClr>
                <a:srgbClr val="000000"/>
              </a:buClr>
              <a:buSzPct val="25000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 </a:t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/>
              <a:t>Revision Control Systems</a:t>
            </a:r>
          </a:p>
          <a:p>
            <a:pPr lvl="0" algn="l">
              <a:buClr>
                <a:srgbClr val="000000"/>
              </a:buClr>
              <a:buSzPct val="25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Linux System Administration</a:t>
            </a:r>
          </a:p>
          <a:p>
            <a:pPr lvl="0" algn="l">
              <a:buClr>
                <a:srgbClr val="000000"/>
              </a:buClr>
              <a:buSzPct val="25000"/>
            </a:pPr>
            <a:b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Jeffrey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Korn</a:t>
            </a:r>
            <a:br>
              <a:rPr lang="en-US" sz="2000" dirty="0">
                <a:solidFill>
                  <a:schemeClr val="dk2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work by © Jeffrey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Korn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used with permission, and available:</a:t>
            </a:r>
            <a:b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http://www.cs.nyu.edu/courses/fall06/G22.2245-001/  and docs.google.com</a:t>
            </a:r>
            <a:endParaRPr lang="en-US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65248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Revision Control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8148484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 version control, source code management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changes to source codes (or other documents)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developers can work on the same project and files at the same time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to the same file are merged</a:t>
            </a:r>
          </a:p>
        </p:txBody>
      </p:sp>
    </p:spTree>
    <p:extLst>
      <p:ext uri="{BB962C8B-B14F-4D97-AF65-F5344CB8AC3E}">
        <p14:creationId xmlns:p14="http://schemas.microsoft.com/office/powerpoint/2010/main" val="880077273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Centralized Revision Control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62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repository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/>
              <a:t>Either 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Lock-Modify-Unlock ...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person can write to the “central” copy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 Control System (SCCS)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Revision Control System (RCS)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/>
              <a:t>.. or 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Copy-Modify-Merge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developers can edit same file at the same time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are merged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 Version System (CVS), Subversion (SVN)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9130648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Distributed Revision Control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8144099" cy="460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single central repository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directly with local repository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from different repositories are merged later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work offline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operations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Mercurial, Bazaar</a:t>
            </a:r>
          </a:p>
        </p:txBody>
      </p:sp>
    </p:spTree>
    <p:extLst>
      <p:ext uri="{BB962C8B-B14F-4D97-AF65-F5344CB8AC3E}">
        <p14:creationId xmlns:p14="http://schemas.microsoft.com/office/powerpoint/2010/main" val="1145034987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Revision Control Concepts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42900" y="1936955"/>
            <a:ext cx="8458200" cy="45670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/ </a:t>
            </a:r>
            <a:r>
              <a:rPr lang="en-US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</a:t>
            </a:r>
            <a:endParaRPr lang="en-US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Write/Merge changes in working copy to repository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Checkout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local working copy of repository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Trunk / Mainline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of the project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copies of code under parallel independent development</a:t>
            </a:r>
          </a:p>
        </p:txBody>
      </p:sp>
    </p:spTree>
    <p:extLst>
      <p:ext uri="{BB962C8B-B14F-4D97-AF65-F5344CB8AC3E}">
        <p14:creationId xmlns:p14="http://schemas.microsoft.com/office/powerpoint/2010/main" val="315111056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Revision Control Concepts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97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/ Label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of a project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correspond to releases, milestones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recent commit/latest revision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Reconciling multiple changes to same file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3-way merge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 compression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only differences in each revision, similar to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307603665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Using the Debugger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12955" y="1981200"/>
            <a:ext cx="8332839" cy="38179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ways to use a debugger: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the debugger on your program, executing the program from within the debugger and see what happens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endParaRPr lang="en-US" sz="2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Post-mortem mode: program has crashed and core dumped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often won't be able to find out exactly what happened, but you usually get a stack trace.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stack trace shows the chain of function calls where the program exited ungracefully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always pinpoint what caused the problem.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Revision History</a:t>
            </a:r>
          </a:p>
        </p:txBody>
      </p:sp>
      <p:sp>
        <p:nvSpPr>
          <p:cNvPr id="108" name="Shape 108"/>
          <p:cNvSpPr/>
          <p:nvPr/>
        </p:nvSpPr>
        <p:spPr>
          <a:xfrm>
            <a:off x="4191000" y="1752600"/>
            <a:ext cx="685799" cy="685799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09" name="Shape 109"/>
          <p:cNvSpPr/>
          <p:nvPr/>
        </p:nvSpPr>
        <p:spPr>
          <a:xfrm>
            <a:off x="4191000" y="4267200"/>
            <a:ext cx="685799" cy="685799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0" name="Shape 110"/>
          <p:cNvSpPr/>
          <p:nvPr/>
        </p:nvSpPr>
        <p:spPr>
          <a:xfrm>
            <a:off x="5486400" y="2514600"/>
            <a:ext cx="685799" cy="685799"/>
          </a:xfrm>
          <a:prstGeom prst="ellipse">
            <a:avLst/>
          </a:prstGeom>
          <a:solidFill>
            <a:schemeClr val="folHlink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1" name="Shape 111"/>
          <p:cNvSpPr/>
          <p:nvPr/>
        </p:nvSpPr>
        <p:spPr>
          <a:xfrm>
            <a:off x="5486400" y="3352800"/>
            <a:ext cx="685799" cy="685799"/>
          </a:xfrm>
          <a:prstGeom prst="ellipse">
            <a:avLst/>
          </a:prstGeom>
          <a:solidFill>
            <a:schemeClr val="folHlink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2" name="Shape 112"/>
          <p:cNvSpPr/>
          <p:nvPr/>
        </p:nvSpPr>
        <p:spPr>
          <a:xfrm>
            <a:off x="5562600" y="5181600"/>
            <a:ext cx="685799" cy="685799"/>
          </a:xfrm>
          <a:prstGeom prst="ellipse">
            <a:avLst/>
          </a:prstGeom>
          <a:solidFill>
            <a:schemeClr val="lt1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13" name="Shape 113"/>
          <p:cNvSpPr/>
          <p:nvPr/>
        </p:nvSpPr>
        <p:spPr>
          <a:xfrm>
            <a:off x="4191000" y="5715000"/>
            <a:ext cx="685799" cy="685799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4776787" y="2338386"/>
            <a:ext cx="809699" cy="276300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4533900" y="2438400"/>
            <a:ext cx="0" cy="6095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16" name="Shape 116"/>
          <p:cNvCxnSpPr/>
          <p:nvPr/>
        </p:nvCxnSpPr>
        <p:spPr>
          <a:xfrm>
            <a:off x="5829300" y="3200400"/>
            <a:ext cx="0" cy="1523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17" name="Shape 117"/>
          <p:cNvCxnSpPr/>
          <p:nvPr/>
        </p:nvCxnSpPr>
        <p:spPr>
          <a:xfrm flipH="1">
            <a:off x="4776712" y="3938587"/>
            <a:ext cx="809699" cy="428700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776787" y="4852987"/>
            <a:ext cx="885900" cy="428700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19" name="Shape 119"/>
          <p:cNvCxnSpPr/>
          <p:nvPr/>
        </p:nvCxnSpPr>
        <p:spPr>
          <a:xfrm>
            <a:off x="4533900" y="4953000"/>
            <a:ext cx="0" cy="762000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20" name="Shape 120"/>
          <p:cNvSpPr/>
          <p:nvPr/>
        </p:nvSpPr>
        <p:spPr>
          <a:xfrm>
            <a:off x="4191000" y="3048000"/>
            <a:ext cx="685799" cy="685799"/>
          </a:xfrm>
          <a:prstGeom prst="ellipse">
            <a:avLst/>
          </a:prstGeom>
          <a:solidFill>
            <a:schemeClr val="accent1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4533900" y="3733800"/>
            <a:ext cx="0" cy="5333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22" name="Shape 122"/>
          <p:cNvSpPr/>
          <p:nvPr/>
        </p:nvSpPr>
        <p:spPr>
          <a:xfrm>
            <a:off x="2743200" y="4191000"/>
            <a:ext cx="685799" cy="685799"/>
          </a:xfrm>
          <a:prstGeom prst="ellipse">
            <a:avLst/>
          </a:prstGeom>
          <a:solidFill>
            <a:schemeClr val="folHlink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23" name="Shape 123"/>
          <p:cNvSpPr/>
          <p:nvPr/>
        </p:nvSpPr>
        <p:spPr>
          <a:xfrm>
            <a:off x="2743200" y="5181600"/>
            <a:ext cx="685799" cy="685799"/>
          </a:xfrm>
          <a:prstGeom prst="ellipse">
            <a:avLst/>
          </a:prstGeom>
          <a:solidFill>
            <a:schemeClr val="folHlink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cxnSp>
        <p:nvCxnSpPr>
          <p:cNvPr id="124" name="Shape 124"/>
          <p:cNvCxnSpPr/>
          <p:nvPr/>
        </p:nvCxnSpPr>
        <p:spPr>
          <a:xfrm flipH="1">
            <a:off x="3328912" y="3633787"/>
            <a:ext cx="962099" cy="6572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3086100" y="4876800"/>
            <a:ext cx="0" cy="3047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26" name="Shape 126"/>
          <p:cNvSpPr txBox="1"/>
          <p:nvPr/>
        </p:nvSpPr>
        <p:spPr>
          <a:xfrm>
            <a:off x="3276600" y="2514600"/>
            <a:ext cx="12653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Trunk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203325" y="4695825"/>
            <a:ext cx="12653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308725" y="2943225"/>
            <a:ext cx="15627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105400" y="4724400"/>
            <a:ext cx="8859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248400" y="5257800"/>
            <a:ext cx="25023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“Release 2.0”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013325" y="4086225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285650781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RCS Basic Operations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1752599"/>
            <a:ext cx="7772400" cy="467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 directory for RCS: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RCS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in a new file into the repository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 filename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out a file from the repository for reading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 filename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out a file from the repository for writing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 –l filename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$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Acquires lock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local copy of file to version in repository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rcsdiff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[–r&lt;ID&gt;] filename</a:t>
            </a:r>
          </a:p>
        </p:txBody>
      </p:sp>
    </p:spTree>
    <p:extLst>
      <p:ext uri="{BB962C8B-B14F-4D97-AF65-F5344CB8AC3E}">
        <p14:creationId xmlns:p14="http://schemas.microsoft.com/office/powerpoint/2010/main" val="1164832880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CVS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799" y="1600200"/>
            <a:ext cx="8118987" cy="502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revisions of a file in the project are in the central repository (using RCS)</a:t>
            </a:r>
          </a:p>
          <a:p>
            <a:pPr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is done on the checkout (working copy)</a:t>
            </a:r>
          </a:p>
          <a:p>
            <a:pPr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Top-level directories are modules; checkout operates on modules</a:t>
            </a:r>
          </a:p>
          <a:p>
            <a:pPr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ways to connect</a:t>
            </a:r>
          </a:p>
          <a:p>
            <a:pPr marL="0" marR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pserver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external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rsh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ssh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dirty="0"/>
              <a:t>Set with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CVSROOT</a:t>
            </a:r>
            <a:r>
              <a:rPr lang="en-US" dirty="0"/>
              <a:t>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3311767848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Subversion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Meant to be a better CVS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Directories, renames, metadata are versioned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Branching and tagging implemented as ‘copy’ - no ‘branch-point tagging’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use database (BerkeleyDB) backend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using </a:t>
            </a:r>
            <a:r>
              <a:rPr lang="en-US" sz="32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svn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svn+ssh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850" y="2051425"/>
            <a:ext cx="3369025" cy="46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69431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SVN - Setup Repository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75188" y="1858297"/>
            <a:ext cx="8377084" cy="474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server: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svnadmin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create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/path/to/repos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client: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</a:t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svn+ssh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://host/path/to/repos/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\</a:t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-m "Initial import”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Adding	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one.c</a:t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Adding	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two.c</a:t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Adding	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somedir</a:t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Committed revision 1.</a:t>
            </a:r>
          </a:p>
        </p:txBody>
      </p:sp>
    </p:spTree>
    <p:extLst>
      <p:ext uri="{BB962C8B-B14F-4D97-AF65-F5344CB8AC3E}">
        <p14:creationId xmlns:p14="http://schemas.microsoft.com/office/powerpoint/2010/main" val="3389937106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SVN Commands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39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 add foo</a:t>
            </a:r>
          </a:p>
          <a:p>
            <a:pPr marL="742950" marR="0" lvl="1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 file/dir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added to repo.</a:t>
            </a:r>
          </a:p>
          <a:p>
            <a:pPr marL="342900" marR="0" lvl="0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 delete foo</a:t>
            </a:r>
          </a:p>
          <a:p>
            <a:pPr marL="742950" marR="0" lvl="1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deleted from repo</a:t>
            </a:r>
          </a:p>
          <a:p>
            <a:pPr marL="342900" marR="0" lvl="0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 copy foo bar</a:t>
            </a:r>
          </a:p>
          <a:p>
            <a:pPr marL="742950" marR="0" lvl="1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duplicate of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schedule it for addition</a:t>
            </a:r>
          </a:p>
          <a:p>
            <a:pPr marL="342900" marR="0" lvl="0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 move foo bar</a:t>
            </a:r>
          </a:p>
          <a:p>
            <a:pPr marL="742950" marR="0" lvl="1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copy of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for addition and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removal</a:t>
            </a:r>
          </a:p>
          <a:p>
            <a:pPr lvl="0" indent="63500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svn mkdir foo</a:t>
            </a:r>
          </a:p>
          <a:p>
            <a:pPr lvl="1" indent="4953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as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foo; svn add foo</a:t>
            </a:r>
          </a:p>
          <a:p>
            <a:pPr lvl="0" indent="63500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svn status</a:t>
            </a:r>
          </a:p>
          <a:p>
            <a:pPr lvl="1" indent="4953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your changes - shows what files are scheduled for addition, deletion, modification, etc.</a:t>
            </a:r>
          </a:p>
          <a:p>
            <a:pPr lvl="0" indent="63500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svn commit</a:t>
            </a:r>
          </a:p>
          <a:p>
            <a:pPr lvl="1" indent="4953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your schedule changes to the repo</a:t>
            </a:r>
          </a:p>
          <a:p>
            <a:pPr lvl="0" indent="63500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svn update</a:t>
            </a:r>
          </a:p>
          <a:p>
            <a:pPr lvl="1" indent="4953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your working copy to include changes others made</a:t>
            </a:r>
          </a:p>
        </p:txBody>
      </p:sp>
    </p:spTree>
    <p:extLst>
      <p:ext uri="{BB962C8B-B14F-4D97-AF65-F5344CB8AC3E}">
        <p14:creationId xmlns:p14="http://schemas.microsoft.com/office/powerpoint/2010/main" val="893749105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Subversion Example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914399" y="1511401"/>
            <a:ext cx="7772399" cy="5228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 </a:t>
            </a:r>
            <a:r>
              <a:rPr lang="en-US" sz="18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# edit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    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Index: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(revision 27)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+++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(working copy)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@@ -7,7 +7,7 @@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   for(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&lt;*mpt2;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   for(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=1;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&lt;*mpt2;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Sending    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foo.c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Transmitting file data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Committed revision 28.</a:t>
            </a:r>
          </a:p>
        </p:txBody>
      </p:sp>
    </p:spTree>
    <p:extLst>
      <p:ext uri="{BB962C8B-B14F-4D97-AF65-F5344CB8AC3E}">
        <p14:creationId xmlns:p14="http://schemas.microsoft.com/office/powerpoint/2010/main" val="1133780279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Subversion Revisions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svn commit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atomic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commit creates a revision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revision numbers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Revision </a:t>
            </a:r>
            <a:r>
              <a:rPr lang="en-US" sz="2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state of repository after </a:t>
            </a:r>
            <a:r>
              <a:rPr lang="en-US" sz="2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commit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Updates and commits are separate</a:t>
            </a:r>
          </a:p>
        </p:txBody>
      </p:sp>
    </p:spTree>
    <p:extLst>
      <p:ext uri="{BB962C8B-B14F-4D97-AF65-F5344CB8AC3E}">
        <p14:creationId xmlns:p14="http://schemas.microsoft.com/office/powerpoint/2010/main" val="3604361313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Subversion: Branching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Subversion branches are normal filesystem directories in the repository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2800" b="0" i="1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svn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create a duplicate in the repository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copy \</a:t>
            </a:r>
            <a:b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svn://host/path-to-repo/proj/trunk \ svn://host/path-to-repo/proj/branches/my-branch \</a:t>
            </a:r>
            <a:b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-m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Creating a new branch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Checkout a working copy to work on your branch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$"/>
            </a:pP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checkout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\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svn://host/path-to-repo/proj/branches/my-branch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923099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Subversion: Merging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your branch in sync with trunk regularly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2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svn merge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include changes to your branch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 merge svn://host/path-to-repo/proj/trunk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2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svn diff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examine the changes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Resolve conflicts and submit changes to repo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 commit -m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Trunk changes merged to branch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7564077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GDB, the GNU Debugger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Text-based, invoked with: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8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[&lt;</a:t>
            </a:r>
            <a:r>
              <a:rPr lang="en-US" sz="18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programfile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[&lt;</a:t>
            </a:r>
            <a:r>
              <a:rPr lang="en-US" sz="18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corefile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&gt;|&lt;</a:t>
            </a:r>
            <a:r>
              <a:rPr lang="en-US" sz="18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&gt;]]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 descriptions: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</a:t>
            </a:r>
            <a:r>
              <a:rPr lang="en-US" sz="18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programfile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		executable program file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</a:t>
            </a:r>
            <a:r>
              <a:rPr lang="en-US" sz="18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corefile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		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dump of program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en-US" sz="18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			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id of already running program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20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./hello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&lt;</a:t>
            </a:r>
            <a:r>
              <a:rPr lang="en-US" sz="2000" b="0" i="1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programfile</a:t>
            </a:r>
            <a:r>
              <a:rPr lang="en-US" sz="20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sz="2000" b="0" i="1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–g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debug info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apps provide graphical frontend to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gdb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e.g.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5486400"/>
            <a:ext cx="1981199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Subversion: Tags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and branch are the same in Subversion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endParaRPr lang="en-US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copy \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svn://host/path-to-repo/proj/trunk \ svn://host/path-to-repo/proj/tags/rel-1.0 \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-m “Release 1.0 of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757382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latin typeface="Impact"/>
                <a:ea typeface="Impact"/>
                <a:cs typeface="Impact"/>
                <a:sym typeface="Impact"/>
              </a:rPr>
              <a:t>Git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version control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central server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Git clone is a complete repository with the entire development history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branching and merging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gitk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Git repository browser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2249486"/>
            <a:ext cx="1981200" cy="72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186346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latin typeface="Impact"/>
                <a:ea typeface="Impact"/>
                <a:cs typeface="Impact"/>
                <a:sym typeface="Impact"/>
              </a:rPr>
              <a:t>Git Example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new project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 xzf proj.tar.gz  # from tarball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proj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first version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            # create snapshot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changes to files ….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foo bar baz  #add to “index”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992244397"/>
      </p:ext>
    </p:extLst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latin typeface="Impact"/>
                <a:ea typeface="Impact"/>
                <a:cs typeface="Impact"/>
                <a:sym typeface="Impact"/>
              </a:rPr>
              <a:t>Cloning and Merging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4294967295"/>
          </p:nvPr>
        </p:nvSpPr>
        <p:spPr>
          <a:xfrm>
            <a:off x="685800" y="1981200"/>
            <a:ext cx="8281218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 clones user B’s project and makes changes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/some-path/user-b/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mycopy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change some files …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B merges “User A’s master branch” into B’s current branch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$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/some-path/user-a/</a:t>
            </a:r>
            <a:r>
              <a:rPr lang="en-US" sz="2400" b="0" i="0" u="none" strike="noStrike" cap="none" baseline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mycopy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361321934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latin typeface="Impact"/>
                <a:ea typeface="Impact"/>
                <a:cs typeface="Impact"/>
                <a:sym typeface="Impact"/>
              </a:rPr>
              <a:t>Git </a:t>
            </a:r>
            <a:r>
              <a:rPr lang="en-US" sz="4400">
                <a:latin typeface="Impact"/>
                <a:ea typeface="Impact"/>
                <a:cs typeface="Impact"/>
                <a:sym typeface="Impact"/>
              </a:rPr>
              <a:t>vs.</a:t>
            </a:r>
            <a:r>
              <a:rPr lang="en-US" sz="4400" b="0" i="0" u="none" strike="noStrike" cap="none" baseline="0">
                <a:latin typeface="Impact"/>
                <a:ea typeface="Impact"/>
                <a:cs typeface="Impact"/>
                <a:sym typeface="Impact"/>
              </a:rPr>
              <a:t> SVN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685800" y="1981200"/>
            <a:ext cx="7772400" cy="4300687"/>
            <a:chOff x="685800" y="1981200"/>
            <a:chExt cx="7772400" cy="4300687"/>
          </a:xfrm>
        </p:grpSpPr>
        <p:sp>
          <p:nvSpPr>
            <p:cNvPr id="218" name="Shape 218"/>
            <p:cNvSpPr txBox="1"/>
            <p:nvPr/>
          </p:nvSpPr>
          <p:spPr>
            <a:xfrm>
              <a:off x="4572000" y="5767387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svn copy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URL1</a:t>
              </a: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URL2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85800" y="5767387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git branch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branch-name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572000" y="5253037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svn copy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URL1</a:t>
              </a: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URL2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685800" y="5253037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git tag -a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4572000" y="4738687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svn update</a:t>
              </a: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685800" y="4738687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git pull</a:t>
              </a: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4572000" y="4224337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svn checkout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URL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685800" y="4224337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git clone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URL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4572000" y="3709987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svn commit</a:t>
              </a: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685800" y="3709987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git commit -a</a:t>
              </a: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4572000" y="3195636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svn {add|rm|mv}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file</a:t>
              </a: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685800" y="3195636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git {add|rm|mv}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file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572000" y="2681286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svn status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685800" y="2681286"/>
              <a:ext cx="3886200" cy="51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git status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4572000" y="1981200"/>
              <a:ext cx="3886200" cy="70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svnadmin create repo</a:t>
              </a:r>
              <a:b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svn import </a:t>
              </a:r>
              <a:r>
                <a:rPr lang="en-US" sz="2000" b="0" i="1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URL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685800" y="1981200"/>
              <a:ext cx="3886200" cy="70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git init</a:t>
              </a:r>
              <a:b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git add . ; git commit</a:t>
              </a:r>
            </a:p>
          </p:txBody>
        </p:sp>
        <p:cxnSp>
          <p:nvCxnSpPr>
            <p:cNvPr id="234" name="Shape 234"/>
            <p:cNvCxnSpPr/>
            <p:nvPr/>
          </p:nvCxnSpPr>
          <p:spPr>
            <a:xfrm>
              <a:off x="685800" y="1981200"/>
              <a:ext cx="7772400" cy="0"/>
            </a:xfrm>
            <a:prstGeom prst="straightConnector1">
              <a:avLst/>
            </a:prstGeom>
            <a:noFill/>
            <a:ln w="28575" cap="sq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35" name="Shape 235"/>
            <p:cNvCxnSpPr/>
            <p:nvPr/>
          </p:nvCxnSpPr>
          <p:spPr>
            <a:xfrm>
              <a:off x="685800" y="2681286"/>
              <a:ext cx="7772400" cy="0"/>
            </a:xfrm>
            <a:prstGeom prst="straightConnector1">
              <a:avLst/>
            </a:prstGeom>
            <a:noFill/>
            <a:ln w="12700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36" name="Shape 236"/>
            <p:cNvCxnSpPr/>
            <p:nvPr/>
          </p:nvCxnSpPr>
          <p:spPr>
            <a:xfrm>
              <a:off x="685800" y="3195636"/>
              <a:ext cx="7772400" cy="0"/>
            </a:xfrm>
            <a:prstGeom prst="straightConnector1">
              <a:avLst/>
            </a:prstGeom>
            <a:noFill/>
            <a:ln w="12700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685800" y="3709987"/>
              <a:ext cx="7772400" cy="0"/>
            </a:xfrm>
            <a:prstGeom prst="straightConnector1">
              <a:avLst/>
            </a:prstGeom>
            <a:noFill/>
            <a:ln w="12700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38" name="Shape 238"/>
            <p:cNvCxnSpPr/>
            <p:nvPr/>
          </p:nvCxnSpPr>
          <p:spPr>
            <a:xfrm>
              <a:off x="685800" y="4224337"/>
              <a:ext cx="7772400" cy="0"/>
            </a:xfrm>
            <a:prstGeom prst="straightConnector1">
              <a:avLst/>
            </a:prstGeom>
            <a:noFill/>
            <a:ln w="12700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39" name="Shape 239"/>
            <p:cNvCxnSpPr/>
            <p:nvPr/>
          </p:nvCxnSpPr>
          <p:spPr>
            <a:xfrm>
              <a:off x="685800" y="4738687"/>
              <a:ext cx="7772400" cy="0"/>
            </a:xfrm>
            <a:prstGeom prst="straightConnector1">
              <a:avLst/>
            </a:prstGeom>
            <a:noFill/>
            <a:ln w="12700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685800" y="5253037"/>
              <a:ext cx="7772400" cy="0"/>
            </a:xfrm>
            <a:prstGeom prst="straightConnector1">
              <a:avLst/>
            </a:prstGeom>
            <a:noFill/>
            <a:ln w="12700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1" name="Shape 241"/>
            <p:cNvCxnSpPr/>
            <p:nvPr/>
          </p:nvCxnSpPr>
          <p:spPr>
            <a:xfrm>
              <a:off x="685800" y="5767387"/>
              <a:ext cx="7772400" cy="0"/>
            </a:xfrm>
            <a:prstGeom prst="straightConnector1">
              <a:avLst/>
            </a:prstGeom>
            <a:noFill/>
            <a:ln w="12700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2" name="Shape 242"/>
            <p:cNvCxnSpPr/>
            <p:nvPr/>
          </p:nvCxnSpPr>
          <p:spPr>
            <a:xfrm>
              <a:off x="685800" y="6281737"/>
              <a:ext cx="7772400" cy="0"/>
            </a:xfrm>
            <a:prstGeom prst="straightConnector1">
              <a:avLst/>
            </a:prstGeom>
            <a:noFill/>
            <a:ln w="28575" cap="sq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3" name="Shape 243"/>
            <p:cNvCxnSpPr/>
            <p:nvPr/>
          </p:nvCxnSpPr>
          <p:spPr>
            <a:xfrm>
              <a:off x="685800" y="1981200"/>
              <a:ext cx="0" cy="4300500"/>
            </a:xfrm>
            <a:prstGeom prst="straightConnector1">
              <a:avLst/>
            </a:prstGeom>
            <a:noFill/>
            <a:ln w="28575" cap="sq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4" name="Shape 244"/>
            <p:cNvCxnSpPr/>
            <p:nvPr/>
          </p:nvCxnSpPr>
          <p:spPr>
            <a:xfrm>
              <a:off x="4572000" y="1981200"/>
              <a:ext cx="0" cy="4300500"/>
            </a:xfrm>
            <a:prstGeom prst="straightConnector1">
              <a:avLst/>
            </a:prstGeom>
            <a:noFill/>
            <a:ln w="12700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45" name="Shape 245"/>
            <p:cNvCxnSpPr/>
            <p:nvPr/>
          </p:nvCxnSpPr>
          <p:spPr>
            <a:xfrm>
              <a:off x="8458200" y="1981200"/>
              <a:ext cx="0" cy="4300500"/>
            </a:xfrm>
            <a:prstGeom prst="straightConnector1">
              <a:avLst/>
            </a:prstGeom>
            <a:noFill/>
            <a:ln w="28575" cap="sq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280521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Basic GDB Commands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Commands: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[&lt;file&gt;]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selects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program to debug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[&lt;args&gt;]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runs selected program with arguments &lt;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args&gt;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attach &lt;pid&gt;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attach gdb to a running process &lt;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pid&gt;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kill		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kills the process being debugged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quits the gdb program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help [&lt;topic&gt;]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accesses the internal help documentation</a:t>
            </a:r>
          </a:p>
          <a:p>
            <a:pPr marL="342900" marR="0" lvl="0" indent="-342900" algn="l" rtl="0">
              <a:lnSpc>
                <a:spcPct val="14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Stepping and Continuing: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c[ontinue]	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execution (after a stop)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s[tep]	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one line, entering called functions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n[ext]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step one line, without entering functions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finish the function and print the return value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GDB Breakpoints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breakpoint commands: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b[reak] [&lt;where&gt;]	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breakpoints. 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&lt;where&gt;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things, including a hex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address, a function name, a line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number, or a relative line offset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[r]watch &lt;expr&gt;	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a watchpoint, which will break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when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written to [or read]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 break[points]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prints out a listing of all breakpoints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 [&lt;where&gt;]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clears a breakpoint at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&lt;where&gt;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d[elete] [&lt;nums&gt;]	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deletes breakpoints by number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Playing with Data in GDB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 for looking around: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 [&lt;where&gt;]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prints out source code at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&lt;where&gt;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 &lt;regexp&gt;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searches source code for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&lt;regexp&gt;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backtrace [&lt;n&gt;]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prints a backtrace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&lt;n&gt;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 deep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 [&lt;what&gt;]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prints out info on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&lt;what&gt;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(like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local variables or function args)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p[rint] [&lt;expr&gt;]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prints out the evaluation of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 for altering data and control path: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&lt;name&gt; &lt;expr&gt;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variables or arguments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[&lt;expr&gt;]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returns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&lt;expr&gt;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current function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 &lt;where&gt;		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jumps execution to </a:t>
            </a:r>
            <a:r>
              <a:rPr lang="en-US" sz="1800" b="0" i="1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&lt;where&gt;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4811</Words>
  <Application>Microsoft Office PowerPoint</Application>
  <PresentationFormat>On-screen Show (4:3)</PresentationFormat>
  <Paragraphs>650</Paragraphs>
  <Slides>64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Liberation Sans</vt:lpstr>
      <vt:lpstr>Arial</vt:lpstr>
      <vt:lpstr>Courier New</vt:lpstr>
      <vt:lpstr>Georgia</vt:lpstr>
      <vt:lpstr>Impact</vt:lpstr>
      <vt:lpstr>Times</vt:lpstr>
      <vt:lpstr>Times New Roman</vt:lpstr>
      <vt:lpstr>Wingdings</vt:lpstr>
      <vt:lpstr>Blank Presentation</vt:lpstr>
      <vt:lpstr>Custom Theme</vt:lpstr>
      <vt:lpstr>PowerPoint Presentation</vt:lpstr>
      <vt:lpstr>Types of Development Tools</vt:lpstr>
      <vt:lpstr>Debuggers</vt:lpstr>
      <vt:lpstr>Debuggers</vt:lpstr>
      <vt:lpstr>Using the Debugger</vt:lpstr>
      <vt:lpstr>GDB, the GNU Debugger</vt:lpstr>
      <vt:lpstr>Basic GDB Commands</vt:lpstr>
      <vt:lpstr>GDB Breakpoints</vt:lpstr>
      <vt:lpstr>Playing with Data in GDB</vt:lpstr>
      <vt:lpstr>GDB at work</vt:lpstr>
      <vt:lpstr>GDB at work</vt:lpstr>
      <vt:lpstr>GDB at work</vt:lpstr>
      <vt:lpstr>GDB at work</vt:lpstr>
      <vt:lpstr>Tracing System Calls</vt:lpstr>
      <vt:lpstr>System Call Tracing</vt:lpstr>
      <vt:lpstr>DTrace</vt:lpstr>
      <vt:lpstr>DTrace Example</vt:lpstr>
      <vt:lpstr>Dtrace Probes</vt:lpstr>
      <vt:lpstr>Profilers</vt:lpstr>
      <vt:lpstr>gprof</vt:lpstr>
      <vt:lpstr>Profiling for Other Languages</vt:lpstr>
      <vt:lpstr>Make</vt:lpstr>
      <vt:lpstr>Make Features</vt:lpstr>
      <vt:lpstr>Dependency Graph</vt:lpstr>
      <vt:lpstr>Makefile Format</vt:lpstr>
      <vt:lpstr>Examples of Invoking Make</vt:lpstr>
      <vt:lpstr>Make: Sequence of Execution</vt:lpstr>
      <vt:lpstr>Example Makefile</vt:lpstr>
      <vt:lpstr>tar: Tape ARchiver</vt:lpstr>
      <vt:lpstr>tar: archiving files options</vt:lpstr>
      <vt:lpstr>tar: archiving files (continued)</vt:lpstr>
      <vt:lpstr>cpio: copying files</vt:lpstr>
      <vt:lpstr>cpio (continued)</vt:lpstr>
      <vt:lpstr>cpio (continued)</vt:lpstr>
      <vt:lpstr>pax: replacement for cpio and tar</vt:lpstr>
      <vt:lpstr>Distributing Software</vt:lpstr>
      <vt:lpstr>Packaging Source: autoconf</vt:lpstr>
      <vt:lpstr>Installing Software From Tarballs</vt:lpstr>
      <vt:lpstr>RPM Package Manager</vt:lpstr>
      <vt:lpstr>Debian Package Manager</vt:lpstr>
      <vt:lpstr>Doxygen</vt:lpstr>
      <vt:lpstr>Special Documentation Blocks</vt:lpstr>
      <vt:lpstr>IDE</vt:lpstr>
      <vt:lpstr>PowerPoint Presentation</vt:lpstr>
      <vt:lpstr>Revision Control</vt:lpstr>
      <vt:lpstr>Centralized Revision Control</vt:lpstr>
      <vt:lpstr>Distributed Revision Control</vt:lpstr>
      <vt:lpstr>Revision Control Concepts</vt:lpstr>
      <vt:lpstr>Revision Control Concepts</vt:lpstr>
      <vt:lpstr>Revision History</vt:lpstr>
      <vt:lpstr>RCS Basic Operations</vt:lpstr>
      <vt:lpstr>CVS</vt:lpstr>
      <vt:lpstr>Subversion</vt:lpstr>
      <vt:lpstr>SVN - Setup Repository</vt:lpstr>
      <vt:lpstr>SVN Commands</vt:lpstr>
      <vt:lpstr>Subversion Example</vt:lpstr>
      <vt:lpstr>Subversion Revisions</vt:lpstr>
      <vt:lpstr>Subversion: Branching</vt:lpstr>
      <vt:lpstr>Subversion: Merging</vt:lpstr>
      <vt:lpstr>Subversion: Tags</vt:lpstr>
      <vt:lpstr>Git</vt:lpstr>
      <vt:lpstr>Git Example</vt:lpstr>
      <vt:lpstr>Cloning and Merging</vt:lpstr>
      <vt:lpstr>Git vs. SVN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Richard</dc:creator>
  <cp:lastModifiedBy>Min, Richard K</cp:lastModifiedBy>
  <cp:revision>23</cp:revision>
  <dcterms:modified xsi:type="dcterms:W3CDTF">2021-03-04T22:17:54Z</dcterms:modified>
</cp:coreProperties>
</file>