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326" r:id="rId2"/>
    <p:sldId id="328" r:id="rId3"/>
    <p:sldId id="338" r:id="rId4"/>
    <p:sldId id="340" r:id="rId5"/>
    <p:sldId id="337" r:id="rId6"/>
    <p:sldId id="341" r:id="rId7"/>
    <p:sldId id="342" r:id="rId8"/>
    <p:sldId id="344" r:id="rId9"/>
    <p:sldId id="34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150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SB40_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 검증 및 추가정보 입력 화면 출력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Pictures\해오라기\안심클릭_카드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9" y="2374489"/>
            <a:ext cx="3594577" cy="27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Pictures\ScreenShot\IMG_10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198" y="1541528"/>
            <a:ext cx="263662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SB41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본인확인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본인확인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1/2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63190"/>
              </p:ext>
            </p:extLst>
          </p:nvPr>
        </p:nvGraphicFramePr>
        <p:xfrm>
          <a:off x="7362216" y="1772816"/>
          <a:ext cx="2303464" cy="4746879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탭이동으로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및 안심클릭 이용 가능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간편결제에 진행 중 화면이라도 안심클릭 탭을 선택 시 안심클릭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.(SB41)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반대로 안심클릭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선택 시 간편결제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(SB41)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이벤트를 받을 시 간편결제 혹은 안심클릭만 표시 되어야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인증수단 라인이 보이지 않음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텍스트박스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필드값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서비스 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화면 화면 이동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94563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08943" y="2741779"/>
            <a:ext cx="447113" cy="155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2110987" y="263691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63722" y="2889227"/>
            <a:ext cx="1275667" cy="2041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2696038" y="27809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95462" y="2703893"/>
            <a:ext cx="70521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441"/>
          <p:cNvSpPr>
            <a:spLocks noChangeArrowheads="1"/>
          </p:cNvSpPr>
          <p:nvPr/>
        </p:nvSpPr>
        <p:spPr bwMode="auto">
          <a:xfrm>
            <a:off x="1167394" y="2606278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76990" y="1818748"/>
            <a:ext cx="1135747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4743080" y="1750027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2892" y="1847681"/>
            <a:ext cx="541006" cy="1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6016269" y="174909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8996" y="2933182"/>
            <a:ext cx="2007060" cy="194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19504" y="2070089"/>
            <a:ext cx="2414394" cy="303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4160912" y="1949784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599568" y="2803875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560" y="4221088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최대 </a:t>
            </a:r>
            <a:r>
              <a:rPr lang="en-US" altLang="ko-KR" sz="600" dirty="0" smtClean="0">
                <a:latin typeface="+mn-ea"/>
              </a:rPr>
              <a:t>100</a:t>
            </a:r>
            <a:r>
              <a:rPr lang="ko-KR" altLang="en-US" sz="600" dirty="0" smtClean="0">
                <a:latin typeface="+mn-ea"/>
              </a:rPr>
              <a:t>만원 보상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안전한 온라인 결제 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6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4160912" y="4155551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884" y="4684494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최대 </a:t>
            </a:r>
            <a:r>
              <a:rPr lang="en-US" altLang="ko-KR" sz="600" dirty="0" smtClean="0">
                <a:latin typeface="+mn-ea"/>
              </a:rPr>
              <a:t>100</a:t>
            </a:r>
            <a:r>
              <a:rPr lang="ko-KR" altLang="en-US" sz="600" dirty="0" smtClean="0">
                <a:latin typeface="+mn-ea"/>
              </a:rPr>
              <a:t>만원 보상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안전한 온라인 결제 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6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484236" y="4618957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922" y="3643812"/>
            <a:ext cx="200706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600494" y="3490373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2593" y="3796212"/>
            <a:ext cx="1246226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441"/>
          <p:cNvSpPr>
            <a:spLocks noChangeArrowheads="1"/>
          </p:cNvSpPr>
          <p:nvPr/>
        </p:nvSpPr>
        <p:spPr bwMode="auto">
          <a:xfrm>
            <a:off x="1014391" y="3795511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10684" y="3442962"/>
            <a:ext cx="1658727" cy="25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4808984" y="3414658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Oval 441"/>
          <p:cNvSpPr>
            <a:spLocks noChangeArrowheads="1"/>
          </p:cNvSpPr>
          <p:nvPr/>
        </p:nvSpPr>
        <p:spPr bwMode="auto">
          <a:xfrm>
            <a:off x="6129093" y="3429000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62613" y="3910144"/>
            <a:ext cx="1050428" cy="16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41"/>
          <p:cNvSpPr>
            <a:spLocks noChangeArrowheads="1"/>
          </p:cNvSpPr>
          <p:nvPr/>
        </p:nvSpPr>
        <p:spPr bwMode="auto">
          <a:xfrm>
            <a:off x="4160912" y="3824768"/>
            <a:ext cx="194193" cy="151300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4202" y="4102487"/>
            <a:ext cx="436795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1806479" y="410178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38395" y="4296077"/>
            <a:ext cx="32817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1230415" y="4221088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64264" y="4301334"/>
            <a:ext cx="32817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41"/>
          <p:cNvSpPr>
            <a:spLocks noChangeArrowheads="1"/>
          </p:cNvSpPr>
          <p:nvPr/>
        </p:nvSpPr>
        <p:spPr bwMode="auto">
          <a:xfrm>
            <a:off x="1640632" y="4219321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72472" y="5735854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441"/>
          <p:cNvSpPr>
            <a:spLocks noChangeArrowheads="1"/>
          </p:cNvSpPr>
          <p:nvPr/>
        </p:nvSpPr>
        <p:spPr bwMode="auto">
          <a:xfrm>
            <a:off x="4808984" y="5638668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51745" y="5733256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441"/>
          <p:cNvSpPr>
            <a:spLocks noChangeArrowheads="1"/>
          </p:cNvSpPr>
          <p:nvPr/>
        </p:nvSpPr>
        <p:spPr bwMode="auto">
          <a:xfrm>
            <a:off x="5415117" y="5636534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Pictures\해오라기\안심클릭_카드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9" y="2374489"/>
            <a:ext cx="3594577" cy="27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dministrator\Pictures\ScreenShot\IMG_10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198" y="1541528"/>
            <a:ext cx="263662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SB41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본인확인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본인확인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안심클릭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2/2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35968"/>
              </p:ext>
            </p:extLst>
          </p:nvPr>
        </p:nvGraphicFramePr>
        <p:xfrm>
          <a:off x="7362216" y="1772816"/>
          <a:ext cx="2303464" cy="4594225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아멕스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정합성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정합성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오류일 경우 안내 후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가입여부 판별 후 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(E101),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통합결제 인증으로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(SB51)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회원여부조회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E301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36532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안심클릭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0560" y="4221088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최대 </a:t>
            </a:r>
            <a:r>
              <a:rPr lang="en-US" altLang="ko-KR" sz="600" dirty="0" smtClean="0">
                <a:latin typeface="+mn-ea"/>
              </a:rPr>
              <a:t>100</a:t>
            </a:r>
            <a:r>
              <a:rPr lang="ko-KR" altLang="en-US" sz="600" dirty="0" smtClean="0">
                <a:latin typeface="+mn-ea"/>
              </a:rPr>
              <a:t>만원 보상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안전한 온라인 결제 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6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4160912" y="4155551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884" y="4684494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최대 </a:t>
            </a:r>
            <a:r>
              <a:rPr lang="en-US" altLang="ko-KR" sz="600" dirty="0" smtClean="0">
                <a:latin typeface="+mn-ea"/>
              </a:rPr>
              <a:t>100</a:t>
            </a:r>
            <a:r>
              <a:rPr lang="ko-KR" altLang="en-US" sz="600" dirty="0" smtClean="0">
                <a:latin typeface="+mn-ea"/>
              </a:rPr>
              <a:t>만원 보상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안전한 온라인 결제 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6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484236" y="4618957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38395" y="4296077"/>
            <a:ext cx="32817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1230415" y="4221088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64264" y="4301334"/>
            <a:ext cx="32817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41"/>
          <p:cNvSpPr>
            <a:spLocks noChangeArrowheads="1"/>
          </p:cNvSpPr>
          <p:nvPr/>
        </p:nvSpPr>
        <p:spPr bwMode="auto">
          <a:xfrm>
            <a:off x="1640632" y="4219321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72472" y="5735854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441"/>
          <p:cNvSpPr>
            <a:spLocks noChangeArrowheads="1"/>
          </p:cNvSpPr>
          <p:nvPr/>
        </p:nvSpPr>
        <p:spPr bwMode="auto">
          <a:xfrm>
            <a:off x="4808984" y="5638668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51745" y="5733256"/>
            <a:ext cx="581375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441"/>
          <p:cNvSpPr>
            <a:spLocks noChangeArrowheads="1"/>
          </p:cNvSpPr>
          <p:nvPr/>
        </p:nvSpPr>
        <p:spPr bwMode="auto">
          <a:xfrm>
            <a:off x="5415117" y="5636534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2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Pictures\해오라기\간편결제_카드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6" y="2347112"/>
            <a:ext cx="3623976" cy="30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D:\승규\롯데\스마트폰결제전용앱\작업\스샷\IMG_31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64" y="1670149"/>
            <a:ext cx="2650205" cy="41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SB41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본인확인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본인확인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)1/2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01946"/>
              </p:ext>
            </p:extLst>
          </p:nvPr>
        </p:nvGraphicFramePr>
        <p:xfrm>
          <a:off x="7362216" y="1772816"/>
          <a:ext cx="2303464" cy="5614670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탭이동으로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및 안심클릭 이용 가능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간편결제에 진행 중 화면이라도 안심클릭 탭을 선택 시 안심클릭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.(SB41)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반대로 안심클릭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선택 시 간편결제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(SB41)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이벤트를 받을 시 간편결제 혹은 안심클릭만 표시 되어야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인증수단 라인이 보이지 않음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허용 전화번호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허용 주민번호 뒷자리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주민번호 뒷자리 조합으로 간편결제 회원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가입여부 판별 후 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(E101),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통합결제 인증으로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(SB51)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71591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139818" y="2799445"/>
            <a:ext cx="557428" cy="150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2041862" y="269457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13237" y="2889226"/>
            <a:ext cx="1275667" cy="228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2745553" y="278092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36652" y="2753321"/>
            <a:ext cx="70521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441"/>
          <p:cNvSpPr>
            <a:spLocks noChangeArrowheads="1"/>
          </p:cNvSpPr>
          <p:nvPr/>
        </p:nvSpPr>
        <p:spPr bwMode="auto">
          <a:xfrm>
            <a:off x="1208584" y="265570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26418" y="1958583"/>
            <a:ext cx="1135747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4792508" y="1889862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69419" y="1977355"/>
            <a:ext cx="541006" cy="1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6092796" y="1878770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0186" y="2990848"/>
            <a:ext cx="2007060" cy="194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5407" y="2224528"/>
            <a:ext cx="2445213" cy="329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4243292" y="2116380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640758" y="2861541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3512" y="4286625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884" y="5044534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최대 </a:t>
            </a:r>
            <a:r>
              <a:rPr lang="en-US" altLang="ko-KR" sz="600" dirty="0" smtClean="0">
                <a:latin typeface="+mn-ea"/>
              </a:rPr>
              <a:t>100</a:t>
            </a:r>
            <a:r>
              <a:rPr lang="ko-KR" altLang="en-US" sz="600" dirty="0" smtClean="0">
                <a:latin typeface="+mn-ea"/>
              </a:rPr>
              <a:t>만원 보상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안전한 온라인 결제 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6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922" y="3816810"/>
            <a:ext cx="200706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560512" y="3795511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90960" y="3682970"/>
            <a:ext cx="2419465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41"/>
          <p:cNvSpPr>
            <a:spLocks noChangeArrowheads="1"/>
          </p:cNvSpPr>
          <p:nvPr/>
        </p:nvSpPr>
        <p:spPr bwMode="auto">
          <a:xfrm>
            <a:off x="4215695" y="3717032"/>
            <a:ext cx="194193" cy="151300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4038" y="3960972"/>
            <a:ext cx="200706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9916" y="4113372"/>
            <a:ext cx="200706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41"/>
          <p:cNvSpPr>
            <a:spLocks noChangeArrowheads="1"/>
          </p:cNvSpPr>
          <p:nvPr/>
        </p:nvSpPr>
        <p:spPr bwMode="auto">
          <a:xfrm>
            <a:off x="552274" y="3964387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Oval 441"/>
          <p:cNvSpPr>
            <a:spLocks noChangeArrowheads="1"/>
          </p:cNvSpPr>
          <p:nvPr/>
        </p:nvSpPr>
        <p:spPr bwMode="auto">
          <a:xfrm>
            <a:off x="544036" y="4125025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95076" y="3959851"/>
            <a:ext cx="2419465" cy="22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41"/>
          <p:cNvSpPr>
            <a:spLocks noChangeArrowheads="1"/>
          </p:cNvSpPr>
          <p:nvPr/>
        </p:nvSpPr>
        <p:spPr bwMode="auto">
          <a:xfrm>
            <a:off x="4224682" y="3997780"/>
            <a:ext cx="194193" cy="151300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69139" y="4657728"/>
            <a:ext cx="328170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697216" y="4653136"/>
            <a:ext cx="328170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441"/>
          <p:cNvSpPr>
            <a:spLocks noChangeArrowheads="1"/>
          </p:cNvSpPr>
          <p:nvPr/>
        </p:nvSpPr>
        <p:spPr bwMode="auto">
          <a:xfrm>
            <a:off x="1280592" y="4529933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1"/>
          <p:cNvSpPr>
            <a:spLocks noChangeArrowheads="1"/>
          </p:cNvSpPr>
          <p:nvPr/>
        </p:nvSpPr>
        <p:spPr bwMode="auto">
          <a:xfrm>
            <a:off x="1734471" y="4529933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27153" y="5305263"/>
            <a:ext cx="581375" cy="31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20825" y="5305263"/>
            <a:ext cx="533101" cy="31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441"/>
          <p:cNvSpPr>
            <a:spLocks noChangeArrowheads="1"/>
          </p:cNvSpPr>
          <p:nvPr/>
        </p:nvSpPr>
        <p:spPr bwMode="auto">
          <a:xfrm>
            <a:off x="4880992" y="517595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441"/>
          <p:cNvSpPr>
            <a:spLocks noChangeArrowheads="1"/>
          </p:cNvSpPr>
          <p:nvPr/>
        </p:nvSpPr>
        <p:spPr bwMode="auto">
          <a:xfrm>
            <a:off x="5526181" y="517595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Oval 441"/>
          <p:cNvSpPr>
            <a:spLocks noChangeArrowheads="1"/>
          </p:cNvSpPr>
          <p:nvPr/>
        </p:nvSpPr>
        <p:spPr bwMode="auto">
          <a:xfrm>
            <a:off x="4160912" y="4227559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Oval 441"/>
          <p:cNvSpPr>
            <a:spLocks noChangeArrowheads="1"/>
          </p:cNvSpPr>
          <p:nvPr/>
        </p:nvSpPr>
        <p:spPr bwMode="auto">
          <a:xfrm>
            <a:off x="638045" y="4915525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42000" y="4479185"/>
            <a:ext cx="436795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441"/>
          <p:cNvSpPr>
            <a:spLocks noChangeArrowheads="1"/>
          </p:cNvSpPr>
          <p:nvPr/>
        </p:nvSpPr>
        <p:spPr bwMode="auto">
          <a:xfrm>
            <a:off x="1966971" y="437944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1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Pictures\해오라기\간편결제_카드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6" y="2347112"/>
            <a:ext cx="3623976" cy="30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D:\승규\롯데\스마트폰결제전용앱\작업\스샷\IMG_31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64" y="1670149"/>
            <a:ext cx="2650205" cy="41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SB41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본인확인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본인확인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범용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)2/2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65525"/>
              </p:ext>
            </p:extLst>
          </p:nvPr>
        </p:nvGraphicFramePr>
        <p:xfrm>
          <a:off x="7362216" y="1772816"/>
          <a:ext cx="2303464" cy="98602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회원여부조회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E301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안내 화면 화면 이동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82783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3512" y="4286625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884" y="5044534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최대 </a:t>
            </a:r>
            <a:r>
              <a:rPr lang="en-US" altLang="ko-KR" sz="600" dirty="0" smtClean="0">
                <a:latin typeface="+mn-ea"/>
              </a:rPr>
              <a:t>100</a:t>
            </a:r>
            <a:r>
              <a:rPr lang="ko-KR" altLang="en-US" sz="600" dirty="0" smtClean="0">
                <a:latin typeface="+mn-ea"/>
              </a:rPr>
              <a:t>만원 보상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안전한 온라인 결제 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6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9" name="Oval 441"/>
          <p:cNvSpPr>
            <a:spLocks noChangeArrowheads="1"/>
          </p:cNvSpPr>
          <p:nvPr/>
        </p:nvSpPr>
        <p:spPr bwMode="auto">
          <a:xfrm>
            <a:off x="4160912" y="4227559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Oval 441"/>
          <p:cNvSpPr>
            <a:spLocks noChangeArrowheads="1"/>
          </p:cNvSpPr>
          <p:nvPr/>
        </p:nvSpPr>
        <p:spPr bwMode="auto">
          <a:xfrm>
            <a:off x="638045" y="4915525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42000" y="4479185"/>
            <a:ext cx="436795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441"/>
          <p:cNvSpPr>
            <a:spLocks noChangeArrowheads="1"/>
          </p:cNvSpPr>
          <p:nvPr/>
        </p:nvSpPr>
        <p:spPr bwMode="auto">
          <a:xfrm>
            <a:off x="1966971" y="437944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:\승규\롯데\스마트폰결제전용앱\작업\스샷\Screenshot_2013-10-03-00-48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26" y="1589744"/>
            <a:ext cx="2551382" cy="45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369" y="2620435"/>
            <a:ext cx="3785164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SB41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본인확인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범용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제휴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통합결제 본인확인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간편결제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</a:t>
            </a:r>
            <a:r>
              <a:rPr lang="ko-KR" altLang="en-US" sz="1200" b="1" dirty="0">
                <a:solidFill>
                  <a:schemeClr val="tx1"/>
                </a:solidFill>
              </a:rPr>
              <a:t>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76637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통합결제 간편결제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144688" y="2810987"/>
            <a:ext cx="511809" cy="193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2041862" y="27357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3174631" y="288802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95462" y="2810987"/>
            <a:ext cx="70521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1167394" y="2713372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996292" y="2145836"/>
            <a:ext cx="1135747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441"/>
          <p:cNvSpPr>
            <a:spLocks noChangeArrowheads="1"/>
          </p:cNvSpPr>
          <p:nvPr/>
        </p:nvSpPr>
        <p:spPr bwMode="auto">
          <a:xfrm>
            <a:off x="4862382" y="2077115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12194" y="2174769"/>
            <a:ext cx="541006" cy="1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6135571" y="2076184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0494" y="3023800"/>
            <a:ext cx="2120258" cy="244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38806" y="2398450"/>
            <a:ext cx="2414394" cy="270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4280214" y="2276872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441"/>
          <p:cNvSpPr>
            <a:spLocks noChangeArrowheads="1"/>
          </p:cNvSpPr>
          <p:nvPr/>
        </p:nvSpPr>
        <p:spPr bwMode="auto">
          <a:xfrm>
            <a:off x="599568" y="2910969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7654" y="3348754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3" name="Oval 441"/>
          <p:cNvSpPr>
            <a:spLocks noChangeArrowheads="1"/>
          </p:cNvSpPr>
          <p:nvPr/>
        </p:nvSpPr>
        <p:spPr bwMode="auto">
          <a:xfrm>
            <a:off x="4285569" y="327674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884" y="5044534"/>
            <a:ext cx="24706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최대 </a:t>
            </a:r>
            <a:r>
              <a:rPr lang="en-US" altLang="ko-KR" sz="600" dirty="0" smtClean="0">
                <a:latin typeface="+mn-ea"/>
              </a:rPr>
              <a:t>100</a:t>
            </a:r>
            <a:r>
              <a:rPr lang="ko-KR" altLang="en-US" sz="600" dirty="0" smtClean="0">
                <a:latin typeface="+mn-ea"/>
              </a:rPr>
              <a:t>만원 보상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안전한 온라인 결제 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6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6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6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35" name="Oval 441"/>
          <p:cNvSpPr>
            <a:spLocks noChangeArrowheads="1"/>
          </p:cNvSpPr>
          <p:nvPr/>
        </p:nvSpPr>
        <p:spPr bwMode="auto">
          <a:xfrm>
            <a:off x="484236" y="4978997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5208" y="3701478"/>
            <a:ext cx="2007060" cy="145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575780" y="3605705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2592" y="3886831"/>
            <a:ext cx="1394144" cy="136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441"/>
          <p:cNvSpPr>
            <a:spLocks noChangeArrowheads="1"/>
          </p:cNvSpPr>
          <p:nvPr/>
        </p:nvSpPr>
        <p:spPr bwMode="auto">
          <a:xfrm>
            <a:off x="1014391" y="3886129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04051" y="3096382"/>
            <a:ext cx="1370849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4915704" y="3057596"/>
            <a:ext cx="181312" cy="14552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61208" y="5231323"/>
            <a:ext cx="490034" cy="24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41"/>
          <p:cNvSpPr>
            <a:spLocks noChangeArrowheads="1"/>
          </p:cNvSpPr>
          <p:nvPr/>
        </p:nvSpPr>
        <p:spPr bwMode="auto">
          <a:xfrm>
            <a:off x="4952251" y="5151730"/>
            <a:ext cx="194193" cy="151300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99633"/>
              </p:ext>
            </p:extLst>
          </p:nvPr>
        </p:nvGraphicFramePr>
        <p:xfrm>
          <a:off x="7362216" y="1772816"/>
          <a:ext cx="2303464" cy="5589016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제휴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SmartPay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이용중인 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탭이동으로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및 안심클릭 이용 가능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간편결제에 진행 중 화면이라도 안심클릭 탭을 선택 시 안심클릭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.(SB41)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반대로 안심클릭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선택 시 간편결제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(SB41)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이벤트를 받을 시 간편결제 혹은 안심클릭만 표시 되어야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인증수단 라인이 보이지 않음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허용 주민번호 앞자리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뒷자리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 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주민번호 뒷자리 조합으로 간편결제 회원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가입여부 판별 후 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(E101),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통합결제 인증으로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(SB51)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회원여부조회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E301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553778" y="5229200"/>
            <a:ext cx="490034" cy="24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41"/>
          <p:cNvSpPr>
            <a:spLocks noChangeArrowheads="1"/>
          </p:cNvSpPr>
          <p:nvPr/>
        </p:nvSpPr>
        <p:spPr bwMode="auto">
          <a:xfrm>
            <a:off x="5982943" y="5158146"/>
            <a:ext cx="194193" cy="151300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6867" y="4438932"/>
            <a:ext cx="404986" cy="225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441"/>
          <p:cNvSpPr>
            <a:spLocks noChangeArrowheads="1"/>
          </p:cNvSpPr>
          <p:nvPr/>
        </p:nvSpPr>
        <p:spPr bwMode="auto">
          <a:xfrm>
            <a:off x="1120100" y="4356866"/>
            <a:ext cx="194193" cy="151300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7057" y="4438932"/>
            <a:ext cx="404986" cy="22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441"/>
          <p:cNvSpPr>
            <a:spLocks noChangeArrowheads="1"/>
          </p:cNvSpPr>
          <p:nvPr/>
        </p:nvSpPr>
        <p:spPr bwMode="auto">
          <a:xfrm>
            <a:off x="2000672" y="4363282"/>
            <a:ext cx="194193" cy="151300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Pictures\해오라기\앱카드 번호 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6" y="1501261"/>
            <a:ext cx="6289062" cy="47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SB41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통합결제 본인확인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안심클릭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>
                <a:solidFill>
                  <a:schemeClr val="tx1"/>
                </a:solidFill>
              </a:rPr>
              <a:t>통합결제 본인확인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</a:rPr>
              <a:t>앱카드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95844"/>
              </p:ext>
            </p:extLst>
          </p:nvPr>
        </p:nvGraphicFramePr>
        <p:xfrm>
          <a:off x="7362216" y="2060848"/>
          <a:ext cx="2303464" cy="5140071"/>
        </p:xfrm>
        <a:graphic>
          <a:graphicData uri="http://schemas.openxmlformats.org/drawingml/2006/table">
            <a:tbl>
              <a:tblPr/>
              <a:tblGrid>
                <a:gridCol w="355600"/>
                <a:gridCol w="1483656"/>
                <a:gridCol w="464208"/>
              </a:tblGrid>
              <a:tr h="215252">
                <a:tc gridSpan="3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롯데카드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제휴 시 변경가능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탭이동으로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및 안심클릭 이용 가능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간편결제에 진행 중 화면이라도 안심클릭 탭을 선택 시 안심클릭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.(SB41)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반대로 안심클릭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간편결제 선택 시 간편결제 맨 처음화면으로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가야한다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(SB41) </a:t>
                      </a:r>
                    </a:p>
                    <a:p>
                      <a:pPr marL="228600" marR="0" lvl="0" indent="-22860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이벤트를 받을 시 간편결제 혹은 안심클릭만 표시 되어야 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숫자만 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LENGTH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 시 회원여부 판별 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마켓으로 이동 페이지로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(E502).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인증대기 화면으로 이동한다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(SB52)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회원조회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회원조회 취소 안내 팝업 후 종료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광고 사이트 팝업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카도방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회원여부조회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E301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10247"/>
              </p:ext>
            </p:extLst>
          </p:nvPr>
        </p:nvGraphicFramePr>
        <p:xfrm>
          <a:off x="7364445" y="1348371"/>
          <a:ext cx="2303463" cy="682117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568461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앱카드에서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가입한 전화번호 및 주민번호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뒷번호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회원 여부 판별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광고창은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온라인에만 제공됨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 이상일 경우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사용못함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63791" y="2126089"/>
            <a:ext cx="1245954" cy="26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9163" y="2453840"/>
            <a:ext cx="3609289" cy="34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41"/>
          <p:cNvSpPr>
            <a:spLocks noChangeArrowheads="1"/>
          </p:cNvSpPr>
          <p:nvPr/>
        </p:nvSpPr>
        <p:spPr bwMode="auto">
          <a:xfrm>
            <a:off x="560512" y="22994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16983" y="2095153"/>
            <a:ext cx="2336217" cy="3854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441"/>
          <p:cNvSpPr>
            <a:spLocks noChangeArrowheads="1"/>
          </p:cNvSpPr>
          <p:nvPr/>
        </p:nvSpPr>
        <p:spPr bwMode="auto">
          <a:xfrm>
            <a:off x="4232920" y="20114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4488" y="3932677"/>
            <a:ext cx="576548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441"/>
          <p:cNvSpPr>
            <a:spLocks noChangeArrowheads="1"/>
          </p:cNvSpPr>
          <p:nvPr/>
        </p:nvSpPr>
        <p:spPr bwMode="auto">
          <a:xfrm>
            <a:off x="2025386" y="37890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12373" y="4996700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521204" y="4996700"/>
            <a:ext cx="60909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41"/>
          <p:cNvSpPr>
            <a:spLocks noChangeArrowheads="1"/>
          </p:cNvSpPr>
          <p:nvPr/>
        </p:nvSpPr>
        <p:spPr bwMode="auto">
          <a:xfrm>
            <a:off x="1737354" y="487528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441"/>
          <p:cNvSpPr>
            <a:spLocks noChangeArrowheads="1"/>
          </p:cNvSpPr>
          <p:nvPr/>
        </p:nvSpPr>
        <p:spPr bwMode="auto">
          <a:xfrm>
            <a:off x="2529442" y="4852684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16061" y="4741620"/>
            <a:ext cx="783630" cy="19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792276" y="3932677"/>
            <a:ext cx="576548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441"/>
          <p:cNvSpPr>
            <a:spLocks noChangeArrowheads="1"/>
          </p:cNvSpPr>
          <p:nvPr/>
        </p:nvSpPr>
        <p:spPr bwMode="auto">
          <a:xfrm>
            <a:off x="3308275" y="37890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441"/>
          <p:cNvSpPr>
            <a:spLocks noChangeArrowheads="1"/>
          </p:cNvSpPr>
          <p:nvPr/>
        </p:nvSpPr>
        <p:spPr bwMode="auto">
          <a:xfrm>
            <a:off x="1640632" y="1988840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69402" y="4154357"/>
            <a:ext cx="928536" cy="23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4527" y="5422624"/>
            <a:ext cx="3352416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최대 </a:t>
            </a:r>
            <a:r>
              <a:rPr lang="en-US" altLang="ko-KR" sz="800" dirty="0" smtClean="0">
                <a:latin typeface="+mn-ea"/>
              </a:rPr>
              <a:t>100</a:t>
            </a:r>
            <a:r>
              <a:rPr lang="ko-KR" altLang="en-US" sz="800" dirty="0" smtClean="0">
                <a:latin typeface="+mn-ea"/>
              </a:rPr>
              <a:t>만원 보상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안전한 온라인 결제 </a:t>
            </a:r>
            <a:r>
              <a:rPr lang="en-US" altLang="ko-KR" sz="800" dirty="0" smtClean="0">
                <a:solidFill>
                  <a:srgbClr val="7030A0"/>
                </a:solidFill>
                <a:latin typeface="+mn-ea"/>
              </a:rPr>
              <a:t>[</a:t>
            </a:r>
            <a:r>
              <a:rPr lang="ko-KR" altLang="en-US" sz="800" dirty="0" smtClean="0">
                <a:solidFill>
                  <a:srgbClr val="7030A0"/>
                </a:solidFill>
                <a:latin typeface="+mn-ea"/>
              </a:rPr>
              <a:t>카드도용방지 서비스 확인</a:t>
            </a:r>
            <a:r>
              <a:rPr lang="en-US" altLang="ko-KR" sz="800" dirty="0" smtClean="0">
                <a:solidFill>
                  <a:srgbClr val="7030A0"/>
                </a:solidFill>
                <a:latin typeface="+mn-ea"/>
              </a:rPr>
              <a:t>]</a:t>
            </a:r>
            <a:endParaRPr lang="ko-KR" altLang="en-US" sz="8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4" name="Oval 441"/>
          <p:cNvSpPr>
            <a:spLocks noChangeArrowheads="1"/>
          </p:cNvSpPr>
          <p:nvPr/>
        </p:nvSpPr>
        <p:spPr bwMode="auto">
          <a:xfrm>
            <a:off x="1923647" y="411612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Oval 441"/>
          <p:cNvSpPr>
            <a:spLocks noChangeArrowheads="1"/>
          </p:cNvSpPr>
          <p:nvPr/>
        </p:nvSpPr>
        <p:spPr bwMode="auto">
          <a:xfrm>
            <a:off x="2942263" y="4565272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Oval 441"/>
          <p:cNvSpPr>
            <a:spLocks noChangeArrowheads="1"/>
          </p:cNvSpPr>
          <p:nvPr/>
        </p:nvSpPr>
        <p:spPr bwMode="auto">
          <a:xfrm>
            <a:off x="560512" y="5301208"/>
            <a:ext cx="276573" cy="26543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0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7" y="1644033"/>
            <a:ext cx="2501690" cy="44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SB41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통합결제 본인확인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안심클릭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간편결제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앱카드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■참고 간편결제 이벤트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온라인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공통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88000"/>
              </p:ext>
            </p:extLst>
          </p:nvPr>
        </p:nvGraphicFramePr>
        <p:xfrm>
          <a:off x="7362216" y="1772816"/>
          <a:ext cx="2303464" cy="348310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간편결제 이벤트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받을때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탭 하나만 생성한다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08808"/>
              </p:ext>
            </p:extLst>
          </p:nvPr>
        </p:nvGraphicFramePr>
        <p:xfrm>
          <a:off x="7364445" y="134837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92917" y="2132856"/>
            <a:ext cx="235988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1928664" y="1750027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2892" y="1847681"/>
            <a:ext cx="541006" cy="1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6016269" y="1749096"/>
            <a:ext cx="194193" cy="137545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8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6151</TotalTime>
  <Words>1014</Words>
  <Application>Microsoft Office PowerPoint</Application>
  <PresentationFormat>A4 용지(210x297mm)</PresentationFormat>
  <Paragraphs>224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Registered User</cp:lastModifiedBy>
  <cp:revision>421</cp:revision>
  <dcterms:created xsi:type="dcterms:W3CDTF">2013-11-21T11:50:38Z</dcterms:created>
  <dcterms:modified xsi:type="dcterms:W3CDTF">2014-04-01T12:35:23Z</dcterms:modified>
</cp:coreProperties>
</file>