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8" r:id="rId2"/>
    <p:sldId id="333" r:id="rId3"/>
    <p:sldId id="332" r:id="rId4"/>
    <p:sldId id="257" r:id="rId5"/>
    <p:sldId id="331" r:id="rId6"/>
    <p:sldId id="317" r:id="rId7"/>
    <p:sldId id="319" r:id="rId8"/>
    <p:sldId id="318" r:id="rId9"/>
    <p:sldId id="316" r:id="rId10"/>
    <p:sldId id="320" r:id="rId11"/>
    <p:sldId id="321" r:id="rId12"/>
    <p:sldId id="315" r:id="rId13"/>
    <p:sldId id="334" r:id="rId14"/>
    <p:sldId id="324" r:id="rId15"/>
    <p:sldId id="325" r:id="rId16"/>
    <p:sldId id="326" r:id="rId17"/>
    <p:sldId id="327" r:id="rId18"/>
    <p:sldId id="328" r:id="rId19"/>
    <p:sldId id="329" r:id="rId20"/>
    <p:sldId id="290" r:id="rId21"/>
    <p:sldId id="278" r:id="rId22"/>
    <p:sldId id="279" r:id="rId23"/>
    <p:sldId id="280" r:id="rId24"/>
    <p:sldId id="281" r:id="rId25"/>
    <p:sldId id="282" r:id="rId26"/>
    <p:sldId id="285" r:id="rId27"/>
    <p:sldId id="286" r:id="rId28"/>
    <p:sldId id="287" r:id="rId29"/>
    <p:sldId id="314"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256" r:id="rId54"/>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99" userDrawn="1">
          <p15:clr>
            <a:srgbClr val="A4A3A4"/>
          </p15:clr>
        </p15:guide>
        <p15:guide id="2" pos="217">
          <p15:clr>
            <a:srgbClr val="A4A3A4"/>
          </p15:clr>
        </p15:guide>
        <p15:guide id="3" pos="1170">
          <p15:clr>
            <a:srgbClr val="A4A3A4"/>
          </p15:clr>
        </p15:guide>
        <p15:guide id="4" pos="4526" userDrawn="1">
          <p15:clr>
            <a:srgbClr val="A4A3A4"/>
          </p15:clr>
        </p15:guide>
        <p15:guide id="5" pos="6023">
          <p15:clr>
            <a:srgbClr val="A4A3A4"/>
          </p15:clr>
        </p15:guide>
        <p15:guide id="6" pos="4194" userDrawn="1">
          <p15:clr>
            <a:srgbClr val="A4A3A4"/>
          </p15:clr>
        </p15:guide>
        <p15:guide id="7" pos="3800" userDrawn="1">
          <p15:clr>
            <a:srgbClr val="A4A3A4"/>
          </p15:clr>
        </p15:guide>
        <p15:guide id="8" orient="horz" pos="3929" userDrawn="1">
          <p15:clr>
            <a:srgbClr val="A4A3A4"/>
          </p15:clr>
        </p15:guide>
        <p15:guide id="9" orient="horz" pos="3475">
          <p15:clr>
            <a:srgbClr val="A4A3A4"/>
          </p15:clr>
        </p15:guide>
        <p15:guide id="10" pos="3211">
          <p15:clr>
            <a:srgbClr val="A4A3A4"/>
          </p15:clr>
        </p15:guide>
        <p15:guide id="11" orient="horz" pos="1933"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1" autoAdjust="0"/>
    <p:restoredTop sz="94676" autoAdjust="0"/>
  </p:normalViewPr>
  <p:slideViewPr>
    <p:cSldViewPr>
      <p:cViewPr>
        <p:scale>
          <a:sx n="75" d="100"/>
          <a:sy n="75" d="100"/>
        </p:scale>
        <p:origin x="-2412" y="-690"/>
      </p:cViewPr>
      <p:guideLst>
        <p:guide orient="horz" pos="799"/>
        <p:guide orient="horz" pos="3929"/>
        <p:guide orient="horz" pos="3475"/>
        <p:guide orient="horz" pos="1933"/>
        <p:guide pos="217"/>
        <p:guide pos="1170"/>
        <p:guide pos="4526"/>
        <p:guide pos="6023"/>
        <p:guide pos="4194"/>
        <p:guide pos="3800"/>
        <p:guide pos="3211"/>
      </p:guideLst>
    </p:cSldViewPr>
  </p:slideViewPr>
  <p:notesTextViewPr>
    <p:cViewPr>
      <p:scale>
        <a:sx n="150" d="100"/>
        <a:sy n="150" d="100"/>
      </p:scale>
      <p:origin x="0" y="0"/>
    </p:cViewPr>
  </p:notesTextViewPr>
  <p:notesViewPr>
    <p:cSldViewPr>
      <p:cViewPr varScale="1">
        <p:scale>
          <a:sx n="63" d="100"/>
          <a:sy n="63" d="100"/>
        </p:scale>
        <p:origin x="-23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981E2B-3DE4-4413-BB26-6BEB6302673C}" type="datetimeFigureOut">
              <a:rPr lang="ko-KR" altLang="en-US" smtClean="0"/>
              <a:t>2014-04-14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A8384-ED94-4F27-824D-B9D07BF3635F}" type="slidenum">
              <a:rPr lang="ko-KR" altLang="en-US" smtClean="0"/>
              <a:t>‹#›</a:t>
            </a:fld>
            <a:endParaRPr lang="ko-KR" altLang="en-US"/>
          </a:p>
        </p:txBody>
      </p:sp>
    </p:spTree>
    <p:extLst>
      <p:ext uri="{BB962C8B-B14F-4D97-AF65-F5344CB8AC3E}">
        <p14:creationId xmlns:p14="http://schemas.microsoft.com/office/powerpoint/2010/main" val="212422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81E575-EAC7-4FE3-8340-EA451F884A0A}" type="datetimeFigureOut">
              <a:rPr lang="ko-KR" altLang="en-US" smtClean="0"/>
              <a:t>2014-04-14</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68B85-A71B-4A08-924C-1E6DC9E24D4A}" type="slidenum">
              <a:rPr lang="ko-KR" altLang="en-US" smtClean="0"/>
              <a:t>‹#›</a:t>
            </a:fld>
            <a:endParaRPr lang="ko-KR" altLang="en-US"/>
          </a:p>
        </p:txBody>
      </p:sp>
    </p:spTree>
    <p:extLst>
      <p:ext uri="{BB962C8B-B14F-4D97-AF65-F5344CB8AC3E}">
        <p14:creationId xmlns:p14="http://schemas.microsoft.com/office/powerpoint/2010/main" val="4782301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6</a:t>
            </a:fld>
            <a:endParaRPr lang="ko-KR" altLang="en-US"/>
          </a:p>
        </p:txBody>
      </p:sp>
    </p:spTree>
    <p:extLst>
      <p:ext uri="{BB962C8B-B14F-4D97-AF65-F5344CB8AC3E}">
        <p14:creationId xmlns:p14="http://schemas.microsoft.com/office/powerpoint/2010/main" val="238243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7</a:t>
            </a:fld>
            <a:endParaRPr lang="ko-KR" altLang="en-US"/>
          </a:p>
        </p:txBody>
      </p:sp>
    </p:spTree>
    <p:extLst>
      <p:ext uri="{BB962C8B-B14F-4D97-AF65-F5344CB8AC3E}">
        <p14:creationId xmlns:p14="http://schemas.microsoft.com/office/powerpoint/2010/main" val="186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8</a:t>
            </a:fld>
            <a:endParaRPr lang="ko-KR" altLang="en-US"/>
          </a:p>
        </p:txBody>
      </p:sp>
    </p:spTree>
    <p:extLst>
      <p:ext uri="{BB962C8B-B14F-4D97-AF65-F5344CB8AC3E}">
        <p14:creationId xmlns:p14="http://schemas.microsoft.com/office/powerpoint/2010/main" val="305942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9</a:t>
            </a:fld>
            <a:endParaRPr lang="ko-KR" altLang="en-US"/>
          </a:p>
        </p:txBody>
      </p:sp>
    </p:spTree>
    <p:extLst>
      <p:ext uri="{BB962C8B-B14F-4D97-AF65-F5344CB8AC3E}">
        <p14:creationId xmlns:p14="http://schemas.microsoft.com/office/powerpoint/2010/main" val="420450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10</a:t>
            </a:fld>
            <a:endParaRPr lang="ko-KR" altLang="en-US"/>
          </a:p>
        </p:txBody>
      </p:sp>
    </p:spTree>
    <p:extLst>
      <p:ext uri="{BB962C8B-B14F-4D97-AF65-F5344CB8AC3E}">
        <p14:creationId xmlns:p14="http://schemas.microsoft.com/office/powerpoint/2010/main" val="409201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11</a:t>
            </a:fld>
            <a:endParaRPr lang="ko-KR" altLang="en-US"/>
          </a:p>
        </p:txBody>
      </p:sp>
    </p:spTree>
    <p:extLst>
      <p:ext uri="{BB962C8B-B14F-4D97-AF65-F5344CB8AC3E}">
        <p14:creationId xmlns:p14="http://schemas.microsoft.com/office/powerpoint/2010/main" val="291377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C868B85-A71B-4A08-924C-1E6DC9E24D4A}" type="slidenum">
              <a:rPr lang="ko-KR" altLang="en-US" smtClean="0"/>
              <a:t>12</a:t>
            </a:fld>
            <a:endParaRPr lang="ko-KR" altLang="en-US"/>
          </a:p>
        </p:txBody>
      </p:sp>
    </p:spTree>
    <p:extLst>
      <p:ext uri="{BB962C8B-B14F-4D97-AF65-F5344CB8AC3E}">
        <p14:creationId xmlns:p14="http://schemas.microsoft.com/office/powerpoint/2010/main" val="624527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마지막 슬라이드">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906000" cy="566738"/>
          </a:xfrm>
          <a:prstGeom prst="rect">
            <a:avLst/>
          </a:prstGeom>
          <a:solidFill>
            <a:schemeClr val="accent3">
              <a:lumMod val="95000"/>
            </a:schemeClr>
          </a:solidFill>
          <a:ln w="9525">
            <a:noFill/>
            <a:miter lim="800000"/>
            <a:headEnd/>
            <a:tailEnd/>
          </a:ln>
          <a:effectLst/>
        </p:spPr>
        <p:txBody>
          <a:bodyPr wrap="none" anchor="ctr"/>
          <a:lstStyle/>
          <a:p>
            <a:pPr>
              <a:defRPr/>
            </a:pPr>
            <a:endParaRPr lang="ko-KR" altLang="en-US" sz="1200" b="1" dirty="0">
              <a:solidFill>
                <a:srgbClr val="000000"/>
              </a:solidFill>
              <a:latin typeface="Arial" pitchFamily="34" charset="0"/>
              <a:ea typeface="돋움체" pitchFamily="49" charset="-127"/>
            </a:endParaRPr>
          </a:p>
        </p:txBody>
      </p:sp>
      <p:sp>
        <p:nvSpPr>
          <p:cNvPr id="3" name="Rectangle 5"/>
          <p:cNvSpPr>
            <a:spLocks noChangeArrowheads="1"/>
          </p:cNvSpPr>
          <p:nvPr userDrawn="1"/>
        </p:nvSpPr>
        <p:spPr bwMode="auto">
          <a:xfrm>
            <a:off x="0" y="542925"/>
            <a:ext cx="9906000" cy="284163"/>
          </a:xfrm>
          <a:prstGeom prst="rect">
            <a:avLst/>
          </a:prstGeom>
          <a:solidFill>
            <a:srgbClr val="185196"/>
          </a:solidFill>
          <a:ln w="9525">
            <a:noFill/>
            <a:miter lim="800000"/>
            <a:headEnd/>
            <a:tailEnd/>
          </a:ln>
        </p:spPr>
        <p:txBody>
          <a:bodyPr wrap="none" anchor="ctr"/>
          <a:lstStyle/>
          <a:p>
            <a:pPr>
              <a:defRPr/>
            </a:pPr>
            <a:endParaRPr lang="ko-KR" altLang="en-US" sz="1200" b="1" dirty="0">
              <a:solidFill>
                <a:srgbClr val="000000"/>
              </a:solidFill>
              <a:latin typeface="Arial" pitchFamily="34" charset="0"/>
              <a:ea typeface="돋움체" pitchFamily="49" charset="-127"/>
            </a:endParaRPr>
          </a:p>
        </p:txBody>
      </p:sp>
      <p:sp>
        <p:nvSpPr>
          <p:cNvPr id="4" name="Text Box 14"/>
          <p:cNvSpPr txBox="1">
            <a:spLocks noChangeArrowheads="1"/>
          </p:cNvSpPr>
          <p:nvPr userDrawn="1"/>
        </p:nvSpPr>
        <p:spPr bwMode="auto">
          <a:xfrm>
            <a:off x="0" y="577850"/>
            <a:ext cx="9601200" cy="212725"/>
          </a:xfrm>
          <a:prstGeom prst="rect">
            <a:avLst/>
          </a:prstGeom>
          <a:noFill/>
          <a:ln w="12700" algn="ctr">
            <a:noFill/>
            <a:miter lim="800000"/>
            <a:headEnd/>
            <a:tailEnd/>
          </a:ln>
        </p:spPr>
        <p:txBody>
          <a:bodyPr lIns="54864" tIns="0" rIns="0" bIns="0" anchor="ctr">
            <a:spAutoFit/>
          </a:bodyPr>
          <a:lstStyle/>
          <a:p>
            <a:pPr>
              <a:tabLst>
                <a:tab pos="311150" algn="l"/>
              </a:tabLst>
              <a:defRPr/>
            </a:pPr>
            <a:r>
              <a:rPr lang="ko-KR" altLang="en-GB" sz="1200" b="1" dirty="0">
                <a:solidFill>
                  <a:srgbClr val="FFFFFF"/>
                </a:solidFill>
                <a:latin typeface="Arial" pitchFamily="34" charset="0"/>
                <a:ea typeface="돋움체" pitchFamily="49" charset="-127"/>
              </a:rPr>
              <a:t>	</a:t>
            </a:r>
          </a:p>
        </p:txBody>
      </p:sp>
      <p:sp>
        <p:nvSpPr>
          <p:cNvPr id="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pic>
        <p:nvPicPr>
          <p:cNvPr id="8"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3326493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마지막 슬라이드">
    <p:spTree>
      <p:nvGrpSpPr>
        <p:cNvPr id="1" name=""/>
        <p:cNvGrpSpPr/>
        <p:nvPr/>
      </p:nvGrpSpPr>
      <p:grpSpPr>
        <a:xfrm>
          <a:off x="0" y="0"/>
          <a:ext cx="0" cy="0"/>
          <a:chOff x="0" y="0"/>
          <a:chExt cx="0" cy="0"/>
        </a:xfrm>
      </p:grpSpPr>
      <p:sp>
        <p:nvSpPr>
          <p:cNvPr id="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pic>
        <p:nvPicPr>
          <p:cNvPr id="6"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1336765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제목 및 내용">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152400" y="1371600"/>
            <a:ext cx="9601200" cy="5257800"/>
            <a:chOff x="96" y="864"/>
            <a:chExt cx="6048" cy="3312"/>
          </a:xfrm>
        </p:grpSpPr>
        <p:grpSp>
          <p:nvGrpSpPr>
            <p:cNvPr id="3" name="Group 9"/>
            <p:cNvGrpSpPr>
              <a:grpSpLocks/>
            </p:cNvGrpSpPr>
            <p:nvPr/>
          </p:nvGrpSpPr>
          <p:grpSpPr bwMode="auto">
            <a:xfrm>
              <a:off x="96" y="864"/>
              <a:ext cx="6048" cy="3312"/>
              <a:chOff x="96" y="864"/>
              <a:chExt cx="6048" cy="3312"/>
            </a:xfrm>
          </p:grpSpPr>
          <p:sp>
            <p:nvSpPr>
              <p:cNvPr id="5"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6"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7"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8"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grpSp>
        <p:sp>
          <p:nvSpPr>
            <p:cNvPr id="4"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fontAlgn="auto">
                <a:spcBef>
                  <a:spcPts val="0"/>
                </a:spcBef>
                <a:spcAft>
                  <a:spcPts val="0"/>
                </a:spcAft>
                <a:defRPr/>
              </a:pPr>
              <a:endParaRPr kumimoji="0" lang="ko-KR" altLang="en-US" dirty="0">
                <a:latin typeface="+mn-ea"/>
                <a:ea typeface="+mn-ea"/>
              </a:endParaRPr>
            </a:p>
          </p:txBody>
        </p:sp>
      </p:grpSp>
      <p:sp>
        <p:nvSpPr>
          <p:cNvPr id="9" name="Rectangle 7"/>
          <p:cNvSpPr>
            <a:spLocks noChangeArrowheads="1"/>
          </p:cNvSpPr>
          <p:nvPr userDrawn="1"/>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fontAlgn="auto" hangingPunct="0">
              <a:spcAft>
                <a:spcPts val="0"/>
              </a:spcAft>
              <a:defRPr/>
            </a:pPr>
            <a:fld id="{CD24781A-AA24-42D8-B98E-B12B5B59F783}" type="slidenum">
              <a:rPr kumimoji="0" lang="ko-KR" altLang="en-GB" sz="1000">
                <a:latin typeface="+mn-ea"/>
                <a:ea typeface="+mn-ea"/>
              </a:rPr>
              <a:pPr eaLnBrk="0" fontAlgn="auto" hangingPunct="0">
                <a:spcAft>
                  <a:spcPts val="0"/>
                </a:spcAft>
                <a:defRPr/>
              </a:pPr>
              <a:t>‹#›</a:t>
            </a:fld>
            <a:endParaRPr kumimoji="0" lang="en-GB" altLang="ko-KR" sz="1000" dirty="0">
              <a:latin typeface="+mn-ea"/>
              <a:ea typeface="+mn-ea"/>
            </a:endParaRPr>
          </a:p>
        </p:txBody>
      </p:sp>
      <p:sp>
        <p:nvSpPr>
          <p:cNvPr id="13" name="직사각형 12"/>
          <p:cNvSpPr/>
          <p:nvPr userDrawn="1"/>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4" name="Rectangle 5"/>
          <p:cNvSpPr>
            <a:spLocks noChangeArrowheads="1"/>
          </p:cNvSpPr>
          <p:nvPr userDrawn="1"/>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fontAlgn="auto" hangingPunct="0">
              <a:spcAft>
                <a:spcPts val="0"/>
              </a:spcAft>
              <a:defRPr/>
            </a:pPr>
            <a:r>
              <a:rPr kumimoji="0" lang="ko-KR" altLang="en-GB" sz="1600" b="1" kern="0" dirty="0">
                <a:latin typeface="+mn-ea"/>
                <a:ea typeface="+mn-ea"/>
                <a:cs typeface="+mj-cs"/>
              </a:rPr>
              <a:t>                  </a:t>
            </a:r>
          </a:p>
          <a:p>
            <a:pPr marL="0" lvl="1" eaLnBrk="0" fontAlgn="auto" hangingPunct="0">
              <a:spcAft>
                <a:spcPts val="0"/>
              </a:spcAft>
              <a:defRPr/>
            </a:pPr>
            <a:r>
              <a:rPr kumimoji="0" lang="ko-KR" altLang="en-GB" sz="1600" b="1" kern="0" dirty="0">
                <a:latin typeface="+mn-ea"/>
                <a:ea typeface="+mn-ea"/>
              </a:rPr>
              <a:t>     </a:t>
            </a:r>
          </a:p>
          <a:p>
            <a:pPr marL="0" lvl="2" eaLnBrk="0" fontAlgn="auto" hangingPunct="0">
              <a:spcAft>
                <a:spcPts val="0"/>
              </a:spcAft>
              <a:defRPr/>
            </a:pPr>
            <a:r>
              <a:rPr kumimoji="0" lang="ko-KR" altLang="en-GB" sz="1600" b="1" kern="0" dirty="0">
                <a:latin typeface="+mn-ea"/>
                <a:ea typeface="+mn-ea"/>
              </a:rPr>
              <a:t>     </a:t>
            </a:r>
          </a:p>
          <a:p>
            <a:pPr marL="0" lvl="3" eaLnBrk="0" fontAlgn="auto" hangingPunct="0">
              <a:spcAft>
                <a:spcPts val="0"/>
              </a:spcAft>
              <a:defRPr/>
            </a:pPr>
            <a:r>
              <a:rPr kumimoji="0" lang="ko-KR" altLang="en-GB" sz="1600" b="1" kern="0" dirty="0">
                <a:latin typeface="+mn-ea"/>
                <a:ea typeface="+mn-ea"/>
              </a:rPr>
              <a:t>     </a:t>
            </a:r>
          </a:p>
          <a:p>
            <a:pPr marL="0" lvl="4" eaLnBrk="0" fontAlgn="auto" hangingPunct="0">
              <a:spcAft>
                <a:spcPts val="0"/>
              </a:spcAft>
              <a:defRPr/>
            </a:pPr>
            <a:r>
              <a:rPr kumimoji="0" lang="ko-KR" altLang="en-GB" sz="1600" b="1" kern="0" dirty="0">
                <a:latin typeface="+mn-ea"/>
                <a:ea typeface="+mn-ea"/>
              </a:rPr>
              <a:t>      </a:t>
            </a:r>
          </a:p>
        </p:txBody>
      </p:sp>
      <p:sp>
        <p:nvSpPr>
          <p:cNvPr id="16"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grpSp>
        <p:nvGrpSpPr>
          <p:cNvPr id="11" name="그룹 10"/>
          <p:cNvGrpSpPr/>
          <p:nvPr userDrawn="1"/>
        </p:nvGrpSpPr>
        <p:grpSpPr>
          <a:xfrm>
            <a:off x="330863" y="367239"/>
            <a:ext cx="380160" cy="400562"/>
            <a:chOff x="605292" y="2952647"/>
            <a:chExt cx="1773539" cy="1767213"/>
          </a:xfrm>
        </p:grpSpPr>
        <p:sp>
          <p:nvSpPr>
            <p:cNvPr id="40" name="눈물 방울 39"/>
            <p:cNvSpPr/>
            <p:nvPr userDrawn="1"/>
          </p:nvSpPr>
          <p:spPr>
            <a:xfrm rot="8100000">
              <a:off x="797861" y="2952647"/>
              <a:ext cx="1388401" cy="1349572"/>
            </a:xfrm>
            <a:prstGeom prst="teardrop">
              <a:avLst>
                <a:gd name="adj" fmla="val 126339"/>
              </a:avLst>
            </a:prstGeom>
            <a:solidFill>
              <a:schemeClr val="accent6">
                <a:lumMod val="60000"/>
                <a:lumOff val="40000"/>
              </a:schemeClr>
            </a:solidFill>
            <a:ln w="3175">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1" name="그룹 40"/>
            <p:cNvGrpSpPr/>
            <p:nvPr userDrawn="1"/>
          </p:nvGrpSpPr>
          <p:grpSpPr>
            <a:xfrm rot="18607408">
              <a:off x="857292" y="4179860"/>
              <a:ext cx="288000" cy="792000"/>
              <a:chOff x="4691248" y="908720"/>
              <a:chExt cx="1228360" cy="4169664"/>
            </a:xfrm>
            <a:solidFill>
              <a:schemeClr val="bg1"/>
            </a:solidFill>
            <a:effectLst/>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userDrawn="1"/>
          </p:nvGrpSpPr>
          <p:grpSpPr>
            <a:xfrm rot="2992592" flipH="1">
              <a:off x="1838831" y="4179860"/>
              <a:ext cx="288000" cy="792000"/>
              <a:chOff x="4691248" y="908720"/>
              <a:chExt cx="1228360" cy="4169664"/>
            </a:xfrm>
            <a:solidFill>
              <a:schemeClr val="bg1"/>
            </a:solidFill>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pic>
        <p:nvPicPr>
          <p:cNvPr id="24"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Tree>
    <p:extLst>
      <p:ext uri="{BB962C8B-B14F-4D97-AF65-F5344CB8AC3E}">
        <p14:creationId xmlns:p14="http://schemas.microsoft.com/office/powerpoint/2010/main" val="484344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제목 및 내용">
    <p:spTree>
      <p:nvGrpSpPr>
        <p:cNvPr id="1" name=""/>
        <p:cNvGrpSpPr/>
        <p:nvPr/>
      </p:nvGrpSpPr>
      <p:grpSpPr>
        <a:xfrm>
          <a:off x="0" y="0"/>
          <a:ext cx="0" cy="0"/>
          <a:chOff x="0" y="0"/>
          <a:chExt cx="0" cy="0"/>
        </a:xfrm>
      </p:grpSpPr>
      <p:grpSp>
        <p:nvGrpSpPr>
          <p:cNvPr id="2" name="Group 20"/>
          <p:cNvGrpSpPr>
            <a:grpSpLocks/>
          </p:cNvGrpSpPr>
          <p:nvPr userDrawn="1"/>
        </p:nvGrpSpPr>
        <p:grpSpPr bwMode="auto">
          <a:xfrm>
            <a:off x="152400" y="1371600"/>
            <a:ext cx="9601200" cy="5257800"/>
            <a:chOff x="96" y="864"/>
            <a:chExt cx="6048" cy="3312"/>
          </a:xfrm>
        </p:grpSpPr>
        <p:grpSp>
          <p:nvGrpSpPr>
            <p:cNvPr id="3" name="Group 9"/>
            <p:cNvGrpSpPr>
              <a:grpSpLocks/>
            </p:cNvGrpSpPr>
            <p:nvPr/>
          </p:nvGrpSpPr>
          <p:grpSpPr bwMode="auto">
            <a:xfrm>
              <a:off x="96" y="864"/>
              <a:ext cx="6048" cy="3312"/>
              <a:chOff x="96" y="864"/>
              <a:chExt cx="6048" cy="3312"/>
            </a:xfrm>
          </p:grpSpPr>
          <p:sp>
            <p:nvSpPr>
              <p:cNvPr id="5"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6"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7"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sp>
            <p:nvSpPr>
              <p:cNvPr id="8"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fontAlgn="auto">
                  <a:spcBef>
                    <a:spcPts val="0"/>
                  </a:spcBef>
                  <a:spcAft>
                    <a:spcPts val="0"/>
                  </a:spcAft>
                  <a:defRPr/>
                </a:pPr>
                <a:endParaRPr kumimoji="0" lang="ko-KR" altLang="en-US" dirty="0">
                  <a:latin typeface="+mn-ea"/>
                  <a:ea typeface="+mn-ea"/>
                </a:endParaRPr>
              </a:p>
            </p:txBody>
          </p:sp>
        </p:grpSp>
        <p:sp>
          <p:nvSpPr>
            <p:cNvPr id="4"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fontAlgn="auto">
                <a:spcBef>
                  <a:spcPts val="0"/>
                </a:spcBef>
                <a:spcAft>
                  <a:spcPts val="0"/>
                </a:spcAft>
                <a:defRPr/>
              </a:pPr>
              <a:endParaRPr kumimoji="0" lang="ko-KR" altLang="en-US" dirty="0">
                <a:latin typeface="+mn-ea"/>
                <a:ea typeface="+mn-ea"/>
              </a:endParaRPr>
            </a:p>
          </p:txBody>
        </p:sp>
      </p:grpSp>
      <p:sp>
        <p:nvSpPr>
          <p:cNvPr id="9" name="Rectangle 7"/>
          <p:cNvSpPr>
            <a:spLocks noChangeArrowheads="1"/>
          </p:cNvSpPr>
          <p:nvPr userDrawn="1"/>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fontAlgn="auto" hangingPunct="0">
              <a:spcAft>
                <a:spcPts val="0"/>
              </a:spcAft>
              <a:defRPr/>
            </a:pPr>
            <a:fld id="{CD24781A-AA24-42D8-B98E-B12B5B59F783}" type="slidenum">
              <a:rPr kumimoji="0" lang="ko-KR" altLang="en-GB" sz="1000">
                <a:latin typeface="+mn-ea"/>
                <a:ea typeface="+mn-ea"/>
              </a:rPr>
              <a:pPr eaLnBrk="0" fontAlgn="auto" hangingPunct="0">
                <a:spcAft>
                  <a:spcPts val="0"/>
                </a:spcAft>
                <a:defRPr/>
              </a:pPr>
              <a:t>‹#›</a:t>
            </a:fld>
            <a:endParaRPr kumimoji="0" lang="en-GB" altLang="ko-KR" sz="1000" dirty="0">
              <a:latin typeface="+mn-ea"/>
              <a:ea typeface="+mn-ea"/>
            </a:endParaRPr>
          </a:p>
        </p:txBody>
      </p:sp>
      <p:sp>
        <p:nvSpPr>
          <p:cNvPr id="13" name="직사각형 12"/>
          <p:cNvSpPr/>
          <p:nvPr userDrawn="1"/>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4" name="Rectangle 5"/>
          <p:cNvSpPr>
            <a:spLocks noChangeArrowheads="1"/>
          </p:cNvSpPr>
          <p:nvPr userDrawn="1"/>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mn-ea"/>
              <a:ea typeface="+mn-ea"/>
            </a:endParaRPr>
          </a:p>
        </p:txBody>
      </p:sp>
      <p:sp>
        <p:nvSpPr>
          <p:cNvPr id="15"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fontAlgn="auto" hangingPunct="0">
              <a:spcAft>
                <a:spcPts val="0"/>
              </a:spcAft>
              <a:defRPr/>
            </a:pPr>
            <a:r>
              <a:rPr kumimoji="0" lang="ko-KR" altLang="en-GB" sz="1600" b="1" kern="0" dirty="0">
                <a:latin typeface="+mn-ea"/>
                <a:ea typeface="+mn-ea"/>
                <a:cs typeface="+mj-cs"/>
              </a:rPr>
              <a:t>                  </a:t>
            </a:r>
          </a:p>
          <a:p>
            <a:pPr marL="0" lvl="1" eaLnBrk="0" fontAlgn="auto" hangingPunct="0">
              <a:spcAft>
                <a:spcPts val="0"/>
              </a:spcAft>
              <a:defRPr/>
            </a:pPr>
            <a:r>
              <a:rPr kumimoji="0" lang="ko-KR" altLang="en-GB" sz="1600" b="1" kern="0" dirty="0">
                <a:latin typeface="+mn-ea"/>
                <a:ea typeface="+mn-ea"/>
              </a:rPr>
              <a:t>     </a:t>
            </a:r>
          </a:p>
          <a:p>
            <a:pPr marL="0" lvl="2" eaLnBrk="0" fontAlgn="auto" hangingPunct="0">
              <a:spcAft>
                <a:spcPts val="0"/>
              </a:spcAft>
              <a:defRPr/>
            </a:pPr>
            <a:r>
              <a:rPr kumimoji="0" lang="ko-KR" altLang="en-GB" sz="1600" b="1" kern="0" dirty="0">
                <a:latin typeface="+mn-ea"/>
                <a:ea typeface="+mn-ea"/>
              </a:rPr>
              <a:t>     </a:t>
            </a:r>
          </a:p>
          <a:p>
            <a:pPr marL="0" lvl="3" eaLnBrk="0" fontAlgn="auto" hangingPunct="0">
              <a:spcAft>
                <a:spcPts val="0"/>
              </a:spcAft>
              <a:defRPr/>
            </a:pPr>
            <a:r>
              <a:rPr kumimoji="0" lang="ko-KR" altLang="en-GB" sz="1600" b="1" kern="0" dirty="0">
                <a:latin typeface="+mn-ea"/>
                <a:ea typeface="+mn-ea"/>
              </a:rPr>
              <a:t>     </a:t>
            </a:r>
          </a:p>
          <a:p>
            <a:pPr marL="0" lvl="4" eaLnBrk="0" fontAlgn="auto" hangingPunct="0">
              <a:spcAft>
                <a:spcPts val="0"/>
              </a:spcAft>
              <a:defRPr/>
            </a:pPr>
            <a:r>
              <a:rPr kumimoji="0" lang="ko-KR" altLang="en-GB" sz="1600" b="1" kern="0" dirty="0">
                <a:latin typeface="+mn-ea"/>
                <a:ea typeface="+mn-ea"/>
              </a:rPr>
              <a:t>      </a:t>
            </a:r>
          </a:p>
        </p:txBody>
      </p:sp>
      <p:sp>
        <p:nvSpPr>
          <p:cNvPr id="16"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grpSp>
        <p:nvGrpSpPr>
          <p:cNvPr id="11" name="그룹 10"/>
          <p:cNvGrpSpPr/>
          <p:nvPr userDrawn="1"/>
        </p:nvGrpSpPr>
        <p:grpSpPr>
          <a:xfrm>
            <a:off x="330863" y="367239"/>
            <a:ext cx="380160" cy="400562"/>
            <a:chOff x="605292" y="2952647"/>
            <a:chExt cx="1773539" cy="1767213"/>
          </a:xfrm>
        </p:grpSpPr>
        <p:sp>
          <p:nvSpPr>
            <p:cNvPr id="40" name="눈물 방울 39"/>
            <p:cNvSpPr/>
            <p:nvPr userDrawn="1"/>
          </p:nvSpPr>
          <p:spPr>
            <a:xfrm rot="8100000">
              <a:off x="797861" y="2952647"/>
              <a:ext cx="1388401" cy="1349572"/>
            </a:xfrm>
            <a:prstGeom prst="teardrop">
              <a:avLst>
                <a:gd name="adj" fmla="val 126339"/>
              </a:avLst>
            </a:prstGeom>
            <a:solidFill>
              <a:schemeClr val="accent6">
                <a:lumMod val="60000"/>
                <a:lumOff val="40000"/>
              </a:schemeClr>
            </a:solidFill>
            <a:ln w="3175">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1" name="그룹 40"/>
            <p:cNvGrpSpPr/>
            <p:nvPr userDrawn="1"/>
          </p:nvGrpSpPr>
          <p:grpSpPr>
            <a:xfrm rot="18607408">
              <a:off x="857292" y="4179860"/>
              <a:ext cx="288000" cy="792000"/>
              <a:chOff x="4691248" y="908720"/>
              <a:chExt cx="1228360" cy="4169664"/>
            </a:xfrm>
            <a:solidFill>
              <a:schemeClr val="bg1"/>
            </a:solidFill>
            <a:effectLst/>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userDrawn="1"/>
          </p:nvGrpSpPr>
          <p:grpSpPr>
            <a:xfrm rot="2992592" flipH="1">
              <a:off x="1838831" y="4179860"/>
              <a:ext cx="288000" cy="792000"/>
              <a:chOff x="4691248" y="908720"/>
              <a:chExt cx="1228360" cy="4169664"/>
            </a:xfrm>
            <a:solidFill>
              <a:schemeClr val="bg1"/>
            </a:solidFill>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w="3175"/>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pic>
        <p:nvPicPr>
          <p:cNvPr id="24" name="Picture 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그림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sp>
        <p:nvSpPr>
          <p:cNvPr id="26" name="Rectangle 25"/>
          <p:cNvSpPr/>
          <p:nvPr userDrawn="1"/>
        </p:nvSpPr>
        <p:spPr bwMode="auto">
          <a:xfrm>
            <a:off x="6851420" y="1765568"/>
            <a:ext cx="1086261"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27" name="Rectangle 26"/>
          <p:cNvSpPr/>
          <p:nvPr userDrawn="1"/>
        </p:nvSpPr>
        <p:spPr bwMode="auto">
          <a:xfrm>
            <a:off x="6851420" y="1477568"/>
            <a:ext cx="1086261"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구현</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개발</a:t>
            </a:r>
            <a:r>
              <a:rPr lang="en-US" altLang="ko-KR" sz="1300" b="1" dirty="0">
                <a:latin typeface="맑은 고딕" pitchFamily="50" charset="-127"/>
                <a:ea typeface="맑은 고딕" pitchFamily="50" charset="-127"/>
              </a:rPr>
              <a:t>)</a:t>
            </a:r>
            <a:endParaRPr lang="ko-KR" altLang="en-US" sz="1300" b="1" dirty="0">
              <a:latin typeface="맑은 고딕" pitchFamily="50" charset="-127"/>
              <a:ea typeface="맑은 고딕" pitchFamily="50" charset="-127"/>
            </a:endParaRPr>
          </a:p>
        </p:txBody>
      </p:sp>
      <p:sp>
        <p:nvSpPr>
          <p:cNvPr id="28" name="Rectangle 27"/>
          <p:cNvSpPr/>
          <p:nvPr userDrawn="1"/>
        </p:nvSpPr>
        <p:spPr bwMode="auto">
          <a:xfrm>
            <a:off x="7544915" y="1765568"/>
            <a:ext cx="1328133"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29" name="Rectangle 28"/>
          <p:cNvSpPr/>
          <p:nvPr userDrawn="1"/>
        </p:nvSpPr>
        <p:spPr bwMode="auto">
          <a:xfrm>
            <a:off x="8937162" y="1765568"/>
            <a:ext cx="868456"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0" name="Rectangle 29"/>
          <p:cNvSpPr/>
          <p:nvPr userDrawn="1"/>
        </p:nvSpPr>
        <p:spPr bwMode="auto">
          <a:xfrm>
            <a:off x="3925213" y="1765568"/>
            <a:ext cx="2867602"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1" name="Rectangle 30"/>
          <p:cNvSpPr/>
          <p:nvPr userDrawn="1"/>
        </p:nvSpPr>
        <p:spPr bwMode="auto">
          <a:xfrm>
            <a:off x="192050" y="1757425"/>
            <a:ext cx="3674910" cy="4817322"/>
          </a:xfrm>
          <a:prstGeom prst="rect">
            <a:avLst/>
          </a:prstGeom>
          <a:solidFill>
            <a:schemeClr val="bg1"/>
          </a:solidFill>
          <a:ln w="12700" algn="ctr">
            <a:solidFill>
              <a:schemeClr val="bg1">
                <a:lumMod val="75000"/>
              </a:schemeClr>
            </a:solidFill>
            <a:miter lim="800000"/>
            <a:headEnd/>
            <a:tailEnd/>
          </a:ln>
          <a:effectLst/>
        </p:spPr>
        <p:txBody>
          <a:bodyPr lIns="71997" tIns="0" rIns="71997" bIns="0" rtlCol="0" anchor="ctr"/>
          <a:lstStyle/>
          <a:p>
            <a:pPr algn="ctr" latinLnBrk="0">
              <a:spcBef>
                <a:spcPts val="0"/>
              </a:spcBef>
              <a:buClr>
                <a:srgbClr val="0000FF"/>
              </a:buClr>
            </a:pPr>
            <a:endParaRPr lang="ko-KR" altLang="en-US" sz="1300" b="1" dirty="0">
              <a:latin typeface="맑은 고딕" pitchFamily="50" charset="-127"/>
              <a:ea typeface="맑은 고딕" pitchFamily="50" charset="-127"/>
            </a:endParaRPr>
          </a:p>
        </p:txBody>
      </p:sp>
      <p:sp>
        <p:nvSpPr>
          <p:cNvPr id="32" name="Rectangle 31"/>
          <p:cNvSpPr/>
          <p:nvPr userDrawn="1"/>
        </p:nvSpPr>
        <p:spPr bwMode="auto">
          <a:xfrm>
            <a:off x="7996286" y="1477568"/>
            <a:ext cx="876762"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테스트</a:t>
            </a:r>
          </a:p>
        </p:txBody>
      </p:sp>
      <p:sp>
        <p:nvSpPr>
          <p:cNvPr id="33" name="Rectangle 32"/>
          <p:cNvSpPr/>
          <p:nvPr userDrawn="1"/>
        </p:nvSpPr>
        <p:spPr bwMode="auto">
          <a:xfrm>
            <a:off x="8937162" y="1477568"/>
            <a:ext cx="868456"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이행</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오픈</a:t>
            </a:r>
          </a:p>
        </p:txBody>
      </p:sp>
      <p:sp>
        <p:nvSpPr>
          <p:cNvPr id="34" name="Rectangle 33"/>
          <p:cNvSpPr/>
          <p:nvPr userDrawn="1"/>
        </p:nvSpPr>
        <p:spPr bwMode="auto">
          <a:xfrm>
            <a:off x="3925213" y="1477568"/>
            <a:ext cx="2867602" cy="288000"/>
          </a:xfrm>
          <a:prstGeom prst="rect">
            <a:avLst/>
          </a:prstGeom>
          <a:solidFill>
            <a:schemeClr val="bg1"/>
          </a:solidFill>
          <a:ln w="12700" algn="ctr">
            <a:solidFill>
              <a:schemeClr val="bg1">
                <a:lumMod val="75000"/>
              </a:schemeClr>
            </a:solidFill>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a:latin typeface="맑은 고딕" pitchFamily="50" charset="-127"/>
                <a:ea typeface="맑은 고딕" pitchFamily="50" charset="-127"/>
              </a:rPr>
              <a:t>분석</a:t>
            </a:r>
            <a:r>
              <a:rPr lang="en-US" altLang="ko-KR" sz="1300" b="1" dirty="0">
                <a:latin typeface="맑은 고딕" pitchFamily="50" charset="-127"/>
                <a:ea typeface="맑은 고딕" pitchFamily="50" charset="-127"/>
              </a:rPr>
              <a:t>/</a:t>
            </a:r>
            <a:r>
              <a:rPr lang="ko-KR" altLang="en-US" sz="1300" b="1" dirty="0">
                <a:latin typeface="맑은 고딕" pitchFamily="50" charset="-127"/>
                <a:ea typeface="맑은 고딕" pitchFamily="50" charset="-127"/>
              </a:rPr>
              <a:t>설계</a:t>
            </a:r>
          </a:p>
        </p:txBody>
      </p:sp>
      <p:sp>
        <p:nvSpPr>
          <p:cNvPr id="35" name="Rectangle 34"/>
          <p:cNvSpPr/>
          <p:nvPr userDrawn="1"/>
        </p:nvSpPr>
        <p:spPr bwMode="auto">
          <a:xfrm>
            <a:off x="189463" y="1477568"/>
            <a:ext cx="3674910" cy="288000"/>
          </a:xfrm>
          <a:prstGeom prst="rect">
            <a:avLst/>
          </a:prstGeom>
          <a:solidFill>
            <a:schemeClr val="bg1"/>
          </a:solidFill>
          <a:ln w="12700" algn="ctr">
            <a:solidFill>
              <a:schemeClr val="bg1">
                <a:lumMod val="75000"/>
              </a:schemeClr>
            </a:solidFill>
            <a:miter lim="800000"/>
            <a:headEnd/>
            <a:tailEnd/>
          </a:ln>
          <a:effectLst/>
        </p:spPr>
        <p:txBody>
          <a:bodyPr lIns="0" tIns="0" rIns="0" bIns="0" rtlCol="0" anchor="ctr">
            <a:scene3d>
              <a:camera prst="orthographicFront"/>
              <a:lightRig rig="threePt" dir="t"/>
            </a:scene3d>
            <a:sp3d extrusionH="57150">
              <a:bevelT w="38100" h="38100"/>
            </a:sp3d>
          </a:bodyPr>
          <a:lstStyle/>
          <a:p>
            <a:pPr algn="ctr" latinLnBrk="0">
              <a:spcBef>
                <a:spcPts val="0"/>
              </a:spcBef>
              <a:buClr>
                <a:srgbClr val="0000FF"/>
              </a:buClr>
            </a:pPr>
            <a:r>
              <a:rPr lang="ko-KR" altLang="en-US" sz="1300" b="1" dirty="0" smtClean="0">
                <a:latin typeface="맑은 고딕" pitchFamily="50" charset="-127"/>
                <a:ea typeface="맑은 고딕" pitchFamily="50" charset="-127"/>
              </a:rPr>
              <a:t>요건정의단계</a:t>
            </a:r>
            <a:endParaRPr lang="ko-KR" altLang="en-US" sz="1300" b="1" dirty="0">
              <a:latin typeface="맑은 고딕" pitchFamily="50" charset="-127"/>
              <a:ea typeface="맑은 고딕" pitchFamily="50" charset="-127"/>
            </a:endParaRPr>
          </a:p>
        </p:txBody>
      </p:sp>
    </p:spTree>
    <p:extLst>
      <p:ext uri="{BB962C8B-B14F-4D97-AF65-F5344CB8AC3E}">
        <p14:creationId xmlns:p14="http://schemas.microsoft.com/office/powerpoint/2010/main" val="30534258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1"/>
            <a:ext cx="2311400" cy="365125"/>
          </a:xfrm>
          <a:prstGeom prst="rect">
            <a:avLst/>
          </a:prstGeom>
        </p:spPr>
        <p:txBody>
          <a:bodyPr/>
          <a:lstStyle/>
          <a:p>
            <a:fld id="{EC667DCB-FC0D-4F55-89FD-0D7DBB88B1DC}" type="datetimeFigureOut">
              <a:rPr lang="ko-KR" altLang="en-US" smtClean="0"/>
              <a:t>2014-04-14</a:t>
            </a:fld>
            <a:endParaRPr lang="ko-KR" altLang="en-US"/>
          </a:p>
        </p:txBody>
      </p:sp>
      <p:sp>
        <p:nvSpPr>
          <p:cNvPr id="3" name="바닥글 개체 틀 2"/>
          <p:cNvSpPr>
            <a:spLocks noGrp="1"/>
          </p:cNvSpPr>
          <p:nvPr>
            <p:ph type="ftr" sz="quarter" idx="11"/>
          </p:nvPr>
        </p:nvSpPr>
        <p:spPr>
          <a:xfrm>
            <a:off x="3384550" y="6356351"/>
            <a:ext cx="31369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7099300" y="6356351"/>
            <a:ext cx="2311400" cy="365125"/>
          </a:xfrm>
          <a:prstGeom prst="rect">
            <a:avLst/>
          </a:prstGeom>
        </p:spPr>
        <p:txBody>
          <a:bodyPr/>
          <a:lstStyle/>
          <a:p>
            <a:fld id="{14F60179-3CC6-49F8-B148-05C189ED863B}" type="slidenum">
              <a:rPr lang="ko-KR" altLang="en-US" smtClean="0"/>
              <a:t>‹#›</a:t>
            </a:fld>
            <a:endParaRPr lang="ko-KR" altLang="en-US"/>
          </a:p>
        </p:txBody>
      </p:sp>
    </p:spTree>
    <p:extLst>
      <p:ext uri="{BB962C8B-B14F-4D97-AF65-F5344CB8AC3E}">
        <p14:creationId xmlns:p14="http://schemas.microsoft.com/office/powerpoint/2010/main" val="3051024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170" name="Group 20"/>
          <p:cNvGrpSpPr>
            <a:grpSpLocks/>
          </p:cNvGrpSpPr>
          <p:nvPr/>
        </p:nvGrpSpPr>
        <p:grpSpPr bwMode="auto">
          <a:xfrm>
            <a:off x="152400" y="1371600"/>
            <a:ext cx="9601200" cy="5257800"/>
            <a:chOff x="96" y="864"/>
            <a:chExt cx="6048" cy="3312"/>
          </a:xfrm>
        </p:grpSpPr>
        <p:grpSp>
          <p:nvGrpSpPr>
            <p:cNvPr id="7183" name="Group 9"/>
            <p:cNvGrpSpPr>
              <a:grpSpLocks/>
            </p:cNvGrpSpPr>
            <p:nvPr/>
          </p:nvGrpSpPr>
          <p:grpSpPr bwMode="auto">
            <a:xfrm>
              <a:off x="96" y="864"/>
              <a:ext cx="6048" cy="3312"/>
              <a:chOff x="96" y="864"/>
              <a:chExt cx="6048" cy="3312"/>
            </a:xfrm>
          </p:grpSpPr>
          <p:sp>
            <p:nvSpPr>
              <p:cNvPr id="23" name="Line 10"/>
              <p:cNvSpPr>
                <a:spLocks noChangeShapeType="1"/>
              </p:cNvSpPr>
              <p:nvPr/>
            </p:nvSpPr>
            <p:spPr bwMode="auto">
              <a:xfrm>
                <a:off x="96" y="1008"/>
                <a:ext cx="6048" cy="0"/>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4" name="Line 11"/>
              <p:cNvSpPr>
                <a:spLocks noChangeShapeType="1"/>
              </p:cNvSpPr>
              <p:nvPr/>
            </p:nvSpPr>
            <p:spPr bwMode="auto">
              <a:xfrm>
                <a:off x="96" y="3936"/>
                <a:ext cx="6048" cy="0"/>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5" name="Line 12"/>
              <p:cNvSpPr>
                <a:spLocks noChangeShapeType="1"/>
              </p:cNvSpPr>
              <p:nvPr/>
            </p:nvSpPr>
            <p:spPr bwMode="auto">
              <a:xfrm flipV="1">
                <a:off x="240" y="864"/>
                <a:ext cx="0" cy="3312"/>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sp>
            <p:nvSpPr>
              <p:cNvPr id="26" name="Line 13"/>
              <p:cNvSpPr>
                <a:spLocks noChangeShapeType="1"/>
              </p:cNvSpPr>
              <p:nvPr/>
            </p:nvSpPr>
            <p:spPr bwMode="auto">
              <a:xfrm flipV="1">
                <a:off x="6000" y="864"/>
                <a:ext cx="0" cy="3312"/>
              </a:xfrm>
              <a:prstGeom prst="line">
                <a:avLst/>
              </a:prstGeom>
              <a:noFill/>
              <a:ln w="9525">
                <a:noFill/>
                <a:round/>
                <a:headEnd/>
                <a:tailEnd/>
              </a:ln>
              <a:effectLst/>
            </p:spPr>
            <p:txBody>
              <a:bodyPr anchor="ctr"/>
              <a:lstStyle/>
              <a:p>
                <a:pPr>
                  <a:defRPr/>
                </a:pPr>
                <a:endParaRPr lang="ko-KR" altLang="en-US" dirty="0">
                  <a:latin typeface="맑은 고딕" pitchFamily="50" charset="-127"/>
                  <a:ea typeface="맑은 고딕" pitchFamily="50" charset="-127"/>
                </a:endParaRPr>
              </a:p>
            </p:txBody>
          </p:sp>
        </p:grpSp>
        <p:sp>
          <p:nvSpPr>
            <p:cNvPr id="22" name="Line 19"/>
            <p:cNvSpPr>
              <a:spLocks noChangeShapeType="1"/>
            </p:cNvSpPr>
            <p:nvPr userDrawn="1"/>
          </p:nvSpPr>
          <p:spPr bwMode="auto">
            <a:xfrm>
              <a:off x="96" y="1344"/>
              <a:ext cx="144" cy="0"/>
            </a:xfrm>
            <a:prstGeom prst="line">
              <a:avLst/>
            </a:prstGeom>
            <a:noFill/>
            <a:ln w="12700">
              <a:noFill/>
              <a:round/>
              <a:headEnd/>
              <a:tailEnd/>
            </a:ln>
            <a:effectLst/>
          </p:spPr>
          <p:txBody>
            <a:bodyPr lIns="90000" tIns="46800" rIns="90000" bIns="46800" anchor="ctr"/>
            <a:lstStyle/>
            <a:p>
              <a:pPr>
                <a:defRPr/>
              </a:pPr>
              <a:endParaRPr lang="ko-KR" altLang="en-US" dirty="0">
                <a:latin typeface="맑은 고딕" pitchFamily="50" charset="-127"/>
                <a:ea typeface="맑은 고딕" pitchFamily="50" charset="-127"/>
              </a:endParaRPr>
            </a:p>
          </p:txBody>
        </p:sp>
      </p:grpSp>
      <p:sp>
        <p:nvSpPr>
          <p:cNvPr id="7171" name="Rectangle 3"/>
          <p:cNvSpPr>
            <a:spLocks noGrp="1" noChangeArrowheads="1"/>
          </p:cNvSpPr>
          <p:nvPr>
            <p:ph type="title"/>
          </p:nvPr>
        </p:nvSpPr>
        <p:spPr bwMode="auto">
          <a:xfrm>
            <a:off x="344488" y="928688"/>
            <a:ext cx="9217025" cy="2460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GB" smtClean="0"/>
              <a:t>마스터 제목 스타일 편집</a:t>
            </a:r>
          </a:p>
        </p:txBody>
      </p:sp>
      <p:sp>
        <p:nvSpPr>
          <p:cNvPr id="28" name="Rectangle 7"/>
          <p:cNvSpPr>
            <a:spLocks noChangeArrowheads="1"/>
          </p:cNvSpPr>
          <p:nvPr/>
        </p:nvSpPr>
        <p:spPr bwMode="auto">
          <a:xfrm>
            <a:off x="4784725" y="6524625"/>
            <a:ext cx="336550" cy="241300"/>
          </a:xfrm>
          <a:prstGeom prst="rect">
            <a:avLst/>
          </a:prstGeom>
          <a:noFill/>
          <a:ln w="12700">
            <a:noFill/>
            <a:miter lim="800000"/>
            <a:headEnd/>
            <a:tailEnd/>
          </a:ln>
          <a:effectLst/>
        </p:spPr>
        <p:txBody>
          <a:bodyPr wrap="none" lIns="0" tIns="0" rIns="0" bIns="0" anchor="b"/>
          <a:lstStyle/>
          <a:p>
            <a:pPr eaLnBrk="0" hangingPunct="0">
              <a:defRPr/>
            </a:pPr>
            <a:fld id="{8DD7F746-23FE-4307-9F9F-4773534C2140}" type="slidenum">
              <a:rPr lang="ko-KR" altLang="en-GB" sz="1000">
                <a:latin typeface="맑은 고딕" pitchFamily="50" charset="-127"/>
                <a:ea typeface="맑은 고딕" pitchFamily="50" charset="-127"/>
              </a:rPr>
              <a:pPr eaLnBrk="0" hangingPunct="0">
                <a:defRPr/>
              </a:pPr>
              <a:t>‹#›</a:t>
            </a:fld>
            <a:endParaRPr lang="en-GB" altLang="ko-KR" sz="1000" dirty="0">
              <a:latin typeface="맑은 고딕" pitchFamily="50" charset="-127"/>
              <a:ea typeface="맑은 고딕" pitchFamily="50" charset="-127"/>
            </a:endParaRPr>
          </a:p>
        </p:txBody>
      </p:sp>
      <p:sp>
        <p:nvSpPr>
          <p:cNvPr id="29" name="Rectangle 21"/>
          <p:cNvSpPr>
            <a:spLocks noGrp="1" noChangeArrowheads="1"/>
          </p:cNvSpPr>
          <p:nvPr/>
        </p:nvSpPr>
        <p:spPr bwMode="auto">
          <a:xfrm>
            <a:off x="381000" y="1600200"/>
            <a:ext cx="9144000" cy="4648200"/>
          </a:xfrm>
          <a:prstGeom prst="rect">
            <a:avLst/>
          </a:prstGeom>
          <a:noFill/>
          <a:ln w="12700" algn="ctr">
            <a:noFill/>
            <a:miter lim="800000"/>
            <a:headEnd/>
            <a:tailEnd/>
          </a:ln>
        </p:spPr>
        <p:txBody>
          <a:bodyPr tIns="91440" bIns="0"/>
          <a:lstStyle/>
          <a:p>
            <a:pPr eaLnBrk="0" hangingPunct="0">
              <a:defRPr/>
            </a:pPr>
            <a:r>
              <a:rPr lang="ko-KR" altLang="en-GB" sz="1600" b="1" kern="0" dirty="0">
                <a:latin typeface="맑은 고딕" pitchFamily="50" charset="-127"/>
                <a:ea typeface="맑은 고딕" pitchFamily="50" charset="-127"/>
                <a:cs typeface="+mj-cs"/>
              </a:rPr>
              <a:t>                  </a:t>
            </a:r>
          </a:p>
          <a:p>
            <a:pPr marL="0" lvl="1" eaLnBrk="0" hangingPunct="0">
              <a:defRPr/>
            </a:pPr>
            <a:r>
              <a:rPr lang="ko-KR" altLang="en-GB" sz="1600" b="1" kern="0" dirty="0">
                <a:latin typeface="맑은 고딕" pitchFamily="50" charset="-127"/>
                <a:ea typeface="맑은 고딕" pitchFamily="50" charset="-127"/>
              </a:rPr>
              <a:t>     </a:t>
            </a:r>
          </a:p>
          <a:p>
            <a:pPr marL="0" lvl="2" eaLnBrk="0" hangingPunct="0">
              <a:defRPr/>
            </a:pPr>
            <a:r>
              <a:rPr lang="ko-KR" altLang="en-GB" sz="1600" b="1" kern="0" dirty="0">
                <a:latin typeface="맑은 고딕" pitchFamily="50" charset="-127"/>
                <a:ea typeface="맑은 고딕" pitchFamily="50" charset="-127"/>
              </a:rPr>
              <a:t>     </a:t>
            </a:r>
          </a:p>
          <a:p>
            <a:pPr marL="0" lvl="3" eaLnBrk="0" hangingPunct="0">
              <a:defRPr/>
            </a:pPr>
            <a:r>
              <a:rPr lang="ko-KR" altLang="en-GB" sz="1600" b="1" kern="0" dirty="0">
                <a:latin typeface="맑은 고딕" pitchFamily="50" charset="-127"/>
                <a:ea typeface="맑은 고딕" pitchFamily="50" charset="-127"/>
              </a:rPr>
              <a:t>     </a:t>
            </a:r>
          </a:p>
          <a:p>
            <a:pPr marL="0" lvl="4" eaLnBrk="0" hangingPunct="0">
              <a:defRPr/>
            </a:pPr>
            <a:r>
              <a:rPr lang="ko-KR" altLang="en-GB" sz="1600" b="1" kern="0" dirty="0">
                <a:latin typeface="맑은 고딕" pitchFamily="50" charset="-127"/>
                <a:ea typeface="맑은 고딕" pitchFamily="50" charset="-127"/>
              </a:rPr>
              <a:t>      </a:t>
            </a:r>
          </a:p>
        </p:txBody>
      </p:sp>
      <p:sp>
        <p:nvSpPr>
          <p:cNvPr id="19" name="Rectangle 5"/>
          <p:cNvSpPr>
            <a:spLocks noChangeArrowheads="1"/>
          </p:cNvSpPr>
          <p:nvPr/>
        </p:nvSpPr>
        <p:spPr bwMode="auto">
          <a:xfrm>
            <a:off x="881063" y="542925"/>
            <a:ext cx="9024937" cy="284163"/>
          </a:xfrm>
          <a:prstGeom prst="rect">
            <a:avLst/>
          </a:prstGeom>
          <a:solidFill>
            <a:srgbClr val="185196"/>
          </a:solidFill>
          <a:ln w="9525">
            <a:noFill/>
            <a:miter lim="800000"/>
            <a:headEnd/>
            <a:tailEnd/>
          </a:ln>
          <a:effectLst/>
        </p:spPr>
        <p:txBody>
          <a:bodyPr wrap="none" anchor="ctr"/>
          <a:lstStyle/>
          <a:p>
            <a:pPr fontAlgn="auto">
              <a:spcAft>
                <a:spcPts val="0"/>
              </a:spcAft>
              <a:defRPr/>
            </a:pPr>
            <a:endParaRPr lang="ko-KR" altLang="en-US" sz="1200" b="1" dirty="0">
              <a:solidFill>
                <a:srgbClr val="000000"/>
              </a:solidFill>
              <a:latin typeface="Arial" pitchFamily="34" charset="0"/>
              <a:ea typeface="돋움체" pitchFamily="49" charset="-127"/>
            </a:endParaRPr>
          </a:p>
        </p:txBody>
      </p:sp>
      <p:sp>
        <p:nvSpPr>
          <p:cNvPr id="36" name="Rectangle 3"/>
          <p:cNvSpPr txBox="1">
            <a:spLocks noChangeArrowheads="1"/>
          </p:cNvSpPr>
          <p:nvPr/>
        </p:nvSpPr>
        <p:spPr bwMode="auto">
          <a:xfrm>
            <a:off x="933450" y="569913"/>
            <a:ext cx="8948738" cy="215900"/>
          </a:xfrm>
          <a:prstGeom prst="rect">
            <a:avLst/>
          </a:prstGeom>
          <a:noFill/>
          <a:ln w="9525">
            <a:noFill/>
            <a:miter lim="800000"/>
            <a:headEnd/>
            <a:tailEnd/>
          </a:ln>
        </p:spPr>
        <p:txBody>
          <a:bodyPr lIns="0" tIns="0" rIns="0" bIns="0">
            <a:spAutoFit/>
          </a:bodyPr>
          <a:lstStyle/>
          <a:p>
            <a:pPr eaLnBrk="0" hangingPunct="0">
              <a:defRPr/>
            </a:pPr>
            <a:r>
              <a:rPr lang="ko-KR" altLang="en-GB" sz="1400" b="1" kern="0" dirty="0">
                <a:solidFill>
                  <a:schemeClr val="bg1"/>
                </a:solidFill>
                <a:latin typeface="맑은 고딕" pitchFamily="50" charset="-127"/>
                <a:ea typeface="맑은 고딕" pitchFamily="50" charset="-127"/>
                <a:cs typeface="+mj-cs"/>
              </a:rPr>
              <a:t>마스터 제목 스타일 편집</a:t>
            </a:r>
          </a:p>
        </p:txBody>
      </p:sp>
      <p:sp>
        <p:nvSpPr>
          <p:cNvPr id="20" name="직사각형 19"/>
          <p:cNvSpPr/>
          <p:nvPr/>
        </p:nvSpPr>
        <p:spPr bwMode="auto">
          <a:xfrm>
            <a:off x="238125" y="285728"/>
            <a:ext cx="571471" cy="563585"/>
          </a:xfrm>
          <a:prstGeom prst="rect">
            <a:avLst/>
          </a:prstGeom>
          <a:solidFill>
            <a:srgbClr val="185196"/>
          </a:solidFill>
          <a:ln w="28575">
            <a:solidFill>
              <a:schemeClr val="accent6">
                <a:lumMod val="40000"/>
                <a:lumOff val="60000"/>
              </a:schemeClr>
            </a:solidFill>
            <a:miter lim="800000"/>
            <a:headEnd/>
            <a:tailEnd/>
          </a:ln>
          <a:effectLst/>
          <a:scene3d>
            <a:camera prst="orthographicFront"/>
            <a:lightRig rig="threePt" dir="t"/>
          </a:scene3d>
          <a:sp3d>
            <a:bevelT prst="convex"/>
          </a:sp3d>
        </p:spPr>
        <p:txBody>
          <a:bodyPr wrap="none" anchor="ctr"/>
          <a:lstStyle/>
          <a:p>
            <a:pPr fontAlgn="auto">
              <a:spcAft>
                <a:spcPts val="0"/>
              </a:spcAft>
              <a:defRPr/>
            </a:pPr>
            <a:endParaRPr lang="ko-KR" altLang="en-US" sz="1200" b="1" dirty="0">
              <a:solidFill>
                <a:srgbClr val="000000"/>
              </a:solidFill>
              <a:latin typeface="Arial" pitchFamily="34" charset="0"/>
              <a:ea typeface="돋움체" pitchFamily="49" charset="-127"/>
            </a:endParaRPr>
          </a:p>
        </p:txBody>
      </p:sp>
      <p:pic>
        <p:nvPicPr>
          <p:cNvPr id="35" name="Picture 4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23412" y="6502989"/>
            <a:ext cx="575444" cy="30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그림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1406" y="6687932"/>
            <a:ext cx="613122" cy="119704"/>
          </a:xfrm>
          <a:prstGeom prst="rect">
            <a:avLst/>
          </a:prstGeom>
        </p:spPr>
      </p:pic>
      <p:pic>
        <p:nvPicPr>
          <p:cNvPr id="34" name="Picture 33"/>
          <p:cNvPicPr>
            <a:picLocks noChangeAspect="1"/>
          </p:cNvPicPr>
          <p:nvPr userDrawn="1"/>
        </p:nvPicPr>
        <p:blipFill>
          <a:blip r:embed="rId9"/>
          <a:stretch>
            <a:fillRect/>
          </a:stretch>
        </p:blipFill>
        <p:spPr>
          <a:xfrm>
            <a:off x="316578" y="357655"/>
            <a:ext cx="414564" cy="469433"/>
          </a:xfrm>
          <a:prstGeom prst="rect">
            <a:avLst/>
          </a:prstGeom>
        </p:spPr>
      </p:pic>
    </p:spTree>
    <p:extLst>
      <p:ext uri="{BB962C8B-B14F-4D97-AF65-F5344CB8AC3E}">
        <p14:creationId xmlns:p14="http://schemas.microsoft.com/office/powerpoint/2010/main" val="3464851535"/>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3" r:id="rId3"/>
    <p:sldLayoutId id="2147483666" r:id="rId4"/>
    <p:sldLayoutId id="2147483664" r:id="rId5"/>
  </p:sldLayoutIdLst>
  <p:timing>
    <p:tnLst>
      <p:par>
        <p:cTn id="1" dur="indefinite" restart="never" nodeType="tmRoot"/>
      </p:par>
    </p:tnLst>
  </p:timing>
  <p:txStyles>
    <p:title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Wingdings" pitchFamily="2" charset="2"/>
        <a:buChar char="§"/>
        <a:defRPr sz="2000" b="1"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맑은 고딕" pitchFamily="50" charset="-127"/>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맑은 고딕" pitchFamily="50" charset="-127"/>
        <a:buChar char="–"/>
        <a:defRPr sz="16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272480" y="2317899"/>
            <a:ext cx="720080" cy="680331"/>
            <a:chOff x="848544" y="1937431"/>
            <a:chExt cx="1015951" cy="987513"/>
          </a:xfrm>
        </p:grpSpPr>
        <p:grpSp>
          <p:nvGrpSpPr>
            <p:cNvPr id="28" name="그룹 27"/>
            <p:cNvGrpSpPr/>
            <p:nvPr/>
          </p:nvGrpSpPr>
          <p:grpSpPr>
            <a:xfrm>
              <a:off x="848544" y="2215437"/>
              <a:ext cx="1015951" cy="709507"/>
              <a:chOff x="532077" y="3063947"/>
              <a:chExt cx="1915646" cy="1364876"/>
            </a:xfrm>
          </p:grpSpPr>
          <p:grpSp>
            <p:nvGrpSpPr>
              <p:cNvPr id="29" name="그룹 28"/>
              <p:cNvGrpSpPr/>
              <p:nvPr/>
            </p:nvGrpSpPr>
            <p:grpSpPr>
              <a:xfrm rot="18607408">
                <a:off x="980368" y="2847947"/>
                <a:ext cx="288000" cy="720000"/>
                <a:chOff x="4691248" y="908720"/>
                <a:chExt cx="1228360" cy="4169664"/>
              </a:xfrm>
              <a:effectLst>
                <a:glow rad="101600">
                  <a:schemeClr val="bg1">
                    <a:alpha val="60000"/>
                  </a:schemeClr>
                </a:glow>
              </a:effectLst>
            </p:grpSpPr>
            <p:sp>
              <p:nvSpPr>
                <p:cNvPr id="39" name="자유형 38"/>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자유형 39"/>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0" name="그룹 29"/>
              <p:cNvGrpSpPr/>
              <p:nvPr/>
            </p:nvGrpSpPr>
            <p:grpSpPr>
              <a:xfrm rot="2992592" flipH="1">
                <a:off x="1651905" y="2847947"/>
                <a:ext cx="288000" cy="720000"/>
                <a:chOff x="4691248" y="908720"/>
                <a:chExt cx="1228360" cy="4169664"/>
              </a:xfrm>
              <a:effectLst>
                <a:glow rad="101600">
                  <a:schemeClr val="bg1">
                    <a:alpha val="60000"/>
                  </a:schemeClr>
                </a:glow>
              </a:effectLst>
            </p:grpSpPr>
            <p:sp>
              <p:nvSpPr>
                <p:cNvPr id="37" name="자유형 36"/>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자유형 37"/>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1" name="그룹 30"/>
              <p:cNvGrpSpPr/>
              <p:nvPr/>
            </p:nvGrpSpPr>
            <p:grpSpPr>
              <a:xfrm rot="18607408">
                <a:off x="784077" y="3744823"/>
                <a:ext cx="432000" cy="936000"/>
                <a:chOff x="4691248" y="908720"/>
                <a:chExt cx="1228360" cy="4169664"/>
              </a:xfrm>
              <a:solidFill>
                <a:schemeClr val="bg1"/>
              </a:solidFill>
              <a:effectLst/>
            </p:grpSpPr>
            <p:sp>
              <p:nvSpPr>
                <p:cNvPr id="35" name="자유형 3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자유형 3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2" name="그룹 31"/>
              <p:cNvGrpSpPr/>
              <p:nvPr/>
            </p:nvGrpSpPr>
            <p:grpSpPr>
              <a:xfrm rot="2992592" flipH="1">
                <a:off x="1763723" y="3743197"/>
                <a:ext cx="432000" cy="936000"/>
                <a:chOff x="4691248" y="908720"/>
                <a:chExt cx="1228360" cy="4169664"/>
              </a:xfrm>
              <a:solidFill>
                <a:schemeClr val="bg1"/>
              </a:solidFill>
              <a:effectLst/>
            </p:grpSpPr>
            <p:sp>
              <p:nvSpPr>
                <p:cNvPr id="33" name="자유형 32"/>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자유형 33"/>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ln>
                  <a:solidFill>
                    <a:schemeClr val="bg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nvGrpSpPr>
            <p:cNvPr id="41" name="그룹 40"/>
            <p:cNvGrpSpPr/>
            <p:nvPr/>
          </p:nvGrpSpPr>
          <p:grpSpPr>
            <a:xfrm>
              <a:off x="878777" y="1937431"/>
              <a:ext cx="940585" cy="959090"/>
              <a:chOff x="605292" y="2529148"/>
              <a:chExt cx="1773539" cy="1844997"/>
            </a:xfrm>
          </p:grpSpPr>
          <p:sp>
            <p:nvSpPr>
              <p:cNvPr id="42" name="눈물 방울 41"/>
              <p:cNvSpPr/>
              <p:nvPr/>
            </p:nvSpPr>
            <p:spPr>
              <a:xfrm rot="8100000">
                <a:off x="807542" y="2529148"/>
                <a:ext cx="1368000" cy="1403999"/>
              </a:xfrm>
              <a:prstGeom prst="teardrop">
                <a:avLst>
                  <a:gd name="adj" fmla="val 126339"/>
                </a:avLst>
              </a:prstGeom>
              <a:solidFill>
                <a:schemeClr val="accent6">
                  <a:lumMod val="60000"/>
                  <a:lumOff val="4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43" name="그룹 42"/>
              <p:cNvGrpSpPr/>
              <p:nvPr/>
            </p:nvGrpSpPr>
            <p:grpSpPr>
              <a:xfrm rot="18607408">
                <a:off x="857292" y="3834145"/>
                <a:ext cx="288000" cy="792000"/>
                <a:chOff x="4691248" y="908720"/>
                <a:chExt cx="1228360" cy="4169664"/>
              </a:xfrm>
              <a:solidFill>
                <a:schemeClr val="bg1"/>
              </a:solidFill>
              <a:effectLst>
                <a:glow rad="101600">
                  <a:schemeClr val="bg1">
                    <a:alpha val="60000"/>
                  </a:schemeClr>
                </a:glow>
              </a:effectLst>
            </p:grpSpPr>
            <p:sp>
              <p:nvSpPr>
                <p:cNvPr id="47" name="자유형 46"/>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자유형 47"/>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4" name="그룹 43"/>
              <p:cNvGrpSpPr/>
              <p:nvPr/>
            </p:nvGrpSpPr>
            <p:grpSpPr>
              <a:xfrm rot="2992592" flipH="1">
                <a:off x="1838831" y="3834145"/>
                <a:ext cx="288000" cy="792000"/>
                <a:chOff x="4691248" y="908720"/>
                <a:chExt cx="1228360" cy="4169664"/>
              </a:xfrm>
              <a:solidFill>
                <a:schemeClr val="bg1"/>
              </a:solidFill>
              <a:effectLst>
                <a:glow rad="101600">
                  <a:schemeClr val="bg1">
                    <a:alpha val="60000"/>
                  </a:schemeClr>
                </a:glow>
              </a:effectLst>
            </p:grpSpPr>
            <p:sp>
              <p:nvSpPr>
                <p:cNvPr id="45" name="자유형 4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6" name="자유형 4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grp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grpSp>
      <p:sp>
        <p:nvSpPr>
          <p:cNvPr id="25" name="TextBox 24"/>
          <p:cNvSpPr txBox="1"/>
          <p:nvPr/>
        </p:nvSpPr>
        <p:spPr>
          <a:xfrm>
            <a:off x="2818182" y="2552402"/>
            <a:ext cx="5582297" cy="400110"/>
          </a:xfrm>
          <a:prstGeom prst="rect">
            <a:avLst/>
          </a:prstGeom>
          <a:noFill/>
          <a:scene3d>
            <a:camera prst="orthographicFront"/>
            <a:lightRig rig="threePt" dir="t"/>
          </a:scene3d>
          <a:sp3d>
            <a:bevelT/>
          </a:sp3d>
        </p:spPr>
        <p:txBody>
          <a:bodyPr wrap="none" rtlCol="0">
            <a:spAutoFit/>
          </a:bodyPr>
          <a:lstStyle/>
          <a:p>
            <a:r>
              <a:rPr lang="ko-KR" altLang="en-US" sz="2000" b="1" dirty="0" smtClean="0">
                <a:latin typeface="+mn-ea"/>
              </a:rPr>
              <a:t>안심클릭 고도화를 위한 </a:t>
            </a:r>
            <a:r>
              <a:rPr lang="en-US" altLang="ko-KR" sz="2000" b="1" dirty="0" smtClean="0">
                <a:latin typeface="+mn-ea"/>
              </a:rPr>
              <a:t>Framework </a:t>
            </a:r>
            <a:r>
              <a:rPr lang="ko-KR" altLang="en-US" sz="2000" b="1" dirty="0" smtClean="0">
                <a:latin typeface="+mn-ea"/>
              </a:rPr>
              <a:t>개발 보고</a:t>
            </a:r>
            <a:endParaRPr lang="ko-KR" altLang="en-US" sz="2000" b="1" dirty="0">
              <a:latin typeface="+mn-ea"/>
            </a:endParaRPr>
          </a:p>
        </p:txBody>
      </p:sp>
      <p:sp>
        <p:nvSpPr>
          <p:cNvPr id="26" name="Rectangle 3"/>
          <p:cNvSpPr txBox="1">
            <a:spLocks noChangeArrowheads="1"/>
          </p:cNvSpPr>
          <p:nvPr/>
        </p:nvSpPr>
        <p:spPr bwMode="auto">
          <a:xfrm>
            <a:off x="238066" y="3536792"/>
            <a:ext cx="9204325" cy="602621"/>
          </a:xfrm>
          <a:prstGeom prst="rect">
            <a:avLst/>
          </a:prstGeom>
          <a:noFill/>
          <a:ln>
            <a:miter lim="800000"/>
            <a:headEnd/>
            <a:tailEnd/>
          </a:ln>
        </p:spPr>
        <p:txBody>
          <a:bodyPr vert="horz" wrap="square" bIns="45720" numCol="1" anchor="t" anchorCtr="0" compatLnSpc="1">
            <a:prstTxWarp prst="textNoShape">
              <a:avLst/>
            </a:prstTxWarp>
          </a:bodyPr>
          <a:lstStyle>
            <a:lvl1pPr marL="342900" indent="-342900" algn="l" rtl="0" eaLnBrk="0" fontAlgn="base" latinLnBrk="1" hangingPunct="0">
              <a:spcBef>
                <a:spcPct val="20000"/>
              </a:spcBef>
              <a:spcAft>
                <a:spcPct val="0"/>
              </a:spcAft>
              <a:buFont typeface="Wingdings" pitchFamily="2" charset="2"/>
              <a:buChar char="§"/>
              <a:defRPr sz="2000" b="1"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맑은 고딕" pitchFamily="50" charset="-127"/>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맑은 고딕" pitchFamily="50" charset="-127"/>
              <a:buChar char="–"/>
              <a:defRPr sz="16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맑은 고딕" pitchFamily="50" charset="-127"/>
              <a:buChar char="–"/>
              <a:defRPr sz="14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ko-KR" altLang="en-US" sz="1600" smtClean="0"/>
              <a:t>기술개발부</a:t>
            </a:r>
            <a:endParaRPr lang="en-US" altLang="ko-KR" sz="1600" dirty="0" smtClean="0"/>
          </a:p>
          <a:p>
            <a:pPr marL="0" indent="0" algn="r" eaLnBrk="1" hangingPunct="1">
              <a:buNone/>
            </a:pPr>
            <a:r>
              <a:rPr lang="en-US" altLang="ko-KR" sz="1600" dirty="0" smtClean="0"/>
              <a:t>Jan</a:t>
            </a:r>
            <a:r>
              <a:rPr lang="en-GB" altLang="ko-KR" sz="1600" dirty="0" smtClean="0"/>
              <a:t>, 2014</a:t>
            </a:r>
          </a:p>
        </p:txBody>
      </p:sp>
      <p:sp>
        <p:nvSpPr>
          <p:cNvPr id="27" name="직사각형 26"/>
          <p:cNvSpPr/>
          <p:nvPr/>
        </p:nvSpPr>
        <p:spPr>
          <a:xfrm>
            <a:off x="2740042" y="2939085"/>
            <a:ext cx="7164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854281" y="2084655"/>
            <a:ext cx="2010487" cy="1200329"/>
          </a:xfrm>
          <a:prstGeom prst="rect">
            <a:avLst/>
          </a:prstGeom>
          <a:noFill/>
          <a:effectLst>
            <a:glow rad="63500">
              <a:schemeClr val="accent1">
                <a:satMod val="175000"/>
                <a:alpha val="40000"/>
              </a:schemeClr>
            </a:glow>
          </a:effectLst>
          <a:scene3d>
            <a:camera prst="orthographicFront"/>
            <a:lightRig rig="threePt" dir="t"/>
          </a:scene3d>
          <a:sp3d>
            <a:bevelT/>
          </a:sp3d>
        </p:spPr>
        <p:txBody>
          <a:bodyPr wrap="none" rtlCol="0">
            <a:spAutoFit/>
            <a:sp3d extrusionH="57150">
              <a:bevelT w="38100" h="38100"/>
            </a:sp3d>
          </a:bodyPr>
          <a:lstStyle/>
          <a:p>
            <a:r>
              <a:rPr lang="en-US" altLang="ko-KR" sz="7200" b="1" dirty="0" smtClean="0">
                <a:latin typeface="Gisha" panose="020B0502040204020203" pitchFamily="34" charset="-79"/>
                <a:cs typeface="Gisha" panose="020B0502040204020203" pitchFamily="34" charset="-79"/>
              </a:rPr>
              <a:t>iF</a:t>
            </a:r>
            <a:r>
              <a:rPr lang="en-US" altLang="ko-KR" sz="7200" b="1" dirty="0" smtClean="0">
                <a:solidFill>
                  <a:srgbClr val="FFC000"/>
                </a:solidFill>
                <a:latin typeface="Gisha" panose="020B0502040204020203" pitchFamily="34" charset="-79"/>
                <a:cs typeface="Gisha" panose="020B0502040204020203" pitchFamily="34" charset="-79"/>
              </a:rPr>
              <a:t>4</a:t>
            </a:r>
            <a:r>
              <a:rPr lang="en-US" altLang="ko-KR" sz="7200" b="1" dirty="0" smtClean="0">
                <a:latin typeface="Gisha" panose="020B0502040204020203" pitchFamily="34" charset="-79"/>
                <a:cs typeface="Gisha" panose="020B0502040204020203" pitchFamily="34" charset="-79"/>
              </a:rPr>
              <a:t>S</a:t>
            </a:r>
            <a:endParaRPr lang="ko-KR" altLang="en-US" sz="72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75296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개발 프로세스 적용</a:t>
            </a:r>
            <a:r>
              <a:rPr lang="en-US" altLang="ko-KR" dirty="0" smtClean="0"/>
              <a:t>(</a:t>
            </a:r>
            <a:r>
              <a:rPr lang="ko-KR" altLang="en-US" dirty="0" smtClean="0"/>
              <a:t>안</a:t>
            </a:r>
            <a:r>
              <a:rPr lang="en-US" altLang="ko-KR" dirty="0" smtClean="0"/>
              <a:t>)</a:t>
            </a:r>
            <a:endParaRPr lang="ko-KR" altLang="en-GB" dirty="0"/>
          </a:p>
        </p:txBody>
      </p:sp>
      <p:sp>
        <p:nvSpPr>
          <p:cNvPr id="116" name="제목 1"/>
          <p:cNvSpPr>
            <a:spLocks noGrp="1"/>
          </p:cNvSpPr>
          <p:nvPr>
            <p:ph type="title"/>
          </p:nvPr>
        </p:nvSpPr>
        <p:spPr/>
        <p:txBody>
          <a:bodyPr>
            <a:scene3d>
              <a:camera prst="orthographicFront"/>
              <a:lightRig rig="threePt" dir="t"/>
            </a:scene3d>
            <a:sp3d extrusionH="57150">
              <a:bevelT w="38100" h="38100"/>
            </a:sp3d>
          </a:bodyPr>
          <a:lstStyle/>
          <a:p>
            <a:r>
              <a:rPr lang="ko-KR" altLang="en-US" dirty="0">
                <a:latin typeface="맑은 고딕" pitchFamily="50" charset="-127"/>
                <a:cs typeface="Times New Roman" pitchFamily="18" charset="0"/>
              </a:rPr>
              <a:t>프로젝트 품질관리 및 원가관리</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보고체계의 기본 </a:t>
            </a:r>
            <a:r>
              <a:rPr lang="ko-KR" altLang="en-US" dirty="0" smtClean="0">
                <a:latin typeface="맑은 고딕" pitchFamily="50" charset="-127"/>
                <a:cs typeface="Times New Roman" pitchFamily="18" charset="0"/>
              </a:rPr>
              <a:t>흐름은 프로젝트의 </a:t>
            </a:r>
            <a:r>
              <a:rPr lang="ko-KR" altLang="en-US" dirty="0">
                <a:latin typeface="맑은 고딕" pitchFamily="50" charset="-127"/>
                <a:cs typeface="Times New Roman" pitchFamily="18" charset="0"/>
              </a:rPr>
              <a:t>규모</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원가구조에 따라 산출물</a:t>
            </a:r>
            <a:r>
              <a:rPr lang="en-US" altLang="ko-KR" dirty="0">
                <a:latin typeface="맑은 고딕" pitchFamily="50" charset="-127"/>
                <a:cs typeface="Times New Roman" pitchFamily="18" charset="0"/>
              </a:rPr>
              <a:t>, </a:t>
            </a:r>
            <a:r>
              <a:rPr lang="ko-KR" altLang="en-US" dirty="0">
                <a:latin typeface="맑은 고딕" pitchFamily="50" charset="-127"/>
                <a:cs typeface="Times New Roman" pitchFamily="18" charset="0"/>
              </a:rPr>
              <a:t>품질활동의 단계가 일부 생략될 수 있으나 전체적인 프로젝트 관리 </a:t>
            </a:r>
            <a:r>
              <a:rPr lang="ko-KR" altLang="en-US" dirty="0" smtClean="0">
                <a:latin typeface="맑은 고딕" pitchFamily="50" charset="-127"/>
                <a:cs typeface="Times New Roman" pitchFamily="18" charset="0"/>
              </a:rPr>
              <a:t>흐름</a:t>
            </a:r>
            <a:endParaRPr lang="ko-KR" altLang="en-US" dirty="0">
              <a:latin typeface="맑은 고딕" pitchFamily="50" charset="-127"/>
              <a:cs typeface="Times New Roman" pitchFamily="18" charset="0"/>
            </a:endParaRPr>
          </a:p>
        </p:txBody>
      </p:sp>
      <p:sp>
        <p:nvSpPr>
          <p:cNvPr id="360" name="Rectangle 359"/>
          <p:cNvSpPr/>
          <p:nvPr/>
        </p:nvSpPr>
        <p:spPr bwMode="auto">
          <a:xfrm>
            <a:off x="1229628" y="2476287"/>
            <a:ext cx="8475900" cy="252000"/>
          </a:xfrm>
          <a:prstGeom prst="rect">
            <a:avLst/>
          </a:prstGeom>
          <a:solidFill>
            <a:srgbClr val="FFFF99"/>
          </a:solid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프로젝트 원가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a:t>
            </a:r>
            <a:endParaRPr kumimoji="1" lang="ko-KR" altLang="en-US" sz="1000" b="1" i="0" u="none" strike="noStrike" kern="0" cap="none" spc="0" normalizeH="0" baseline="0" noProof="0" dirty="0" smtClean="0">
              <a:ln>
                <a:noFill/>
              </a:ln>
              <a:solidFill>
                <a:srgbClr val="000000"/>
              </a:solidFill>
              <a:effectLst/>
              <a:uLnTx/>
              <a:uFillTx/>
            </a:endParaRPr>
          </a:p>
        </p:txBody>
      </p:sp>
      <p:pic>
        <p:nvPicPr>
          <p:cNvPr id="361" name="Picture 2088" descr="j02307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3" y="4208602"/>
            <a:ext cx="381177" cy="324000"/>
          </a:xfrm>
          <a:prstGeom prst="rect">
            <a:avLst/>
          </a:prstGeom>
          <a:noFill/>
          <a:extLst>
            <a:ext uri="{909E8E84-426E-40DD-AFC4-6F175D3DCCD1}">
              <a14:hiddenFill xmlns:a14="http://schemas.microsoft.com/office/drawing/2010/main">
                <a:solidFill>
                  <a:srgbClr val="FFFFFF"/>
                </a:solidFill>
              </a14:hiddenFill>
            </a:ext>
          </a:extLst>
        </p:spPr>
      </p:pic>
      <p:sp>
        <p:nvSpPr>
          <p:cNvPr id="362" name="TextBox 361"/>
          <p:cNvSpPr txBox="1"/>
          <p:nvPr/>
        </p:nvSpPr>
        <p:spPr>
          <a:xfrm>
            <a:off x="374824" y="4544327"/>
            <a:ext cx="649537" cy="400110"/>
          </a:xfrm>
          <a:prstGeom prst="rect">
            <a:avLst/>
          </a:prstGeom>
          <a:noFill/>
        </p:spPr>
        <p:txBody>
          <a:bodyPr wrap="none" rtlCol="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ko-KR" altLang="en-US" sz="1000" b="1" i="0" u="none" strike="noStrike" kern="0" cap="none" spc="0" normalizeH="0" baseline="0" noProof="0" dirty="0" smtClean="0">
                <a:ln>
                  <a:noFill/>
                </a:ln>
                <a:solidFill>
                  <a:srgbClr val="000000"/>
                </a:solidFill>
                <a:effectLst/>
                <a:uLnTx/>
                <a:uFillTx/>
              </a:rPr>
              <a:t>고객</a:t>
            </a:r>
            <a:endParaRPr kumimoji="1" lang="en-US" altLang="ko-KR" sz="10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en-US" altLang="ko-KR" sz="1000" b="1" i="0" u="none" strike="noStrike" kern="0" cap="none" spc="0" normalizeH="0" baseline="0" noProof="0" dirty="0" smtClean="0">
                <a:ln>
                  <a:noFill/>
                </a:ln>
                <a:solidFill>
                  <a:srgbClr val="000000"/>
                </a:solidFill>
                <a:effectLst/>
                <a:uLnTx/>
                <a:uFillTx/>
              </a:rPr>
              <a:t>(BIZ/IT)</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363" name="Down Arrow 362"/>
          <p:cNvSpPr/>
          <p:nvPr/>
        </p:nvSpPr>
        <p:spPr bwMode="auto">
          <a:xfrm rot="18900000">
            <a:off x="840724" y="4110328"/>
            <a:ext cx="215111" cy="207541"/>
          </a:xfrm>
          <a:prstGeom prst="downArrow">
            <a:avLst/>
          </a:prstGeom>
          <a:solidFill>
            <a:srgbClr val="FFC000"/>
          </a:solidFill>
          <a:ln w="12700" algn="ctr">
            <a:noFill/>
            <a:miter lim="800000"/>
            <a:headEnd/>
            <a:tailEnd/>
          </a:ln>
          <a:effectLst>
            <a:outerShdw dist="35921" dir="2700000" algn="ctr" rotWithShape="0">
              <a:srgbClr val="969696"/>
            </a:outerShdw>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64" name="Rectangle 363"/>
          <p:cNvSpPr/>
          <p:nvPr/>
        </p:nvSpPr>
        <p:spPr>
          <a:xfrm>
            <a:off x="2520640"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r>
              <a:rPr kumimoji="1" lang="en-US" altLang="ko-KR" sz="800" b="1" i="0" u="none" strike="noStrike" kern="0" cap="none" spc="0" normalizeH="0" baseline="0" noProof="0" dirty="0" smtClean="0">
                <a:ln>
                  <a:noFill/>
                </a:ln>
                <a:solidFill>
                  <a:srgbClr val="000000"/>
                </a:solidFill>
                <a:effectLst/>
                <a:uLnTx/>
                <a:uFillTx/>
              </a:rPr>
              <a:t/>
            </a:r>
            <a:br>
              <a:rPr kumimoji="1" lang="en-US" altLang="ko-KR" sz="800" b="1" i="0" u="none" strike="noStrike" kern="0" cap="none" spc="0" normalizeH="0" baseline="0" noProof="0" dirty="0" smtClean="0">
                <a:ln>
                  <a:noFill/>
                </a:ln>
                <a:solidFill>
                  <a:srgbClr val="000000"/>
                </a:solidFill>
                <a:effectLst/>
                <a:uLnTx/>
                <a:uFillTx/>
              </a:rPr>
            </a:br>
            <a:r>
              <a:rPr kumimoji="1" lang="ko-KR" altLang="en-US" sz="800" b="1" i="0" u="none" strike="noStrike" kern="0" cap="none" spc="0" normalizeH="0" baseline="0" noProof="0" dirty="0" smtClean="0">
                <a:ln>
                  <a:noFill/>
                </a:ln>
                <a:solidFill>
                  <a:srgbClr val="000000"/>
                </a:solidFill>
                <a:effectLst/>
                <a:uLnTx/>
                <a:uFillTx/>
              </a:rPr>
              <a:t>명세</a:t>
            </a:r>
          </a:p>
        </p:txBody>
      </p:sp>
      <p:sp>
        <p:nvSpPr>
          <p:cNvPr id="365" name="Rectangle 364"/>
          <p:cNvSpPr/>
          <p:nvPr/>
        </p:nvSpPr>
        <p:spPr>
          <a:xfrm>
            <a:off x="1524930" y="3586117"/>
            <a:ext cx="493726"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/PMO)</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366" name="Folded Corner 365"/>
          <p:cNvSpPr/>
          <p:nvPr/>
        </p:nvSpPr>
        <p:spPr bwMode="auto">
          <a:xfrm>
            <a:off x="2619410"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smtClean="0">
                <a:ln>
                  <a:noFill/>
                </a:ln>
                <a:solidFill>
                  <a:srgbClr val="000000"/>
                </a:solidFill>
                <a:effectLst/>
                <a:uLnTx/>
                <a:uFillTx/>
              </a:rPr>
              <a:t>기획</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67" name="Rectangle 366"/>
          <p:cNvSpPr/>
          <p:nvPr/>
        </p:nvSpPr>
        <p:spPr>
          <a:xfrm>
            <a:off x="1087582"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프로젝트</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계획서</a:t>
            </a:r>
          </a:p>
        </p:txBody>
      </p:sp>
      <p:sp>
        <p:nvSpPr>
          <p:cNvPr id="368" name="Folded Corner 367"/>
          <p:cNvSpPr/>
          <p:nvPr/>
        </p:nvSpPr>
        <p:spPr bwMode="auto">
          <a:xfrm>
            <a:off x="1166766"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PMO</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69" name="Rectangle 368"/>
          <p:cNvSpPr/>
          <p:nvPr/>
        </p:nvSpPr>
        <p:spPr>
          <a:xfrm>
            <a:off x="1564854" y="45443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일정계획</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(WBS)</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70" name="Folded Corner 369"/>
          <p:cNvSpPr/>
          <p:nvPr/>
        </p:nvSpPr>
        <p:spPr bwMode="auto">
          <a:xfrm>
            <a:off x="1670616"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PMO</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371" name="Rectangle 370"/>
          <p:cNvSpPr/>
          <p:nvPr/>
        </p:nvSpPr>
        <p:spPr>
          <a:xfrm>
            <a:off x="3920514" y="4544327"/>
            <a:ext cx="460061"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IA/MENU</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구조설계</a:t>
            </a:r>
          </a:p>
        </p:txBody>
      </p:sp>
      <p:sp>
        <p:nvSpPr>
          <p:cNvPr id="372" name="Folded Corner 371"/>
          <p:cNvSpPr/>
          <p:nvPr/>
        </p:nvSpPr>
        <p:spPr bwMode="auto">
          <a:xfrm>
            <a:off x="4024544"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기획</a:t>
            </a:r>
          </a:p>
        </p:txBody>
      </p:sp>
      <p:sp>
        <p:nvSpPr>
          <p:cNvPr id="373" name="Folded Corner 372"/>
          <p:cNvSpPr/>
          <p:nvPr/>
        </p:nvSpPr>
        <p:spPr bwMode="auto">
          <a:xfrm>
            <a:off x="3473326"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374" name="Group 373"/>
          <p:cNvGrpSpPr/>
          <p:nvPr/>
        </p:nvGrpSpPr>
        <p:grpSpPr>
          <a:xfrm>
            <a:off x="3527326" y="5281428"/>
            <a:ext cx="144000" cy="251334"/>
            <a:chOff x="5470200" y="4053448"/>
            <a:chExt cx="288214" cy="495190"/>
          </a:xfrm>
        </p:grpSpPr>
        <p:sp>
          <p:nvSpPr>
            <p:cNvPr id="375" name="Can 374"/>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76" name="Oval 375"/>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377" name="Rectangle 376"/>
          <p:cNvSpPr/>
          <p:nvPr/>
        </p:nvSpPr>
        <p:spPr>
          <a:xfrm>
            <a:off x="3394142" y="5572764"/>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378" name="Straight Arrow Connector 377"/>
          <p:cNvCxnSpPr>
            <a:stCxn id="361" idx="3"/>
            <a:endCxn id="368" idx="1"/>
          </p:cNvCxnSpPr>
          <p:nvPr/>
        </p:nvCxnSpPr>
        <p:spPr bwMode="auto">
          <a:xfrm>
            <a:off x="890180" y="4370602"/>
            <a:ext cx="276586" cy="0"/>
          </a:xfrm>
          <a:prstGeom prst="straightConnector1">
            <a:avLst/>
          </a:prstGeom>
          <a:noFill/>
          <a:ln w="31750" algn="ctr">
            <a:solidFill>
              <a:srgbClr val="000000">
                <a:lumMod val="50000"/>
                <a:lumOff val="50000"/>
              </a:srgbClr>
            </a:solidFill>
            <a:prstDash val="solid"/>
            <a:round/>
            <a:headEnd/>
            <a:tailEnd type="triangle" w="med" len="sm"/>
          </a:ln>
        </p:spPr>
      </p:cxnSp>
      <p:sp>
        <p:nvSpPr>
          <p:cNvPr id="379" name="Rectangle 378"/>
          <p:cNvSpPr/>
          <p:nvPr/>
        </p:nvSpPr>
        <p:spPr>
          <a:xfrm>
            <a:off x="324742" y="3927939"/>
            <a:ext cx="593679" cy="257369"/>
          </a:xfrm>
          <a:prstGeom prst="rect">
            <a:avLst/>
          </a:prstGeom>
        </p:spPr>
        <p:txBody>
          <a:bodyPr wrap="square" lIns="36000" tIns="36000" rIns="3600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요건</a:t>
            </a:r>
            <a:endParaRPr kumimoji="1" lang="en-US" altLang="ko-KR" sz="6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rPr>
              <a:t>(R</a:t>
            </a:r>
            <a:r>
              <a:rPr kumimoji="1" lang="ko-KR" altLang="en-US" sz="600" b="1" i="0" u="none" strike="noStrike" kern="0" cap="none" spc="0" normalizeH="0" baseline="0" noProof="0" dirty="0" smtClean="0">
                <a:ln>
                  <a:noFill/>
                </a:ln>
                <a:solidFill>
                  <a:srgbClr val="000000"/>
                </a:solidFill>
                <a:effectLst/>
                <a:uLnTx/>
                <a:uFillTx/>
              </a:rPr>
              <a:t>equirement</a:t>
            </a:r>
            <a:r>
              <a:rPr kumimoji="1" lang="en-US" altLang="ko-KR" sz="600" b="1" i="0" u="none" strike="noStrike" kern="0" cap="none" spc="0" normalizeH="0" baseline="0" noProof="0" dirty="0" smtClean="0">
                <a:ln>
                  <a:noFill/>
                </a:ln>
                <a:solidFill>
                  <a:srgbClr val="000000"/>
                </a:solidFill>
                <a:effectLst/>
                <a:uLnTx/>
                <a:uFillTx/>
              </a:rPr>
              <a:t>)</a:t>
            </a:r>
            <a:endParaRPr kumimoji="1" lang="ko-KR" altLang="en-US" sz="600" b="1" i="0" u="none" strike="noStrike" kern="0" cap="none" spc="0" normalizeH="0" baseline="0" noProof="0" dirty="0" smtClean="0">
              <a:ln>
                <a:noFill/>
              </a:ln>
              <a:solidFill>
                <a:srgbClr val="000000"/>
              </a:solidFill>
              <a:effectLst/>
              <a:uLnTx/>
              <a:uFillTx/>
            </a:endParaRPr>
          </a:p>
        </p:txBody>
      </p:sp>
      <p:cxnSp>
        <p:nvCxnSpPr>
          <p:cNvPr id="380" name="Straight Arrow Connector 379"/>
          <p:cNvCxnSpPr>
            <a:stCxn id="368" idx="3"/>
            <a:endCxn id="370" idx="1"/>
          </p:cNvCxnSpPr>
          <p:nvPr/>
        </p:nvCxnSpPr>
        <p:spPr bwMode="auto">
          <a:xfrm>
            <a:off x="1418766" y="4370602"/>
            <a:ext cx="251850" cy="0"/>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81" name="Straight Arrow Connector 380"/>
          <p:cNvCxnSpPr>
            <a:stCxn id="370" idx="3"/>
            <a:endCxn id="429" idx="1"/>
          </p:cNvCxnSpPr>
          <p:nvPr/>
        </p:nvCxnSpPr>
        <p:spPr bwMode="auto">
          <a:xfrm flipV="1">
            <a:off x="1922616" y="4367824"/>
            <a:ext cx="225711" cy="2778"/>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82" name="Elbow Connector 381"/>
          <p:cNvCxnSpPr>
            <a:endCxn id="370" idx="0"/>
          </p:cNvCxnSpPr>
          <p:nvPr/>
        </p:nvCxnSpPr>
        <p:spPr bwMode="auto">
          <a:xfrm rot="16200000" flipV="1">
            <a:off x="2031743" y="3973475"/>
            <a:ext cx="12700" cy="470254"/>
          </a:xfrm>
          <a:prstGeom prst="bentConnector3">
            <a:avLst>
              <a:gd name="adj1" fmla="val 1800000"/>
            </a:avLst>
          </a:prstGeom>
          <a:noFill/>
          <a:ln w="6350" algn="ctr">
            <a:solidFill>
              <a:srgbClr val="000000">
                <a:lumMod val="50000"/>
                <a:lumOff val="50000"/>
              </a:srgbClr>
            </a:solidFill>
            <a:prstDash val="solid"/>
            <a:round/>
            <a:headEnd/>
            <a:tailEnd type="triangle" w="sm" len="sm"/>
          </a:ln>
        </p:spPr>
      </p:cxnSp>
      <p:cxnSp>
        <p:nvCxnSpPr>
          <p:cNvPr id="383" name="Elbow Connector 382"/>
          <p:cNvCxnSpPr>
            <a:stCxn id="432" idx="0"/>
            <a:endCxn id="368" idx="0"/>
          </p:cNvCxnSpPr>
          <p:nvPr/>
        </p:nvCxnSpPr>
        <p:spPr bwMode="auto">
          <a:xfrm rot="16200000" flipV="1">
            <a:off x="1766913" y="3734455"/>
            <a:ext cx="33222" cy="981516"/>
          </a:xfrm>
          <a:prstGeom prst="bentConnector3">
            <a:avLst>
              <a:gd name="adj1" fmla="val 788098"/>
            </a:avLst>
          </a:prstGeom>
          <a:noFill/>
          <a:ln w="6350" algn="ctr">
            <a:solidFill>
              <a:srgbClr val="000000">
                <a:lumMod val="50000"/>
                <a:lumOff val="50000"/>
              </a:srgbClr>
            </a:solidFill>
            <a:prstDash val="solid"/>
            <a:round/>
            <a:headEnd/>
            <a:tailEnd type="triangle" w="sm" len="sm"/>
          </a:ln>
        </p:spPr>
      </p:cxnSp>
      <p:sp>
        <p:nvSpPr>
          <p:cNvPr id="384" name="Rectangle 383"/>
          <p:cNvSpPr/>
          <p:nvPr/>
        </p:nvSpPr>
        <p:spPr>
          <a:xfrm>
            <a:off x="2174837" y="4048034"/>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cxnSp>
        <p:nvCxnSpPr>
          <p:cNvPr id="385" name="Straight Arrow Connector 384"/>
          <p:cNvCxnSpPr>
            <a:stCxn id="429" idx="3"/>
            <a:endCxn id="366" idx="1"/>
          </p:cNvCxnSpPr>
          <p:nvPr/>
        </p:nvCxnSpPr>
        <p:spPr bwMode="auto">
          <a:xfrm>
            <a:off x="2400327" y="4367824"/>
            <a:ext cx="219083" cy="2778"/>
          </a:xfrm>
          <a:prstGeom prst="straightConnector1">
            <a:avLst/>
          </a:prstGeom>
          <a:noFill/>
          <a:ln w="31750" algn="ctr">
            <a:solidFill>
              <a:srgbClr val="000000">
                <a:lumMod val="50000"/>
                <a:lumOff val="50000"/>
              </a:srgbClr>
            </a:solidFill>
            <a:prstDash val="solid"/>
            <a:round/>
            <a:headEnd/>
            <a:tailEnd type="triangle" w="med" len="sm"/>
          </a:ln>
        </p:spPr>
      </p:cxnSp>
      <p:sp>
        <p:nvSpPr>
          <p:cNvPr id="386" name="Rectangle 385"/>
          <p:cNvSpPr/>
          <p:nvPr/>
        </p:nvSpPr>
        <p:spPr>
          <a:xfrm>
            <a:off x="2777133" y="3585688"/>
            <a:ext cx="493726"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/PMO)</a:t>
            </a:r>
            <a:endParaRPr kumimoji="1" lang="ko-KR" altLang="en-US" sz="700" b="1" i="0" u="none" strike="noStrike" kern="0" cap="none" spc="0" normalizeH="0" baseline="0" noProof="0" dirty="0" smtClean="0">
              <a:ln>
                <a:noFill/>
              </a:ln>
              <a:solidFill>
                <a:srgbClr val="000000"/>
              </a:solidFill>
              <a:effectLst/>
              <a:uLnTx/>
              <a:uFillTx/>
            </a:endParaRPr>
          </a:p>
        </p:txBody>
      </p:sp>
      <p:cxnSp>
        <p:nvCxnSpPr>
          <p:cNvPr id="387" name="Straight Arrow Connector 386"/>
          <p:cNvCxnSpPr>
            <a:stCxn id="366" idx="3"/>
            <a:endCxn id="434" idx="1"/>
          </p:cNvCxnSpPr>
          <p:nvPr/>
        </p:nvCxnSpPr>
        <p:spPr bwMode="auto">
          <a:xfrm flipV="1">
            <a:off x="2871410" y="4367824"/>
            <a:ext cx="141013" cy="2778"/>
          </a:xfrm>
          <a:prstGeom prst="straightConnector1">
            <a:avLst/>
          </a:prstGeom>
          <a:noFill/>
          <a:ln w="31750" algn="ctr">
            <a:solidFill>
              <a:srgbClr val="000000">
                <a:lumMod val="50000"/>
                <a:lumOff val="50000"/>
              </a:srgbClr>
            </a:solidFill>
            <a:prstDash val="solid"/>
            <a:round/>
            <a:headEnd/>
            <a:tailEnd type="triangle" w="med" len="sm"/>
          </a:ln>
        </p:spPr>
      </p:cxnSp>
      <p:sp>
        <p:nvSpPr>
          <p:cNvPr id="388" name="Down Arrow 387"/>
          <p:cNvSpPr/>
          <p:nvPr/>
        </p:nvSpPr>
        <p:spPr bwMode="auto">
          <a:xfrm rot="19842201">
            <a:off x="2479112" y="3990811"/>
            <a:ext cx="215111" cy="321074"/>
          </a:xfrm>
          <a:prstGeom prst="downArrow">
            <a:avLst/>
          </a:prstGeom>
          <a:solidFill>
            <a:srgbClr val="FFC000"/>
          </a:solidFill>
          <a:ln w="12700" algn="ctr">
            <a:noFill/>
            <a:miter lim="800000"/>
            <a:headEnd/>
            <a:tailEnd/>
          </a:ln>
          <a:effectLst>
            <a:outerShdw dist="35921" dir="2700000" algn="ctr" rotWithShape="0">
              <a:srgbClr val="969696"/>
            </a:outerShdw>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389" name="Rectangle 388"/>
          <p:cNvSpPr/>
          <p:nvPr/>
        </p:nvSpPr>
        <p:spPr>
          <a:xfrm>
            <a:off x="2310471" y="3806573"/>
            <a:ext cx="307777" cy="257369"/>
          </a:xfrm>
          <a:prstGeom prst="rect">
            <a:avLst/>
          </a:prstGeom>
        </p:spPr>
        <p:txBody>
          <a:bodyPr wrap="squar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요구사항</a:t>
            </a:r>
            <a:endParaRPr kumimoji="1" lang="en-US" altLang="ko-KR" sz="6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600" b="1" i="0" u="none" strike="noStrike" kern="0" cap="none" spc="0" normalizeH="0" baseline="0" noProof="0" dirty="0" smtClean="0">
                <a:ln>
                  <a:noFill/>
                </a:ln>
                <a:solidFill>
                  <a:srgbClr val="000000"/>
                </a:solidFill>
                <a:effectLst/>
                <a:uLnTx/>
                <a:uFillTx/>
              </a:rPr>
              <a:t>상세화</a:t>
            </a:r>
          </a:p>
        </p:txBody>
      </p:sp>
      <p:cxnSp>
        <p:nvCxnSpPr>
          <p:cNvPr id="390" name="Elbow Connector 389"/>
          <p:cNvCxnSpPr>
            <a:stCxn id="434" idx="0"/>
            <a:endCxn id="366" idx="0"/>
          </p:cNvCxnSpPr>
          <p:nvPr/>
        </p:nvCxnSpPr>
        <p:spPr bwMode="auto">
          <a:xfrm rot="16200000" flipH="1" flipV="1">
            <a:off x="2940528" y="4010706"/>
            <a:ext cx="2778" cy="393013"/>
          </a:xfrm>
          <a:prstGeom prst="bentConnector3">
            <a:avLst>
              <a:gd name="adj1" fmla="val -8228942"/>
            </a:avLst>
          </a:prstGeom>
          <a:noFill/>
          <a:ln w="6350" algn="ctr">
            <a:solidFill>
              <a:srgbClr val="000000">
                <a:lumMod val="50000"/>
                <a:lumOff val="50000"/>
              </a:srgbClr>
            </a:solidFill>
            <a:prstDash val="solid"/>
            <a:round/>
            <a:headEnd/>
            <a:tailEnd type="triangle" w="sm" len="sm"/>
          </a:ln>
        </p:spPr>
      </p:cxnSp>
      <p:sp>
        <p:nvSpPr>
          <p:cNvPr id="391" name="Rectangle 390"/>
          <p:cNvSpPr/>
          <p:nvPr/>
        </p:nvSpPr>
        <p:spPr>
          <a:xfrm>
            <a:off x="3012423" y="4032135"/>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392" name="Rectangle 391"/>
          <p:cNvSpPr/>
          <p:nvPr/>
        </p:nvSpPr>
        <p:spPr>
          <a:xfrm>
            <a:off x="3394142" y="4384863"/>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확정</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393" name="Straight Arrow Connector 392"/>
          <p:cNvCxnSpPr>
            <a:stCxn id="434" idx="3"/>
            <a:endCxn id="372" idx="1"/>
          </p:cNvCxnSpPr>
          <p:nvPr/>
        </p:nvCxnSpPr>
        <p:spPr bwMode="auto">
          <a:xfrm>
            <a:off x="3264423" y="4367824"/>
            <a:ext cx="760121" cy="2778"/>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394" name="Elbow Connector 393"/>
          <p:cNvCxnSpPr>
            <a:stCxn id="364" idx="2"/>
            <a:endCxn id="373" idx="1"/>
          </p:cNvCxnSpPr>
          <p:nvPr/>
        </p:nvCxnSpPr>
        <p:spPr bwMode="auto">
          <a:xfrm rot="16200000" flipH="1">
            <a:off x="2827653" y="4761422"/>
            <a:ext cx="543844" cy="747501"/>
          </a:xfrm>
          <a:prstGeom prst="bentConnector2">
            <a:avLst/>
          </a:prstGeom>
          <a:noFill/>
          <a:ln w="19050" algn="ctr">
            <a:solidFill>
              <a:srgbClr val="000000">
                <a:lumMod val="50000"/>
                <a:lumOff val="50000"/>
              </a:srgbClr>
            </a:solidFill>
            <a:prstDash val="solid"/>
            <a:round/>
            <a:headEnd/>
            <a:tailEnd type="triangle"/>
          </a:ln>
        </p:spPr>
      </p:cxnSp>
      <p:cxnSp>
        <p:nvCxnSpPr>
          <p:cNvPr id="395" name="Straight Arrow Connector 394"/>
          <p:cNvCxnSpPr>
            <a:stCxn id="392" idx="2"/>
            <a:endCxn id="373" idx="0"/>
          </p:cNvCxnSpPr>
          <p:nvPr/>
        </p:nvCxnSpPr>
        <p:spPr bwMode="auto">
          <a:xfrm flipH="1">
            <a:off x="3599326" y="4703787"/>
            <a:ext cx="1" cy="541308"/>
          </a:xfrm>
          <a:prstGeom prst="straightConnector1">
            <a:avLst/>
          </a:prstGeom>
          <a:noFill/>
          <a:ln w="19050" algn="ctr">
            <a:solidFill>
              <a:srgbClr val="000000">
                <a:lumMod val="50000"/>
                <a:lumOff val="50000"/>
              </a:srgbClr>
            </a:solidFill>
            <a:prstDash val="solid"/>
            <a:round/>
            <a:headEnd/>
            <a:tailEnd type="triangle"/>
          </a:ln>
        </p:spPr>
      </p:cxnSp>
      <p:sp>
        <p:nvSpPr>
          <p:cNvPr id="396" name="Rectangle 395"/>
          <p:cNvSpPr/>
          <p:nvPr/>
        </p:nvSpPr>
        <p:spPr>
          <a:xfrm>
            <a:off x="3498974" y="4899708"/>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397" name="Rectangle 396"/>
          <p:cNvSpPr/>
          <p:nvPr/>
        </p:nvSpPr>
        <p:spPr>
          <a:xfrm>
            <a:off x="4452583" y="4544327"/>
            <a:ext cx="512961" cy="303536"/>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a:t>
            </a:r>
            <a:r>
              <a:rPr kumimoji="1" lang="ko-KR" altLang="en-US" sz="800" b="1" i="0" u="none" strike="noStrike" kern="0" cap="none" spc="0" normalizeH="0" baseline="0" noProof="0" dirty="0" smtClean="0">
                <a:ln>
                  <a:noFill/>
                </a:ln>
                <a:solidFill>
                  <a:srgbClr val="000000"/>
                </a:solidFill>
                <a:effectLst/>
                <a:uLnTx/>
                <a:uFillTx/>
              </a:rPr>
              <a:t>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스토리보드</a:t>
            </a:r>
            <a:r>
              <a:rPr kumimoji="1" lang="en-US" altLang="ko-KR" sz="700" b="1" i="0" u="none" strike="noStrike" kern="0" cap="none" spc="0" normalizeH="0" baseline="0" noProof="0" dirty="0" smtClean="0">
                <a:ln>
                  <a:noFill/>
                </a:ln>
                <a:solidFill>
                  <a:srgbClr val="000000"/>
                </a:solidFill>
                <a:effectLst/>
                <a:uLnTx/>
                <a:uFillTx/>
              </a:rPr>
              <a:t>)</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398" name="Folded Corner 397"/>
          <p:cNvSpPr/>
          <p:nvPr/>
        </p:nvSpPr>
        <p:spPr bwMode="auto">
          <a:xfrm>
            <a:off x="4583064"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기획</a:t>
            </a:r>
          </a:p>
        </p:txBody>
      </p:sp>
      <p:cxnSp>
        <p:nvCxnSpPr>
          <p:cNvPr id="399" name="Straight Arrow Connector 398"/>
          <p:cNvCxnSpPr>
            <a:stCxn id="372" idx="3"/>
            <a:endCxn id="398" idx="1"/>
          </p:cNvCxnSpPr>
          <p:nvPr/>
        </p:nvCxnSpPr>
        <p:spPr bwMode="auto">
          <a:xfrm>
            <a:off x="4276544" y="4370602"/>
            <a:ext cx="306520" cy="0"/>
          </a:xfrm>
          <a:prstGeom prst="straightConnector1">
            <a:avLst/>
          </a:prstGeom>
          <a:noFill/>
          <a:ln w="31750" algn="ctr">
            <a:solidFill>
              <a:srgbClr val="000000">
                <a:lumMod val="50000"/>
                <a:lumOff val="50000"/>
              </a:srgbClr>
            </a:solidFill>
            <a:prstDash val="solid"/>
            <a:round/>
            <a:headEnd/>
            <a:tailEnd type="triangle" w="med" len="sm"/>
          </a:ln>
        </p:spPr>
      </p:cxnSp>
      <p:sp>
        <p:nvSpPr>
          <p:cNvPr id="400" name="Folded Corner 399"/>
          <p:cNvSpPr/>
          <p:nvPr/>
        </p:nvSpPr>
        <p:spPr bwMode="auto">
          <a:xfrm>
            <a:off x="4024544"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01" name="Group 400"/>
          <p:cNvGrpSpPr/>
          <p:nvPr/>
        </p:nvGrpSpPr>
        <p:grpSpPr>
          <a:xfrm>
            <a:off x="4078544" y="5281428"/>
            <a:ext cx="144000" cy="251334"/>
            <a:chOff x="5470200" y="4053448"/>
            <a:chExt cx="288214" cy="495190"/>
          </a:xfrm>
        </p:grpSpPr>
        <p:sp>
          <p:nvSpPr>
            <p:cNvPr id="402" name="Can 401"/>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03" name="Oval 402"/>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404" name="Rectangle 403"/>
          <p:cNvSpPr/>
          <p:nvPr/>
        </p:nvSpPr>
        <p:spPr>
          <a:xfrm>
            <a:off x="3945360" y="5572764"/>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405" name="Straight Arrow Connector 404"/>
          <p:cNvCxnSpPr>
            <a:stCxn id="371" idx="2"/>
            <a:endCxn id="400" idx="0"/>
          </p:cNvCxnSpPr>
          <p:nvPr/>
        </p:nvCxnSpPr>
        <p:spPr bwMode="auto">
          <a:xfrm flipH="1">
            <a:off x="4150544" y="4863251"/>
            <a:ext cx="1" cy="381844"/>
          </a:xfrm>
          <a:prstGeom prst="straightConnector1">
            <a:avLst/>
          </a:prstGeom>
          <a:noFill/>
          <a:ln w="19050" algn="ctr">
            <a:solidFill>
              <a:srgbClr val="000000">
                <a:lumMod val="50000"/>
                <a:lumOff val="50000"/>
              </a:srgbClr>
            </a:solidFill>
            <a:prstDash val="solid"/>
            <a:round/>
            <a:headEnd/>
            <a:tailEnd type="triangle"/>
          </a:ln>
        </p:spPr>
      </p:cxnSp>
      <p:sp>
        <p:nvSpPr>
          <p:cNvPr id="406" name="Rectangle 405"/>
          <p:cNvSpPr/>
          <p:nvPr/>
        </p:nvSpPr>
        <p:spPr>
          <a:xfrm>
            <a:off x="4047952" y="4961264"/>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407" name="Rectangle 406"/>
          <p:cNvSpPr/>
          <p:nvPr/>
        </p:nvSpPr>
        <p:spPr>
          <a:xfrm>
            <a:off x="5831255" y="4544327"/>
            <a:ext cx="411971"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 Event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설계</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08" name="Folded Corner 407"/>
          <p:cNvSpPr/>
          <p:nvPr/>
        </p:nvSpPr>
        <p:spPr bwMode="auto">
          <a:xfrm>
            <a:off x="5911240"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cxnSp>
        <p:nvCxnSpPr>
          <p:cNvPr id="409" name="Straight Arrow Connector 408"/>
          <p:cNvCxnSpPr>
            <a:stCxn id="398" idx="3"/>
            <a:endCxn id="439" idx="1"/>
          </p:cNvCxnSpPr>
          <p:nvPr/>
        </p:nvCxnSpPr>
        <p:spPr bwMode="auto">
          <a:xfrm>
            <a:off x="4835064" y="4370602"/>
            <a:ext cx="193583" cy="1887"/>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10" name="Straight Arrow Connector 409"/>
          <p:cNvCxnSpPr/>
          <p:nvPr/>
        </p:nvCxnSpPr>
        <p:spPr bwMode="auto">
          <a:xfrm>
            <a:off x="3725326" y="5407095"/>
            <a:ext cx="299218" cy="0"/>
          </a:xfrm>
          <a:prstGeom prst="straightConnector1">
            <a:avLst/>
          </a:prstGeom>
          <a:noFill/>
          <a:ln w="19050" algn="ctr">
            <a:solidFill>
              <a:srgbClr val="000000">
                <a:lumMod val="50000"/>
                <a:lumOff val="50000"/>
              </a:srgbClr>
            </a:solidFill>
            <a:prstDash val="solid"/>
            <a:round/>
            <a:headEnd/>
            <a:tailEnd type="triangle"/>
          </a:ln>
        </p:spPr>
      </p:cxnSp>
      <p:cxnSp>
        <p:nvCxnSpPr>
          <p:cNvPr id="411" name="Straight Arrow Connector 410"/>
          <p:cNvCxnSpPr>
            <a:stCxn id="400" idx="3"/>
            <a:endCxn id="414" idx="1"/>
          </p:cNvCxnSpPr>
          <p:nvPr/>
        </p:nvCxnSpPr>
        <p:spPr bwMode="auto">
          <a:xfrm>
            <a:off x="4276544" y="5407095"/>
            <a:ext cx="2178727" cy="0"/>
          </a:xfrm>
          <a:prstGeom prst="straightConnector1">
            <a:avLst/>
          </a:prstGeom>
          <a:noFill/>
          <a:ln w="19050" algn="ctr">
            <a:solidFill>
              <a:srgbClr val="000000">
                <a:lumMod val="50000"/>
                <a:lumOff val="50000"/>
              </a:srgbClr>
            </a:solidFill>
            <a:prstDash val="solid"/>
            <a:round/>
            <a:headEnd/>
            <a:tailEnd type="triangle"/>
          </a:ln>
        </p:spPr>
      </p:cxnSp>
      <p:sp>
        <p:nvSpPr>
          <p:cNvPr id="412" name="Rectangle 411"/>
          <p:cNvSpPr/>
          <p:nvPr/>
        </p:nvSpPr>
        <p:spPr>
          <a:xfrm>
            <a:off x="6324791" y="4544327"/>
            <a:ext cx="512961" cy="411257"/>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입출력설계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(DB/</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700" b="1" i="0" u="none" strike="noStrike" kern="0" cap="none" spc="0" normalizeH="0" baseline="0" noProof="0" dirty="0" smtClean="0">
                <a:ln>
                  <a:noFill/>
                </a:ln>
                <a:solidFill>
                  <a:srgbClr val="000000"/>
                </a:solidFill>
                <a:effectLst/>
                <a:uLnTx/>
                <a:uFillTx/>
              </a:rPr>
              <a:t>인터페이스</a:t>
            </a:r>
            <a:r>
              <a:rPr kumimoji="1" lang="en-US" altLang="ko-KR" sz="700" b="1" i="0" u="none" strike="noStrike" kern="0" cap="none" spc="0" normalizeH="0" baseline="0" noProof="0" dirty="0" smtClean="0">
                <a:ln>
                  <a:noFill/>
                </a:ln>
                <a:solidFill>
                  <a:srgbClr val="000000"/>
                </a:solidFill>
                <a:effectLst/>
                <a:uLnTx/>
                <a:uFillTx/>
              </a:rPr>
              <a:t>)</a:t>
            </a:r>
          </a:p>
        </p:txBody>
      </p:sp>
      <p:sp>
        <p:nvSpPr>
          <p:cNvPr id="413" name="Folded Corner 412"/>
          <p:cNvSpPr/>
          <p:nvPr/>
        </p:nvSpPr>
        <p:spPr bwMode="auto">
          <a:xfrm>
            <a:off x="6455271" y="420860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sp>
        <p:nvSpPr>
          <p:cNvPr id="414" name="Folded Corner 413"/>
          <p:cNvSpPr/>
          <p:nvPr/>
        </p:nvSpPr>
        <p:spPr bwMode="auto">
          <a:xfrm>
            <a:off x="6455271" y="5245095"/>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15" name="Group 414"/>
          <p:cNvGrpSpPr/>
          <p:nvPr/>
        </p:nvGrpSpPr>
        <p:grpSpPr>
          <a:xfrm>
            <a:off x="6509271" y="5281428"/>
            <a:ext cx="144000" cy="251334"/>
            <a:chOff x="5470200" y="4053448"/>
            <a:chExt cx="288214" cy="495190"/>
          </a:xfrm>
        </p:grpSpPr>
        <p:sp>
          <p:nvSpPr>
            <p:cNvPr id="416" name="Can 415"/>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17" name="Oval 416"/>
            <p:cNvSpPr/>
            <p:nvPr/>
          </p:nvSpPr>
          <p:spPr bwMode="auto">
            <a:xfrm>
              <a:off x="5470200" y="4053448"/>
              <a:ext cx="288031" cy="274846"/>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sp>
        <p:nvSpPr>
          <p:cNvPr id="418" name="Rectangle 417"/>
          <p:cNvSpPr/>
          <p:nvPr/>
        </p:nvSpPr>
        <p:spPr>
          <a:xfrm>
            <a:off x="6376087" y="5565427"/>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요구사항</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err="1" smtClean="0">
                <a:ln>
                  <a:noFill/>
                </a:ln>
                <a:solidFill>
                  <a:srgbClr val="000000"/>
                </a:solidFill>
                <a:effectLst/>
                <a:uLnTx/>
                <a:uFillTx/>
              </a:rPr>
              <a:t>추척표</a:t>
            </a:r>
            <a:endParaRPr kumimoji="1" lang="ko-KR" altLang="en-US" sz="800" b="1" i="0" u="none" strike="noStrike" kern="0" cap="none" spc="0" normalizeH="0" baseline="0" noProof="0" dirty="0" smtClean="0">
              <a:ln>
                <a:noFill/>
              </a:ln>
              <a:solidFill>
                <a:srgbClr val="000000"/>
              </a:solidFill>
              <a:effectLst/>
              <a:uLnTx/>
              <a:uFillTx/>
            </a:endParaRPr>
          </a:p>
        </p:txBody>
      </p:sp>
      <p:cxnSp>
        <p:nvCxnSpPr>
          <p:cNvPr id="419" name="Straight Arrow Connector 418"/>
          <p:cNvCxnSpPr/>
          <p:nvPr/>
        </p:nvCxnSpPr>
        <p:spPr bwMode="auto">
          <a:xfrm flipH="1">
            <a:off x="6581271" y="4955584"/>
            <a:ext cx="1" cy="285843"/>
          </a:xfrm>
          <a:prstGeom prst="straightConnector1">
            <a:avLst/>
          </a:prstGeom>
          <a:noFill/>
          <a:ln w="19050" algn="ctr">
            <a:solidFill>
              <a:srgbClr val="000000">
                <a:lumMod val="50000"/>
                <a:lumOff val="50000"/>
              </a:srgbClr>
            </a:solidFill>
            <a:prstDash val="solid"/>
            <a:round/>
            <a:headEnd/>
            <a:tailEnd type="triangle"/>
          </a:ln>
        </p:spPr>
      </p:cxnSp>
      <p:cxnSp>
        <p:nvCxnSpPr>
          <p:cNvPr id="420" name="Straight Arrow Connector 419"/>
          <p:cNvCxnSpPr>
            <a:stCxn id="408" idx="3"/>
            <a:endCxn id="413" idx="1"/>
          </p:cNvCxnSpPr>
          <p:nvPr/>
        </p:nvCxnSpPr>
        <p:spPr bwMode="auto">
          <a:xfrm>
            <a:off x="6163240" y="4370602"/>
            <a:ext cx="292031" cy="0"/>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21" name="Straight Arrow Connector 420"/>
          <p:cNvCxnSpPr>
            <a:stCxn id="439" idx="3"/>
            <a:endCxn id="408" idx="1"/>
          </p:cNvCxnSpPr>
          <p:nvPr/>
        </p:nvCxnSpPr>
        <p:spPr bwMode="auto">
          <a:xfrm flipV="1">
            <a:off x="5280647" y="4370602"/>
            <a:ext cx="630593" cy="1887"/>
          </a:xfrm>
          <a:prstGeom prst="straightConnector1">
            <a:avLst/>
          </a:prstGeom>
          <a:noFill/>
          <a:ln w="31750" algn="ctr">
            <a:solidFill>
              <a:srgbClr val="000000">
                <a:lumMod val="50000"/>
                <a:lumOff val="50000"/>
              </a:srgbClr>
            </a:solidFill>
            <a:prstDash val="solid"/>
            <a:round/>
            <a:headEnd/>
            <a:tailEnd type="triangle" w="med" len="sm"/>
          </a:ln>
        </p:spPr>
      </p:cxnSp>
      <p:cxnSp>
        <p:nvCxnSpPr>
          <p:cNvPr id="422" name="Elbow Connector 421"/>
          <p:cNvCxnSpPr>
            <a:stCxn id="442" idx="1"/>
            <a:endCxn id="398" idx="0"/>
          </p:cNvCxnSpPr>
          <p:nvPr/>
        </p:nvCxnSpPr>
        <p:spPr bwMode="auto">
          <a:xfrm rot="16200000" flipV="1">
            <a:off x="4877208" y="4040458"/>
            <a:ext cx="58370" cy="394658"/>
          </a:xfrm>
          <a:prstGeom prst="bentConnector3">
            <a:avLst>
              <a:gd name="adj1" fmla="val 491640"/>
            </a:avLst>
          </a:prstGeom>
          <a:noFill/>
          <a:ln w="6350" algn="ctr">
            <a:solidFill>
              <a:srgbClr val="000000">
                <a:lumMod val="50000"/>
                <a:lumOff val="50000"/>
              </a:srgbClr>
            </a:solidFill>
            <a:prstDash val="solid"/>
            <a:round/>
            <a:headEnd/>
            <a:tailEnd type="triangle" w="sm" len="sm"/>
          </a:ln>
        </p:spPr>
      </p:cxnSp>
      <p:sp>
        <p:nvSpPr>
          <p:cNvPr id="423" name="Rectangle 422"/>
          <p:cNvSpPr/>
          <p:nvPr/>
        </p:nvSpPr>
        <p:spPr>
          <a:xfrm>
            <a:off x="4956639" y="4038651"/>
            <a:ext cx="205184" cy="123111"/>
          </a:xfrm>
          <a:prstGeom prst="rect">
            <a:avLst/>
          </a:prstGeom>
          <a:solidFill>
            <a:srgbClr val="FFFFFF"/>
          </a:solidFill>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lumMod val="65000"/>
                  </a:srgbClr>
                </a:solidFill>
                <a:effectLst/>
                <a:uLnTx/>
                <a:uFillTx/>
              </a:rPr>
              <a:t>반영</a:t>
            </a:r>
          </a:p>
        </p:txBody>
      </p:sp>
      <p:sp>
        <p:nvSpPr>
          <p:cNvPr id="424" name="Rectangle 423"/>
          <p:cNvSpPr/>
          <p:nvPr/>
        </p:nvSpPr>
        <p:spPr>
          <a:xfrm>
            <a:off x="5290513" y="3468036"/>
            <a:ext cx="615553" cy="303536"/>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프로세스설계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프로그램목록</a:t>
            </a:r>
            <a:r>
              <a:rPr kumimoji="1" lang="en-US" altLang="ko-KR" sz="700" b="1" i="0" u="none" strike="noStrike" kern="0" cap="none" spc="0" normalizeH="0" baseline="0" noProof="0" dirty="0" smtClean="0">
                <a:ln>
                  <a:noFill/>
                </a:ln>
                <a:solidFill>
                  <a:srgbClr val="000000"/>
                </a:solidFill>
                <a:effectLst/>
                <a:uLnTx/>
                <a:uFillTx/>
              </a:rPr>
              <a:t>)</a:t>
            </a:r>
          </a:p>
        </p:txBody>
      </p:sp>
      <p:sp>
        <p:nvSpPr>
          <p:cNvPr id="425" name="Folded Corner 424"/>
          <p:cNvSpPr/>
          <p:nvPr/>
        </p:nvSpPr>
        <p:spPr bwMode="auto">
          <a:xfrm>
            <a:off x="5911240" y="3623472"/>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p>
        </p:txBody>
      </p:sp>
      <p:cxnSp>
        <p:nvCxnSpPr>
          <p:cNvPr id="426" name="Elbow Connector 425"/>
          <p:cNvCxnSpPr>
            <a:endCxn id="425" idx="1"/>
          </p:cNvCxnSpPr>
          <p:nvPr/>
        </p:nvCxnSpPr>
        <p:spPr bwMode="auto">
          <a:xfrm rot="5400000" flipH="1" flipV="1">
            <a:off x="5539355" y="3849579"/>
            <a:ext cx="435992" cy="307778"/>
          </a:xfrm>
          <a:prstGeom prst="bentConnector2">
            <a:avLst/>
          </a:prstGeom>
          <a:noFill/>
          <a:ln w="31750" algn="ctr">
            <a:solidFill>
              <a:srgbClr val="000000">
                <a:lumMod val="50000"/>
                <a:lumOff val="50000"/>
              </a:srgbClr>
            </a:solidFill>
            <a:prstDash val="solid"/>
            <a:round/>
            <a:headEnd/>
            <a:tailEnd type="triangle" w="med" len="sm"/>
          </a:ln>
        </p:spPr>
      </p:cxnSp>
      <p:cxnSp>
        <p:nvCxnSpPr>
          <p:cNvPr id="427" name="Elbow Connector 426"/>
          <p:cNvCxnSpPr>
            <a:stCxn id="425" idx="3"/>
            <a:endCxn id="413" idx="0"/>
          </p:cNvCxnSpPr>
          <p:nvPr/>
        </p:nvCxnSpPr>
        <p:spPr bwMode="auto">
          <a:xfrm>
            <a:off x="6163240" y="3785472"/>
            <a:ext cx="418031" cy="423130"/>
          </a:xfrm>
          <a:prstGeom prst="bentConnector2">
            <a:avLst/>
          </a:prstGeom>
          <a:noFill/>
          <a:ln w="31750" algn="ctr">
            <a:solidFill>
              <a:srgbClr val="000000">
                <a:lumMod val="50000"/>
                <a:lumOff val="50000"/>
              </a:srgbClr>
            </a:solidFill>
            <a:prstDash val="solid"/>
            <a:round/>
            <a:headEnd/>
            <a:tailEnd type="triangle"/>
          </a:ln>
        </p:spPr>
      </p:cxnSp>
      <p:grpSp>
        <p:nvGrpSpPr>
          <p:cNvPr id="428" name="Group 427"/>
          <p:cNvGrpSpPr/>
          <p:nvPr/>
        </p:nvGrpSpPr>
        <p:grpSpPr>
          <a:xfrm>
            <a:off x="2148327" y="4205824"/>
            <a:ext cx="252000" cy="324000"/>
            <a:chOff x="2908973" y="2078886"/>
            <a:chExt cx="252000" cy="324000"/>
          </a:xfrm>
        </p:grpSpPr>
        <p:sp>
          <p:nvSpPr>
            <p:cNvPr id="429" name="Rectangle 428"/>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30" name="Group 429"/>
            <p:cNvGrpSpPr/>
            <p:nvPr/>
          </p:nvGrpSpPr>
          <p:grpSpPr>
            <a:xfrm>
              <a:off x="2962973" y="2114886"/>
              <a:ext cx="144000" cy="252000"/>
              <a:chOff x="5470200" y="4053448"/>
              <a:chExt cx="288214" cy="495190"/>
            </a:xfrm>
          </p:grpSpPr>
          <p:sp>
            <p:nvSpPr>
              <p:cNvPr id="431" name="Can 430"/>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32" name="Oval 431"/>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grpSp>
        <p:nvGrpSpPr>
          <p:cNvPr id="433" name="Group 432"/>
          <p:cNvGrpSpPr/>
          <p:nvPr/>
        </p:nvGrpSpPr>
        <p:grpSpPr>
          <a:xfrm>
            <a:off x="3012423" y="4205824"/>
            <a:ext cx="252000" cy="324000"/>
            <a:chOff x="2908973" y="2078886"/>
            <a:chExt cx="252000" cy="324000"/>
          </a:xfrm>
        </p:grpSpPr>
        <p:sp>
          <p:nvSpPr>
            <p:cNvPr id="434" name="Rectangle 433"/>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35" name="Group 434"/>
            <p:cNvGrpSpPr/>
            <p:nvPr/>
          </p:nvGrpSpPr>
          <p:grpSpPr>
            <a:xfrm>
              <a:off x="2962973" y="2114886"/>
              <a:ext cx="144000" cy="252000"/>
              <a:chOff x="5470200" y="4053448"/>
              <a:chExt cx="288214" cy="495190"/>
            </a:xfrm>
          </p:grpSpPr>
          <p:sp>
            <p:nvSpPr>
              <p:cNvPr id="436" name="Can 435"/>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37" name="Oval 436"/>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grpSp>
        <p:nvGrpSpPr>
          <p:cNvPr id="438" name="Group 437"/>
          <p:cNvGrpSpPr/>
          <p:nvPr/>
        </p:nvGrpSpPr>
        <p:grpSpPr>
          <a:xfrm>
            <a:off x="5028647" y="4210489"/>
            <a:ext cx="252000" cy="324000"/>
            <a:chOff x="2908973" y="2078886"/>
            <a:chExt cx="252000" cy="324000"/>
          </a:xfrm>
        </p:grpSpPr>
        <p:sp>
          <p:nvSpPr>
            <p:cNvPr id="439" name="Rectangle 438"/>
            <p:cNvSpPr/>
            <p:nvPr/>
          </p:nvSpPr>
          <p:spPr bwMode="auto">
            <a:xfrm>
              <a:off x="2908973" y="2078886"/>
              <a:ext cx="252000" cy="324000"/>
            </a:xfrm>
            <a:prstGeom prst="rect">
              <a:avLst/>
            </a:prstGeom>
            <a:solidFill>
              <a:srgbClr val="FFFFFF"/>
            </a:solidFill>
            <a:ln w="12700" algn="ctr">
              <a:no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nvGrpSpPr>
            <p:cNvPr id="440" name="Group 439"/>
            <p:cNvGrpSpPr/>
            <p:nvPr/>
          </p:nvGrpSpPr>
          <p:grpSpPr>
            <a:xfrm>
              <a:off x="2962973" y="2114886"/>
              <a:ext cx="144000" cy="252000"/>
              <a:chOff x="5470200" y="4053448"/>
              <a:chExt cx="288214" cy="495190"/>
            </a:xfrm>
          </p:grpSpPr>
          <p:sp>
            <p:nvSpPr>
              <p:cNvPr id="441" name="Can 440"/>
              <p:cNvSpPr>
                <a:spLocks/>
              </p:cNvSpPr>
              <p:nvPr/>
            </p:nvSpPr>
            <p:spPr bwMode="auto">
              <a:xfrm rot="-1560000">
                <a:off x="5712695" y="4307865"/>
                <a:ext cx="45719" cy="240773"/>
              </a:xfrm>
              <a:prstGeom prst="can">
                <a:avLst/>
              </a:prstGeom>
              <a:solidFill>
                <a:srgbClr val="000000"/>
              </a:solidFill>
              <a:ln w="127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sp>
            <p:nvSpPr>
              <p:cNvPr id="442" name="Oval 441"/>
              <p:cNvSpPr/>
              <p:nvPr/>
            </p:nvSpPr>
            <p:spPr bwMode="auto">
              <a:xfrm>
                <a:off x="5470200" y="4053448"/>
                <a:ext cx="288032" cy="274845"/>
              </a:xfrm>
              <a:prstGeom prst="ellipse">
                <a:avLst/>
              </a:prstGeom>
              <a:solidFill>
                <a:srgbClr val="C8E4DF">
                  <a:alpha val="28000"/>
                </a:srgbClr>
              </a:solidFill>
              <a:ln w="38100" algn="ctr">
                <a:solidFill>
                  <a:srgbClr val="000000"/>
                </a:solidFill>
                <a:miter lim="800000"/>
                <a:headEnd/>
                <a:tailEnd/>
              </a:ln>
              <a:effectLst/>
            </p:spPr>
            <p:txBody>
              <a:bodyPr lIns="71997" tIns="0" rIns="71997"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endParaRPr kumimoji="1" lang="ko-KR" altLang="en-US" sz="1300" b="1" i="0" u="none" strike="noStrike" kern="0" cap="none" spc="0" normalizeH="0" baseline="0" noProof="0" dirty="0" smtClean="0">
                  <a:ln>
                    <a:noFill/>
                  </a:ln>
                  <a:solidFill>
                    <a:srgbClr val="000000"/>
                  </a:solidFill>
                  <a:effectLst/>
                  <a:uLnTx/>
                  <a:uFillTx/>
                </a:endParaRPr>
              </a:p>
            </p:txBody>
          </p:sp>
        </p:grpSp>
      </p:grpSp>
      <p:sp>
        <p:nvSpPr>
          <p:cNvPr id="443" name="Rectangle 442"/>
          <p:cNvSpPr/>
          <p:nvPr/>
        </p:nvSpPr>
        <p:spPr>
          <a:xfrm>
            <a:off x="4596599" y="3585688"/>
            <a:ext cx="553037" cy="395869"/>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Review/</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Inspection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고객</a:t>
            </a:r>
            <a:r>
              <a:rPr kumimoji="1" lang="en-US" altLang="ko-KR" sz="700" b="1" i="0" u="none" strike="noStrike" kern="0" cap="none" spc="0" normalizeH="0" baseline="0" noProof="0" dirty="0" smtClean="0">
                <a:ln>
                  <a:noFill/>
                </a:ln>
                <a:solidFill>
                  <a:srgbClr val="000000"/>
                </a:solidFill>
                <a:effectLst/>
                <a:uLnTx/>
                <a:uFillTx/>
              </a:rPr>
              <a:t>/</a:t>
            </a:r>
            <a:r>
              <a:rPr kumimoji="1" lang="ko-KR" altLang="en-US" sz="700" b="1" i="0" u="none" strike="noStrike" kern="0" cap="none" spc="0" normalizeH="0" baseline="0" noProof="0" dirty="0" smtClean="0">
                <a:ln>
                  <a:noFill/>
                </a:ln>
                <a:solidFill>
                  <a:srgbClr val="000000"/>
                </a:solidFill>
                <a:effectLst/>
                <a:uLnTx/>
                <a:uFillTx/>
              </a:rPr>
              <a:t>개발팀</a:t>
            </a:r>
            <a:r>
              <a:rPr kumimoji="1" lang="en-US" altLang="ko-KR" sz="700" b="1" i="0" u="none" strike="noStrike" kern="0" cap="none" spc="0" normalizeH="0" baseline="0" noProof="0" dirty="0" smtClean="0">
                <a:ln>
                  <a:noFill/>
                </a:ln>
                <a:solidFill>
                  <a:srgbClr val="000000"/>
                </a:solidFill>
                <a:effectLst/>
                <a:uLnTx/>
                <a:uFillTx/>
              </a:rPr>
              <a:t>)</a:t>
            </a:r>
            <a:endParaRPr kumimoji="1" lang="ko-KR" altLang="en-US" sz="700" b="1" i="0" u="none" strike="noStrike" kern="0" cap="none" spc="0" normalizeH="0" baseline="0" noProof="0" dirty="0" smtClean="0">
              <a:ln>
                <a:noFill/>
              </a:ln>
              <a:solidFill>
                <a:srgbClr val="000000"/>
              </a:solidFill>
              <a:effectLst/>
              <a:uLnTx/>
              <a:uFillTx/>
            </a:endParaRPr>
          </a:p>
        </p:txBody>
      </p:sp>
      <p:sp>
        <p:nvSpPr>
          <p:cNvPr id="444" name="Rectangle 443"/>
          <p:cNvSpPr/>
          <p:nvPr/>
        </p:nvSpPr>
        <p:spPr>
          <a:xfrm>
            <a:off x="5432503" y="4386728"/>
            <a:ext cx="312585"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UI</a:t>
            </a:r>
            <a:r>
              <a:rPr kumimoji="1" lang="ko-KR" altLang="en-US" sz="800" b="1" i="0" u="none" strike="noStrike" kern="0" cap="none" spc="0" normalizeH="0" baseline="0" noProof="0" dirty="0" smtClean="0">
                <a:ln>
                  <a:noFill/>
                </a:ln>
                <a:solidFill>
                  <a:srgbClr val="000000"/>
                </a:solidFill>
                <a:effectLst/>
                <a:uLnTx/>
                <a:uFillTx/>
              </a:rPr>
              <a:t>관련</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확정</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45" name="Folded Corner 444"/>
          <p:cNvSpPr/>
          <p:nvPr/>
        </p:nvSpPr>
        <p:spPr bwMode="auto">
          <a:xfrm>
            <a:off x="7628937" y="4210488"/>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b"/>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500" b="1" i="0" u="none" strike="noStrike" kern="0" cap="none" spc="0" normalizeH="0" baseline="0" noProof="0" dirty="0" smtClean="0">
                <a:ln>
                  <a:noFill/>
                </a:ln>
                <a:solidFill>
                  <a:srgbClr val="000000"/>
                </a:solidFill>
                <a:effectLst/>
                <a:uLnTx/>
                <a:uFillTx/>
              </a:rPr>
              <a:t>Unit</a:t>
            </a:r>
          </a:p>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500" b="1" i="0" u="none" strike="noStrike" kern="0" cap="none" spc="0" normalizeH="0" baseline="0" noProof="0" dirty="0" smtClean="0">
                <a:ln>
                  <a:noFill/>
                </a:ln>
                <a:solidFill>
                  <a:srgbClr val="000000"/>
                </a:solidFill>
                <a:effectLst/>
                <a:uLnTx/>
                <a:uFillTx/>
              </a:rPr>
              <a:t>Test</a:t>
            </a:r>
            <a:endParaRPr kumimoji="1" lang="ko-KR" altLang="en-US" sz="500" b="1" i="0" u="none" strike="noStrike" kern="0" cap="none" spc="0" normalizeH="0" baseline="0" noProof="0" dirty="0" smtClean="0">
              <a:ln>
                <a:noFill/>
              </a:ln>
              <a:solidFill>
                <a:srgbClr val="000000"/>
              </a:solidFill>
              <a:effectLst/>
              <a:uLnTx/>
              <a:uFillTx/>
            </a:endParaRPr>
          </a:p>
        </p:txBody>
      </p:sp>
      <p:pic>
        <p:nvPicPr>
          <p:cNvPr id="446" name="Picture 3" descr="C:\WINDOWS\Application Data\Microsoft\Media Catalog\Downloaded Clips\cl0\pe01722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2863" y="4210488"/>
            <a:ext cx="418065" cy="324000"/>
          </a:xfrm>
          <a:prstGeom prst="rect">
            <a:avLst/>
          </a:prstGeom>
          <a:noFill/>
          <a:extLst>
            <a:ext uri="{909E8E84-426E-40DD-AFC4-6F175D3DCCD1}">
              <a14:hiddenFill xmlns:a14="http://schemas.microsoft.com/office/drawing/2010/main">
                <a:solidFill>
                  <a:srgbClr val="FFFFFF"/>
                </a:solidFill>
              </a14:hiddenFill>
            </a:ext>
          </a:extLst>
        </p:spPr>
      </p:pic>
      <p:cxnSp>
        <p:nvCxnSpPr>
          <p:cNvPr id="447" name="Straight Arrow Connector 446"/>
          <p:cNvCxnSpPr>
            <a:stCxn id="413" idx="3"/>
            <a:endCxn id="446" idx="1"/>
          </p:cNvCxnSpPr>
          <p:nvPr/>
        </p:nvCxnSpPr>
        <p:spPr bwMode="auto">
          <a:xfrm>
            <a:off x="6707271" y="4370602"/>
            <a:ext cx="265592" cy="1886"/>
          </a:xfrm>
          <a:prstGeom prst="straightConnector1">
            <a:avLst/>
          </a:prstGeom>
          <a:noFill/>
          <a:ln w="31750" algn="ctr">
            <a:solidFill>
              <a:srgbClr val="000000">
                <a:lumMod val="50000"/>
                <a:lumOff val="50000"/>
              </a:srgbClr>
            </a:solidFill>
            <a:prstDash val="solid"/>
            <a:round/>
            <a:headEnd/>
            <a:tailEnd type="triangle"/>
          </a:ln>
        </p:spPr>
      </p:cxnSp>
      <p:sp>
        <p:nvSpPr>
          <p:cNvPr id="448" name="Rectangle 447"/>
          <p:cNvSpPr/>
          <p:nvPr/>
        </p:nvSpPr>
        <p:spPr>
          <a:xfrm>
            <a:off x="7045480" y="4532602"/>
            <a:ext cx="278924"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개발</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rPr>
              <a:t>(</a:t>
            </a:r>
            <a:r>
              <a:rPr kumimoji="1" lang="ko-KR" altLang="en-US" sz="800" b="1" i="0" u="none" strike="noStrike" kern="0" cap="none" spc="0" normalizeH="0" baseline="0" noProof="0" dirty="0" smtClean="0">
                <a:ln>
                  <a:noFill/>
                </a:ln>
                <a:solidFill>
                  <a:srgbClr val="000000"/>
                </a:solidFill>
                <a:effectLst/>
                <a:uLnTx/>
                <a:uFillTx/>
              </a:rPr>
              <a:t>구현</a:t>
            </a:r>
            <a:r>
              <a:rPr kumimoji="1" lang="en-US" altLang="ko-KR" sz="800" b="1" i="0" u="none" strike="noStrike" kern="0" cap="none" spc="0" normalizeH="0" baseline="0" noProof="0" dirty="0" smtClean="0">
                <a:ln>
                  <a:noFill/>
                </a:ln>
                <a:solidFill>
                  <a:srgbClr val="000000"/>
                </a:solidFill>
                <a:effectLst/>
                <a:uLnTx/>
                <a:uFillTx/>
              </a:rPr>
              <a:t>)</a:t>
            </a:r>
          </a:p>
        </p:txBody>
      </p:sp>
      <p:cxnSp>
        <p:nvCxnSpPr>
          <p:cNvPr id="449" name="Straight Arrow Connector 448"/>
          <p:cNvCxnSpPr>
            <a:stCxn id="446" idx="3"/>
            <a:endCxn id="445" idx="1"/>
          </p:cNvCxnSpPr>
          <p:nvPr/>
        </p:nvCxnSpPr>
        <p:spPr bwMode="auto">
          <a:xfrm>
            <a:off x="7390928" y="4372488"/>
            <a:ext cx="238009" cy="0"/>
          </a:xfrm>
          <a:prstGeom prst="straightConnector1">
            <a:avLst/>
          </a:prstGeom>
          <a:noFill/>
          <a:ln w="31750" algn="ctr">
            <a:solidFill>
              <a:srgbClr val="000000">
                <a:lumMod val="50000"/>
                <a:lumOff val="50000"/>
              </a:srgbClr>
            </a:solidFill>
            <a:prstDash val="solid"/>
            <a:round/>
            <a:headEnd/>
            <a:tailEnd type="triangle"/>
          </a:ln>
        </p:spPr>
      </p:cxnSp>
      <p:sp>
        <p:nvSpPr>
          <p:cNvPr id="450" name="Rectangle 449"/>
          <p:cNvSpPr/>
          <p:nvPr/>
        </p:nvSpPr>
        <p:spPr>
          <a:xfrm>
            <a:off x="7597550" y="4549576"/>
            <a:ext cx="307778"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단위</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테스트</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51" name="Folded Corner 450"/>
          <p:cNvSpPr/>
          <p:nvPr/>
        </p:nvSpPr>
        <p:spPr bwMode="auto">
          <a:xfrm>
            <a:off x="8091570"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SIT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452" name="Rectangle 451"/>
          <p:cNvSpPr/>
          <p:nvPr/>
        </p:nvSpPr>
        <p:spPr>
          <a:xfrm>
            <a:off x="7957590" y="4549577"/>
            <a:ext cx="512962"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시스템</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통합테스트</a:t>
            </a:r>
            <a:endParaRPr kumimoji="1" lang="en-US" altLang="ko-KR" sz="800" b="1" i="0" u="none" strike="noStrike" kern="0" cap="none" spc="0" normalizeH="0" baseline="0" noProof="0" dirty="0" smtClean="0">
              <a:ln>
                <a:noFill/>
              </a:ln>
              <a:solidFill>
                <a:srgbClr val="000000"/>
              </a:solidFill>
              <a:effectLst/>
              <a:uLnTx/>
              <a:uFillTx/>
            </a:endParaRPr>
          </a:p>
        </p:txBody>
      </p:sp>
      <p:sp>
        <p:nvSpPr>
          <p:cNvPr id="453" name="Folded Corner 452"/>
          <p:cNvSpPr/>
          <p:nvPr/>
        </p:nvSpPr>
        <p:spPr bwMode="auto">
          <a:xfrm>
            <a:off x="8565041"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UAT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538" name="Rectangle 537"/>
          <p:cNvSpPr/>
          <p:nvPr/>
        </p:nvSpPr>
        <p:spPr>
          <a:xfrm>
            <a:off x="8533654" y="4549577"/>
            <a:ext cx="307778"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smtClean="0">
                <a:ln>
                  <a:noFill/>
                </a:ln>
                <a:solidFill>
                  <a:srgbClr val="000000"/>
                </a:solidFill>
                <a:effectLst/>
                <a:uLnTx/>
                <a:uFillTx/>
              </a:rPr>
              <a:t>검수</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테스트</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539" name="Straight Arrow Connector 538"/>
          <p:cNvCxnSpPr>
            <a:stCxn id="445" idx="3"/>
            <a:endCxn id="451" idx="1"/>
          </p:cNvCxnSpPr>
          <p:nvPr/>
        </p:nvCxnSpPr>
        <p:spPr bwMode="auto">
          <a:xfrm>
            <a:off x="7880937" y="4372488"/>
            <a:ext cx="210633" cy="1"/>
          </a:xfrm>
          <a:prstGeom prst="straightConnector1">
            <a:avLst/>
          </a:prstGeom>
          <a:noFill/>
          <a:ln w="31750" algn="ctr">
            <a:solidFill>
              <a:srgbClr val="000000">
                <a:lumMod val="50000"/>
                <a:lumOff val="50000"/>
              </a:srgbClr>
            </a:solidFill>
            <a:prstDash val="solid"/>
            <a:round/>
            <a:headEnd/>
            <a:tailEnd type="triangle"/>
          </a:ln>
        </p:spPr>
      </p:cxnSp>
      <p:cxnSp>
        <p:nvCxnSpPr>
          <p:cNvPr id="540" name="Straight Arrow Connector 539"/>
          <p:cNvCxnSpPr>
            <a:stCxn id="451" idx="3"/>
            <a:endCxn id="453" idx="1"/>
          </p:cNvCxnSpPr>
          <p:nvPr/>
        </p:nvCxnSpPr>
        <p:spPr bwMode="auto">
          <a:xfrm>
            <a:off x="8343570" y="4372489"/>
            <a:ext cx="221471" cy="0"/>
          </a:xfrm>
          <a:prstGeom prst="straightConnector1">
            <a:avLst/>
          </a:prstGeom>
          <a:noFill/>
          <a:ln w="31750" algn="ctr">
            <a:solidFill>
              <a:srgbClr val="000000">
                <a:lumMod val="50000"/>
                <a:lumOff val="50000"/>
              </a:srgbClr>
            </a:solidFill>
            <a:prstDash val="solid"/>
            <a:round/>
            <a:headEnd/>
            <a:tailEnd type="triangle"/>
          </a:ln>
        </p:spPr>
      </p:cxnSp>
      <p:cxnSp>
        <p:nvCxnSpPr>
          <p:cNvPr id="541" name="Curved Connector 540"/>
          <p:cNvCxnSpPr>
            <a:stCxn id="414" idx="3"/>
            <a:endCxn id="450" idx="2"/>
          </p:cNvCxnSpPr>
          <p:nvPr/>
        </p:nvCxnSpPr>
        <p:spPr bwMode="auto">
          <a:xfrm flipV="1">
            <a:off x="6707271" y="4868500"/>
            <a:ext cx="1044168" cy="538595"/>
          </a:xfrm>
          <a:prstGeom prst="curvedConnector2">
            <a:avLst/>
          </a:prstGeom>
          <a:noFill/>
          <a:ln w="19050" algn="ctr">
            <a:solidFill>
              <a:srgbClr val="000000">
                <a:lumMod val="50000"/>
                <a:lumOff val="50000"/>
              </a:srgbClr>
            </a:solidFill>
            <a:prstDash val="sysDot"/>
            <a:round/>
            <a:headEnd/>
            <a:tailEnd type="triangle"/>
          </a:ln>
        </p:spPr>
      </p:cxnSp>
      <p:cxnSp>
        <p:nvCxnSpPr>
          <p:cNvPr id="542" name="Curved Connector 541"/>
          <p:cNvCxnSpPr>
            <a:stCxn id="414" idx="3"/>
            <a:endCxn id="452" idx="2"/>
          </p:cNvCxnSpPr>
          <p:nvPr/>
        </p:nvCxnSpPr>
        <p:spPr bwMode="auto">
          <a:xfrm flipV="1">
            <a:off x="6707271" y="4868501"/>
            <a:ext cx="1506800" cy="538594"/>
          </a:xfrm>
          <a:prstGeom prst="curvedConnector2">
            <a:avLst/>
          </a:prstGeom>
          <a:noFill/>
          <a:ln w="19050" algn="ctr">
            <a:solidFill>
              <a:srgbClr val="000000">
                <a:lumMod val="50000"/>
                <a:lumOff val="50000"/>
              </a:srgbClr>
            </a:solidFill>
            <a:prstDash val="sysDot"/>
            <a:round/>
            <a:headEnd/>
            <a:tailEnd type="triangle"/>
          </a:ln>
        </p:spPr>
      </p:cxnSp>
      <p:cxnSp>
        <p:nvCxnSpPr>
          <p:cNvPr id="543" name="Curved Connector 542"/>
          <p:cNvCxnSpPr>
            <a:stCxn id="414" idx="3"/>
            <a:endCxn id="538" idx="2"/>
          </p:cNvCxnSpPr>
          <p:nvPr/>
        </p:nvCxnSpPr>
        <p:spPr bwMode="auto">
          <a:xfrm flipV="1">
            <a:off x="6707271" y="4868501"/>
            <a:ext cx="1980272" cy="538594"/>
          </a:xfrm>
          <a:prstGeom prst="curvedConnector2">
            <a:avLst/>
          </a:prstGeom>
          <a:noFill/>
          <a:ln w="19050" algn="ctr">
            <a:solidFill>
              <a:srgbClr val="000000">
                <a:lumMod val="50000"/>
                <a:lumOff val="50000"/>
              </a:srgbClr>
            </a:solidFill>
            <a:prstDash val="sysDot"/>
            <a:round/>
            <a:headEnd/>
            <a:tailEnd type="triangle"/>
          </a:ln>
        </p:spPr>
      </p:cxnSp>
      <p:sp>
        <p:nvSpPr>
          <p:cNvPr id="544" name="Folded Corner 543"/>
          <p:cNvSpPr/>
          <p:nvPr/>
        </p:nvSpPr>
        <p:spPr bwMode="auto">
          <a:xfrm>
            <a:off x="9093488"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이행</a:t>
            </a:r>
          </a:p>
        </p:txBody>
      </p:sp>
      <p:cxnSp>
        <p:nvCxnSpPr>
          <p:cNvPr id="545" name="Straight Arrow Connector 544"/>
          <p:cNvCxnSpPr>
            <a:stCxn id="453" idx="3"/>
            <a:endCxn id="544" idx="1"/>
          </p:cNvCxnSpPr>
          <p:nvPr/>
        </p:nvCxnSpPr>
        <p:spPr bwMode="auto">
          <a:xfrm>
            <a:off x="8817041" y="4372489"/>
            <a:ext cx="276447" cy="0"/>
          </a:xfrm>
          <a:prstGeom prst="straightConnector1">
            <a:avLst/>
          </a:prstGeom>
          <a:noFill/>
          <a:ln w="31750" algn="ctr">
            <a:solidFill>
              <a:srgbClr val="000000">
                <a:lumMod val="50000"/>
                <a:lumOff val="50000"/>
              </a:srgbClr>
            </a:solidFill>
            <a:prstDash val="solid"/>
            <a:round/>
            <a:headEnd/>
            <a:tailEnd type="triangle"/>
          </a:ln>
        </p:spPr>
      </p:cxnSp>
      <p:sp>
        <p:nvSpPr>
          <p:cNvPr id="546" name="Folded Corner 545"/>
          <p:cNvSpPr/>
          <p:nvPr/>
        </p:nvSpPr>
        <p:spPr bwMode="auto">
          <a:xfrm>
            <a:off x="9489504" y="4210489"/>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7200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오픈</a:t>
            </a:r>
          </a:p>
        </p:txBody>
      </p:sp>
      <p:cxnSp>
        <p:nvCxnSpPr>
          <p:cNvPr id="547" name="Straight Arrow Connector 546"/>
          <p:cNvCxnSpPr>
            <a:stCxn id="544" idx="3"/>
            <a:endCxn id="546" idx="1"/>
          </p:cNvCxnSpPr>
          <p:nvPr/>
        </p:nvCxnSpPr>
        <p:spPr bwMode="auto">
          <a:xfrm>
            <a:off x="9345488" y="4372489"/>
            <a:ext cx="144016" cy="0"/>
          </a:xfrm>
          <a:prstGeom prst="straightConnector1">
            <a:avLst/>
          </a:prstGeom>
          <a:noFill/>
          <a:ln w="31750" algn="ctr">
            <a:solidFill>
              <a:srgbClr val="000000">
                <a:lumMod val="50000"/>
                <a:lumOff val="50000"/>
              </a:srgbClr>
            </a:solidFill>
            <a:prstDash val="solid"/>
            <a:round/>
            <a:headEnd/>
            <a:tailEnd type="triangle"/>
          </a:ln>
        </p:spPr>
      </p:cxnSp>
      <p:sp>
        <p:nvSpPr>
          <p:cNvPr id="548" name="Folded Corner 547"/>
          <p:cNvSpPr/>
          <p:nvPr/>
        </p:nvSpPr>
        <p:spPr bwMode="auto">
          <a:xfrm>
            <a:off x="586184" y="2428080"/>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Cost</a:t>
            </a:r>
            <a:endParaRPr kumimoji="1" lang="ko-KR" altLang="en-US" sz="800" b="1" i="0" u="none" strike="noStrike" kern="0" cap="none" spc="0" normalizeH="0" baseline="0" noProof="0" dirty="0" smtClean="0">
              <a:ln>
                <a:noFill/>
              </a:ln>
              <a:solidFill>
                <a:srgbClr val="000000"/>
              </a:solidFill>
              <a:effectLst/>
              <a:uLnTx/>
              <a:uFillTx/>
            </a:endParaRPr>
          </a:p>
        </p:txBody>
      </p:sp>
      <p:sp>
        <p:nvSpPr>
          <p:cNvPr id="549" name="Folded Corner 548"/>
          <p:cNvSpPr/>
          <p:nvPr/>
        </p:nvSpPr>
        <p:spPr bwMode="auto">
          <a:xfrm>
            <a:off x="1166766" y="2428080"/>
            <a:ext cx="252000" cy="324000"/>
          </a:xfrm>
          <a:prstGeom prst="foldedCorner">
            <a:avLst>
              <a:gd name="adj" fmla="val 31580"/>
            </a:avLst>
          </a:prstGeom>
          <a:solidFill>
            <a:srgbClr val="FFFFFF"/>
          </a:solidFill>
          <a:ln w="12700" algn="ctr">
            <a:solidFill>
              <a:srgbClr val="000000"/>
            </a:solidFill>
            <a:miter lim="800000"/>
            <a:headEnd/>
            <a:tailEnd/>
          </a:ln>
          <a:effectLst/>
        </p:spPr>
        <p:txBody>
          <a:bodyPr lIns="0" tIns="0" rIns="0" bIns="0" rtlCol="0" anchor="ctr"/>
          <a:lstStyle/>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인력</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ts val="0"/>
              </a:spcBef>
              <a:spcAft>
                <a:spcPct val="0"/>
              </a:spcAft>
              <a:buClr>
                <a:srgbClr val="0000FF"/>
              </a:buClr>
              <a:buSzTx/>
              <a:buFontTx/>
              <a:buNone/>
              <a:tabLst/>
              <a:defRPr/>
            </a:pPr>
            <a:r>
              <a:rPr kumimoji="1" lang="ko-KR" altLang="en-US" sz="800" b="1" i="0" u="none" strike="noStrike" kern="0" cap="none" spc="0" normalizeH="0" baseline="0" noProof="0" dirty="0" smtClean="0">
                <a:ln>
                  <a:noFill/>
                </a:ln>
                <a:solidFill>
                  <a:srgbClr val="000000"/>
                </a:solidFill>
                <a:effectLst/>
                <a:uLnTx/>
                <a:uFillTx/>
              </a:rPr>
              <a:t>관리</a:t>
            </a:r>
          </a:p>
        </p:txBody>
      </p:sp>
      <p:sp>
        <p:nvSpPr>
          <p:cNvPr id="550" name="Rectangle 549"/>
          <p:cNvSpPr/>
          <p:nvPr/>
        </p:nvSpPr>
        <p:spPr>
          <a:xfrm>
            <a:off x="1087582" y="2111303"/>
            <a:ext cx="410369" cy="318924"/>
          </a:xfrm>
          <a:prstGeom prst="rect">
            <a:avLst/>
          </a:prstGeom>
        </p:spPr>
        <p:txBody>
          <a:bodyPr wrap="none" lIns="0" tIns="36000" rIns="0" bIns="3600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프로젝트</a:t>
            </a:r>
            <a:endParaRPr kumimoji="1" lang="en-US" altLang="ko-KR" sz="800" b="1" i="0" u="none" strike="noStrike" kern="0" cap="none" spc="0" normalizeH="0" baseline="0" noProof="0" dirty="0" smtClean="0">
              <a:ln>
                <a:noFill/>
              </a:ln>
              <a:solidFill>
                <a:srgbClr val="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000000"/>
                </a:solidFill>
                <a:effectLst/>
                <a:uLnTx/>
                <a:uFillTx/>
              </a:rPr>
              <a:t>인력관리</a:t>
            </a:r>
          </a:p>
        </p:txBody>
      </p:sp>
      <p:cxnSp>
        <p:nvCxnSpPr>
          <p:cNvPr id="551" name="Straight Arrow Connector 550"/>
          <p:cNvCxnSpPr>
            <a:stCxn id="548" idx="3"/>
            <a:endCxn id="549" idx="1"/>
          </p:cNvCxnSpPr>
          <p:nvPr/>
        </p:nvCxnSpPr>
        <p:spPr bwMode="auto">
          <a:xfrm>
            <a:off x="838184" y="2590080"/>
            <a:ext cx="328582" cy="0"/>
          </a:xfrm>
          <a:prstGeom prst="straightConnector1">
            <a:avLst/>
          </a:prstGeom>
          <a:noFill/>
          <a:ln w="31750" algn="ctr">
            <a:solidFill>
              <a:srgbClr val="000000">
                <a:lumMod val="50000"/>
                <a:lumOff val="50000"/>
              </a:srgbClr>
            </a:solidFill>
            <a:prstDash val="solid"/>
            <a:round/>
            <a:headEnd/>
            <a:tailEnd type="triangle"/>
          </a:ln>
        </p:spPr>
      </p:cxnSp>
      <p:sp>
        <p:nvSpPr>
          <p:cNvPr id="552" name="Rectangle 551"/>
          <p:cNvSpPr/>
          <p:nvPr/>
        </p:nvSpPr>
        <p:spPr bwMode="auto">
          <a:xfrm>
            <a:off x="1229628" y="2795344"/>
            <a:ext cx="8190000" cy="252000"/>
          </a:xfrm>
          <a:prstGeom prst="rect">
            <a:avLst/>
          </a:prstGeom>
          <a:solidFill>
            <a:srgbClr val="FFC000"/>
          </a:solid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이슈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 </a:t>
            </a:r>
            <a:r>
              <a:rPr kumimoji="1" lang="ko-KR" altLang="en-US" sz="1000" b="1" i="0" u="none" strike="noStrike" kern="0" cap="none" spc="0" normalizeH="0" baseline="0" noProof="0" dirty="0" smtClean="0">
                <a:ln>
                  <a:noFill/>
                </a:ln>
                <a:solidFill>
                  <a:srgbClr val="000000"/>
                </a:solidFill>
                <a:effectLst/>
                <a:uLnTx/>
                <a:uFillTx/>
              </a:rPr>
              <a:t>부 </a:t>
            </a:r>
            <a:r>
              <a:rPr kumimoji="1" lang="en-US" altLang="ko-KR" sz="1000" b="1" i="0" u="none" strike="noStrike" kern="0" cap="none" spc="0" normalizeH="0" baseline="0" noProof="0" dirty="0" smtClean="0">
                <a:ln>
                  <a:noFill/>
                </a:ln>
                <a:solidFill>
                  <a:srgbClr val="000000"/>
                </a:solidFill>
                <a:effectLst/>
                <a:uLnTx/>
                <a:uFillTx/>
              </a:rPr>
              <a:t>: QA)</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553" name="Rectangle 552"/>
          <p:cNvSpPr/>
          <p:nvPr/>
        </p:nvSpPr>
        <p:spPr bwMode="auto">
          <a:xfrm>
            <a:off x="1229628" y="3118890"/>
            <a:ext cx="8190000" cy="252000"/>
          </a:xfrm>
          <a:prstGeom prst="rect">
            <a:avLst/>
          </a:prstGeom>
          <a:pattFill prst="pct20">
            <a:fgClr>
              <a:srgbClr val="000000"/>
            </a:fgClr>
            <a:bgClr>
              <a:srgbClr val="FFFFFF"/>
            </a:bgClr>
          </a:pattFill>
          <a:ln w="3175" algn="ctr">
            <a:solidFill>
              <a:srgbClr val="000000"/>
            </a:solidFill>
            <a:miter lim="800000"/>
            <a:headEnd/>
            <a:tailEnd/>
          </a:ln>
          <a:effectLst/>
        </p:spPr>
        <p:txBody>
          <a:bodyPr lIns="71997" tIns="0" rIns="71997" bIns="0" rtlCol="0" anchor="ctr">
            <a:scene3d>
              <a:camera prst="orthographicFront"/>
              <a:lightRig rig="threePt" dir="t"/>
            </a:scene3d>
            <a:sp3d extrusionH="57150">
              <a:bevelT w="38100" h="38100"/>
            </a:sp3d>
          </a:bodyPr>
          <a:lstStyle/>
          <a:p>
            <a:pPr marL="5475288" marR="0" lvl="0" indent="0" defTabSz="914400" eaLnBrk="1" fontAlgn="base" latinLnBrk="0" hangingPunct="1">
              <a:lnSpc>
                <a:spcPct val="100000"/>
              </a:lnSpc>
              <a:spcBef>
                <a:spcPts val="0"/>
              </a:spcBef>
              <a:spcAft>
                <a:spcPct val="0"/>
              </a:spcAft>
              <a:buClr>
                <a:srgbClr val="0000FF"/>
              </a:buClr>
              <a:buSzTx/>
              <a:buFontTx/>
              <a:buNone/>
              <a:tabLst/>
              <a:defRPr/>
            </a:pPr>
            <a:r>
              <a:rPr kumimoji="1" lang="ko-KR" altLang="en-US" sz="1000" b="1" i="0" u="none" strike="noStrike" kern="0" cap="none" spc="0" normalizeH="0" baseline="0" noProof="0" dirty="0" smtClean="0">
                <a:ln>
                  <a:noFill/>
                </a:ln>
                <a:solidFill>
                  <a:srgbClr val="000000"/>
                </a:solidFill>
                <a:effectLst/>
                <a:uLnTx/>
                <a:uFillTx/>
              </a:rPr>
              <a:t>품질 관리 </a:t>
            </a:r>
            <a:r>
              <a:rPr kumimoji="1" lang="en-US" altLang="ko-KR" sz="1000" b="1" i="0" u="none" strike="noStrike" kern="0" cap="none" spc="0" normalizeH="0" baseline="0" noProof="0" dirty="0" smtClean="0">
                <a:ln>
                  <a:noFill/>
                </a:ln>
                <a:solidFill>
                  <a:srgbClr val="000000"/>
                </a:solidFill>
                <a:effectLst/>
                <a:uLnTx/>
                <a:uFillTx/>
              </a:rPr>
              <a:t>(</a:t>
            </a:r>
            <a:r>
              <a:rPr kumimoji="1" lang="ko-KR" altLang="en-US" sz="1000" b="1" i="0" u="none" strike="noStrike" kern="0" cap="none" spc="0" normalizeH="0" baseline="0" noProof="0" dirty="0" smtClean="0">
                <a:ln>
                  <a:noFill/>
                </a:ln>
                <a:solidFill>
                  <a:srgbClr val="000000"/>
                </a:solidFill>
                <a:effectLst/>
                <a:uLnTx/>
                <a:uFillTx/>
              </a:rPr>
              <a:t>주 </a:t>
            </a:r>
            <a:r>
              <a:rPr kumimoji="1" lang="en-US" altLang="ko-KR" sz="1000" b="1" i="0" u="none" strike="noStrike" kern="0" cap="none" spc="0" normalizeH="0" baseline="0" noProof="0" dirty="0" smtClean="0">
                <a:ln>
                  <a:noFill/>
                </a:ln>
                <a:solidFill>
                  <a:srgbClr val="000000"/>
                </a:solidFill>
                <a:effectLst/>
                <a:uLnTx/>
                <a:uFillTx/>
              </a:rPr>
              <a:t>: PM, </a:t>
            </a:r>
            <a:r>
              <a:rPr kumimoji="1" lang="ko-KR" altLang="en-US" sz="1000" b="1" i="0" u="none" strike="noStrike" kern="0" cap="none" spc="0" normalizeH="0" baseline="0" noProof="0" dirty="0" smtClean="0">
                <a:ln>
                  <a:noFill/>
                </a:ln>
                <a:solidFill>
                  <a:srgbClr val="000000"/>
                </a:solidFill>
                <a:effectLst/>
                <a:uLnTx/>
                <a:uFillTx/>
              </a:rPr>
              <a:t>부 </a:t>
            </a:r>
            <a:r>
              <a:rPr kumimoji="1" lang="en-US" altLang="ko-KR" sz="1000" b="1" i="0" u="none" strike="noStrike" kern="0" cap="none" spc="0" normalizeH="0" baseline="0" noProof="0" dirty="0" smtClean="0">
                <a:ln>
                  <a:noFill/>
                </a:ln>
                <a:solidFill>
                  <a:srgbClr val="000000"/>
                </a:solidFill>
                <a:effectLst/>
                <a:uLnTx/>
                <a:uFillTx/>
              </a:rPr>
              <a:t>: QA)</a:t>
            </a:r>
            <a:endParaRPr kumimoji="1" lang="ko-KR" altLang="en-US" sz="1000" b="1" i="0" u="none" strike="noStrike" kern="0" cap="none" spc="0" normalizeH="0" baseline="0" noProof="0" dirty="0" smtClean="0">
              <a:ln>
                <a:noFill/>
              </a:ln>
              <a:solidFill>
                <a:srgbClr val="000000"/>
              </a:solidFill>
              <a:effectLst/>
              <a:uLnTx/>
              <a:uFillTx/>
            </a:endParaRPr>
          </a:p>
        </p:txBody>
      </p:sp>
      <p:cxnSp>
        <p:nvCxnSpPr>
          <p:cNvPr id="554" name="Straight Arrow Connector 553"/>
          <p:cNvCxnSpPr/>
          <p:nvPr/>
        </p:nvCxnSpPr>
        <p:spPr bwMode="auto">
          <a:xfrm flipV="1">
            <a:off x="1208584" y="2759375"/>
            <a:ext cx="0" cy="1440000"/>
          </a:xfrm>
          <a:prstGeom prst="straightConnector1">
            <a:avLst/>
          </a:prstGeom>
          <a:noFill/>
          <a:ln w="19050" algn="ctr">
            <a:solidFill>
              <a:srgbClr val="000000"/>
            </a:solidFill>
            <a:prstDash val="sysDot"/>
            <a:round/>
            <a:headEnd/>
            <a:tailEnd type="triangle"/>
          </a:ln>
        </p:spPr>
      </p:cxnSp>
      <p:sp>
        <p:nvSpPr>
          <p:cNvPr id="555" name="Freeform 554"/>
          <p:cNvSpPr/>
          <p:nvPr/>
        </p:nvSpPr>
        <p:spPr bwMode="auto">
          <a:xfrm>
            <a:off x="1308271" y="2759376"/>
            <a:ext cx="434804" cy="1445494"/>
          </a:xfrm>
          <a:custGeom>
            <a:avLst/>
            <a:gdLst>
              <a:gd name="connsiteX0" fmla="*/ 434804 w 434804"/>
              <a:gd name="connsiteY0" fmla="*/ 971550 h 971550"/>
              <a:gd name="connsiteX1" fmla="*/ 272879 w 434804"/>
              <a:gd name="connsiteY1" fmla="*/ 876300 h 971550"/>
              <a:gd name="connsiteX2" fmla="*/ 34754 w 434804"/>
              <a:gd name="connsiteY2" fmla="*/ 504825 h 971550"/>
              <a:gd name="connsiteX3" fmla="*/ 6179 w 434804"/>
              <a:gd name="connsiteY3" fmla="*/ 0 h 971550"/>
            </a:gdLst>
            <a:ahLst/>
            <a:cxnLst>
              <a:cxn ang="0">
                <a:pos x="connsiteX0" y="connsiteY0"/>
              </a:cxn>
              <a:cxn ang="0">
                <a:pos x="connsiteX1" y="connsiteY1"/>
              </a:cxn>
              <a:cxn ang="0">
                <a:pos x="connsiteX2" y="connsiteY2"/>
              </a:cxn>
              <a:cxn ang="0">
                <a:pos x="connsiteX3" y="connsiteY3"/>
              </a:cxn>
            </a:cxnLst>
            <a:rect l="l" t="t" r="r" b="b"/>
            <a:pathLst>
              <a:path w="434804" h="971550">
                <a:moveTo>
                  <a:pt x="434804" y="971550"/>
                </a:moveTo>
                <a:cubicBezTo>
                  <a:pt x="387179" y="962818"/>
                  <a:pt x="339554" y="954087"/>
                  <a:pt x="272879" y="876300"/>
                </a:cubicBezTo>
                <a:cubicBezTo>
                  <a:pt x="206204" y="798512"/>
                  <a:pt x="79204" y="650875"/>
                  <a:pt x="34754" y="504825"/>
                </a:cubicBezTo>
                <a:cubicBezTo>
                  <a:pt x="-9696" y="358775"/>
                  <a:pt x="-1759" y="179387"/>
                  <a:pt x="6179" y="0"/>
                </a:cubicBezTo>
              </a:path>
            </a:pathLst>
          </a:custGeom>
          <a:noFill/>
          <a:ln w="19050" algn="ctr">
            <a:solidFill>
              <a:srgbClr val="000000"/>
            </a:solidFill>
            <a:prstDash val="sysDot"/>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56" name="Rectangle 555"/>
          <p:cNvSpPr/>
          <p:nvPr/>
        </p:nvSpPr>
        <p:spPr>
          <a:xfrm>
            <a:off x="5334804" y="4199375"/>
            <a:ext cx="545022" cy="195814"/>
          </a:xfrm>
          <a:prstGeom prst="rect">
            <a:avLst/>
          </a:prstGeom>
        </p:spPr>
        <p:txBody>
          <a:bodyPr wrap="none" lIns="0" tIns="36000" rIns="0" bIns="360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FF0000"/>
                </a:solidFill>
                <a:effectLst/>
                <a:uLnTx/>
                <a:uFillTx/>
              </a:rPr>
              <a:t>APPROVED</a:t>
            </a:r>
          </a:p>
        </p:txBody>
      </p:sp>
      <p:sp>
        <p:nvSpPr>
          <p:cNvPr id="557" name="Rectangle 556"/>
          <p:cNvSpPr/>
          <p:nvPr/>
        </p:nvSpPr>
        <p:spPr>
          <a:xfrm>
            <a:off x="3344468" y="4181340"/>
            <a:ext cx="545022" cy="195814"/>
          </a:xfrm>
          <a:prstGeom prst="rect">
            <a:avLst/>
          </a:prstGeom>
        </p:spPr>
        <p:txBody>
          <a:bodyPr wrap="none" lIns="0" tIns="36000" rIns="0" bIns="360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FF0000"/>
                </a:solidFill>
                <a:effectLst/>
                <a:uLnTx/>
                <a:uFillTx/>
              </a:rPr>
              <a:t>APPROVED</a:t>
            </a:r>
          </a:p>
        </p:txBody>
      </p:sp>
      <p:sp>
        <p:nvSpPr>
          <p:cNvPr id="558" name="TextBox 557"/>
          <p:cNvSpPr txBox="1"/>
          <p:nvPr/>
        </p:nvSpPr>
        <p:spPr>
          <a:xfrm>
            <a:off x="1830195" y="1916832"/>
            <a:ext cx="970385" cy="395869"/>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rtlCol="0">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en-US" altLang="ko-KR" sz="1050" b="1" i="0" u="none" strike="noStrike" kern="0" cap="none" spc="0" normalizeH="0" baseline="0" noProof="0" dirty="0" smtClean="0">
                <a:ln>
                  <a:noFill/>
                </a:ln>
                <a:solidFill>
                  <a:srgbClr val="000000"/>
                </a:solidFill>
                <a:effectLst/>
                <a:uLnTx/>
                <a:uFillTx/>
                <a:latin typeface="Arial"/>
              </a:rPr>
              <a:t>CEO(</a:t>
            </a:r>
            <a:r>
              <a:rPr kumimoji="1" lang="ko-KR" altLang="en-US" sz="1050" b="1" i="0" u="none" strike="noStrike" kern="0" cap="none" spc="0" normalizeH="0" baseline="0" noProof="0" dirty="0" smtClean="0">
                <a:ln>
                  <a:noFill/>
                </a:ln>
                <a:solidFill>
                  <a:srgbClr val="000000"/>
                </a:solidFill>
                <a:effectLst/>
                <a:uLnTx/>
                <a:uFillTx/>
                <a:latin typeface="Arial"/>
              </a:rPr>
              <a:t>사업총괄</a:t>
            </a:r>
            <a:r>
              <a:rPr kumimoji="1" lang="en-US" altLang="ko-KR" sz="1050" b="1" i="0" u="none" strike="noStrike" kern="0" cap="none" spc="0" normalizeH="0" baseline="0" noProof="0" dirty="0" smtClean="0">
                <a:ln>
                  <a:noFill/>
                </a:ln>
                <a:solidFill>
                  <a:srgbClr val="000000"/>
                </a:solidFill>
                <a:effectLst/>
                <a:uLnTx/>
                <a:uFillTx/>
                <a:latin typeface="Arial"/>
              </a:rPr>
              <a:t>)</a:t>
            </a:r>
          </a:p>
          <a:p>
            <a:pPr marL="0" marR="0" lvl="0" indent="0" algn="ctr" defTabSz="914400" eaLnBrk="1" fontAlgn="base" latinLnBrk="0" hangingPunct="1">
              <a:lnSpc>
                <a:spcPct val="100000"/>
              </a:lnSpc>
              <a:spcBef>
                <a:spcPts val="0"/>
              </a:spcBef>
              <a:spcAft>
                <a:spcPct val="0"/>
              </a:spcAft>
              <a:buClrTx/>
              <a:buSzTx/>
              <a:buFontTx/>
              <a:buNone/>
              <a:tabLst>
                <a:tab pos="3638108" algn="l"/>
              </a:tabLst>
              <a:defRPr/>
            </a:pPr>
            <a:r>
              <a:rPr kumimoji="1" lang="ko-KR" altLang="en-US" sz="1050" b="1" i="0" u="none" strike="noStrike" kern="0" cap="none" spc="0" normalizeH="0" baseline="0" noProof="0" dirty="0" smtClean="0">
                <a:ln>
                  <a:noFill/>
                </a:ln>
                <a:solidFill>
                  <a:srgbClr val="000000"/>
                </a:solidFill>
                <a:effectLst/>
                <a:uLnTx/>
                <a:uFillTx/>
                <a:latin typeface="Arial"/>
              </a:rPr>
              <a:t>상시보고</a:t>
            </a:r>
          </a:p>
        </p:txBody>
      </p:sp>
      <p:sp>
        <p:nvSpPr>
          <p:cNvPr id="559" name="Rectangle 558"/>
          <p:cNvSpPr/>
          <p:nvPr/>
        </p:nvSpPr>
        <p:spPr>
          <a:xfrm>
            <a:off x="2148834" y="3165159"/>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프로젝트 품질활동 보고 </a:t>
            </a:r>
            <a:r>
              <a:rPr kumimoji="1" lang="en-US" altLang="ko-KR" sz="800" b="1" i="0" u="none" strike="noStrike" kern="0" cap="none" spc="0" normalizeH="0" baseline="0" noProof="0" dirty="0" smtClean="0">
                <a:ln>
                  <a:noFill/>
                </a:ln>
                <a:solidFill>
                  <a:srgbClr val="FFFFFF"/>
                </a:solidFill>
                <a:effectLst/>
                <a:uLnTx/>
                <a:uFillTx/>
              </a:rPr>
              <a:t>(PM/PL </a:t>
            </a:r>
            <a:r>
              <a:rPr kumimoji="1" lang="ko-KR" altLang="en-US" sz="800" b="1" i="0" u="none" strike="noStrike" kern="0" cap="none" spc="0" normalizeH="0" baseline="0" noProof="0" dirty="0" smtClean="0">
                <a:ln>
                  <a:noFill/>
                </a:ln>
                <a:solidFill>
                  <a:srgbClr val="FFFFFF"/>
                </a:solidFill>
                <a:effectLst/>
                <a:uLnTx/>
                <a:uFillTx/>
              </a:rPr>
              <a:t>주요 </a:t>
            </a:r>
            <a:r>
              <a:rPr kumimoji="1" lang="ko-KR" altLang="en-US" sz="800" b="1" i="0" u="none" strike="noStrike" kern="0" cap="none" spc="0" normalizeH="0" baseline="0" noProof="0" dirty="0" err="1" smtClean="0">
                <a:ln>
                  <a:noFill/>
                </a:ln>
                <a:solidFill>
                  <a:srgbClr val="FFFFFF"/>
                </a:solidFill>
                <a:effectLst/>
                <a:uLnTx/>
                <a:uFillTx/>
              </a:rPr>
              <a:t>직책자</a:t>
            </a:r>
            <a:r>
              <a:rPr kumimoji="1" lang="ko-KR" altLang="en-US" sz="800" b="1" i="0" u="none" strike="noStrike" kern="0" cap="none" spc="0" normalizeH="0" baseline="0" noProof="0" dirty="0" smtClean="0">
                <a:ln>
                  <a:noFill/>
                </a:ln>
                <a:solidFill>
                  <a:srgbClr val="FFFFFF"/>
                </a:solidFill>
                <a:effectLst/>
                <a:uLnTx/>
                <a:uFillTx/>
              </a:rPr>
              <a:t> 품질 준수 여부</a:t>
            </a:r>
            <a:r>
              <a:rPr kumimoji="1" lang="en-US" altLang="ko-KR" sz="800" b="1" i="0" u="none" strike="noStrike" kern="0" cap="none" spc="0" normalizeH="0" baseline="0" noProof="0" dirty="0" smtClean="0">
                <a:ln>
                  <a:noFill/>
                </a:ln>
                <a:solidFill>
                  <a:srgbClr val="FFFFFF"/>
                </a:solidFill>
                <a:effectLst/>
                <a:uLnTx/>
                <a:uFillTx/>
              </a:rPr>
              <a:t>)/</a:t>
            </a:r>
            <a:r>
              <a:rPr kumimoji="1" lang="ko-KR" altLang="en-US" sz="800" b="1" i="0" u="none" strike="noStrike" kern="0" cap="none" spc="0" normalizeH="0" baseline="0" noProof="0" dirty="0" smtClean="0">
                <a:ln>
                  <a:noFill/>
                </a:ln>
                <a:solidFill>
                  <a:srgbClr val="FFFFFF"/>
                </a:solidFill>
                <a:effectLst/>
                <a:uLnTx/>
                <a:uFillTx/>
              </a:rPr>
              <a:t>품질 검토 결과</a:t>
            </a:r>
            <a:r>
              <a:rPr kumimoji="1" lang="en-US" altLang="ko-KR" sz="800" b="1" i="0" u="none" strike="noStrike" kern="0" cap="none" spc="0" normalizeH="0" baseline="0" noProof="0" dirty="0" smtClean="0">
                <a:ln>
                  <a:noFill/>
                </a:ln>
                <a:solidFill>
                  <a:srgbClr val="FFFFFF"/>
                </a:solidFill>
                <a:effectLst/>
                <a:uLnTx/>
                <a:uFillTx/>
              </a:rPr>
              <a:t>/</a:t>
            </a:r>
            <a:r>
              <a:rPr kumimoji="1" lang="ko-KR" altLang="en-US" sz="800" b="1" i="0" u="none" strike="noStrike" kern="0" cap="none" spc="0" normalizeH="0" baseline="0" noProof="0" dirty="0" smtClean="0">
                <a:ln>
                  <a:noFill/>
                </a:ln>
                <a:solidFill>
                  <a:srgbClr val="FFFFFF"/>
                </a:solidFill>
                <a:effectLst/>
                <a:uLnTx/>
                <a:uFillTx/>
              </a:rPr>
              <a:t>주요 이슈 보고</a:t>
            </a:r>
            <a:r>
              <a:rPr kumimoji="1" lang="en-US" altLang="ko-KR" sz="800" b="1" i="0" u="none" strike="noStrike" kern="0" cap="none" spc="0" normalizeH="0" baseline="0" noProof="0" dirty="0" smtClean="0">
                <a:ln>
                  <a:noFill/>
                </a:ln>
                <a:solidFill>
                  <a:srgbClr val="FFFFFF"/>
                </a:solidFill>
                <a:effectLst/>
                <a:uLnTx/>
                <a:uFillTx/>
              </a:rPr>
              <a:t>)</a:t>
            </a:r>
          </a:p>
        </p:txBody>
      </p:sp>
      <p:sp>
        <p:nvSpPr>
          <p:cNvPr id="560" name="Rectangle 559"/>
          <p:cNvSpPr/>
          <p:nvPr/>
        </p:nvSpPr>
        <p:spPr>
          <a:xfrm>
            <a:off x="2148834" y="2841613"/>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사업총괄 </a:t>
            </a:r>
            <a:r>
              <a:rPr kumimoji="1" lang="en-US" altLang="ko-KR" sz="800" b="1" i="0" u="none" strike="noStrike" kern="0" cap="none" spc="0" normalizeH="0" baseline="0" noProof="0" dirty="0" smtClean="0">
                <a:ln>
                  <a:noFill/>
                </a:ln>
                <a:solidFill>
                  <a:srgbClr val="FFFFFF"/>
                </a:solidFill>
                <a:effectLst/>
                <a:uLnTx/>
                <a:uFillTx/>
              </a:rPr>
              <a:t>PM – </a:t>
            </a:r>
            <a:r>
              <a:rPr kumimoji="1" lang="ko-KR" altLang="en-US" sz="800" b="1" i="0" u="none" strike="noStrike" kern="0" cap="none" spc="0" normalizeH="0" baseline="0" noProof="0" dirty="0" smtClean="0">
                <a:ln>
                  <a:noFill/>
                </a:ln>
                <a:solidFill>
                  <a:srgbClr val="FFFFFF"/>
                </a:solidFill>
                <a:effectLst/>
                <a:uLnTx/>
                <a:uFillTx/>
              </a:rPr>
              <a:t>이슈 발생시 상시 보고</a:t>
            </a:r>
            <a:endParaRPr kumimoji="1" lang="en-US" altLang="ko-KR" sz="800" b="1" i="0" u="none" strike="noStrike" kern="0" cap="none" spc="0" normalizeH="0" baseline="0" noProof="0" dirty="0" smtClean="0">
              <a:ln>
                <a:noFill/>
              </a:ln>
              <a:solidFill>
                <a:srgbClr val="FFFFFF"/>
              </a:solidFill>
              <a:effectLst/>
              <a:uLnTx/>
              <a:uFillTx/>
            </a:endParaRPr>
          </a:p>
        </p:txBody>
      </p:sp>
      <p:sp>
        <p:nvSpPr>
          <p:cNvPr id="561" name="Rectangle 560"/>
          <p:cNvSpPr/>
          <p:nvPr/>
        </p:nvSpPr>
        <p:spPr>
          <a:xfrm>
            <a:off x="2148834" y="2522556"/>
            <a:ext cx="4423253" cy="159462"/>
          </a:xfrm>
          <a:prstGeom prst="rect">
            <a:avLst/>
          </a:prstGeom>
          <a:solidFill>
            <a:srgbClr val="FF0000"/>
          </a:solidFill>
          <a:ln>
            <a:solidFill>
              <a:srgbClr val="FFFFFF"/>
            </a:solidFill>
          </a:ln>
        </p:spPr>
        <p:txBody>
          <a:bodyPr wrap="none" lIns="36000" tIns="18000" rIns="36000" bIns="18000">
            <a:no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ko-KR" altLang="en-US" sz="800" b="1" i="0" u="none" strike="noStrike" kern="0" cap="none" spc="0" normalizeH="0" baseline="0" noProof="0" dirty="0" smtClean="0">
                <a:ln>
                  <a:noFill/>
                </a:ln>
                <a:solidFill>
                  <a:srgbClr val="FFFFFF"/>
                </a:solidFill>
                <a:effectLst/>
                <a:uLnTx/>
                <a:uFillTx/>
              </a:rPr>
              <a:t>인력 변경 </a:t>
            </a:r>
            <a:r>
              <a:rPr kumimoji="1" lang="en-US" altLang="ko-KR" sz="800" b="1" i="0" u="none" strike="noStrike" kern="0" cap="none" spc="0" normalizeH="0" baseline="0" noProof="0" dirty="0" smtClean="0">
                <a:ln>
                  <a:noFill/>
                </a:ln>
                <a:solidFill>
                  <a:srgbClr val="FFFFFF"/>
                </a:solidFill>
                <a:effectLst/>
                <a:uLnTx/>
                <a:uFillTx/>
              </a:rPr>
              <a:t>/ </a:t>
            </a:r>
            <a:r>
              <a:rPr kumimoji="1" lang="ko-KR" altLang="en-US" sz="800" b="1" i="0" u="none" strike="noStrike" kern="0" cap="none" spc="0" normalizeH="0" baseline="0" noProof="0" dirty="0" smtClean="0">
                <a:ln>
                  <a:noFill/>
                </a:ln>
                <a:solidFill>
                  <a:srgbClr val="FFFFFF"/>
                </a:solidFill>
                <a:effectLst/>
                <a:uLnTx/>
                <a:uFillTx/>
              </a:rPr>
              <a:t>추가투입 등 비용 이슈 발생 시 즉시 보고</a:t>
            </a:r>
            <a:endParaRPr kumimoji="1" lang="en-US" altLang="ko-KR" sz="800" b="1" i="0" u="none" strike="noStrike" kern="0" cap="none" spc="0" normalizeH="0" baseline="0" noProof="0" dirty="0" smtClean="0">
              <a:ln>
                <a:noFill/>
              </a:ln>
              <a:solidFill>
                <a:srgbClr val="FFFFFF"/>
              </a:solidFill>
              <a:effectLst/>
              <a:uLnTx/>
              <a:uFillTx/>
            </a:endParaRPr>
          </a:p>
        </p:txBody>
      </p:sp>
      <p:pic>
        <p:nvPicPr>
          <p:cNvPr id="562" name="Picture 5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3722" y="2337286"/>
            <a:ext cx="507698" cy="507698"/>
          </a:xfrm>
          <a:prstGeom prst="rect">
            <a:avLst/>
          </a:prstGeom>
        </p:spPr>
      </p:pic>
      <p:sp>
        <p:nvSpPr>
          <p:cNvPr id="563" name="Freeform 562"/>
          <p:cNvSpPr/>
          <p:nvPr/>
        </p:nvSpPr>
        <p:spPr bwMode="auto">
          <a:xfrm>
            <a:off x="2074251" y="2339657"/>
            <a:ext cx="97449" cy="238125"/>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4" name="Freeform 563"/>
          <p:cNvSpPr/>
          <p:nvPr/>
        </p:nvSpPr>
        <p:spPr bwMode="auto">
          <a:xfrm>
            <a:off x="1967995" y="2339657"/>
            <a:ext cx="187414" cy="589487"/>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5" name="Freeform 564"/>
          <p:cNvSpPr/>
          <p:nvPr/>
        </p:nvSpPr>
        <p:spPr bwMode="auto">
          <a:xfrm>
            <a:off x="1866043" y="2339657"/>
            <a:ext cx="305226" cy="884230"/>
          </a:xfrm>
          <a:custGeom>
            <a:avLst/>
            <a:gdLst>
              <a:gd name="connsiteX0" fmla="*/ 142875 w 142875"/>
              <a:gd name="connsiteY0" fmla="*/ 238125 h 238125"/>
              <a:gd name="connsiteX1" fmla="*/ 0 w 142875"/>
              <a:gd name="connsiteY1" fmla="*/ 238125 h 238125"/>
              <a:gd name="connsiteX2" fmla="*/ 0 w 142875"/>
              <a:gd name="connsiteY2" fmla="*/ 0 h 238125"/>
            </a:gdLst>
            <a:ahLst/>
            <a:cxnLst>
              <a:cxn ang="0">
                <a:pos x="connsiteX0" y="connsiteY0"/>
              </a:cxn>
              <a:cxn ang="0">
                <a:pos x="connsiteX1" y="connsiteY1"/>
              </a:cxn>
              <a:cxn ang="0">
                <a:pos x="connsiteX2" y="connsiteY2"/>
              </a:cxn>
            </a:cxnLst>
            <a:rect l="l" t="t" r="r" b="b"/>
            <a:pathLst>
              <a:path w="142875" h="238125">
                <a:moveTo>
                  <a:pt x="142875" y="238125"/>
                </a:moveTo>
                <a:lnTo>
                  <a:pt x="0" y="238125"/>
                </a:lnTo>
                <a:lnTo>
                  <a:pt x="0" y="0"/>
                </a:lnTo>
              </a:path>
            </a:pathLst>
          </a:custGeom>
          <a:noFill/>
          <a:ln w="31750" algn="ctr">
            <a:solidFill>
              <a:srgbClr val="FF0000"/>
            </a:solidFill>
            <a:prstDash val="solid"/>
            <a:round/>
            <a:headEnd/>
            <a:tailEnd type="triangle"/>
          </a:ln>
        </p:spPr>
        <p:txBody>
          <a:bodyPr rtlCol="0" anchor="ctr"/>
          <a:lstStyle/>
          <a:p>
            <a:pPr algn="ctr" fontAlgn="base">
              <a:spcBef>
                <a:spcPct val="0"/>
              </a:spcBef>
              <a:spcAft>
                <a:spcPct val="0"/>
              </a:spcAft>
            </a:pPr>
            <a:endParaRPr kumimoji="1" lang="ko-KR" altLang="en-US" sz="1700">
              <a:solidFill>
                <a:srgbClr val="000000"/>
              </a:solidFill>
              <a:latin typeface="Arial" panose="020B0604020202020204" pitchFamily="34" charset="0"/>
              <a:ea typeface="굴림" panose="020B0600000101010101" pitchFamily="50" charset="-127"/>
            </a:endParaRPr>
          </a:p>
        </p:txBody>
      </p:sp>
      <p:sp>
        <p:nvSpPr>
          <p:cNvPr id="566" name="Rectangle 565"/>
          <p:cNvSpPr/>
          <p:nvPr/>
        </p:nvSpPr>
        <p:spPr bwMode="auto">
          <a:xfrm>
            <a:off x="324742" y="6118724"/>
            <a:ext cx="9309549" cy="207460"/>
          </a:xfrm>
          <a:prstGeom prst="rect">
            <a:avLst/>
          </a:prstGeom>
          <a:solidFill>
            <a:srgbClr val="C8E4DF"/>
          </a:solidFill>
          <a:ln w="12700" algn="ctr">
            <a:solidFill>
              <a:srgbClr val="000000"/>
            </a:solidFill>
            <a:miter lim="800000"/>
            <a:headEnd/>
            <a:tailEnd/>
          </a:ln>
          <a:effectLst>
            <a:outerShdw dist="35921" dir="2700000" algn="ctr" rotWithShape="0">
              <a:srgbClr val="969696"/>
            </a:outerShdw>
          </a:effectLst>
        </p:spPr>
        <p:txBody>
          <a:bodyPr lIns="72000" tIns="36000" rIns="72000" bIns="36000" rtlCol="0" anchor="ctr"/>
          <a:lstStyle/>
          <a:p>
            <a:pPr marL="0" marR="0" lvl="0" indent="0" defTabSz="914400" eaLnBrk="1" fontAlgn="base" latinLnBrk="0" hangingPunct="1">
              <a:lnSpc>
                <a:spcPct val="100000"/>
              </a:lnSpc>
              <a:spcBef>
                <a:spcPts val="0"/>
              </a:spcBef>
              <a:spcAft>
                <a:spcPct val="0"/>
              </a:spcAft>
              <a:buClr>
                <a:srgbClr val="0000FF"/>
              </a:buClr>
              <a:buSzTx/>
              <a:buFontTx/>
              <a:buNone/>
              <a:tabLst/>
              <a:defRPr/>
            </a:pPr>
            <a:r>
              <a:rPr kumimoji="1" lang="en-US" altLang="ko-KR" sz="1000" b="1" i="0" u="none" strike="noStrike" kern="0" cap="none" spc="0" normalizeH="0" baseline="0" noProof="0" dirty="0" smtClean="0">
                <a:ln>
                  <a:noFill/>
                </a:ln>
                <a:solidFill>
                  <a:srgbClr val="000000"/>
                </a:solidFill>
                <a:effectLst/>
                <a:uLnTx/>
                <a:uFillTx/>
              </a:rPr>
              <a:t>※ </a:t>
            </a:r>
            <a:r>
              <a:rPr kumimoji="1" lang="ko-KR" altLang="en-US" sz="1000" b="1" i="0" u="none" strike="noStrike" kern="0" cap="none" spc="0" normalizeH="0" baseline="0" noProof="0" dirty="0" smtClean="0">
                <a:ln>
                  <a:noFill/>
                </a:ln>
                <a:solidFill>
                  <a:srgbClr val="000000"/>
                </a:solidFill>
                <a:effectLst/>
                <a:uLnTx/>
                <a:uFillTx/>
              </a:rPr>
              <a:t>프로젝트 관리 흐름 설명을 위해  주요단계 및 핵심 산출물을 제외한 나머지는 생략한 상태임</a:t>
            </a:r>
            <a:r>
              <a:rPr kumimoji="1" lang="en-US" altLang="ko-KR" sz="1000" b="1" i="0" u="none" strike="noStrike" kern="0" cap="none" spc="0" normalizeH="0" baseline="0" noProof="0" dirty="0" smtClean="0">
                <a:ln>
                  <a:noFill/>
                </a:ln>
                <a:solidFill>
                  <a:srgbClr val="000000"/>
                </a:solidFill>
                <a:effectLst/>
                <a:uLnTx/>
                <a:uFillTx/>
              </a:rPr>
              <a:t>.</a:t>
            </a:r>
            <a:endParaRPr kumimoji="1" lang="ko-KR" altLang="en-US" sz="1000" b="1" i="0" u="none" strike="noStrike" kern="0" cap="none" spc="0" normalizeH="0" baseline="0" noProof="0" dirty="0" smtClean="0">
              <a:ln>
                <a:noFill/>
              </a:ln>
              <a:solidFill>
                <a:srgbClr val="000000"/>
              </a:solidFill>
              <a:effectLst/>
              <a:uLnTx/>
              <a:uFillTx/>
            </a:endParaRPr>
          </a:p>
        </p:txBody>
      </p:sp>
      <p:sp>
        <p:nvSpPr>
          <p:cNvPr id="567" name="Folded Corner 566"/>
          <p:cNvSpPr/>
          <p:nvPr/>
        </p:nvSpPr>
        <p:spPr bwMode="auto">
          <a:xfrm>
            <a:off x="6856700" y="3645024"/>
            <a:ext cx="1188104" cy="324000"/>
          </a:xfrm>
          <a:prstGeom prst="foldedCorner">
            <a:avLst>
              <a:gd name="adj" fmla="val 31580"/>
            </a:avLst>
          </a:prstGeom>
          <a:solidFill>
            <a:srgbClr val="FFFFFF"/>
          </a:solidFill>
          <a:ln w="12700" algn="ctr">
            <a:solidFill>
              <a:srgbClr val="000000"/>
            </a:solidFill>
            <a:miter lim="800000"/>
            <a:headEnd/>
            <a:tailEnd/>
          </a:ln>
          <a:effectLst/>
        </p:spPr>
        <p:txBody>
          <a:bodyPr lIns="0" tIns="324000" rIns="0" bIns="0" rtlCol="0" anchor="b"/>
          <a:lstStyle/>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MTP</a:t>
            </a:r>
          </a:p>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en-US" altLang="ko-KR" sz="800" b="1" i="0" u="none" strike="noStrike" kern="0" cap="none" spc="0" normalizeH="0" baseline="0" noProof="0" dirty="0" smtClean="0">
                <a:ln>
                  <a:noFill/>
                </a:ln>
                <a:solidFill>
                  <a:srgbClr val="000000"/>
                </a:solidFill>
                <a:effectLst/>
                <a:uLnTx/>
                <a:uFillTx/>
              </a:rPr>
              <a:t>(Master Test Plan)</a:t>
            </a:r>
          </a:p>
        </p:txBody>
      </p:sp>
      <p:cxnSp>
        <p:nvCxnSpPr>
          <p:cNvPr id="568" name="Straight Arrow Connector 567"/>
          <p:cNvCxnSpPr/>
          <p:nvPr/>
        </p:nvCxnSpPr>
        <p:spPr bwMode="auto">
          <a:xfrm>
            <a:off x="7751439" y="3958141"/>
            <a:ext cx="0" cy="288000"/>
          </a:xfrm>
          <a:prstGeom prst="straightConnector1">
            <a:avLst/>
          </a:prstGeom>
          <a:noFill/>
          <a:ln w="31750" algn="ctr">
            <a:solidFill>
              <a:srgbClr val="000000">
                <a:lumMod val="50000"/>
                <a:lumOff val="50000"/>
              </a:srgbClr>
            </a:solidFill>
            <a:prstDash val="solid"/>
            <a:round/>
            <a:headEnd/>
            <a:tailEnd type="triangle"/>
          </a:ln>
        </p:spPr>
      </p:cxnSp>
      <p:sp>
        <p:nvSpPr>
          <p:cNvPr id="569" name="Freeform 568"/>
          <p:cNvSpPr/>
          <p:nvPr/>
        </p:nvSpPr>
        <p:spPr bwMode="auto">
          <a:xfrm>
            <a:off x="8046719" y="3814192"/>
            <a:ext cx="167351" cy="403860"/>
          </a:xfrm>
          <a:custGeom>
            <a:avLst/>
            <a:gdLst>
              <a:gd name="connsiteX0" fmla="*/ 0 w 114300"/>
              <a:gd name="connsiteY0" fmla="*/ 0 h 403860"/>
              <a:gd name="connsiteX1" fmla="*/ 114300 w 114300"/>
              <a:gd name="connsiteY1" fmla="*/ 0 h 403860"/>
              <a:gd name="connsiteX2" fmla="*/ 114300 w 114300"/>
              <a:gd name="connsiteY2" fmla="*/ 403860 h 403860"/>
            </a:gdLst>
            <a:ahLst/>
            <a:cxnLst>
              <a:cxn ang="0">
                <a:pos x="connsiteX0" y="connsiteY0"/>
              </a:cxn>
              <a:cxn ang="0">
                <a:pos x="connsiteX1" y="connsiteY1"/>
              </a:cxn>
              <a:cxn ang="0">
                <a:pos x="connsiteX2" y="connsiteY2"/>
              </a:cxn>
            </a:cxnLst>
            <a:rect l="l" t="t" r="r" b="b"/>
            <a:pathLst>
              <a:path w="114300" h="403860">
                <a:moveTo>
                  <a:pt x="0" y="0"/>
                </a:moveTo>
                <a:lnTo>
                  <a:pt x="114300" y="0"/>
                </a:lnTo>
                <a:lnTo>
                  <a:pt x="114300" y="403860"/>
                </a:lnTo>
              </a:path>
            </a:pathLst>
          </a:custGeom>
          <a:noFill/>
          <a:ln w="31750" algn="ctr">
            <a:solidFill>
              <a:srgbClr val="000000">
                <a:lumMod val="50000"/>
                <a:lumOff val="50000"/>
              </a:srgbClr>
            </a:solidFill>
            <a:prstDash val="solid"/>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70" name="Freeform 569"/>
          <p:cNvSpPr/>
          <p:nvPr/>
        </p:nvSpPr>
        <p:spPr bwMode="auto">
          <a:xfrm>
            <a:off x="8037725" y="3758972"/>
            <a:ext cx="649818" cy="443279"/>
          </a:xfrm>
          <a:custGeom>
            <a:avLst/>
            <a:gdLst>
              <a:gd name="connsiteX0" fmla="*/ 0 w 114300"/>
              <a:gd name="connsiteY0" fmla="*/ 0 h 403860"/>
              <a:gd name="connsiteX1" fmla="*/ 114300 w 114300"/>
              <a:gd name="connsiteY1" fmla="*/ 0 h 403860"/>
              <a:gd name="connsiteX2" fmla="*/ 114300 w 114300"/>
              <a:gd name="connsiteY2" fmla="*/ 403860 h 403860"/>
            </a:gdLst>
            <a:ahLst/>
            <a:cxnLst>
              <a:cxn ang="0">
                <a:pos x="connsiteX0" y="connsiteY0"/>
              </a:cxn>
              <a:cxn ang="0">
                <a:pos x="connsiteX1" y="connsiteY1"/>
              </a:cxn>
              <a:cxn ang="0">
                <a:pos x="connsiteX2" y="connsiteY2"/>
              </a:cxn>
            </a:cxnLst>
            <a:rect l="l" t="t" r="r" b="b"/>
            <a:pathLst>
              <a:path w="114300" h="403860">
                <a:moveTo>
                  <a:pt x="0" y="0"/>
                </a:moveTo>
                <a:lnTo>
                  <a:pt x="114300" y="0"/>
                </a:lnTo>
                <a:lnTo>
                  <a:pt x="114300" y="403860"/>
                </a:lnTo>
              </a:path>
            </a:pathLst>
          </a:custGeom>
          <a:noFill/>
          <a:ln w="31750" algn="ctr">
            <a:solidFill>
              <a:srgbClr val="000000">
                <a:lumMod val="50000"/>
                <a:lumOff val="50000"/>
              </a:srgbClr>
            </a:solidFill>
            <a:prstDash val="solid"/>
            <a:round/>
            <a:headEnd/>
            <a:tailEnd type="triangle"/>
          </a:ln>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700" b="0" i="0" u="none" strike="noStrike" kern="0" cap="none" spc="0" normalizeH="0" baseline="0" noProof="0" smtClean="0">
              <a:ln>
                <a:noFill/>
              </a:ln>
              <a:solidFill>
                <a:srgbClr val="000000"/>
              </a:solidFill>
              <a:effectLst/>
              <a:uLnTx/>
              <a:uFillTx/>
              <a:latin typeface="Arial" panose="020B0604020202020204" pitchFamily="34" charset="0"/>
              <a:ea typeface="굴림" panose="020B0600000101010101" pitchFamily="50" charset="-127"/>
            </a:endParaRPr>
          </a:p>
        </p:txBody>
      </p:sp>
      <p:sp>
        <p:nvSpPr>
          <p:cNvPr id="571" name="Folded Corner 570"/>
          <p:cNvSpPr/>
          <p:nvPr/>
        </p:nvSpPr>
        <p:spPr bwMode="auto">
          <a:xfrm>
            <a:off x="8742655" y="3645024"/>
            <a:ext cx="602833" cy="324000"/>
          </a:xfrm>
          <a:prstGeom prst="foldedCorner">
            <a:avLst>
              <a:gd name="adj" fmla="val 31580"/>
            </a:avLst>
          </a:prstGeom>
          <a:solidFill>
            <a:srgbClr val="FFFFFF"/>
          </a:solidFill>
          <a:ln w="12700" algn="ctr">
            <a:solidFill>
              <a:srgbClr val="000000"/>
            </a:solidFill>
            <a:miter lim="800000"/>
            <a:headEnd/>
            <a:tailEnd/>
          </a:ln>
          <a:effectLst/>
        </p:spPr>
        <p:txBody>
          <a:bodyPr lIns="0" tIns="108000" rIns="0" bIns="0" rtlCol="0" anchor="t"/>
          <a:lstStyle/>
          <a:p>
            <a:pPr marL="0" marR="0" lvl="0" indent="0" algn="ctr" defTabSz="914400" eaLnBrk="1" fontAlgn="base" latinLnBrk="0" hangingPunct="1">
              <a:lnSpc>
                <a:spcPct val="80000"/>
              </a:lnSpc>
              <a:spcBef>
                <a:spcPts val="0"/>
              </a:spcBef>
              <a:spcAft>
                <a:spcPct val="0"/>
              </a:spcAft>
              <a:buClr>
                <a:srgbClr val="0000FF"/>
              </a:buClr>
              <a:buSzTx/>
              <a:buFontTx/>
              <a:buNone/>
              <a:tabLst/>
              <a:defRPr/>
            </a:pPr>
            <a:r>
              <a:rPr kumimoji="1" lang="ko-KR" altLang="en-US" sz="800" b="1" i="0" u="none" strike="noStrike" kern="0" cap="none" spc="0" normalizeH="0" baseline="0" noProof="0" smtClean="0">
                <a:ln>
                  <a:noFill/>
                </a:ln>
                <a:solidFill>
                  <a:srgbClr val="000000"/>
                </a:solidFill>
                <a:effectLst/>
                <a:uLnTx/>
                <a:uFillTx/>
              </a:rPr>
              <a:t>이행계획</a:t>
            </a:r>
            <a:endParaRPr kumimoji="1" lang="en-US" altLang="ko-KR" sz="800" b="1" i="0" u="none" strike="noStrike" kern="0" cap="none" spc="0" normalizeH="0" baseline="0" noProof="0" dirty="0" smtClean="0">
              <a:ln>
                <a:noFill/>
              </a:ln>
              <a:solidFill>
                <a:srgbClr val="000000"/>
              </a:solidFill>
              <a:effectLst/>
              <a:uLnTx/>
              <a:uFillTx/>
            </a:endParaRPr>
          </a:p>
        </p:txBody>
      </p:sp>
      <p:cxnSp>
        <p:nvCxnSpPr>
          <p:cNvPr id="572" name="Straight Arrow Connector 571"/>
          <p:cNvCxnSpPr/>
          <p:nvPr/>
        </p:nvCxnSpPr>
        <p:spPr bwMode="auto">
          <a:xfrm>
            <a:off x="9201472" y="3969024"/>
            <a:ext cx="0" cy="288000"/>
          </a:xfrm>
          <a:prstGeom prst="straightConnector1">
            <a:avLst/>
          </a:prstGeom>
          <a:noFill/>
          <a:ln w="31750" algn="ctr">
            <a:solidFill>
              <a:srgbClr val="000000">
                <a:lumMod val="50000"/>
                <a:lumOff val="50000"/>
              </a:srgbClr>
            </a:solidFill>
            <a:prstDash val="solid"/>
            <a:round/>
            <a:headEnd/>
            <a:tailEnd type="triangle"/>
          </a:ln>
        </p:spPr>
      </p:cxnSp>
    </p:spTree>
    <p:extLst>
      <p:ext uri="{BB962C8B-B14F-4D97-AF65-F5344CB8AC3E}">
        <p14:creationId xmlns:p14="http://schemas.microsoft.com/office/powerpoint/2010/main" val="96858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a:t>iF4S </a:t>
            </a:r>
            <a:r>
              <a:rPr lang="ko-KR" altLang="en-US" dirty="0"/>
              <a:t>프레임워크 개발 프로세스 적용</a:t>
            </a:r>
            <a:r>
              <a:rPr lang="en-US" altLang="ko-KR" dirty="0"/>
              <a:t>(</a:t>
            </a:r>
            <a:r>
              <a:rPr lang="ko-KR" altLang="en-US" dirty="0"/>
              <a:t>안</a:t>
            </a:r>
            <a:r>
              <a:rPr lang="en-US" altLang="ko-KR" dirty="0"/>
              <a:t>)</a:t>
            </a:r>
            <a:endParaRPr lang="ko-KR" altLang="en-GB" dirty="0"/>
          </a:p>
        </p:txBody>
      </p:sp>
      <p:sp>
        <p:nvSpPr>
          <p:cNvPr id="116" name="제목 1"/>
          <p:cNvSpPr>
            <a:spLocks noGrp="1"/>
          </p:cNvSpPr>
          <p:nvPr>
            <p:ph type="title"/>
          </p:nvPr>
        </p:nvSpPr>
        <p:spPr>
          <a:xfrm>
            <a:off x="344488" y="928688"/>
            <a:ext cx="9217025" cy="492443"/>
          </a:xfrm>
        </p:spPr>
        <p:txBody>
          <a:bodyPr>
            <a:scene3d>
              <a:camera prst="orthographicFront"/>
              <a:lightRig rig="threePt" dir="t"/>
            </a:scene3d>
            <a:sp3d extrusionH="57150">
              <a:bevelT w="38100" h="38100"/>
            </a:sp3d>
          </a:bodyPr>
          <a:lstStyle/>
          <a:p>
            <a:r>
              <a:rPr lang="en-US" altLang="ko-KR" dirty="0"/>
              <a:t>iF4S</a:t>
            </a:r>
            <a:r>
              <a:rPr lang="ko-KR" altLang="en-US" dirty="0"/>
              <a:t>는 입출력 정의를 통해 작성된 서비스 명세 또는 </a:t>
            </a:r>
            <a:r>
              <a:rPr lang="en-US" altLang="ko-KR" dirty="0"/>
              <a:t>SQL</a:t>
            </a:r>
            <a:r>
              <a:rPr lang="ko-KR" altLang="en-US" dirty="0"/>
              <a:t>명세를 기반으로 전문등록에서 부터 구현</a:t>
            </a:r>
            <a:r>
              <a:rPr lang="en-US" altLang="ko-KR" dirty="0"/>
              <a:t>, </a:t>
            </a:r>
            <a:r>
              <a:rPr lang="ko-KR" altLang="en-US" dirty="0"/>
              <a:t>테스트까지의 흐름을 </a:t>
            </a:r>
            <a:r>
              <a:rPr lang="ko-KR" altLang="en-US" dirty="0" smtClean="0"/>
              <a:t>지원함</a:t>
            </a:r>
            <a:endParaRPr lang="ko-KR" altLang="en-US" dirty="0">
              <a:latin typeface="맑은 고딕" pitchFamily="50" charset="-127"/>
              <a:cs typeface="Times New Roman" pitchFamily="18" charset="0"/>
            </a:endParaRPr>
          </a:p>
        </p:txBody>
      </p:sp>
      <p:sp>
        <p:nvSpPr>
          <p:cNvPr id="133" name="모서리가 둥근 직사각형 102"/>
          <p:cNvSpPr/>
          <p:nvPr/>
        </p:nvSpPr>
        <p:spPr bwMode="auto">
          <a:xfrm>
            <a:off x="1149344" y="1988840"/>
            <a:ext cx="1080000" cy="540000"/>
          </a:xfrm>
          <a:prstGeom prst="roundRect">
            <a:avLst/>
          </a:prstGeom>
          <a:ln w="38100">
            <a:solidFill>
              <a:schemeClr val="bg2">
                <a:lumMod val="60000"/>
                <a:lumOff val="40000"/>
              </a:schemeClr>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0" tIns="0" rIns="0" bIns="0" anchor="ctr">
            <a:noAutofit/>
            <a:scene3d>
              <a:camera prst="orthographicFront"/>
              <a:lightRig rig="threePt" dir="t"/>
            </a:scene3d>
            <a:sp3d extrusionH="57150">
              <a:bevelT w="38100" h="38100"/>
            </a:sp3d>
          </a:bodyPr>
          <a:lstStyle/>
          <a:p>
            <a:pPr algn="ctr"/>
            <a:r>
              <a:rPr lang="ko-KR" altLang="en-US" sz="1200" b="1" dirty="0">
                <a:solidFill>
                  <a:schemeClr val="tx1"/>
                </a:solidFill>
                <a:latin typeface="맑은 고딕" panose="020B0503020000020004" pitchFamily="50" charset="-127"/>
                <a:ea typeface="맑은 고딕" panose="020B0503020000020004" pitchFamily="50" charset="-127"/>
              </a:rPr>
              <a:t>화면설계서</a:t>
            </a:r>
          </a:p>
        </p:txBody>
      </p:sp>
      <p:sp>
        <p:nvSpPr>
          <p:cNvPr id="134" name="모서리가 둥근 직사각형 202"/>
          <p:cNvSpPr/>
          <p:nvPr/>
        </p:nvSpPr>
        <p:spPr bwMode="auto">
          <a:xfrm>
            <a:off x="3167092" y="288830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err="1">
                <a:gradFill>
                  <a:gsLst>
                    <a:gs pos="100000">
                      <a:schemeClr val="bg1"/>
                    </a:gs>
                    <a:gs pos="100000">
                      <a:srgbClr val="4F81BD">
                        <a:shade val="93000"/>
                        <a:satMod val="130000"/>
                      </a:srgbClr>
                    </a:gs>
                    <a:gs pos="100000">
                      <a:srgbClr val="4F81BD">
                        <a:shade val="94000"/>
                        <a:satMod val="135000"/>
                      </a:srgbClr>
                    </a:gs>
                  </a:gsLst>
                  <a:lin ang="16200000" scaled="0"/>
                </a:gradFill>
              </a:rPr>
              <a:t>컨틀롤러</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35" name="모서리가 둥근 직사각형 203"/>
          <p:cNvSpPr/>
          <p:nvPr/>
        </p:nvSpPr>
        <p:spPr bwMode="auto">
          <a:xfrm>
            <a:off x="5193836"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전문 정보</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등록</a:t>
            </a:r>
          </a:p>
        </p:txBody>
      </p:sp>
      <p:sp>
        <p:nvSpPr>
          <p:cNvPr id="136" name="모서리가 둥근 직사각형 205"/>
          <p:cNvSpPr/>
          <p:nvPr/>
        </p:nvSpPr>
        <p:spPr bwMode="auto">
          <a:xfrm>
            <a:off x="1064568" y="5589240"/>
            <a:ext cx="1249552" cy="5400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 컴포넌트</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JSP</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연동 테스트</a:t>
            </a:r>
          </a:p>
        </p:txBody>
      </p:sp>
      <p:sp>
        <p:nvSpPr>
          <p:cNvPr id="137" name="모서리가 둥근 직사각형 206"/>
          <p:cNvSpPr/>
          <p:nvPr/>
        </p:nvSpPr>
        <p:spPr bwMode="auto">
          <a:xfrm>
            <a:off x="3156693"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38" name="모서리가 둥근 직사각형 207"/>
          <p:cNvSpPr/>
          <p:nvPr/>
        </p:nvSpPr>
        <p:spPr bwMode="auto">
          <a:xfrm>
            <a:off x="5193836" y="4401168"/>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SQLMap</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 쿼리 등록</a:t>
            </a:r>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a:t>
            </a:r>
            <a:endPar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p:txBody>
      </p:sp>
      <p:sp>
        <p:nvSpPr>
          <p:cNvPr id="139" name="모서리가 둥근 직사각형 208"/>
          <p:cNvSpPr/>
          <p:nvPr/>
        </p:nvSpPr>
        <p:spPr bwMode="auto">
          <a:xfrm>
            <a:off x="7439252" y="198884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JSP </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작성</a:t>
            </a:r>
          </a:p>
        </p:txBody>
      </p:sp>
      <p:sp>
        <p:nvSpPr>
          <p:cNvPr id="140" name="모서리가 둥근 직사각형 209"/>
          <p:cNvSpPr/>
          <p:nvPr/>
        </p:nvSpPr>
        <p:spPr bwMode="auto">
          <a:xfrm>
            <a:off x="7439252"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서비스</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컴포넌트 개발</a:t>
            </a:r>
          </a:p>
        </p:txBody>
      </p:sp>
      <p:sp>
        <p:nvSpPr>
          <p:cNvPr id="141" name="모서리가 둥근 직사각형 210"/>
          <p:cNvSpPr/>
          <p:nvPr/>
        </p:nvSpPr>
        <p:spPr bwMode="auto">
          <a:xfrm>
            <a:off x="3034199" y="5589240"/>
            <a:ext cx="1080000" cy="54000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외부시스템</a:t>
            </a:r>
            <a:endPar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연동 </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테스트</a:t>
            </a:r>
          </a:p>
        </p:txBody>
      </p:sp>
      <p:sp>
        <p:nvSpPr>
          <p:cNvPr id="142" name="모서리가 둥근 직사각형 211"/>
          <p:cNvSpPr/>
          <p:nvPr/>
        </p:nvSpPr>
        <p:spPr bwMode="auto">
          <a:xfrm>
            <a:off x="3167092" y="4401168"/>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쿼리</a:t>
            </a:r>
            <a:endPar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명세서 작성</a:t>
            </a:r>
          </a:p>
        </p:txBody>
      </p:sp>
      <p:sp>
        <p:nvSpPr>
          <p:cNvPr id="143" name="모서리가 둥근 직사각형 212"/>
          <p:cNvSpPr/>
          <p:nvPr/>
        </p:nvSpPr>
        <p:spPr bwMode="auto">
          <a:xfrm>
            <a:off x="7439252" y="2888300"/>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컨트롤러</a:t>
            </a:r>
            <a:endPar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endParaRPr>
          </a:p>
          <a:p>
            <a:pPr algn="ctr" latinLnBrk="0"/>
            <a:r>
              <a:rPr lang="en-US" altLang="ko-KR" sz="1200" b="1" kern="0" dirty="0" smtClean="0">
                <a:gradFill>
                  <a:gsLst>
                    <a:gs pos="100000">
                      <a:schemeClr val="bg1"/>
                    </a:gs>
                    <a:gs pos="100000">
                      <a:srgbClr val="4F81BD">
                        <a:shade val="93000"/>
                        <a:satMod val="130000"/>
                      </a:srgbClr>
                    </a:gs>
                    <a:gs pos="100000">
                      <a:srgbClr val="4F81BD">
                        <a:shade val="94000"/>
                        <a:satMod val="135000"/>
                      </a:srgbClr>
                    </a:gs>
                  </a:gsLst>
                  <a:lin ang="16200000" scaled="0"/>
                </a:gradFill>
              </a:rPr>
              <a:t>(</a:t>
            </a:r>
            <a:r>
              <a:rPr lang="en-US" altLang="ko-KR"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Servlet)</a:t>
            </a:r>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개발</a:t>
            </a:r>
          </a:p>
        </p:txBody>
      </p:sp>
      <p:sp>
        <p:nvSpPr>
          <p:cNvPr id="144" name="모서리가 둥근 직사각형 213"/>
          <p:cNvSpPr/>
          <p:nvPr/>
        </p:nvSpPr>
        <p:spPr bwMode="auto">
          <a:xfrm>
            <a:off x="1149344" y="3644444"/>
            <a:ext cx="1080000" cy="540000"/>
          </a:xfrm>
          <a:prstGeom prst="round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r>
              <a:rPr lang="ko-KR" altLang="en-US" sz="1200" b="1" kern="0" dirty="0">
                <a:gradFill>
                  <a:gsLst>
                    <a:gs pos="100000">
                      <a:schemeClr val="bg1"/>
                    </a:gs>
                    <a:gs pos="100000">
                      <a:srgbClr val="4F81BD">
                        <a:shade val="93000"/>
                        <a:satMod val="130000"/>
                      </a:srgbClr>
                    </a:gs>
                    <a:gs pos="100000">
                      <a:srgbClr val="4F81BD">
                        <a:shade val="94000"/>
                        <a:satMod val="135000"/>
                      </a:srgbClr>
                    </a:gs>
                  </a:gsLst>
                  <a:lin ang="16200000" scaled="0"/>
                </a:gradFill>
              </a:rPr>
              <a:t>입출력정의</a:t>
            </a:r>
          </a:p>
        </p:txBody>
      </p:sp>
      <p:sp>
        <p:nvSpPr>
          <p:cNvPr id="145" name="모서리가 둥근 직사각형 214"/>
          <p:cNvSpPr/>
          <p:nvPr/>
        </p:nvSpPr>
        <p:spPr bwMode="auto">
          <a:xfrm>
            <a:off x="4300195" y="1988840"/>
            <a:ext cx="1080000" cy="540000"/>
          </a:xfrm>
          <a:prstGeom prst="roundRect">
            <a:avLst/>
          </a:prstGeom>
          <a:ln w="38100">
            <a:solidFill>
              <a:schemeClr val="bg2">
                <a:lumMod val="60000"/>
                <a:lumOff val="40000"/>
              </a:schemeClr>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0" tIns="0" rIns="0" bIns="0" anchor="ctr">
            <a:noAutofit/>
            <a:scene3d>
              <a:camera prst="orthographicFront"/>
              <a:lightRig rig="threePt" dir="t"/>
            </a:scene3d>
            <a:sp3d extrusionH="57150">
              <a:bevelT w="38100" h="38100"/>
            </a:sp3d>
          </a:bodyPr>
          <a:lstStyle/>
          <a:p>
            <a:pPr algn="ctr">
              <a:defRPr/>
            </a:pPr>
            <a:r>
              <a:rPr lang="ko-KR" altLang="en-US" sz="1200" b="1" dirty="0" smtClean="0">
                <a:solidFill>
                  <a:schemeClr val="tx1"/>
                </a:solidFill>
                <a:latin typeface="맑은 고딕" panose="020B0503020000020004" pitchFamily="50" charset="-127"/>
                <a:ea typeface="맑은 고딕" panose="020B0503020000020004" pitchFamily="50" charset="-127"/>
              </a:rPr>
              <a:t>화면</a:t>
            </a:r>
            <a:r>
              <a:rPr lang="en-US" altLang="ko-KR" sz="1200" b="1" dirty="0" smtClean="0">
                <a:solidFill>
                  <a:schemeClr val="tx1"/>
                </a:solidFill>
                <a:latin typeface="맑은 고딕" panose="020B0503020000020004" pitchFamily="50" charset="-127"/>
                <a:ea typeface="맑은 고딕" panose="020B0503020000020004" pitchFamily="50" charset="-127"/>
              </a:rPr>
              <a:t>HTML</a:t>
            </a:r>
          </a:p>
          <a:p>
            <a:pPr algn="ctr">
              <a:defRPr/>
            </a:pPr>
            <a:r>
              <a:rPr lang="ko-KR" altLang="en-US" sz="1200" b="1" dirty="0" smtClean="0">
                <a:solidFill>
                  <a:schemeClr val="tx1"/>
                </a:solidFill>
                <a:latin typeface="맑은 고딕" panose="020B0503020000020004" pitchFamily="50" charset="-127"/>
                <a:ea typeface="맑은 고딕" panose="020B0503020000020004" pitchFamily="50" charset="-127"/>
              </a:rPr>
              <a:t>퍼블리싱</a:t>
            </a:r>
            <a:endParaRPr lang="ko-KR" altLang="en-US" sz="1200" b="1" dirty="0">
              <a:solidFill>
                <a:schemeClr val="tx1"/>
              </a:solidFill>
              <a:latin typeface="맑은 고딕" panose="020B0503020000020004" pitchFamily="50" charset="-127"/>
              <a:ea typeface="맑은 고딕" panose="020B0503020000020004" pitchFamily="50" charset="-127"/>
            </a:endParaRPr>
          </a:p>
        </p:txBody>
      </p:sp>
      <p:cxnSp>
        <p:nvCxnSpPr>
          <p:cNvPr id="146" name="직선 화살표 연결선 215"/>
          <p:cNvCxnSpPr/>
          <p:nvPr/>
        </p:nvCxnSpPr>
        <p:spPr bwMode="auto">
          <a:xfrm>
            <a:off x="2229344" y="2114824"/>
            <a:ext cx="2070851" cy="0"/>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7" name="직선 화살표 연결선 216"/>
          <p:cNvCxnSpPr>
            <a:stCxn id="145" idx="3"/>
            <a:endCxn id="139" idx="1"/>
          </p:cNvCxnSpPr>
          <p:nvPr/>
        </p:nvCxnSpPr>
        <p:spPr bwMode="auto">
          <a:xfrm>
            <a:off x="5380195" y="2258840"/>
            <a:ext cx="2059057" cy="0"/>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8" name="직선 화살표 연결선 217"/>
          <p:cNvCxnSpPr>
            <a:stCxn id="133" idx="2"/>
            <a:endCxn id="144" idx="0"/>
          </p:cNvCxnSpPr>
          <p:nvPr/>
        </p:nvCxnSpPr>
        <p:spPr bwMode="auto">
          <a:xfrm>
            <a:off x="1689344" y="2528840"/>
            <a:ext cx="0" cy="1115604"/>
          </a:xfrm>
          <a:prstGeom prst="straightConnector1">
            <a:avLst/>
          </a:prstGeom>
          <a:ln w="38100">
            <a:solidFill>
              <a:schemeClr val="bg2">
                <a:lumMod val="60000"/>
                <a:lumOff val="40000"/>
              </a:schemeClr>
            </a:solidFill>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49" name="꺾인 연결선 218"/>
          <p:cNvCxnSpPr>
            <a:stCxn id="144" idx="3"/>
            <a:endCxn id="134" idx="1"/>
          </p:cNvCxnSpPr>
          <p:nvPr/>
        </p:nvCxnSpPr>
        <p:spPr bwMode="auto">
          <a:xfrm flipV="1">
            <a:off x="2229344" y="3158300"/>
            <a:ext cx="937748" cy="756144"/>
          </a:xfrm>
          <a:prstGeom prst="bentConnector3">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0" name="꺾인 연결선 220"/>
          <p:cNvCxnSpPr>
            <a:stCxn id="144" idx="3"/>
            <a:endCxn id="142" idx="1"/>
          </p:cNvCxnSpPr>
          <p:nvPr/>
        </p:nvCxnSpPr>
        <p:spPr bwMode="auto">
          <a:xfrm>
            <a:off x="2229344" y="3914444"/>
            <a:ext cx="937748" cy="756724"/>
          </a:xfrm>
          <a:prstGeom prst="bentConnector3">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1" name="직선 화살표 연결선 222"/>
          <p:cNvCxnSpPr>
            <a:stCxn id="137" idx="3"/>
            <a:endCxn id="135" idx="1"/>
          </p:cNvCxnSpPr>
          <p:nvPr/>
        </p:nvCxnSpPr>
        <p:spPr bwMode="auto">
          <a:xfrm>
            <a:off x="4236693" y="3914444"/>
            <a:ext cx="957143"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2" name="직선 화살표 연결선 223"/>
          <p:cNvCxnSpPr>
            <a:stCxn id="142" idx="3"/>
            <a:endCxn id="138" idx="1"/>
          </p:cNvCxnSpPr>
          <p:nvPr/>
        </p:nvCxnSpPr>
        <p:spPr bwMode="auto">
          <a:xfrm>
            <a:off x="4247092" y="4671168"/>
            <a:ext cx="946744"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3" name="꺾인 연결선 225"/>
          <p:cNvCxnSpPr>
            <a:stCxn id="138" idx="3"/>
            <a:endCxn id="140" idx="2"/>
          </p:cNvCxnSpPr>
          <p:nvPr/>
        </p:nvCxnSpPr>
        <p:spPr bwMode="auto">
          <a:xfrm flipV="1">
            <a:off x="6273836" y="4184444"/>
            <a:ext cx="1705416" cy="486724"/>
          </a:xfrm>
          <a:prstGeom prst="bentConnector2">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4" name="직선 화살표 연결선 226"/>
          <p:cNvCxnSpPr>
            <a:stCxn id="139" idx="2"/>
            <a:endCxn id="143" idx="0"/>
          </p:cNvCxnSpPr>
          <p:nvPr/>
        </p:nvCxnSpPr>
        <p:spPr bwMode="auto">
          <a:xfrm>
            <a:off x="7979252" y="2528840"/>
            <a:ext cx="0" cy="35946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5" name="직선 화살표 연결선 227"/>
          <p:cNvCxnSpPr>
            <a:stCxn id="143" idx="2"/>
            <a:endCxn id="140" idx="0"/>
          </p:cNvCxnSpPr>
          <p:nvPr/>
        </p:nvCxnSpPr>
        <p:spPr bwMode="auto">
          <a:xfrm>
            <a:off x="7979252" y="3428300"/>
            <a:ext cx="0" cy="216144"/>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56" name="직선 화살표 연결선 231"/>
          <p:cNvCxnSpPr>
            <a:stCxn id="136" idx="3"/>
            <a:endCxn id="141" idx="1"/>
          </p:cNvCxnSpPr>
          <p:nvPr/>
        </p:nvCxnSpPr>
        <p:spPr bwMode="auto">
          <a:xfrm>
            <a:off x="2314120" y="5859240"/>
            <a:ext cx="720079" cy="0"/>
          </a:xfrm>
          <a:prstGeom prst="straightConnector1">
            <a:avLst/>
          </a:prstGeom>
          <a:ln w="38100">
            <a:solidFill>
              <a:schemeClr val="tx1"/>
            </a:solidFill>
            <a:headEnd type="none" w="med" len="med"/>
            <a:tailEnd type="triangle"/>
          </a:ln>
        </p:spPr>
        <p:style>
          <a:lnRef idx="2">
            <a:schemeClr val="accent1"/>
          </a:lnRef>
          <a:fillRef idx="1">
            <a:schemeClr val="lt1"/>
          </a:fillRef>
          <a:effectRef idx="0">
            <a:schemeClr val="accent1"/>
          </a:effectRef>
          <a:fontRef idx="minor">
            <a:schemeClr val="dk1"/>
          </a:fontRef>
        </p:style>
      </p:cxnSp>
      <p:sp>
        <p:nvSpPr>
          <p:cNvPr id="157" name="TextBox 156"/>
          <p:cNvSpPr txBox="1"/>
          <p:nvPr/>
        </p:nvSpPr>
        <p:spPr>
          <a:xfrm>
            <a:off x="1568624" y="1773396"/>
            <a:ext cx="737702" cy="215444"/>
          </a:xfrm>
          <a:prstGeom prst="rect">
            <a:avLst/>
          </a:prstGeom>
          <a:noFill/>
        </p:spPr>
        <p:txBody>
          <a:bodyPr wrap="none" rtlCol="0">
            <a:spAutoFit/>
          </a:bodyPr>
          <a:lstStyle/>
          <a:p>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기획</a:t>
            </a:r>
            <a:r>
              <a:rPr lang="en-US" altLang="ko-KR" sz="800" b="1" dirty="0" smtClean="0">
                <a:gradFill>
                  <a:gsLst>
                    <a:gs pos="100000">
                      <a:schemeClr val="bg1">
                        <a:lumMod val="75000"/>
                      </a:schemeClr>
                    </a:gs>
                    <a:gs pos="100000">
                      <a:schemeClr val="bg1"/>
                    </a:gs>
                    <a:gs pos="0">
                      <a:schemeClr val="bg1">
                        <a:lumMod val="75000"/>
                      </a:schemeClr>
                    </a:gs>
                  </a:gsLst>
                  <a:lin ang="16200000" scaled="0"/>
                </a:gradFill>
                <a:latin typeface="+mn-ea"/>
              </a:rPr>
              <a:t>/</a:t>
            </a:r>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디자인</a:t>
            </a:r>
            <a:endParaRPr lang="ko-KR" altLang="en-US" sz="800" b="1" dirty="0">
              <a:gradFill>
                <a:gsLst>
                  <a:gs pos="100000">
                    <a:schemeClr val="bg1">
                      <a:lumMod val="75000"/>
                    </a:schemeClr>
                  </a:gs>
                  <a:gs pos="100000">
                    <a:schemeClr val="bg1"/>
                  </a:gs>
                  <a:gs pos="0">
                    <a:schemeClr val="bg1">
                      <a:lumMod val="75000"/>
                    </a:schemeClr>
                  </a:gs>
                </a:gsLst>
                <a:lin ang="16200000" scaled="0"/>
              </a:gradFill>
              <a:latin typeface="+mn-ea"/>
            </a:endParaRPr>
          </a:p>
        </p:txBody>
      </p:sp>
      <p:sp>
        <p:nvSpPr>
          <p:cNvPr id="158" name="TextBox 157"/>
          <p:cNvSpPr txBox="1"/>
          <p:nvPr/>
        </p:nvSpPr>
        <p:spPr>
          <a:xfrm>
            <a:off x="4719354" y="1772816"/>
            <a:ext cx="737702" cy="215444"/>
          </a:xfrm>
          <a:prstGeom prst="rect">
            <a:avLst/>
          </a:prstGeom>
          <a:noFill/>
        </p:spPr>
        <p:txBody>
          <a:bodyPr wrap="none" rtlCol="0">
            <a:spAutoFit/>
          </a:bodyPr>
          <a:lstStyle/>
          <a:p>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기획</a:t>
            </a:r>
            <a:r>
              <a:rPr lang="en-US" altLang="ko-KR" sz="800" b="1" dirty="0" smtClean="0">
                <a:gradFill>
                  <a:gsLst>
                    <a:gs pos="100000">
                      <a:schemeClr val="bg1">
                        <a:lumMod val="75000"/>
                      </a:schemeClr>
                    </a:gs>
                    <a:gs pos="100000">
                      <a:schemeClr val="bg1"/>
                    </a:gs>
                    <a:gs pos="0">
                      <a:schemeClr val="bg1">
                        <a:lumMod val="75000"/>
                      </a:schemeClr>
                    </a:gs>
                  </a:gsLst>
                  <a:lin ang="16200000" scaled="0"/>
                </a:gradFill>
                <a:latin typeface="+mn-ea"/>
              </a:rPr>
              <a:t>/</a:t>
            </a:r>
            <a:r>
              <a:rPr lang="ko-KR" altLang="en-US" sz="800" b="1" dirty="0" smtClean="0">
                <a:gradFill>
                  <a:gsLst>
                    <a:gs pos="100000">
                      <a:schemeClr val="bg1">
                        <a:lumMod val="75000"/>
                      </a:schemeClr>
                    </a:gs>
                    <a:gs pos="100000">
                      <a:schemeClr val="bg1"/>
                    </a:gs>
                    <a:gs pos="0">
                      <a:schemeClr val="bg1">
                        <a:lumMod val="75000"/>
                      </a:schemeClr>
                    </a:gs>
                  </a:gsLst>
                  <a:lin ang="16200000" scaled="0"/>
                </a:gradFill>
                <a:latin typeface="+mn-ea"/>
              </a:rPr>
              <a:t>디자인</a:t>
            </a:r>
            <a:endParaRPr lang="ko-KR" altLang="en-US" sz="800" b="1" dirty="0">
              <a:gradFill>
                <a:gsLst>
                  <a:gs pos="100000">
                    <a:schemeClr val="bg1">
                      <a:lumMod val="75000"/>
                    </a:schemeClr>
                  </a:gs>
                  <a:gs pos="100000">
                    <a:schemeClr val="bg1"/>
                  </a:gs>
                  <a:gs pos="0">
                    <a:schemeClr val="bg1">
                      <a:lumMod val="75000"/>
                    </a:schemeClr>
                  </a:gs>
                </a:gsLst>
                <a:lin ang="16200000" scaled="0"/>
              </a:gradFill>
              <a:latin typeface="+mn-ea"/>
            </a:endParaRPr>
          </a:p>
        </p:txBody>
      </p:sp>
      <p:cxnSp>
        <p:nvCxnSpPr>
          <p:cNvPr id="159" name="직선 화살표 연결선 4"/>
          <p:cNvCxnSpPr>
            <a:stCxn id="144" idx="3"/>
            <a:endCxn id="137" idx="1"/>
          </p:cNvCxnSpPr>
          <p:nvPr/>
        </p:nvCxnSpPr>
        <p:spPr>
          <a:xfrm>
            <a:off x="2229344" y="3914444"/>
            <a:ext cx="927349"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0" name="직선 화살표 연결선 7"/>
          <p:cNvCxnSpPr>
            <a:stCxn id="134" idx="3"/>
            <a:endCxn id="143" idx="1"/>
          </p:cNvCxnSpPr>
          <p:nvPr/>
        </p:nvCxnSpPr>
        <p:spPr>
          <a:xfrm>
            <a:off x="4247092" y="3158300"/>
            <a:ext cx="3192160"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1" name="직선 화살표 연결선 11"/>
          <p:cNvCxnSpPr>
            <a:stCxn id="135" idx="3"/>
            <a:endCxn id="140" idx="1"/>
          </p:cNvCxnSpPr>
          <p:nvPr/>
        </p:nvCxnSpPr>
        <p:spPr>
          <a:xfrm>
            <a:off x="6273836" y="3914444"/>
            <a:ext cx="1165416" cy="0"/>
          </a:xfrm>
          <a:prstGeom prst="straightConnector1">
            <a:avLst/>
          </a:prstGeom>
          <a:ln w="38100">
            <a:headEnd type="none" w="med" len="med"/>
            <a:tailEnd type="triangle"/>
          </a:ln>
        </p:spPr>
        <p:style>
          <a:lnRef idx="2">
            <a:schemeClr val="accent1"/>
          </a:lnRef>
          <a:fillRef idx="1">
            <a:schemeClr val="lt1"/>
          </a:fillRef>
          <a:effectRef idx="0">
            <a:schemeClr val="accent1"/>
          </a:effectRef>
          <a:fontRef idx="minor">
            <a:schemeClr val="dk1"/>
          </a:fontRef>
        </p:style>
      </p:cxnSp>
      <p:cxnSp>
        <p:nvCxnSpPr>
          <p:cNvPr id="162" name="꺾인 연결선 13"/>
          <p:cNvCxnSpPr>
            <a:stCxn id="139" idx="3"/>
            <a:endCxn id="140" idx="3"/>
          </p:cNvCxnSpPr>
          <p:nvPr/>
        </p:nvCxnSpPr>
        <p:spPr>
          <a:xfrm>
            <a:off x="8519252" y="2258840"/>
            <a:ext cx="12700" cy="1655604"/>
          </a:xfrm>
          <a:prstGeom prst="bentConnector3">
            <a:avLst>
              <a:gd name="adj1" fmla="val 1800000"/>
            </a:avLst>
          </a:prstGeom>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163" name="꺾인 연결선 16"/>
          <p:cNvCxnSpPr>
            <a:stCxn id="143" idx="3"/>
            <a:endCxn id="136" idx="0"/>
          </p:cNvCxnSpPr>
          <p:nvPr/>
        </p:nvCxnSpPr>
        <p:spPr>
          <a:xfrm flipH="1">
            <a:off x="1689344" y="3158300"/>
            <a:ext cx="6829908" cy="2430940"/>
          </a:xfrm>
          <a:prstGeom prst="bentConnector4">
            <a:avLst>
              <a:gd name="adj1" fmla="val -3347"/>
              <a:gd name="adj2" fmla="val 92151"/>
            </a:avLst>
          </a:prstGeom>
          <a:ln w="38100">
            <a:solidFill>
              <a:schemeClr val="tx1"/>
            </a:solidFill>
            <a:headEnd type="none" w="med" len="med"/>
            <a:tailEnd type="triangle"/>
          </a:ln>
        </p:spPr>
        <p:style>
          <a:lnRef idx="2">
            <a:schemeClr val="accent1"/>
          </a:lnRef>
          <a:fillRef idx="1">
            <a:schemeClr val="lt1"/>
          </a:fillRef>
          <a:effectRef idx="0">
            <a:schemeClr val="accent1"/>
          </a:effectRef>
          <a:fontRef idx="minor">
            <a:schemeClr val="dk1"/>
          </a:fontRef>
        </p:style>
      </p:cxnSp>
      <p:sp>
        <p:nvSpPr>
          <p:cNvPr id="164"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165" name="자유형 28"/>
          <p:cNvSpPr/>
          <p:nvPr/>
        </p:nvSpPr>
        <p:spPr>
          <a:xfrm>
            <a:off x="1879600" y="2425700"/>
            <a:ext cx="5549900" cy="1181100"/>
          </a:xfrm>
          <a:custGeom>
            <a:avLst/>
            <a:gdLst>
              <a:gd name="connsiteX0" fmla="*/ 0 w 5549900"/>
              <a:gd name="connsiteY0" fmla="*/ 1181100 h 1181100"/>
              <a:gd name="connsiteX1" fmla="*/ 0 w 5549900"/>
              <a:gd name="connsiteY1" fmla="*/ 279400 h 1181100"/>
              <a:gd name="connsiteX2" fmla="*/ 5194300 w 5549900"/>
              <a:gd name="connsiteY2" fmla="*/ 279400 h 1181100"/>
              <a:gd name="connsiteX3" fmla="*/ 5194300 w 5549900"/>
              <a:gd name="connsiteY3" fmla="*/ 0 h 1181100"/>
              <a:gd name="connsiteX4" fmla="*/ 5549900 w 5549900"/>
              <a:gd name="connsiteY4" fmla="*/ 0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9900" h="1181100">
                <a:moveTo>
                  <a:pt x="0" y="1181100"/>
                </a:moveTo>
                <a:lnTo>
                  <a:pt x="0" y="279400"/>
                </a:lnTo>
                <a:lnTo>
                  <a:pt x="5194300" y="279400"/>
                </a:lnTo>
                <a:lnTo>
                  <a:pt x="5194300" y="0"/>
                </a:lnTo>
                <a:lnTo>
                  <a:pt x="5549900" y="0"/>
                </a:lnTo>
              </a:path>
            </a:pathLst>
          </a:custGeom>
          <a:noFill/>
          <a:ln w="38100">
            <a:prstDash val="sysDot"/>
            <a:headEnd type="none" w="med" len="med"/>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solidFill>
                <a:schemeClr val="dk1"/>
              </a:solidFill>
            </a:endParaRPr>
          </a:p>
        </p:txBody>
      </p:sp>
      <p:sp>
        <p:nvSpPr>
          <p:cNvPr id="166" name="직사각형 30"/>
          <p:cNvSpPr/>
          <p:nvPr/>
        </p:nvSpPr>
        <p:spPr>
          <a:xfrm>
            <a:off x="1064568" y="1885023"/>
            <a:ext cx="180032" cy="215444"/>
          </a:xfrm>
          <a:prstGeom prst="rect">
            <a:avLst/>
          </a:prstGeom>
          <a:solidFill>
            <a:schemeClr val="bg1"/>
          </a:solidFill>
        </p:spPr>
        <p:txBody>
          <a:bodyPr wrap="square" lIns="0" tIns="0" rIns="0" bIns="0" anchor="ctr">
            <a:spAutoFit/>
          </a:bodyPr>
          <a:lstStyle/>
          <a:p>
            <a:r>
              <a:rPr lang="ko-KR" altLang="en-US" sz="1400" b="1" dirty="0"/>
              <a:t>⑴</a:t>
            </a:r>
            <a:endParaRPr lang="ko-KR" altLang="en-US" sz="1400" dirty="0"/>
          </a:p>
        </p:txBody>
      </p:sp>
      <p:sp>
        <p:nvSpPr>
          <p:cNvPr id="167" name="직사각형 235"/>
          <p:cNvSpPr/>
          <p:nvPr/>
        </p:nvSpPr>
        <p:spPr>
          <a:xfrm>
            <a:off x="4255526" y="1885023"/>
            <a:ext cx="180032" cy="215444"/>
          </a:xfrm>
          <a:prstGeom prst="rect">
            <a:avLst/>
          </a:prstGeom>
          <a:solidFill>
            <a:schemeClr val="bg1"/>
          </a:solidFill>
        </p:spPr>
        <p:txBody>
          <a:bodyPr wrap="square" lIns="0" tIns="0" rIns="0" bIns="0" anchor="ctr">
            <a:spAutoFit/>
          </a:bodyPr>
          <a:lstStyle/>
          <a:p>
            <a:r>
              <a:rPr lang="ko-KR" altLang="en-US" sz="1400" b="1" dirty="0"/>
              <a:t>⑵</a:t>
            </a:r>
            <a:endParaRPr lang="ko-KR" altLang="en-US" sz="1400" dirty="0"/>
          </a:p>
        </p:txBody>
      </p:sp>
      <p:sp>
        <p:nvSpPr>
          <p:cNvPr id="168" name="직사각형 236"/>
          <p:cNvSpPr/>
          <p:nvPr/>
        </p:nvSpPr>
        <p:spPr>
          <a:xfrm>
            <a:off x="1100560" y="3525971"/>
            <a:ext cx="180032" cy="215444"/>
          </a:xfrm>
          <a:prstGeom prst="rect">
            <a:avLst/>
          </a:prstGeom>
          <a:solidFill>
            <a:schemeClr val="bg1"/>
          </a:solidFill>
        </p:spPr>
        <p:txBody>
          <a:bodyPr wrap="square" lIns="0" tIns="0" rIns="0" bIns="0" anchor="ctr">
            <a:spAutoFit/>
          </a:bodyPr>
          <a:lstStyle/>
          <a:p>
            <a:r>
              <a:rPr lang="ko-KR" altLang="en-US" sz="1400" b="1" dirty="0"/>
              <a:t>⑶</a:t>
            </a:r>
            <a:endParaRPr lang="ko-KR" altLang="en-US" sz="1400" dirty="0"/>
          </a:p>
        </p:txBody>
      </p:sp>
      <p:sp>
        <p:nvSpPr>
          <p:cNvPr id="169" name="직사각형 237"/>
          <p:cNvSpPr/>
          <p:nvPr/>
        </p:nvSpPr>
        <p:spPr>
          <a:xfrm>
            <a:off x="7401272" y="1885023"/>
            <a:ext cx="180032" cy="215444"/>
          </a:xfrm>
          <a:prstGeom prst="rect">
            <a:avLst/>
          </a:prstGeom>
          <a:solidFill>
            <a:schemeClr val="bg1"/>
          </a:solidFill>
        </p:spPr>
        <p:txBody>
          <a:bodyPr wrap="square" lIns="0" tIns="0" rIns="0" bIns="0" anchor="ctr">
            <a:spAutoFit/>
          </a:bodyPr>
          <a:lstStyle/>
          <a:p>
            <a:r>
              <a:rPr lang="ko-KR" altLang="en-US" sz="1400" b="1" dirty="0"/>
              <a:t>⑶</a:t>
            </a:r>
            <a:endParaRPr lang="ko-KR" altLang="en-US" sz="1400" dirty="0"/>
          </a:p>
        </p:txBody>
      </p:sp>
      <p:sp>
        <p:nvSpPr>
          <p:cNvPr id="170" name="직사각형 238"/>
          <p:cNvSpPr/>
          <p:nvPr/>
        </p:nvSpPr>
        <p:spPr>
          <a:xfrm>
            <a:off x="2603002" y="3789620"/>
            <a:ext cx="180032" cy="215444"/>
          </a:xfrm>
          <a:prstGeom prst="rect">
            <a:avLst/>
          </a:prstGeom>
          <a:solidFill>
            <a:schemeClr val="bg1"/>
          </a:solidFill>
        </p:spPr>
        <p:txBody>
          <a:bodyPr wrap="square" lIns="0" tIns="0" rIns="0" bIns="0" anchor="ctr">
            <a:spAutoFit/>
          </a:bodyPr>
          <a:lstStyle/>
          <a:p>
            <a:r>
              <a:rPr lang="ko-KR" altLang="en-US" sz="1400" b="1" dirty="0"/>
              <a:t>⑷</a:t>
            </a:r>
            <a:endParaRPr lang="ko-KR" altLang="en-US" sz="1400" dirty="0"/>
          </a:p>
        </p:txBody>
      </p:sp>
      <p:sp>
        <p:nvSpPr>
          <p:cNvPr id="171" name="직사각형 239"/>
          <p:cNvSpPr/>
          <p:nvPr/>
        </p:nvSpPr>
        <p:spPr>
          <a:xfrm>
            <a:off x="4592960" y="3789040"/>
            <a:ext cx="180032" cy="215444"/>
          </a:xfrm>
          <a:prstGeom prst="rect">
            <a:avLst/>
          </a:prstGeom>
          <a:solidFill>
            <a:schemeClr val="bg1"/>
          </a:solidFill>
        </p:spPr>
        <p:txBody>
          <a:bodyPr wrap="square" lIns="0" tIns="0" rIns="0" bIns="0" anchor="ctr">
            <a:spAutoFit/>
          </a:bodyPr>
          <a:lstStyle/>
          <a:p>
            <a:r>
              <a:rPr lang="ko-KR" altLang="en-US" sz="1400" b="1" dirty="0"/>
              <a:t>⑸</a:t>
            </a:r>
            <a:endParaRPr lang="ko-KR" altLang="en-US" sz="1400" dirty="0"/>
          </a:p>
        </p:txBody>
      </p:sp>
      <p:sp>
        <p:nvSpPr>
          <p:cNvPr id="172" name="직사각형 240"/>
          <p:cNvSpPr/>
          <p:nvPr/>
        </p:nvSpPr>
        <p:spPr>
          <a:xfrm>
            <a:off x="4592960" y="4545764"/>
            <a:ext cx="180032" cy="215444"/>
          </a:xfrm>
          <a:prstGeom prst="rect">
            <a:avLst/>
          </a:prstGeom>
          <a:solidFill>
            <a:schemeClr val="bg1"/>
          </a:solidFill>
        </p:spPr>
        <p:txBody>
          <a:bodyPr wrap="square" lIns="0" tIns="0" rIns="0" bIns="0" anchor="ctr">
            <a:spAutoFit/>
          </a:bodyPr>
          <a:lstStyle/>
          <a:p>
            <a:r>
              <a:rPr lang="ko-KR" altLang="en-US" sz="1400" b="1" dirty="0"/>
              <a:t>⑸</a:t>
            </a:r>
            <a:endParaRPr lang="ko-KR" altLang="en-US" sz="1400" dirty="0"/>
          </a:p>
        </p:txBody>
      </p:sp>
      <p:sp>
        <p:nvSpPr>
          <p:cNvPr id="173" name="직사각형 241"/>
          <p:cNvSpPr/>
          <p:nvPr/>
        </p:nvSpPr>
        <p:spPr>
          <a:xfrm>
            <a:off x="6678852" y="3021915"/>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4" name="직사각형 242"/>
          <p:cNvSpPr/>
          <p:nvPr/>
        </p:nvSpPr>
        <p:spPr>
          <a:xfrm>
            <a:off x="6678852" y="3789620"/>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5" name="직사각형 243"/>
          <p:cNvSpPr/>
          <p:nvPr/>
        </p:nvSpPr>
        <p:spPr>
          <a:xfrm>
            <a:off x="6678852" y="4546344"/>
            <a:ext cx="180032" cy="215444"/>
          </a:xfrm>
          <a:prstGeom prst="rect">
            <a:avLst/>
          </a:prstGeom>
          <a:solidFill>
            <a:schemeClr val="bg1"/>
          </a:solidFill>
        </p:spPr>
        <p:txBody>
          <a:bodyPr wrap="square" lIns="0" tIns="0" rIns="0" bIns="0" anchor="ctr">
            <a:spAutoFit/>
          </a:bodyPr>
          <a:lstStyle/>
          <a:p>
            <a:r>
              <a:rPr lang="ko-KR" altLang="en-US" sz="1400" b="1" dirty="0"/>
              <a:t>⑹</a:t>
            </a:r>
            <a:endParaRPr lang="ko-KR" altLang="en-US" sz="1400" dirty="0"/>
          </a:p>
        </p:txBody>
      </p:sp>
      <p:sp>
        <p:nvSpPr>
          <p:cNvPr id="176" name="직사각형 244"/>
          <p:cNvSpPr/>
          <p:nvPr/>
        </p:nvSpPr>
        <p:spPr>
          <a:xfrm>
            <a:off x="8653983" y="3054102"/>
            <a:ext cx="180032" cy="215444"/>
          </a:xfrm>
          <a:prstGeom prst="rect">
            <a:avLst/>
          </a:prstGeom>
          <a:solidFill>
            <a:schemeClr val="bg1"/>
          </a:solidFill>
        </p:spPr>
        <p:txBody>
          <a:bodyPr wrap="square" lIns="0" tIns="0" rIns="0" bIns="0" anchor="ctr">
            <a:spAutoFit/>
          </a:bodyPr>
          <a:lstStyle/>
          <a:p>
            <a:r>
              <a:rPr lang="ko-KR" altLang="en-US" sz="1400" b="1" dirty="0"/>
              <a:t>⑺</a:t>
            </a:r>
            <a:endParaRPr lang="ko-KR" altLang="en-US" sz="1400" dirty="0"/>
          </a:p>
        </p:txBody>
      </p:sp>
      <p:sp>
        <p:nvSpPr>
          <p:cNvPr id="177" name="직사각형 245"/>
          <p:cNvSpPr/>
          <p:nvPr/>
        </p:nvSpPr>
        <p:spPr>
          <a:xfrm>
            <a:off x="2584143" y="5712630"/>
            <a:ext cx="180032" cy="215444"/>
          </a:xfrm>
          <a:prstGeom prst="rect">
            <a:avLst/>
          </a:prstGeom>
          <a:solidFill>
            <a:schemeClr val="bg1"/>
          </a:solidFill>
        </p:spPr>
        <p:txBody>
          <a:bodyPr wrap="square" lIns="0" tIns="0" rIns="0" bIns="0" anchor="ctr">
            <a:spAutoFit/>
          </a:bodyPr>
          <a:lstStyle/>
          <a:p>
            <a:r>
              <a:rPr lang="ko-KR" altLang="en-US" sz="1400" b="1" dirty="0"/>
              <a:t>⑻</a:t>
            </a:r>
            <a:endParaRPr lang="ko-KR" altLang="en-US" sz="1400" dirty="0"/>
          </a:p>
        </p:txBody>
      </p:sp>
      <p:sp>
        <p:nvSpPr>
          <p:cNvPr id="178" name="제목 1"/>
          <p:cNvSpPr txBox="1">
            <a:spLocks/>
          </p:cNvSpPr>
          <p:nvPr/>
        </p:nvSpPr>
        <p:spPr bwMode="auto">
          <a:xfrm>
            <a:off x="5220130" y="4941168"/>
            <a:ext cx="3366914"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scene3d>
              <a:camera prst="orthographicFront"/>
              <a:lightRig rig="threePt" dir="t"/>
            </a:scene3d>
            <a:sp3d extrusionH="57150">
              <a:bevelT w="38100" h="38100"/>
            </a:sp3d>
          </a:bodyPr>
          <a:lst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a:lstStyle>
          <a:p>
            <a:r>
              <a:rPr lang="en-US" altLang="ko-KR" sz="1050" dirty="0" smtClean="0"/>
              <a:t>* 1</a:t>
            </a:r>
            <a:r>
              <a:rPr lang="ko-KR" altLang="en-US" sz="1050" dirty="0" smtClean="0"/>
              <a:t>단계 </a:t>
            </a:r>
            <a:r>
              <a:rPr lang="en-US" altLang="ko-KR" sz="1050" dirty="0" smtClean="0"/>
              <a:t>: XML</a:t>
            </a:r>
            <a:r>
              <a:rPr lang="ko-KR" altLang="en-US" sz="1050" dirty="0" smtClean="0"/>
              <a:t>로</a:t>
            </a:r>
            <a:r>
              <a:rPr lang="en-US" altLang="ko-KR" sz="1050" dirty="0" smtClean="0"/>
              <a:t> </a:t>
            </a:r>
            <a:r>
              <a:rPr lang="ko-KR" altLang="en-US" sz="1050" dirty="0" smtClean="0"/>
              <a:t>관리</a:t>
            </a:r>
            <a:endParaRPr lang="en-US" altLang="ko-KR" sz="1050" dirty="0" smtClean="0"/>
          </a:p>
          <a:p>
            <a:r>
              <a:rPr lang="en-US" altLang="ko-KR" sz="1050" dirty="0" smtClean="0"/>
              <a:t>  2</a:t>
            </a:r>
            <a:r>
              <a:rPr lang="ko-KR" altLang="en-US" sz="1050" dirty="0" smtClean="0"/>
              <a:t>단계 </a:t>
            </a:r>
            <a:r>
              <a:rPr lang="en-US" altLang="ko-KR" sz="1050" dirty="0" smtClean="0"/>
              <a:t>: DB</a:t>
            </a:r>
            <a:r>
              <a:rPr lang="ko-KR" altLang="en-US" sz="1050" dirty="0" smtClean="0"/>
              <a:t>등록 관리</a:t>
            </a:r>
            <a:r>
              <a:rPr lang="en-US" altLang="ko-KR" sz="1050" dirty="0" smtClean="0"/>
              <a:t> </a:t>
            </a:r>
            <a:endParaRPr lang="ko-KR" altLang="en-US" sz="1050" dirty="0"/>
          </a:p>
        </p:txBody>
      </p:sp>
    </p:spTree>
    <p:extLst>
      <p:ext uri="{BB962C8B-B14F-4D97-AF65-F5344CB8AC3E}">
        <p14:creationId xmlns:p14="http://schemas.microsoft.com/office/powerpoint/2010/main" val="317335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be 112"/>
          <p:cNvSpPr/>
          <p:nvPr/>
        </p:nvSpPr>
        <p:spPr>
          <a:xfrm>
            <a:off x="1627707" y="1807442"/>
            <a:ext cx="6500304" cy="4024382"/>
          </a:xfrm>
          <a:prstGeom prst="cube">
            <a:avLst>
              <a:gd name="adj" fmla="val 3240"/>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2800" b="1" dirty="0" smtClean="0">
                <a:solidFill>
                  <a:schemeClr val="tx1"/>
                </a:solidFill>
              </a:rPr>
              <a:t>i4FS</a:t>
            </a:r>
            <a:endParaRPr lang="ko-KR" altLang="en-US" sz="2800" b="1" dirty="0">
              <a:solidFill>
                <a:schemeClr val="tx1"/>
              </a:solidFill>
            </a:endParaRPr>
          </a:p>
        </p:txBody>
      </p:sp>
      <p:sp>
        <p:nvSpPr>
          <p:cNvPr id="93" name="Rectangle 50"/>
          <p:cNvSpPr/>
          <p:nvPr/>
        </p:nvSpPr>
        <p:spPr>
          <a:xfrm>
            <a:off x="6460178" y="2607506"/>
            <a:ext cx="1339634" cy="2948195"/>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System Interface</a:t>
            </a:r>
            <a:endParaRPr lang="ko-KR" altLang="en-US" sz="1200" b="1" dirty="0">
              <a:solidFill>
                <a:schemeClr val="tx1"/>
              </a:solidFill>
            </a:endParaRPr>
          </a:p>
        </p:txBody>
      </p:sp>
      <p:sp>
        <p:nvSpPr>
          <p:cNvPr id="86" name="Rectangle 50"/>
          <p:cNvSpPr/>
          <p:nvPr/>
        </p:nvSpPr>
        <p:spPr>
          <a:xfrm>
            <a:off x="4904882" y="2587204"/>
            <a:ext cx="1339634" cy="2972630"/>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Application Service</a:t>
            </a:r>
            <a:endParaRPr lang="ko-KR" altLang="en-US" sz="1200" b="1" dirty="0">
              <a:solidFill>
                <a:schemeClr val="tx1"/>
              </a:solidFill>
            </a:endParaRPr>
          </a:p>
        </p:txBody>
      </p:sp>
      <p:sp>
        <p:nvSpPr>
          <p:cNvPr id="82" name="Rectangle 50"/>
          <p:cNvSpPr/>
          <p:nvPr/>
        </p:nvSpPr>
        <p:spPr>
          <a:xfrm>
            <a:off x="3348154" y="2607505"/>
            <a:ext cx="1339634" cy="2948195"/>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Message Control</a:t>
            </a:r>
            <a:endParaRPr lang="ko-KR" altLang="en-US" sz="1200" b="1" dirty="0">
              <a:solidFill>
                <a:schemeClr val="tx1"/>
              </a:solidFill>
            </a:endParaRPr>
          </a:p>
        </p:txBody>
      </p:sp>
      <p:sp>
        <p:nvSpPr>
          <p:cNvPr id="70" name="Rectangle 50"/>
          <p:cNvSpPr/>
          <p:nvPr/>
        </p:nvSpPr>
        <p:spPr>
          <a:xfrm>
            <a:off x="1813654" y="2607059"/>
            <a:ext cx="1339634" cy="2952774"/>
          </a:xfrm>
          <a:prstGeom prst="rect">
            <a:avLst/>
          </a:prstGeom>
        </p:spPr>
        <p:style>
          <a:lnRef idx="1">
            <a:schemeClr val="accent3"/>
          </a:lnRef>
          <a:fillRef idx="3">
            <a:schemeClr val="accent3"/>
          </a:fillRef>
          <a:effectRef idx="2">
            <a:schemeClr val="accent3"/>
          </a:effectRef>
          <a:fontRef idx="minor">
            <a:schemeClr val="lt1"/>
          </a:fontRef>
        </p:style>
        <p:txBody>
          <a:bodyPr rtlCol="0" anchor="t"/>
          <a:lstStyle/>
          <a:p>
            <a:r>
              <a:rPr lang="en-US" altLang="ko-KR" sz="1200" b="1" dirty="0" smtClean="0">
                <a:solidFill>
                  <a:schemeClr val="tx1"/>
                </a:solidFill>
              </a:rPr>
              <a:t>Controller</a:t>
            </a:r>
            <a:endParaRPr lang="ko-KR" altLang="en-US" sz="1200" b="1" dirty="0">
              <a:solidFill>
                <a:schemeClr val="tx1"/>
              </a:solidFill>
            </a:endParaRPr>
          </a:p>
        </p:txBody>
      </p:sp>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Prototype Architecture (MPI </a:t>
            </a:r>
            <a:r>
              <a:rPr lang="en-US" altLang="ko-KR" dirty="0" smtClean="0">
                <a:sym typeface="Wingdings" panose="05000000000000000000" pitchFamily="2" charset="2"/>
              </a:rPr>
              <a:t> ACS </a:t>
            </a:r>
            <a:r>
              <a:rPr lang="ko-KR" altLang="en-US" dirty="0" smtClean="0">
                <a:sym typeface="Wingdings" panose="05000000000000000000" pitchFamily="2" charset="2"/>
              </a:rPr>
              <a:t>연동 처리 거래</a:t>
            </a:r>
            <a:r>
              <a:rPr lang="en-US" altLang="ko-KR" dirty="0" smtClean="0">
                <a:sym typeface="Wingdings" panose="05000000000000000000" pitchFamily="2" charset="2"/>
              </a:rPr>
              <a:t>)</a:t>
            </a:r>
            <a:endParaRPr lang="ko-KR" altLang="en-GB" dirty="0"/>
          </a:p>
        </p:txBody>
      </p:sp>
      <p:sp>
        <p:nvSpPr>
          <p:cNvPr id="8" name="Rectangle 7"/>
          <p:cNvSpPr/>
          <p:nvPr/>
        </p:nvSpPr>
        <p:spPr>
          <a:xfrm>
            <a:off x="554794" y="3247514"/>
            <a:ext cx="797806" cy="800152"/>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MPI</a:t>
            </a:r>
          </a:p>
          <a:p>
            <a:pPr algn="ctr" fontAlgn="ctr"/>
            <a:r>
              <a:rPr lang="en-US" altLang="ko-KR" sz="1200" b="1" dirty="0" smtClean="0">
                <a:latin typeface="+mn-ea"/>
              </a:rPr>
              <a:t>(AS-IS)</a:t>
            </a:r>
            <a:endParaRPr lang="ko-KR" altLang="en-US" sz="1200" b="1" dirty="0">
              <a:solidFill>
                <a:schemeClr val="tx1"/>
              </a:solidFill>
              <a:latin typeface="+mn-ea"/>
            </a:endParaRPr>
          </a:p>
        </p:txBody>
      </p:sp>
      <p:sp>
        <p:nvSpPr>
          <p:cNvPr id="16" name="Rectangle 15"/>
          <p:cNvSpPr/>
          <p:nvPr/>
        </p:nvSpPr>
        <p:spPr>
          <a:xfrm>
            <a:off x="554794" y="1807442"/>
            <a:ext cx="797806" cy="80006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sz="1000" b="1" dirty="0">
              <a:solidFill>
                <a:schemeClr val="tx1"/>
              </a:solidFill>
            </a:endParaRPr>
          </a:p>
          <a:p>
            <a:pPr algn="ctr"/>
            <a:r>
              <a:rPr lang="en-US" altLang="ko-KR" sz="1000" b="1" dirty="0">
                <a:solidFill>
                  <a:schemeClr val="tx1"/>
                </a:solidFill>
              </a:rPr>
              <a:t>Directory</a:t>
            </a:r>
          </a:p>
          <a:p>
            <a:pPr algn="ctr"/>
            <a:r>
              <a:rPr lang="en-US" altLang="ko-KR" sz="1000" b="1" dirty="0">
                <a:solidFill>
                  <a:schemeClr val="tx1"/>
                </a:solidFill>
              </a:rPr>
              <a:t>Server</a:t>
            </a:r>
          </a:p>
        </p:txBody>
      </p:sp>
      <p:pic>
        <p:nvPicPr>
          <p:cNvPr id="18" name="Picture 17"/>
          <p:cNvPicPr>
            <a:picLocks noChangeAspect="1"/>
          </p:cNvPicPr>
          <p:nvPr/>
        </p:nvPicPr>
        <p:blipFill>
          <a:blip r:embed="rId3"/>
          <a:stretch>
            <a:fillRect/>
          </a:stretch>
        </p:blipFill>
        <p:spPr>
          <a:xfrm>
            <a:off x="687934" y="1957268"/>
            <a:ext cx="504056" cy="162063"/>
          </a:xfrm>
          <a:prstGeom prst="rect">
            <a:avLst/>
          </a:prstGeom>
        </p:spPr>
      </p:pic>
      <p:sp>
        <p:nvSpPr>
          <p:cNvPr id="20" name="Rectangle 19"/>
          <p:cNvSpPr/>
          <p:nvPr/>
        </p:nvSpPr>
        <p:spPr>
          <a:xfrm>
            <a:off x="2025132" y="3111562"/>
            <a:ext cx="884287" cy="1017739"/>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latin typeface="+mn-ea"/>
              </a:rPr>
              <a:t>Web Controller</a:t>
            </a:r>
            <a:endParaRPr lang="ko-KR" altLang="en-US" sz="1000" b="1" dirty="0">
              <a:solidFill>
                <a:schemeClr val="tx1"/>
              </a:solidFill>
              <a:latin typeface="+mn-ea"/>
            </a:endParaRPr>
          </a:p>
        </p:txBody>
      </p:sp>
      <p:sp>
        <p:nvSpPr>
          <p:cNvPr id="26" name="Rectangle 25"/>
          <p:cNvSpPr/>
          <p:nvPr/>
        </p:nvSpPr>
        <p:spPr>
          <a:xfrm>
            <a:off x="6532185" y="3116419"/>
            <a:ext cx="1188000" cy="871147"/>
          </a:xfrm>
          <a:prstGeom prst="rect">
            <a:avLst/>
          </a:prstGeom>
          <a:solidFill>
            <a:schemeClr val="bg1"/>
          </a:solidFill>
          <a:ln w="9525">
            <a:solidFill>
              <a:srgbClr val="000000"/>
            </a:solidFill>
            <a:miter lim="800000"/>
            <a:headEnd/>
            <a:tailEnd/>
          </a:ln>
        </p:spPr>
        <p:txBody>
          <a:bodyPr lIns="0" rIns="0" anchor="ctr"/>
          <a:lstStyle/>
          <a:p>
            <a:pPr algn="ctr" fontAlgn="ctr">
              <a:lnSpc>
                <a:spcPct val="80000"/>
              </a:lnSpc>
            </a:pPr>
            <a:r>
              <a:rPr lang="en-US" altLang="ko-KR" sz="1000" b="1" dirty="0" smtClean="0">
                <a:solidFill>
                  <a:schemeClr val="tx1"/>
                </a:solidFill>
                <a:latin typeface="+mn-ea"/>
              </a:rPr>
              <a:t>SI</a:t>
            </a:r>
          </a:p>
          <a:p>
            <a:pPr algn="ctr" fontAlgn="ctr">
              <a:lnSpc>
                <a:spcPct val="80000"/>
              </a:lnSpc>
            </a:pPr>
            <a:r>
              <a:rPr lang="en-US" altLang="ko-KR" sz="1000" b="1" dirty="0" smtClean="0">
                <a:solidFill>
                  <a:schemeClr val="tx1"/>
                </a:solidFill>
                <a:latin typeface="+mn-ea"/>
              </a:rPr>
              <a:t>Manager</a:t>
            </a:r>
            <a:endParaRPr lang="ko-KR" altLang="en-US" sz="1000" b="1" dirty="0">
              <a:solidFill>
                <a:schemeClr val="tx1"/>
              </a:solidFill>
              <a:latin typeface="+mn-ea"/>
            </a:endParaRPr>
          </a:p>
        </p:txBody>
      </p:sp>
      <p:sp>
        <p:nvSpPr>
          <p:cNvPr id="28" name="Rectangle 27"/>
          <p:cNvSpPr/>
          <p:nvPr/>
        </p:nvSpPr>
        <p:spPr>
          <a:xfrm>
            <a:off x="3421752" y="3844044"/>
            <a:ext cx="1213427" cy="90766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Message</a:t>
            </a:r>
          </a:p>
          <a:p>
            <a:pPr algn="ctr" fontAlgn="ctr"/>
            <a:r>
              <a:rPr lang="en-US" altLang="ko-KR" sz="1200" b="1" dirty="0" smtClean="0">
                <a:solidFill>
                  <a:schemeClr val="tx1"/>
                </a:solidFill>
                <a:latin typeface="+mn-ea"/>
              </a:rPr>
              <a:t>Manager</a:t>
            </a:r>
            <a:endParaRPr lang="ko-KR" altLang="en-US" sz="1200" b="1" dirty="0">
              <a:solidFill>
                <a:schemeClr val="tx1"/>
              </a:solidFill>
              <a:latin typeface="+mn-ea"/>
            </a:endParaRPr>
          </a:p>
        </p:txBody>
      </p:sp>
      <p:sp>
        <p:nvSpPr>
          <p:cNvPr id="44" name="Rectangle 43"/>
          <p:cNvSpPr/>
          <p:nvPr/>
        </p:nvSpPr>
        <p:spPr>
          <a:xfrm>
            <a:off x="6532185" y="4767746"/>
            <a:ext cx="1188000" cy="504056"/>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SI Connector</a:t>
            </a:r>
            <a:endParaRPr lang="ko-KR" altLang="en-US" sz="1000" b="1" dirty="0">
              <a:solidFill>
                <a:schemeClr val="tx1"/>
              </a:solidFill>
              <a:latin typeface="+mn-ea"/>
            </a:endParaRPr>
          </a:p>
        </p:txBody>
      </p:sp>
      <p:sp>
        <p:nvSpPr>
          <p:cNvPr id="46" name="Rounded Rectangle 45"/>
          <p:cNvSpPr/>
          <p:nvPr/>
        </p:nvSpPr>
        <p:spPr>
          <a:xfrm>
            <a:off x="4962699" y="4128238"/>
            <a:ext cx="1224000" cy="767482"/>
          </a:xfrm>
          <a:prstGeom prst="roundRect">
            <a:avLst/>
          </a:prstGeom>
        </p:spPr>
        <p:style>
          <a:lnRef idx="1">
            <a:schemeClr val="accent6"/>
          </a:lnRef>
          <a:fillRef idx="3">
            <a:schemeClr val="accent6"/>
          </a:fillRef>
          <a:effectRef idx="2">
            <a:schemeClr val="accent6"/>
          </a:effectRef>
          <a:fontRef idx="minor">
            <a:schemeClr val="lt1"/>
          </a:fontRef>
        </p:style>
        <p:txBody>
          <a:bodyPr lIns="0" tIns="0" rIns="0" bIns="0" rtlCol="0" anchor="ctr"/>
          <a:lstStyle/>
          <a:p>
            <a:pPr algn="ctr"/>
            <a:r>
              <a:rPr lang="en-US" altLang="ko-KR" sz="1000" b="1" dirty="0" smtClean="0">
                <a:solidFill>
                  <a:schemeClr val="tx1"/>
                </a:solidFill>
                <a:latin typeface="+mn-ea"/>
              </a:rPr>
              <a:t>Prototype</a:t>
            </a:r>
          </a:p>
          <a:p>
            <a:pPr algn="ctr"/>
            <a:r>
              <a:rPr lang="en-US" altLang="ko-KR" sz="1000" b="1" dirty="0" smtClean="0">
                <a:solidFill>
                  <a:schemeClr val="tx1"/>
                </a:solidFill>
                <a:latin typeface="+mn-ea"/>
              </a:rPr>
              <a:t>ACS Service</a:t>
            </a:r>
          </a:p>
          <a:p>
            <a:pPr algn="ctr"/>
            <a:r>
              <a:rPr lang="en-US" altLang="ko-KR" sz="1000" b="1" dirty="0" smtClean="0">
                <a:solidFill>
                  <a:schemeClr val="tx1"/>
                </a:solidFill>
                <a:latin typeface="+mn-ea"/>
              </a:rPr>
              <a:t>Component</a:t>
            </a:r>
            <a:endParaRPr lang="ko-KR" altLang="en-US" sz="1000" b="1" dirty="0">
              <a:solidFill>
                <a:schemeClr val="tx1"/>
              </a:solidFill>
              <a:latin typeface="+mn-ea"/>
            </a:endParaRPr>
          </a:p>
        </p:txBody>
      </p:sp>
      <p:sp>
        <p:nvSpPr>
          <p:cNvPr id="33" name="Rectangle 32"/>
          <p:cNvSpPr/>
          <p:nvPr/>
        </p:nvSpPr>
        <p:spPr>
          <a:xfrm>
            <a:off x="5811755" y="4079436"/>
            <a:ext cx="583207" cy="218225"/>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700" b="1" dirty="0" err="1" smtClean="0">
                <a:latin typeface="+mn-ea"/>
              </a:rPr>
              <a:t>SIWrapper</a:t>
            </a:r>
            <a:endParaRPr lang="ko-KR" altLang="en-US" sz="700" b="1" dirty="0">
              <a:solidFill>
                <a:schemeClr val="tx1"/>
              </a:solidFill>
              <a:latin typeface="+mn-ea"/>
            </a:endParaRPr>
          </a:p>
        </p:txBody>
      </p:sp>
      <p:sp>
        <p:nvSpPr>
          <p:cNvPr id="53" name="Rectangle 52"/>
          <p:cNvSpPr/>
          <p:nvPr/>
        </p:nvSpPr>
        <p:spPr>
          <a:xfrm>
            <a:off x="5814062" y="4773622"/>
            <a:ext cx="577246" cy="20195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700" b="1" dirty="0" err="1" smtClean="0">
                <a:latin typeface="+mn-ea"/>
              </a:rPr>
              <a:t>SQLMapper</a:t>
            </a:r>
            <a:endParaRPr lang="ko-KR" altLang="en-US" sz="700" b="1" dirty="0">
              <a:solidFill>
                <a:schemeClr val="tx1"/>
              </a:solidFill>
              <a:latin typeface="+mn-ea"/>
            </a:endParaRPr>
          </a:p>
        </p:txBody>
      </p:sp>
      <p:sp>
        <p:nvSpPr>
          <p:cNvPr id="69" name="Rectangle 68"/>
          <p:cNvSpPr/>
          <p:nvPr/>
        </p:nvSpPr>
        <p:spPr>
          <a:xfrm>
            <a:off x="8763706" y="4615754"/>
            <a:ext cx="797806" cy="800064"/>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err="1" smtClean="0">
                <a:solidFill>
                  <a:schemeClr val="tx1"/>
                </a:solidFill>
              </a:rPr>
              <a:t>Lotte</a:t>
            </a:r>
            <a:r>
              <a:rPr lang="en-US" altLang="ko-KR" sz="1000" b="1" dirty="0" smtClean="0">
                <a:solidFill>
                  <a:schemeClr val="tx1"/>
                </a:solidFill>
              </a:rPr>
              <a:t> Card</a:t>
            </a:r>
          </a:p>
          <a:p>
            <a:pPr algn="ctr"/>
            <a:r>
              <a:rPr lang="en-US" altLang="ko-KR" sz="1000" b="1" dirty="0" smtClean="0">
                <a:solidFill>
                  <a:schemeClr val="tx1"/>
                </a:solidFill>
              </a:rPr>
              <a:t>Legacy</a:t>
            </a:r>
          </a:p>
          <a:p>
            <a:pPr algn="ctr"/>
            <a:r>
              <a:rPr lang="en-US" altLang="ko-KR" sz="800" b="1" dirty="0" smtClean="0">
                <a:solidFill>
                  <a:schemeClr val="tx1"/>
                </a:solidFill>
              </a:rPr>
              <a:t>(SIMULATOR)</a:t>
            </a:r>
            <a:endParaRPr lang="en-US" altLang="ko-KR" sz="800" b="1" dirty="0">
              <a:solidFill>
                <a:schemeClr val="tx1"/>
              </a:solidFill>
            </a:endParaRPr>
          </a:p>
        </p:txBody>
      </p:sp>
      <p:cxnSp>
        <p:nvCxnSpPr>
          <p:cNvPr id="71" name="Straight Arrow Connector 70"/>
          <p:cNvCxnSpPr/>
          <p:nvPr/>
        </p:nvCxnSpPr>
        <p:spPr>
          <a:xfrm>
            <a:off x="7729695" y="4895720"/>
            <a:ext cx="104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7719706" y="5124954"/>
            <a:ext cx="104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962699" y="3651899"/>
            <a:ext cx="1224000" cy="36000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Application</a:t>
            </a:r>
          </a:p>
          <a:p>
            <a:pPr algn="ctr" fontAlgn="ctr"/>
            <a:r>
              <a:rPr lang="en-US" altLang="ko-KR" sz="1000" b="1" dirty="0" smtClean="0">
                <a:latin typeface="+mn-ea"/>
              </a:rPr>
              <a:t>Delegator</a:t>
            </a:r>
            <a:endParaRPr lang="ko-KR" altLang="en-US" sz="1000" b="1" dirty="0">
              <a:solidFill>
                <a:schemeClr val="tx1"/>
              </a:solidFill>
              <a:latin typeface="+mn-ea"/>
            </a:endParaRPr>
          </a:p>
        </p:txBody>
      </p:sp>
      <p:sp>
        <p:nvSpPr>
          <p:cNvPr id="84" name="Rectangle 83"/>
          <p:cNvSpPr/>
          <p:nvPr/>
        </p:nvSpPr>
        <p:spPr>
          <a:xfrm>
            <a:off x="4962699" y="3111562"/>
            <a:ext cx="1224000" cy="36000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solidFill>
                  <a:schemeClr val="tx1"/>
                </a:solidFill>
                <a:latin typeface="+mn-ea"/>
              </a:rPr>
              <a:t>Application</a:t>
            </a:r>
          </a:p>
          <a:p>
            <a:pPr algn="ctr" fontAlgn="ctr"/>
            <a:r>
              <a:rPr lang="en-US" altLang="ko-KR" sz="1000" b="1" dirty="0" smtClean="0">
                <a:latin typeface="+mn-ea"/>
              </a:rPr>
              <a:t>Listener</a:t>
            </a:r>
            <a:endParaRPr lang="ko-KR" altLang="en-US" sz="1000" b="1" dirty="0">
              <a:solidFill>
                <a:schemeClr val="tx1"/>
              </a:solidFill>
              <a:latin typeface="+mn-ea"/>
            </a:endParaRPr>
          </a:p>
        </p:txBody>
      </p:sp>
      <p:sp>
        <p:nvSpPr>
          <p:cNvPr id="87" name="Rounded Rectangle 86"/>
          <p:cNvSpPr/>
          <p:nvPr/>
        </p:nvSpPr>
        <p:spPr>
          <a:xfrm>
            <a:off x="4962699" y="5055423"/>
            <a:ext cx="1224000" cy="360395"/>
          </a:xfrm>
          <a:prstGeom prst="roundRect">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en-US" altLang="ko-KR" sz="1000" b="1" dirty="0" smtClean="0">
                <a:solidFill>
                  <a:schemeClr val="tx1"/>
                </a:solidFill>
                <a:latin typeface="+mn-ea"/>
              </a:rPr>
              <a:t>Other Service</a:t>
            </a:r>
          </a:p>
          <a:p>
            <a:pPr algn="ctr"/>
            <a:r>
              <a:rPr lang="en-US" altLang="ko-KR" sz="1000" b="1" dirty="0" smtClean="0">
                <a:solidFill>
                  <a:schemeClr val="tx1"/>
                </a:solidFill>
                <a:latin typeface="+mn-ea"/>
              </a:rPr>
              <a:t>Component</a:t>
            </a:r>
            <a:endParaRPr lang="ko-KR" altLang="en-US" sz="1000" b="1" dirty="0">
              <a:solidFill>
                <a:schemeClr val="tx1"/>
              </a:solidFill>
              <a:latin typeface="+mn-ea"/>
            </a:endParaRPr>
          </a:p>
        </p:txBody>
      </p:sp>
      <p:cxnSp>
        <p:nvCxnSpPr>
          <p:cNvPr id="94" name="Straight Arrow Connector 93"/>
          <p:cNvCxnSpPr/>
          <p:nvPr/>
        </p:nvCxnSpPr>
        <p:spPr>
          <a:xfrm>
            <a:off x="917070" y="2607506"/>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061086" y="2607506"/>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079908" y="2751522"/>
            <a:ext cx="267702" cy="430887"/>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CRRes</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p>
          <a:p>
            <a:pPr algn="ctr"/>
            <a:r>
              <a:rPr lang="en-US" altLang="ko-KR" sz="700" dirty="0" smtClean="0">
                <a:latin typeface="+mn-ea"/>
              </a:rPr>
              <a:t>VERES</a:t>
            </a: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endParaRPr lang="en-US" altLang="ko-KR" sz="700" dirty="0">
              <a:latin typeface="+mn-ea"/>
            </a:endParaRPr>
          </a:p>
        </p:txBody>
      </p:sp>
      <p:sp>
        <p:nvSpPr>
          <p:cNvPr id="104" name="TextBox 103"/>
          <p:cNvSpPr txBox="1"/>
          <p:nvPr/>
        </p:nvSpPr>
        <p:spPr>
          <a:xfrm>
            <a:off x="633433" y="2751522"/>
            <a:ext cx="282129" cy="430887"/>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CRReq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p>
          <a:p>
            <a:pPr algn="ctr"/>
            <a:r>
              <a:rPr lang="en-US" altLang="ko-KR" sz="700" dirty="0" err="1" smtClean="0">
                <a:latin typeface="+mn-ea"/>
              </a:rPr>
              <a:t>VEReq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해외</a:t>
            </a:r>
            <a:r>
              <a:rPr lang="en-US" altLang="ko-KR" sz="700" dirty="0" smtClean="0">
                <a:latin typeface="+mn-ea"/>
              </a:rPr>
              <a:t>)</a:t>
            </a:r>
            <a:endParaRPr lang="ko-KR" altLang="en-US" sz="700" dirty="0">
              <a:latin typeface="+mn-ea"/>
            </a:endParaRPr>
          </a:p>
        </p:txBody>
      </p:sp>
      <p:sp>
        <p:nvSpPr>
          <p:cNvPr id="110" name="TextBox 109"/>
          <p:cNvSpPr txBox="1"/>
          <p:nvPr/>
        </p:nvSpPr>
        <p:spPr>
          <a:xfrm>
            <a:off x="8192116" y="4566330"/>
            <a:ext cx="503343" cy="323165"/>
          </a:xfrm>
          <a:prstGeom prst="rect">
            <a:avLst/>
          </a:prstGeom>
          <a:noFill/>
        </p:spPr>
        <p:txBody>
          <a:bodyPr wrap="none" lIns="0" tIns="0" rIns="0" bIns="0" rtlCol="0">
            <a:spAutoFit/>
          </a:bodyPr>
          <a:lstStyle>
            <a:defPPr>
              <a:defRPr lang="ko-KR"/>
            </a:defPPr>
            <a:lvl1pPr>
              <a:defRPr sz="800" b="1"/>
            </a:lvl1pPr>
          </a:lstStyle>
          <a:p>
            <a:r>
              <a:rPr lang="en-US" altLang="ko-KR" sz="700" dirty="0" smtClean="0">
                <a:latin typeface="+mn-ea"/>
              </a:rPr>
              <a:t>- </a:t>
            </a:r>
            <a:r>
              <a:rPr lang="ko-KR" altLang="en-US" sz="700" dirty="0" smtClean="0">
                <a:latin typeface="+mn-ea"/>
              </a:rPr>
              <a:t>카드</a:t>
            </a:r>
            <a:r>
              <a:rPr lang="en-US" altLang="ko-KR" sz="700" dirty="0" smtClean="0">
                <a:latin typeface="+mn-ea"/>
              </a:rPr>
              <a:t>Check</a:t>
            </a:r>
          </a:p>
          <a:p>
            <a:r>
              <a:rPr lang="en-US" altLang="ko-KR" sz="700" dirty="0" smtClean="0">
                <a:latin typeface="+mn-ea"/>
              </a:rPr>
              <a:t>- </a:t>
            </a:r>
            <a:r>
              <a:rPr lang="ko-KR" altLang="en-US" sz="700" dirty="0" smtClean="0">
                <a:latin typeface="+mn-ea"/>
              </a:rPr>
              <a:t>결제승인</a:t>
            </a:r>
            <a:endParaRPr lang="en-US" altLang="ko-KR" sz="700" dirty="0" smtClean="0">
              <a:latin typeface="+mn-ea"/>
            </a:endParaRPr>
          </a:p>
          <a:p>
            <a:pPr algn="ctr"/>
            <a:r>
              <a:rPr lang="en-US" altLang="ko-KR" sz="700" dirty="0" err="1" smtClean="0">
                <a:latin typeface="+mn-ea"/>
              </a:rPr>
              <a:t>Req</a:t>
            </a:r>
            <a:endParaRPr lang="ko-KR" altLang="en-US" sz="700" dirty="0">
              <a:latin typeface="+mn-ea"/>
            </a:endParaRPr>
          </a:p>
        </p:txBody>
      </p:sp>
      <p:sp>
        <p:nvSpPr>
          <p:cNvPr id="68" name="Rectangle 19"/>
          <p:cNvSpPr/>
          <p:nvPr/>
        </p:nvSpPr>
        <p:spPr>
          <a:xfrm>
            <a:off x="2028659" y="4542095"/>
            <a:ext cx="884287" cy="585691"/>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000" b="1" dirty="0" smtClean="0">
                <a:latin typeface="+mn-ea"/>
              </a:rPr>
              <a:t>CLOKS_WEB</a:t>
            </a:r>
          </a:p>
        </p:txBody>
      </p:sp>
      <p:sp>
        <p:nvSpPr>
          <p:cNvPr id="77" name="Rectangle 27"/>
          <p:cNvSpPr/>
          <p:nvPr/>
        </p:nvSpPr>
        <p:spPr>
          <a:xfrm>
            <a:off x="3421752" y="3111562"/>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Formatter</a:t>
            </a:r>
            <a:endParaRPr lang="ko-KR" altLang="en-US" sz="800" b="1" dirty="0">
              <a:solidFill>
                <a:schemeClr val="tx1"/>
              </a:solidFill>
              <a:latin typeface="+mn-ea"/>
            </a:endParaRPr>
          </a:p>
        </p:txBody>
      </p:sp>
      <p:cxnSp>
        <p:nvCxnSpPr>
          <p:cNvPr id="119" name="Straight Arrow Connector 3"/>
          <p:cNvCxnSpPr/>
          <p:nvPr/>
        </p:nvCxnSpPr>
        <p:spPr>
          <a:xfrm flipH="1">
            <a:off x="1353208" y="3510295"/>
            <a:ext cx="6719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직선 화살표 연결선 191"/>
          <p:cNvCxnSpPr>
            <a:stCxn id="20" idx="2"/>
            <a:endCxn id="68" idx="0"/>
          </p:cNvCxnSpPr>
          <p:nvPr/>
        </p:nvCxnSpPr>
        <p:spPr>
          <a:xfrm>
            <a:off x="2467276" y="4129301"/>
            <a:ext cx="3527" cy="412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27"/>
          <p:cNvSpPr/>
          <p:nvPr/>
        </p:nvSpPr>
        <p:spPr>
          <a:xfrm>
            <a:off x="4077609" y="3111562"/>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Validator</a:t>
            </a:r>
            <a:endParaRPr lang="ko-KR" altLang="en-US" sz="800" b="1" dirty="0">
              <a:solidFill>
                <a:schemeClr val="tx1"/>
              </a:solidFill>
              <a:latin typeface="+mn-ea"/>
            </a:endParaRPr>
          </a:p>
        </p:txBody>
      </p:sp>
      <p:sp>
        <p:nvSpPr>
          <p:cNvPr id="142" name="Rectangle 27"/>
          <p:cNvSpPr/>
          <p:nvPr/>
        </p:nvSpPr>
        <p:spPr>
          <a:xfrm>
            <a:off x="3421752" y="5036136"/>
            <a:ext cx="1213427" cy="435648"/>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Message</a:t>
            </a:r>
          </a:p>
          <a:p>
            <a:pPr algn="ctr" fontAlgn="ctr"/>
            <a:r>
              <a:rPr lang="en-US" altLang="ko-KR" sz="1200" b="1" dirty="0" smtClean="0">
                <a:solidFill>
                  <a:schemeClr val="tx1"/>
                </a:solidFill>
                <a:latin typeface="+mn-ea"/>
              </a:rPr>
              <a:t>Router</a:t>
            </a:r>
            <a:endParaRPr lang="ko-KR" altLang="en-US" sz="1200" b="1" dirty="0">
              <a:solidFill>
                <a:schemeClr val="tx1"/>
              </a:solidFill>
              <a:latin typeface="+mn-ea"/>
            </a:endParaRPr>
          </a:p>
        </p:txBody>
      </p:sp>
      <p:cxnSp>
        <p:nvCxnSpPr>
          <p:cNvPr id="208" name="꺾인 연결선 207"/>
          <p:cNvCxnSpPr>
            <a:stCxn id="142" idx="3"/>
            <a:endCxn id="84" idx="1"/>
          </p:cNvCxnSpPr>
          <p:nvPr/>
        </p:nvCxnSpPr>
        <p:spPr>
          <a:xfrm flipV="1">
            <a:off x="4635179" y="3291562"/>
            <a:ext cx="327520" cy="1962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직선 화살표 연결선 209"/>
          <p:cNvCxnSpPr>
            <a:stCxn id="84" idx="2"/>
            <a:endCxn id="83" idx="0"/>
          </p:cNvCxnSpPr>
          <p:nvPr/>
        </p:nvCxnSpPr>
        <p:spPr>
          <a:xfrm>
            <a:off x="5574699" y="3471562"/>
            <a:ext cx="0" cy="18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직선 화살표 연결선 211"/>
          <p:cNvCxnSpPr>
            <a:stCxn id="83" idx="2"/>
            <a:endCxn id="46" idx="0"/>
          </p:cNvCxnSpPr>
          <p:nvPr/>
        </p:nvCxnSpPr>
        <p:spPr>
          <a:xfrm>
            <a:off x="5574699" y="4011899"/>
            <a:ext cx="0" cy="116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ectangle 27"/>
          <p:cNvSpPr/>
          <p:nvPr/>
        </p:nvSpPr>
        <p:spPr>
          <a:xfrm>
            <a:off x="7158081" y="4175640"/>
            <a:ext cx="562104" cy="360040"/>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800" b="1" dirty="0" smtClean="0">
                <a:latin typeface="+mn-ea"/>
              </a:rPr>
              <a:t>Message</a:t>
            </a:r>
          </a:p>
          <a:p>
            <a:pPr algn="ctr" fontAlgn="ctr"/>
            <a:r>
              <a:rPr lang="en-US" altLang="ko-KR" sz="800" b="1" dirty="0" smtClean="0">
                <a:solidFill>
                  <a:schemeClr val="tx1"/>
                </a:solidFill>
                <a:latin typeface="+mn-ea"/>
              </a:rPr>
              <a:t>Formatter</a:t>
            </a:r>
            <a:endParaRPr lang="ko-KR" altLang="en-US" sz="800" b="1" dirty="0">
              <a:solidFill>
                <a:schemeClr val="tx1"/>
              </a:solidFill>
              <a:latin typeface="+mn-ea"/>
            </a:endParaRPr>
          </a:p>
        </p:txBody>
      </p:sp>
      <p:cxnSp>
        <p:nvCxnSpPr>
          <p:cNvPr id="3" name="Straight Arrow Connector 2"/>
          <p:cNvCxnSpPr>
            <a:stCxn id="46" idx="2"/>
            <a:endCxn id="87" idx="0"/>
          </p:cNvCxnSpPr>
          <p:nvPr/>
        </p:nvCxnSpPr>
        <p:spPr>
          <a:xfrm>
            <a:off x="5574699" y="4895720"/>
            <a:ext cx="0" cy="159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4794" y="4679696"/>
            <a:ext cx="797806" cy="800152"/>
          </a:xfrm>
          <a:prstGeom prst="rect">
            <a:avLst/>
          </a:prstGeom>
          <a:solidFill>
            <a:schemeClr val="bg1"/>
          </a:solidFill>
          <a:ln w="9525">
            <a:solidFill>
              <a:srgbClr val="000000"/>
            </a:solidFill>
            <a:miter lim="800000"/>
            <a:headEnd/>
            <a:tailEnd/>
          </a:ln>
        </p:spPr>
        <p:txBody>
          <a:bodyPr lIns="0" rIns="0" anchor="ctr"/>
          <a:lstStyle/>
          <a:p>
            <a:pPr algn="ctr" fontAlgn="ctr"/>
            <a:r>
              <a:rPr lang="en-US" altLang="ko-KR" sz="1200" b="1" dirty="0" smtClean="0">
                <a:latin typeface="+mn-ea"/>
              </a:rPr>
              <a:t>JSP</a:t>
            </a:r>
            <a:endParaRPr lang="ko-KR" altLang="en-US" sz="1200" b="1" dirty="0">
              <a:solidFill>
                <a:schemeClr val="tx1"/>
              </a:solidFill>
              <a:latin typeface="+mn-ea"/>
            </a:endParaRPr>
          </a:p>
        </p:txBody>
      </p:sp>
      <p:cxnSp>
        <p:nvCxnSpPr>
          <p:cNvPr id="74" name="Straight Arrow Connector 73"/>
          <p:cNvCxnSpPr/>
          <p:nvPr/>
        </p:nvCxnSpPr>
        <p:spPr>
          <a:xfrm>
            <a:off x="1352600" y="3368760"/>
            <a:ext cx="672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345154" y="3814439"/>
            <a:ext cx="679450" cy="1057285"/>
          </a:xfrm>
          <a:custGeom>
            <a:avLst/>
            <a:gdLst>
              <a:gd name="connsiteX0" fmla="*/ 0 w 679450"/>
              <a:gd name="connsiteY0" fmla="*/ 628650 h 628650"/>
              <a:gd name="connsiteX1" fmla="*/ 266700 w 679450"/>
              <a:gd name="connsiteY1" fmla="*/ 628650 h 628650"/>
              <a:gd name="connsiteX2" fmla="*/ 266700 w 679450"/>
              <a:gd name="connsiteY2" fmla="*/ 0 h 628650"/>
              <a:gd name="connsiteX3" fmla="*/ 679450 w 679450"/>
              <a:gd name="connsiteY3" fmla="*/ 0 h 628650"/>
            </a:gdLst>
            <a:ahLst/>
            <a:cxnLst>
              <a:cxn ang="0">
                <a:pos x="connsiteX0" y="connsiteY0"/>
              </a:cxn>
              <a:cxn ang="0">
                <a:pos x="connsiteX1" y="connsiteY1"/>
              </a:cxn>
              <a:cxn ang="0">
                <a:pos x="connsiteX2" y="connsiteY2"/>
              </a:cxn>
              <a:cxn ang="0">
                <a:pos x="connsiteX3" y="connsiteY3"/>
              </a:cxn>
            </a:cxnLst>
            <a:rect l="l" t="t" r="r" b="b"/>
            <a:pathLst>
              <a:path w="679450" h="628650">
                <a:moveTo>
                  <a:pt x="0" y="628650"/>
                </a:moveTo>
                <a:lnTo>
                  <a:pt x="266700" y="628650"/>
                </a:lnTo>
                <a:lnTo>
                  <a:pt x="266700" y="0"/>
                </a:lnTo>
                <a:lnTo>
                  <a:pt x="67945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27" name="TextBox 126"/>
          <p:cNvSpPr txBox="1"/>
          <p:nvPr/>
        </p:nvSpPr>
        <p:spPr>
          <a:xfrm>
            <a:off x="1470457" y="3449337"/>
            <a:ext cx="259686"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endParaRPr lang="en-US" altLang="ko-KR" sz="700" dirty="0" smtClean="0">
              <a:latin typeface="+mn-ea"/>
            </a:endParaRPr>
          </a:p>
        </p:txBody>
      </p:sp>
      <p:sp>
        <p:nvSpPr>
          <p:cNvPr id="126" name="TextBox 125"/>
          <p:cNvSpPr txBox="1"/>
          <p:nvPr/>
        </p:nvSpPr>
        <p:spPr>
          <a:xfrm>
            <a:off x="1613697" y="3309964"/>
            <a:ext cx="274114"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VEReq</a:t>
            </a:r>
            <a:endParaRPr lang="ko-KR" altLang="en-US" sz="700" dirty="0">
              <a:latin typeface="+mn-ea"/>
            </a:endParaRPr>
          </a:p>
        </p:txBody>
      </p:sp>
      <p:sp>
        <p:nvSpPr>
          <p:cNvPr id="12" name="Freeform 11"/>
          <p:cNvSpPr/>
          <p:nvPr/>
        </p:nvSpPr>
        <p:spPr>
          <a:xfrm>
            <a:off x="1351504" y="3931335"/>
            <a:ext cx="673100" cy="1050635"/>
          </a:xfrm>
          <a:custGeom>
            <a:avLst/>
            <a:gdLst>
              <a:gd name="connsiteX0" fmla="*/ 673100 w 673100"/>
              <a:gd name="connsiteY0" fmla="*/ 0 h 698500"/>
              <a:gd name="connsiteX1" fmla="*/ 374650 w 673100"/>
              <a:gd name="connsiteY1" fmla="*/ 0 h 698500"/>
              <a:gd name="connsiteX2" fmla="*/ 374650 w 673100"/>
              <a:gd name="connsiteY2" fmla="*/ 698500 h 698500"/>
              <a:gd name="connsiteX3" fmla="*/ 0 w 673100"/>
              <a:gd name="connsiteY3" fmla="*/ 698500 h 698500"/>
            </a:gdLst>
            <a:ahLst/>
            <a:cxnLst>
              <a:cxn ang="0">
                <a:pos x="connsiteX0" y="connsiteY0"/>
              </a:cxn>
              <a:cxn ang="0">
                <a:pos x="connsiteX1" y="connsiteY1"/>
              </a:cxn>
              <a:cxn ang="0">
                <a:pos x="connsiteX2" y="connsiteY2"/>
              </a:cxn>
              <a:cxn ang="0">
                <a:pos x="connsiteX3" y="connsiteY3"/>
              </a:cxn>
            </a:cxnLst>
            <a:rect l="l" t="t" r="r" b="b"/>
            <a:pathLst>
              <a:path w="673100" h="698500">
                <a:moveTo>
                  <a:pt x="673100" y="0"/>
                </a:moveTo>
                <a:lnTo>
                  <a:pt x="374650" y="0"/>
                </a:lnTo>
                <a:lnTo>
                  <a:pt x="374650" y="698500"/>
                </a:lnTo>
                <a:lnTo>
                  <a:pt x="0" y="6985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15" name="TextBox 114"/>
          <p:cNvSpPr txBox="1"/>
          <p:nvPr/>
        </p:nvSpPr>
        <p:spPr>
          <a:xfrm>
            <a:off x="1523389" y="3743592"/>
            <a:ext cx="282129"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PAReq</a:t>
            </a:r>
            <a:endParaRPr lang="ko-KR" altLang="en-US" sz="700" dirty="0">
              <a:latin typeface="+mn-ea"/>
            </a:endParaRPr>
          </a:p>
        </p:txBody>
      </p:sp>
      <p:sp>
        <p:nvSpPr>
          <p:cNvPr id="117" name="TextBox 116"/>
          <p:cNvSpPr txBox="1"/>
          <p:nvPr/>
        </p:nvSpPr>
        <p:spPr>
          <a:xfrm>
            <a:off x="1480596" y="4918577"/>
            <a:ext cx="267701" cy="107722"/>
          </a:xfrm>
          <a:prstGeom prst="rect">
            <a:avLst/>
          </a:prstGeom>
          <a:solidFill>
            <a:schemeClr val="bg1"/>
          </a:solidFill>
        </p:spPr>
        <p:txBody>
          <a:bodyPr wrap="none" lIns="0" tIns="0" rIns="0" bIns="0" rtlCol="0">
            <a:spAutoFit/>
          </a:bodyPr>
          <a:lstStyle>
            <a:defPPr>
              <a:defRPr lang="ko-KR"/>
            </a:defPPr>
            <a:lvl1pPr>
              <a:defRPr sz="800" b="1"/>
            </a:lvl1pPr>
          </a:lstStyle>
          <a:p>
            <a:pPr algn="ctr"/>
            <a:r>
              <a:rPr lang="en-US" altLang="ko-KR" sz="700" dirty="0" err="1" smtClean="0">
                <a:latin typeface="+mn-ea"/>
              </a:rPr>
              <a:t>PARes</a:t>
            </a:r>
            <a:endParaRPr lang="ko-KR" altLang="en-US" sz="700" dirty="0">
              <a:latin typeface="+mn-ea"/>
            </a:endParaRPr>
          </a:p>
        </p:txBody>
      </p:sp>
      <p:sp>
        <p:nvSpPr>
          <p:cNvPr id="25" name="Freeform 24"/>
          <p:cNvSpPr/>
          <p:nvPr/>
        </p:nvSpPr>
        <p:spPr>
          <a:xfrm>
            <a:off x="6327454" y="3388116"/>
            <a:ext cx="204748" cy="691320"/>
          </a:xfrm>
          <a:custGeom>
            <a:avLst/>
            <a:gdLst>
              <a:gd name="connsiteX0" fmla="*/ 0 w 152400"/>
              <a:gd name="connsiteY0" fmla="*/ 876300 h 876300"/>
              <a:gd name="connsiteX1" fmla="*/ 0 w 152400"/>
              <a:gd name="connsiteY1" fmla="*/ 0 h 876300"/>
              <a:gd name="connsiteX2" fmla="*/ 152400 w 152400"/>
              <a:gd name="connsiteY2" fmla="*/ 0 h 876300"/>
            </a:gdLst>
            <a:ahLst/>
            <a:cxnLst>
              <a:cxn ang="0">
                <a:pos x="connsiteX0" y="connsiteY0"/>
              </a:cxn>
              <a:cxn ang="0">
                <a:pos x="connsiteX1" y="connsiteY1"/>
              </a:cxn>
              <a:cxn ang="0">
                <a:pos x="connsiteX2" y="connsiteY2"/>
              </a:cxn>
            </a:cxnLst>
            <a:rect l="l" t="t" r="r" b="b"/>
            <a:pathLst>
              <a:path w="152400" h="876300">
                <a:moveTo>
                  <a:pt x="0" y="876300"/>
                </a:moveTo>
                <a:lnTo>
                  <a:pt x="0" y="0"/>
                </a:lnTo>
                <a:lnTo>
                  <a:pt x="15240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85" name="그룹 91"/>
          <p:cNvGrpSpPr/>
          <p:nvPr/>
        </p:nvGrpSpPr>
        <p:grpSpPr>
          <a:xfrm>
            <a:off x="5889104" y="5939872"/>
            <a:ext cx="888529" cy="585472"/>
            <a:chOff x="4996319" y="2524251"/>
            <a:chExt cx="1050140" cy="585472"/>
          </a:xfrm>
        </p:grpSpPr>
        <p:pic>
          <p:nvPicPr>
            <p:cNvPr id="89" name="그림 148" descr="그림5.png"/>
            <p:cNvPicPr>
              <a:picLocks noChangeAspect="1"/>
            </p:cNvPicPr>
            <p:nvPr/>
          </p:nvPicPr>
          <p:blipFill>
            <a:blip r:embed="rId4" cstate="print">
              <a:lum bright="20000"/>
            </a:blip>
            <a:srcRect/>
            <a:stretch>
              <a:fillRect/>
            </a:stretch>
          </p:blipFill>
          <p:spPr bwMode="auto">
            <a:xfrm>
              <a:off x="4996319" y="2524251"/>
              <a:ext cx="1050140" cy="585472"/>
            </a:xfrm>
            <a:prstGeom prst="rect">
              <a:avLst/>
            </a:prstGeom>
            <a:noFill/>
            <a:ln w="9525">
              <a:noFill/>
              <a:miter lim="800000"/>
              <a:headEnd/>
              <a:tailEnd/>
            </a:ln>
          </p:spPr>
        </p:pic>
        <p:sp>
          <p:nvSpPr>
            <p:cNvPr id="90" name="직사각형 29"/>
            <p:cNvSpPr/>
            <p:nvPr/>
          </p:nvSpPr>
          <p:spPr bwMode="auto">
            <a:xfrm>
              <a:off x="5170744" y="2712736"/>
              <a:ext cx="675830" cy="307777"/>
            </a:xfrm>
            <a:prstGeom prst="rect">
              <a:avLst/>
            </a:prstGeom>
            <a:noFill/>
            <a:ln w="9525">
              <a:noFill/>
              <a:miter lim="800000"/>
              <a:headEnd/>
              <a:tailEnd/>
            </a:ln>
          </p:spPr>
          <p:txBody>
            <a:bodyPr anchor="ctr">
              <a:spAutoFit/>
              <a:scene3d>
                <a:camera prst="orthographicFront"/>
                <a:lightRig rig="threePt" dir="t"/>
              </a:scene3d>
              <a:sp3d contourW="31750">
                <a:bevelT w="1270"/>
                <a:contourClr>
                  <a:schemeClr val="bg1">
                    <a:lumMod val="95000"/>
                  </a:schemeClr>
                </a:contourClr>
              </a:sp3d>
            </a:bodyPr>
            <a:lstStyle/>
            <a:p>
              <a:pPr algn="ctr" defTabSz="1330219" eaLnBrk="0" latinLnBrk="0" hangingPunct="0">
                <a:buClr>
                  <a:srgbClr val="7F7F7F"/>
                </a:buClr>
                <a:buSzPct val="140000"/>
                <a:tabLst>
                  <a:tab pos="5647876" algn="l"/>
                </a:tabLst>
                <a:defRPr/>
              </a:pPr>
              <a:r>
                <a:rPr lang="en-US" altLang="ko-KR" sz="1400" kern="0" dirty="0">
                  <a:effectLst>
                    <a:outerShdw dist="25400" dir="5400000" sx="102000" sy="102000" algn="ctr" rotWithShape="0">
                      <a:schemeClr val="tx2">
                        <a:lumMod val="75000"/>
                      </a:schemeClr>
                    </a:outerShdw>
                  </a:effectLst>
                  <a:latin typeface="+mn-ea"/>
                  <a:sym typeface="한컴바탕" pitchFamily="18" charset="2"/>
                </a:rPr>
                <a:t>DB</a:t>
              </a:r>
              <a:endParaRPr lang="ko-KR" altLang="en-US" sz="1400" kern="0" dirty="0">
                <a:effectLst>
                  <a:outerShdw dist="25400" dir="5400000" sx="102000" sy="102000" algn="ctr" rotWithShape="0">
                    <a:schemeClr val="tx2">
                      <a:lumMod val="75000"/>
                    </a:schemeClr>
                  </a:outerShdw>
                </a:effectLst>
                <a:latin typeface="+mn-ea"/>
                <a:sym typeface="한컴바탕" pitchFamily="18" charset="2"/>
              </a:endParaRPr>
            </a:p>
          </p:txBody>
        </p:sp>
      </p:grpSp>
      <p:cxnSp>
        <p:nvCxnSpPr>
          <p:cNvPr id="34" name="Straight Arrow Connector 33"/>
          <p:cNvCxnSpPr/>
          <p:nvPr/>
        </p:nvCxnSpPr>
        <p:spPr>
          <a:xfrm>
            <a:off x="6849354" y="3987565"/>
            <a:ext cx="0" cy="78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439133" y="3995648"/>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914456" y="4031624"/>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1058472" y="4031624"/>
            <a:ext cx="0" cy="648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081302" y="4175640"/>
            <a:ext cx="259686" cy="215444"/>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VERes</a:t>
            </a:r>
            <a:endParaRPr lang="en-US" altLang="ko-KR" sz="700" dirty="0" smtClean="0">
              <a:latin typeface="+mn-ea"/>
            </a:endParaRPr>
          </a:p>
          <a:p>
            <a:pPr algn="ctr"/>
            <a:r>
              <a:rPr lang="en-US" altLang="ko-KR" sz="700" dirty="0" smtClean="0">
                <a:latin typeface="+mn-ea"/>
              </a:rPr>
              <a:t>(</a:t>
            </a:r>
            <a:r>
              <a:rPr lang="ko-KR" altLang="en-US" sz="700" dirty="0" smtClean="0">
                <a:latin typeface="+mn-ea"/>
              </a:rPr>
              <a:t>국내</a:t>
            </a:r>
            <a:r>
              <a:rPr lang="en-US" altLang="ko-KR" sz="700" dirty="0" smtClean="0">
                <a:latin typeface="+mn-ea"/>
              </a:rPr>
              <a:t>)</a:t>
            </a:r>
            <a:endParaRPr lang="en-US" altLang="ko-KR" sz="700" dirty="0">
              <a:latin typeface="+mn-ea"/>
            </a:endParaRPr>
          </a:p>
        </p:txBody>
      </p:sp>
      <p:sp>
        <p:nvSpPr>
          <p:cNvPr id="99" name="TextBox 98"/>
          <p:cNvSpPr txBox="1"/>
          <p:nvPr/>
        </p:nvSpPr>
        <p:spPr>
          <a:xfrm>
            <a:off x="634827" y="4175640"/>
            <a:ext cx="274113" cy="215444"/>
          </a:xfrm>
          <a:prstGeom prst="rect">
            <a:avLst/>
          </a:prstGeom>
          <a:noFill/>
        </p:spPr>
        <p:txBody>
          <a:bodyPr wrap="none" lIns="0" tIns="0" rIns="0" bIns="0" rtlCol="0">
            <a:spAutoFit/>
          </a:bodyPr>
          <a:lstStyle>
            <a:defPPr>
              <a:defRPr lang="ko-KR"/>
            </a:defPPr>
            <a:lvl1pPr>
              <a:defRPr sz="800" b="1"/>
            </a:lvl1pPr>
          </a:lstStyle>
          <a:p>
            <a:pPr algn="ctr"/>
            <a:r>
              <a:rPr lang="en-US" altLang="ko-KR" sz="700" dirty="0" err="1" smtClean="0">
                <a:latin typeface="+mn-ea"/>
              </a:rPr>
              <a:t>VEReq</a:t>
            </a:r>
            <a:endParaRPr lang="en-US" altLang="ko-KR" sz="700" dirty="0" smtClean="0">
              <a:latin typeface="+mn-ea"/>
            </a:endParaRPr>
          </a:p>
          <a:p>
            <a:pPr algn="ctr"/>
            <a:r>
              <a:rPr lang="en-US" altLang="ko-KR" sz="700" dirty="0" smtClean="0">
                <a:latin typeface="+mn-ea"/>
              </a:rPr>
              <a:t>(</a:t>
            </a:r>
            <a:r>
              <a:rPr lang="ko-KR" altLang="en-US" sz="700" dirty="0" smtClean="0">
                <a:latin typeface="+mn-ea"/>
              </a:rPr>
              <a:t>국내</a:t>
            </a:r>
            <a:r>
              <a:rPr lang="en-US" altLang="ko-KR" sz="700" dirty="0" smtClean="0">
                <a:latin typeface="+mn-ea"/>
              </a:rPr>
              <a:t>)</a:t>
            </a:r>
            <a:endParaRPr lang="ko-KR" altLang="en-US" sz="700" dirty="0">
              <a:latin typeface="+mn-ea"/>
            </a:endParaRPr>
          </a:p>
        </p:txBody>
      </p:sp>
      <p:sp>
        <p:nvSpPr>
          <p:cNvPr id="39" name="Freeform 38"/>
          <p:cNvSpPr/>
          <p:nvPr/>
        </p:nvSpPr>
        <p:spPr>
          <a:xfrm>
            <a:off x="2921274" y="4319656"/>
            <a:ext cx="495300" cy="516260"/>
          </a:xfrm>
          <a:custGeom>
            <a:avLst/>
            <a:gdLst>
              <a:gd name="connsiteX0" fmla="*/ 0 w 495300"/>
              <a:gd name="connsiteY0" fmla="*/ 510540 h 510540"/>
              <a:gd name="connsiteX1" fmla="*/ 327660 w 495300"/>
              <a:gd name="connsiteY1" fmla="*/ 510540 h 510540"/>
              <a:gd name="connsiteX2" fmla="*/ 327660 w 495300"/>
              <a:gd name="connsiteY2" fmla="*/ 0 h 510540"/>
              <a:gd name="connsiteX3" fmla="*/ 495300 w 495300"/>
              <a:gd name="connsiteY3" fmla="*/ 0 h 510540"/>
            </a:gdLst>
            <a:ahLst/>
            <a:cxnLst>
              <a:cxn ang="0">
                <a:pos x="connsiteX0" y="connsiteY0"/>
              </a:cxn>
              <a:cxn ang="0">
                <a:pos x="connsiteX1" y="connsiteY1"/>
              </a:cxn>
              <a:cxn ang="0">
                <a:pos x="connsiteX2" y="connsiteY2"/>
              </a:cxn>
              <a:cxn ang="0">
                <a:pos x="connsiteX3" y="connsiteY3"/>
              </a:cxn>
            </a:cxnLst>
            <a:rect l="l" t="t" r="r" b="b"/>
            <a:pathLst>
              <a:path w="495300" h="510540">
                <a:moveTo>
                  <a:pt x="0" y="510540"/>
                </a:moveTo>
                <a:lnTo>
                  <a:pt x="327660" y="510540"/>
                </a:lnTo>
                <a:lnTo>
                  <a:pt x="327660" y="0"/>
                </a:lnTo>
                <a:lnTo>
                  <a:pt x="495300" y="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1" name="Straight Arrow Connector 40"/>
          <p:cNvCxnSpPr/>
          <p:nvPr/>
        </p:nvCxnSpPr>
        <p:spPr>
          <a:xfrm flipV="1">
            <a:off x="3702804" y="3480804"/>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4358661" y="3480804"/>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2"/>
            <a:endCxn id="142" idx="0"/>
          </p:cNvCxnSpPr>
          <p:nvPr/>
        </p:nvCxnSpPr>
        <p:spPr>
          <a:xfrm>
            <a:off x="4028466" y="4751704"/>
            <a:ext cx="0" cy="284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89" idx="0"/>
          </p:cNvCxnSpPr>
          <p:nvPr/>
        </p:nvCxnSpPr>
        <p:spPr>
          <a:xfrm>
            <a:off x="6333081" y="4967888"/>
            <a:ext cx="288" cy="971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368446" y="5153272"/>
            <a:ext cx="150683" cy="107722"/>
          </a:xfrm>
          <a:prstGeom prst="rect">
            <a:avLst/>
          </a:prstGeom>
          <a:noFill/>
        </p:spPr>
        <p:txBody>
          <a:bodyPr wrap="none" lIns="0" tIns="0" rIns="0" bIns="0" rtlCol="0">
            <a:spAutoFit/>
          </a:bodyPr>
          <a:lstStyle>
            <a:defPPr>
              <a:defRPr lang="ko-KR"/>
            </a:defPPr>
            <a:lvl1pPr>
              <a:defRPr sz="800" b="1"/>
            </a:lvl1pPr>
          </a:lstStyle>
          <a:p>
            <a:pPr algn="ctr"/>
            <a:r>
              <a:rPr lang="en-US" altLang="ko-KR" sz="700" dirty="0" smtClean="0">
                <a:latin typeface="+mn-ea"/>
              </a:rPr>
              <a:t>Res</a:t>
            </a:r>
            <a:endParaRPr lang="ko-KR" altLang="en-US" sz="700" dirty="0">
              <a:latin typeface="+mn-ea"/>
            </a:endParaRPr>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en-US" altLang="ko-KR" dirty="0" smtClean="0"/>
              <a:t>Prototype </a:t>
            </a:r>
            <a:r>
              <a:rPr lang="ko-KR" altLang="en-US" dirty="0" smtClean="0"/>
              <a:t>대상은 안심클릭 </a:t>
            </a:r>
            <a:r>
              <a:rPr lang="en-US" altLang="ko-KR" dirty="0" smtClean="0"/>
              <a:t>ACS</a:t>
            </a:r>
            <a:r>
              <a:rPr lang="ko-KR" altLang="en-US" dirty="0" smtClean="0"/>
              <a:t>의 승인결제 표준</a:t>
            </a:r>
            <a:r>
              <a:rPr lang="en-US" altLang="ko-KR" dirty="0" smtClean="0"/>
              <a:t>Flow</a:t>
            </a:r>
            <a:r>
              <a:rPr lang="ko-KR" altLang="en-US" dirty="0" smtClean="0"/>
              <a:t>를 대상으로 하며</a:t>
            </a:r>
            <a:r>
              <a:rPr lang="en-US" altLang="ko-KR" dirty="0" smtClean="0"/>
              <a:t>, </a:t>
            </a:r>
            <a:r>
              <a:rPr lang="ko-KR" altLang="en-US" dirty="0" smtClean="0"/>
              <a:t>카드승인관련 </a:t>
            </a:r>
            <a:r>
              <a:rPr lang="en-US" altLang="ko-KR" dirty="0" smtClean="0"/>
              <a:t>Legacy</a:t>
            </a:r>
            <a:r>
              <a:rPr lang="ko-KR" altLang="en-US" dirty="0" smtClean="0"/>
              <a:t>연동은 </a:t>
            </a:r>
            <a:r>
              <a:rPr lang="en-US" altLang="ko-KR" dirty="0" smtClean="0"/>
              <a:t>Simulator</a:t>
            </a:r>
            <a:r>
              <a:rPr lang="ko-KR" altLang="en-US" dirty="0" smtClean="0"/>
              <a:t>에 적재된 </a:t>
            </a:r>
            <a:r>
              <a:rPr lang="en-US" altLang="ko-KR" dirty="0" smtClean="0"/>
              <a:t>LOG</a:t>
            </a:r>
            <a:r>
              <a:rPr lang="ko-KR" altLang="en-US" dirty="0"/>
              <a:t> </a:t>
            </a:r>
            <a:r>
              <a:rPr lang="ko-KR" altLang="en-US" dirty="0" smtClean="0"/>
              <a:t>데이터를 송수신하여 거래를 구현</a:t>
            </a:r>
            <a:endParaRPr lang="ko-KR" altLang="en-US" dirty="0"/>
          </a:p>
        </p:txBody>
      </p:sp>
    </p:spTree>
    <p:extLst>
      <p:ext uri="{BB962C8B-B14F-4D97-AF65-F5344CB8AC3E}">
        <p14:creationId xmlns:p14="http://schemas.microsoft.com/office/powerpoint/2010/main" val="1869930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094286"/>
            <a:ext cx="9906000" cy="1815882"/>
          </a:xfrm>
          <a:prstGeom prst="rect">
            <a:avLst/>
          </a:prstGeom>
          <a:noFill/>
        </p:spPr>
        <p:txBody>
          <a:bodyPr wrap="square" rtlCol="0">
            <a:spAutoFit/>
            <a:scene3d>
              <a:camera prst="orthographicFront"/>
              <a:lightRig rig="threePt" dir="t"/>
            </a:scene3d>
            <a:sp3d extrusionH="57150">
              <a:bevelT w="38100" h="38100"/>
            </a:sp3d>
          </a:bodyPr>
          <a:lstStyle/>
          <a:p>
            <a:pPr marL="400050" indent="-400050" algn="ctr">
              <a:lnSpc>
                <a:spcPct val="150000"/>
              </a:lnSpc>
              <a:buFont typeface="+mj-lt"/>
              <a:buAutoNum type="romanUcPeriod" startAt="3"/>
            </a:pPr>
            <a:r>
              <a:rPr lang="en-US" altLang="ko-KR" sz="2800" b="1" dirty="0"/>
              <a:t>MPI </a:t>
            </a:r>
            <a:r>
              <a:rPr lang="ko-KR" altLang="en-US" sz="2800" b="1" dirty="0"/>
              <a:t>고도화 구축 방안</a:t>
            </a:r>
            <a:endParaRPr lang="ko-KR" altLang="en-US" sz="2800" b="1" dirty="0">
              <a:latin typeface="+mn-ea"/>
            </a:endParaRPr>
          </a:p>
          <a:p>
            <a:pPr marL="3048000" lvl="1" indent="-266700">
              <a:buFont typeface="+mj-lt"/>
              <a:buAutoNum type="arabicPeriod"/>
            </a:pPr>
            <a:r>
              <a:rPr lang="en-US" altLang="ko-KR" sz="1400" b="1" dirty="0" smtClean="0">
                <a:solidFill>
                  <a:srgbClr val="000000"/>
                </a:solidFill>
                <a:latin typeface="+mn-ea"/>
              </a:rPr>
              <a:t>MPI </a:t>
            </a:r>
            <a:r>
              <a:rPr lang="ko-KR" altLang="en-US" sz="1400" b="1" dirty="0" smtClean="0">
                <a:solidFill>
                  <a:srgbClr val="000000"/>
                </a:solidFill>
                <a:latin typeface="+mn-ea"/>
              </a:rPr>
              <a:t>고도화 개요</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MPI </a:t>
            </a:r>
            <a:r>
              <a:rPr lang="ko-KR" altLang="en-US" sz="1400" b="1" dirty="0">
                <a:solidFill>
                  <a:srgbClr val="000000"/>
                </a:solidFill>
                <a:latin typeface="+mn-ea"/>
              </a:rPr>
              <a:t>고도화 </a:t>
            </a:r>
            <a:r>
              <a:rPr lang="ko-KR" altLang="en-US" sz="1400" b="1" dirty="0" smtClean="0">
                <a:solidFill>
                  <a:srgbClr val="000000"/>
                </a:solidFill>
                <a:latin typeface="+mn-ea"/>
              </a:rPr>
              <a:t>방안</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Big Picture</a:t>
            </a:r>
          </a:p>
          <a:p>
            <a:pPr marL="30480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Architecture</a:t>
            </a:r>
          </a:p>
          <a:p>
            <a:pPr marL="3048000" lvl="1" indent="-266700">
              <a:buFont typeface="+mj-lt"/>
              <a:buAutoNum type="arabicPeriod"/>
            </a:pPr>
            <a:r>
              <a:rPr lang="en-US" altLang="ko-KR" sz="1400" b="1" dirty="0" err="1" smtClean="0">
                <a:solidFill>
                  <a:srgbClr val="000000"/>
                </a:solidFill>
                <a:latin typeface="+mn-ea"/>
              </a:rPr>
              <a:t>MPIj</a:t>
            </a:r>
            <a:r>
              <a:rPr lang="en-US" altLang="ko-KR" sz="1400" b="1" dirty="0" smtClean="0">
                <a:solidFill>
                  <a:srgbClr val="000000"/>
                </a:solidFill>
                <a:latin typeface="+mn-ea"/>
              </a:rPr>
              <a:t> </a:t>
            </a:r>
            <a:r>
              <a:rPr lang="ko-KR" altLang="en-US" sz="1400" b="1" dirty="0">
                <a:solidFill>
                  <a:srgbClr val="000000"/>
                </a:solidFill>
                <a:latin typeface="+mn-ea"/>
              </a:rPr>
              <a:t>주요 구축 </a:t>
            </a:r>
            <a:r>
              <a:rPr lang="ko-KR" altLang="en-US" sz="1400" b="1" dirty="0" smtClean="0">
                <a:solidFill>
                  <a:srgbClr val="000000"/>
                </a:solidFill>
                <a:latin typeface="+mn-ea"/>
              </a:rPr>
              <a:t>항목</a:t>
            </a:r>
            <a:endParaRPr lang="en-US" altLang="ko-KR" sz="1400" b="1" dirty="0">
              <a:solidFill>
                <a:srgbClr val="000000"/>
              </a:solidFill>
              <a:latin typeface="+mn-ea"/>
            </a:endParaRPr>
          </a:p>
        </p:txBody>
      </p:sp>
      <p:cxnSp>
        <p:nvCxnSpPr>
          <p:cNvPr id="7" name="Straight Connector 6"/>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007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r>
              <a:rPr lang="ko-KR" altLang="en-US" dirty="0">
                <a:latin typeface="+mn-ea"/>
                <a:ea typeface="+mn-ea"/>
              </a:rPr>
              <a:t>고객의 다양한 운영환경에 신속히 대응할 수 있는 </a:t>
            </a:r>
            <a:r>
              <a:rPr lang="en-US" altLang="ko-KR" dirty="0">
                <a:latin typeface="+mn-ea"/>
                <a:ea typeface="+mn-ea"/>
              </a:rPr>
              <a:t>MPI</a:t>
            </a:r>
            <a:r>
              <a:rPr lang="ko-KR" altLang="en-US" dirty="0">
                <a:latin typeface="+mn-ea"/>
                <a:ea typeface="+mn-ea"/>
              </a:rPr>
              <a:t>의 구조 개선 방안 수립 및 재개발 필요</a:t>
            </a: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1. MPI </a:t>
            </a:r>
            <a:r>
              <a:rPr lang="ko-KR" altLang="en-US" dirty="0" smtClean="0"/>
              <a:t>고도화 개요</a:t>
            </a:r>
            <a:endParaRPr lang="ko-KR" altLang="en-GB" dirty="0"/>
          </a:p>
        </p:txBody>
      </p:sp>
      <p:sp>
        <p:nvSpPr>
          <p:cNvPr id="4" name="이등변 삼각형 18"/>
          <p:cNvSpPr/>
          <p:nvPr/>
        </p:nvSpPr>
        <p:spPr>
          <a:xfrm rot="5400000">
            <a:off x="4578341" y="3380542"/>
            <a:ext cx="4737100" cy="1247006"/>
          </a:xfrm>
          <a:prstGeom prst="triangle">
            <a:avLst/>
          </a:prstGeom>
          <a:gradFill flip="none" rotWithShape="1">
            <a:gsLst>
              <a:gs pos="0">
                <a:srgbClr val="BBE0E3">
                  <a:shade val="30000"/>
                  <a:satMod val="115000"/>
                </a:srgbClr>
              </a:gs>
              <a:gs pos="50000">
                <a:srgbClr val="BBE0E3">
                  <a:shade val="67500"/>
                  <a:satMod val="115000"/>
                </a:srgbClr>
              </a:gs>
              <a:gs pos="80000">
                <a:srgbClr val="FFFFFF"/>
              </a:gs>
            </a:gsLst>
            <a:lin ang="54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dirty="0">
              <a:ln>
                <a:noFill/>
              </a:ln>
              <a:solidFill>
                <a:srgbClr val="FFFFFF"/>
              </a:solidFill>
              <a:effectLst/>
              <a:uLnTx/>
              <a:uFillTx/>
              <a:latin typeface="Futura Md"/>
              <a:ea typeface="가는각진제목체"/>
            </a:endParaRPr>
          </a:p>
        </p:txBody>
      </p:sp>
      <p:sp>
        <p:nvSpPr>
          <p:cNvPr id="5" name="모서리가 둥근 직사각형 10"/>
          <p:cNvSpPr/>
          <p:nvPr/>
        </p:nvSpPr>
        <p:spPr>
          <a:xfrm>
            <a:off x="488505" y="1914797"/>
            <a:ext cx="6048672" cy="4178500"/>
          </a:xfrm>
          <a:prstGeom prst="roundRect">
            <a:avLst>
              <a:gd name="adj" fmla="val 6356"/>
            </a:avLst>
          </a:prstGeom>
          <a:ln w="76200"/>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marL="268288" lvl="0" indent="-268288" fontAlgn="base" latinLnBrk="0">
              <a:lnSpc>
                <a:spcPct val="150000"/>
              </a:lnSpc>
              <a:spcBef>
                <a:spcPct val="0"/>
              </a:spcBef>
              <a:spcAft>
                <a:spcPts val="1200"/>
              </a:spcAft>
              <a:buFont typeface="Wingdings" pitchFamily="2" charset="2"/>
              <a:buChar char="l"/>
              <a:defRPr/>
            </a:pPr>
            <a:r>
              <a:rPr kumimoji="1" lang="en-US" altLang="ko-KR" sz="1600" b="1" kern="0" dirty="0" smtClean="0">
                <a:solidFill>
                  <a:srgbClr val="000000"/>
                </a:solidFill>
                <a:latin typeface="+mn-ea"/>
              </a:rPr>
              <a:t>XML</a:t>
            </a:r>
            <a:r>
              <a:rPr kumimoji="1" lang="ko-KR" altLang="en-US" sz="1600" b="1" kern="0" dirty="0" smtClean="0">
                <a:solidFill>
                  <a:srgbClr val="000000"/>
                </a:solidFill>
                <a:latin typeface="+mn-ea"/>
              </a:rPr>
              <a:t>분석 </a:t>
            </a:r>
            <a:r>
              <a:rPr kumimoji="1" lang="ko-KR" altLang="en-US" sz="1600" b="1" kern="0" dirty="0">
                <a:solidFill>
                  <a:srgbClr val="000000"/>
                </a:solidFill>
                <a:latin typeface="+mn-ea"/>
              </a:rPr>
              <a:t>과정에서 </a:t>
            </a:r>
            <a:r>
              <a:rPr kumimoji="1" lang="en-US" altLang="ko-KR" sz="1600" b="1" kern="0" dirty="0">
                <a:solidFill>
                  <a:srgbClr val="000000"/>
                </a:solidFill>
                <a:latin typeface="+mn-ea"/>
              </a:rPr>
              <a:t>Dynamic Parsing</a:t>
            </a:r>
            <a:r>
              <a:rPr kumimoji="1" lang="ko-KR" altLang="en-US" sz="1600" b="1" kern="0" dirty="0">
                <a:solidFill>
                  <a:srgbClr val="000000"/>
                </a:solidFill>
                <a:latin typeface="+mn-ea"/>
              </a:rPr>
              <a:t>으로 반복적인 메모리 </a:t>
            </a:r>
            <a:r>
              <a:rPr kumimoji="1" lang="en-US" altLang="ko-KR" sz="1600" b="1" kern="0" dirty="0">
                <a:solidFill>
                  <a:srgbClr val="000000"/>
                </a:solidFill>
                <a:latin typeface="+mn-ea"/>
              </a:rPr>
              <a:t>Allocate </a:t>
            </a:r>
            <a:r>
              <a:rPr kumimoji="1" lang="ko-KR" altLang="en-US" sz="1600" b="1" kern="0" dirty="0">
                <a:solidFill>
                  <a:srgbClr val="000000"/>
                </a:solidFill>
                <a:latin typeface="+mn-ea"/>
              </a:rPr>
              <a:t>및 </a:t>
            </a:r>
            <a:r>
              <a:rPr kumimoji="1" lang="en-US" altLang="ko-KR" sz="1600" b="1" kern="0" dirty="0">
                <a:solidFill>
                  <a:srgbClr val="000000"/>
                </a:solidFill>
                <a:latin typeface="+mn-ea"/>
              </a:rPr>
              <a:t>Free</a:t>
            </a:r>
            <a:r>
              <a:rPr kumimoji="1" lang="ko-KR" altLang="en-US" sz="1600" b="1" kern="0" dirty="0">
                <a:solidFill>
                  <a:srgbClr val="000000"/>
                </a:solidFill>
                <a:latin typeface="+mn-ea"/>
              </a:rPr>
              <a:t>로 인한 </a:t>
            </a:r>
            <a:r>
              <a:rPr kumimoji="1" lang="ko-KR" altLang="en-US" sz="1600" b="1" kern="0" dirty="0" smtClean="0">
                <a:solidFill>
                  <a:srgbClr val="000000"/>
                </a:solidFill>
                <a:latin typeface="+mn-ea"/>
              </a:rPr>
              <a:t>응답시간 저하</a:t>
            </a:r>
            <a:endParaRPr kumimoji="1" lang="en-US" altLang="ko-KR" sz="1600" b="1" kern="0" dirty="0" smtClean="0">
              <a:solidFill>
                <a:srgbClr val="000000"/>
              </a:solidFill>
              <a:latin typeface="+mn-ea"/>
            </a:endParaRP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smtClean="0">
                <a:solidFill>
                  <a:srgbClr val="000000"/>
                </a:solidFill>
                <a:latin typeface="+mn-ea"/>
              </a:rPr>
              <a:t>고객사의 다양한 운영체제</a:t>
            </a:r>
            <a:r>
              <a:rPr kumimoji="1" lang="en-US" altLang="ko-KR" sz="1600" b="1" kern="0" dirty="0" smtClean="0">
                <a:solidFill>
                  <a:srgbClr val="000000"/>
                </a:solidFill>
                <a:latin typeface="+mn-ea"/>
              </a:rPr>
              <a:t>,</a:t>
            </a:r>
            <a:r>
              <a:rPr kumimoji="1" lang="ko-KR" altLang="en-US" sz="1600" b="1" kern="0" dirty="0" smtClean="0">
                <a:solidFill>
                  <a:srgbClr val="000000"/>
                </a:solidFill>
                <a:latin typeface="+mn-ea"/>
              </a:rPr>
              <a:t> 서버 </a:t>
            </a:r>
            <a:r>
              <a:rPr kumimoji="1" lang="ko-KR" altLang="en-US" sz="1600" b="1" kern="0" dirty="0">
                <a:solidFill>
                  <a:srgbClr val="000000"/>
                </a:solidFill>
                <a:latin typeface="+mn-ea"/>
              </a:rPr>
              <a:t>종류에 따른 소스 관리의 </a:t>
            </a:r>
            <a:r>
              <a:rPr kumimoji="1" lang="ko-KR" altLang="en-US" sz="1600" b="1" kern="0" dirty="0" smtClean="0">
                <a:solidFill>
                  <a:srgbClr val="000000"/>
                </a:solidFill>
                <a:latin typeface="+mn-ea"/>
              </a:rPr>
              <a:t>효율성 저하 및 </a:t>
            </a:r>
            <a:r>
              <a:rPr kumimoji="1" lang="en-US" altLang="ko-KR" sz="1600" b="1" kern="0" dirty="0" smtClean="0">
                <a:solidFill>
                  <a:srgbClr val="000000"/>
                </a:solidFill>
                <a:latin typeface="+mn-ea"/>
              </a:rPr>
              <a:t>Version UP, </a:t>
            </a:r>
            <a:r>
              <a:rPr kumimoji="1" lang="ko-KR" altLang="en-US" sz="1600" b="1" kern="0" dirty="0" smtClean="0">
                <a:solidFill>
                  <a:srgbClr val="000000"/>
                </a:solidFill>
                <a:latin typeface="+mn-ea"/>
              </a:rPr>
              <a:t>배포의 한계 발생</a:t>
            </a:r>
            <a:endParaRPr kumimoji="1" lang="ko-KR" altLang="en-US" sz="1600" b="1" kern="0" dirty="0">
              <a:solidFill>
                <a:srgbClr val="000000"/>
              </a:solidFill>
              <a:latin typeface="+mn-ea"/>
            </a:endParaRP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a:solidFill>
                  <a:srgbClr val="000000"/>
                </a:solidFill>
                <a:latin typeface="+mn-ea"/>
              </a:rPr>
              <a:t>라이선스의 부재로 인한 무단 도용 및 사이트 관리 불가</a:t>
            </a: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a:solidFill>
                  <a:srgbClr val="000000"/>
                </a:solidFill>
                <a:latin typeface="+mn-ea"/>
              </a:rPr>
              <a:t>거래인증</a:t>
            </a:r>
            <a:r>
              <a:rPr kumimoji="1" lang="en-US" altLang="ko-KR" sz="1600" b="1" kern="0" dirty="0">
                <a:solidFill>
                  <a:srgbClr val="000000"/>
                </a:solidFill>
                <a:latin typeface="+mn-ea"/>
              </a:rPr>
              <a:t>(</a:t>
            </a:r>
            <a:r>
              <a:rPr kumimoji="1" lang="en-US" altLang="ko-KR" sz="1600" b="1" kern="0" dirty="0" err="1">
                <a:solidFill>
                  <a:srgbClr val="000000"/>
                </a:solidFill>
                <a:latin typeface="+mn-ea"/>
              </a:rPr>
              <a:t>PAReq</a:t>
            </a:r>
            <a:r>
              <a:rPr kumimoji="1" lang="en-US" altLang="ko-KR" sz="1600" b="1" kern="0" dirty="0">
                <a:solidFill>
                  <a:srgbClr val="000000"/>
                </a:solidFill>
                <a:latin typeface="+mn-ea"/>
              </a:rPr>
              <a:t>/</a:t>
            </a:r>
            <a:r>
              <a:rPr kumimoji="1" lang="en-US" altLang="ko-KR" sz="1600" b="1" kern="0" dirty="0" err="1">
                <a:solidFill>
                  <a:srgbClr val="000000"/>
                </a:solidFill>
                <a:latin typeface="+mn-ea"/>
              </a:rPr>
              <a:t>PARes</a:t>
            </a:r>
            <a:r>
              <a:rPr kumimoji="1" lang="en-US" altLang="ko-KR" sz="1600" b="1" kern="0" dirty="0">
                <a:solidFill>
                  <a:srgbClr val="000000"/>
                </a:solidFill>
                <a:latin typeface="+mn-ea"/>
              </a:rPr>
              <a:t>) </a:t>
            </a:r>
            <a:r>
              <a:rPr kumimoji="1" lang="ko-KR" altLang="en-US" sz="1600" b="1" kern="0" dirty="0">
                <a:solidFill>
                  <a:srgbClr val="000000"/>
                </a:solidFill>
                <a:latin typeface="+mn-ea"/>
              </a:rPr>
              <a:t>메시지 </a:t>
            </a:r>
            <a:r>
              <a:rPr kumimoji="1" lang="ko-KR" altLang="en-US" sz="1600" b="1" kern="0" dirty="0" smtClean="0">
                <a:solidFill>
                  <a:srgbClr val="000000"/>
                </a:solidFill>
                <a:latin typeface="+mn-ea"/>
              </a:rPr>
              <a:t>적재 시 </a:t>
            </a:r>
            <a:r>
              <a:rPr kumimoji="1" lang="en-US" altLang="ko-KR" sz="1600" b="1" kern="0" dirty="0">
                <a:solidFill>
                  <a:srgbClr val="000000"/>
                </a:solidFill>
                <a:latin typeface="+mn-ea"/>
              </a:rPr>
              <a:t>DB</a:t>
            </a:r>
            <a:r>
              <a:rPr kumimoji="1" lang="ko-KR" altLang="en-US" sz="1600" b="1" kern="0" dirty="0">
                <a:solidFill>
                  <a:srgbClr val="000000"/>
                </a:solidFill>
                <a:latin typeface="+mn-ea"/>
              </a:rPr>
              <a:t>의 사용으로 인한 고객사의 추가 비용 발생 및 </a:t>
            </a:r>
            <a:r>
              <a:rPr kumimoji="1" lang="ko-KR" altLang="en-US" sz="1600" b="1" kern="0" dirty="0" smtClean="0">
                <a:solidFill>
                  <a:srgbClr val="000000"/>
                </a:solidFill>
                <a:latin typeface="+mn-ea"/>
              </a:rPr>
              <a:t>설치의 </a:t>
            </a:r>
            <a:r>
              <a:rPr kumimoji="1" lang="ko-KR" altLang="en-US" sz="1600" b="1" kern="0" dirty="0">
                <a:solidFill>
                  <a:srgbClr val="000000"/>
                </a:solidFill>
                <a:latin typeface="+mn-ea"/>
              </a:rPr>
              <a:t>어려움 발생</a:t>
            </a:r>
          </a:p>
          <a:p>
            <a:pPr marL="268288" lvl="0" indent="-268288" fontAlgn="base" latinLnBrk="0">
              <a:lnSpc>
                <a:spcPct val="150000"/>
              </a:lnSpc>
              <a:spcBef>
                <a:spcPct val="0"/>
              </a:spcBef>
              <a:spcAft>
                <a:spcPts val="1200"/>
              </a:spcAft>
              <a:buFont typeface="Wingdings" pitchFamily="2" charset="2"/>
              <a:buChar char="l"/>
              <a:defRPr/>
            </a:pPr>
            <a:r>
              <a:rPr kumimoji="1" lang="ko-KR" altLang="en-US" sz="1600" b="1" kern="0" dirty="0" err="1" smtClean="0">
                <a:solidFill>
                  <a:srgbClr val="000000"/>
                </a:solidFill>
                <a:latin typeface="+mn-ea"/>
              </a:rPr>
              <a:t>고객사에</a:t>
            </a:r>
            <a:r>
              <a:rPr kumimoji="1" lang="ko-KR" altLang="en-US" sz="1600" b="1" kern="0" dirty="0" smtClean="0">
                <a:solidFill>
                  <a:srgbClr val="000000"/>
                </a:solidFill>
                <a:latin typeface="+mn-ea"/>
              </a:rPr>
              <a:t> </a:t>
            </a:r>
            <a:r>
              <a:rPr kumimoji="1" lang="ko-KR" altLang="en-US" sz="1600" b="1" kern="0" dirty="0">
                <a:solidFill>
                  <a:srgbClr val="000000"/>
                </a:solidFill>
                <a:latin typeface="+mn-ea"/>
              </a:rPr>
              <a:t>제공되는 </a:t>
            </a:r>
            <a:r>
              <a:rPr kumimoji="1" lang="en-US" altLang="ko-KR" sz="1600" b="1" kern="0" dirty="0">
                <a:solidFill>
                  <a:srgbClr val="000000"/>
                </a:solidFill>
                <a:latin typeface="+mn-ea"/>
              </a:rPr>
              <a:t>API </a:t>
            </a:r>
            <a:r>
              <a:rPr kumimoji="1" lang="ko-KR" altLang="en-US" sz="1600" b="1" kern="0" dirty="0">
                <a:solidFill>
                  <a:srgbClr val="000000"/>
                </a:solidFill>
                <a:latin typeface="+mn-ea"/>
              </a:rPr>
              <a:t>부재로 인한 고객사의 개발 편리성 </a:t>
            </a:r>
            <a:r>
              <a:rPr kumimoji="1" lang="ko-KR" altLang="en-US" sz="1600" b="1" kern="0" dirty="0" smtClean="0">
                <a:solidFill>
                  <a:srgbClr val="000000"/>
                </a:solidFill>
                <a:latin typeface="+mn-ea"/>
              </a:rPr>
              <a:t>저하</a:t>
            </a:r>
            <a:endParaRPr kumimoji="1" lang="ko-KR" altLang="en-US" sz="1600" b="1" kern="0" dirty="0">
              <a:solidFill>
                <a:srgbClr val="000000"/>
              </a:solidFill>
              <a:latin typeface="+mn-ea"/>
            </a:endParaRPr>
          </a:p>
        </p:txBody>
      </p:sp>
      <p:sp>
        <p:nvSpPr>
          <p:cNvPr id="6"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7" name="TextBox 6"/>
          <p:cNvSpPr txBox="1"/>
          <p:nvPr/>
        </p:nvSpPr>
        <p:spPr>
          <a:xfrm>
            <a:off x="7556456" y="3157659"/>
            <a:ext cx="1723549" cy="1692771"/>
          </a:xfrm>
          <a:prstGeom prst="rect">
            <a:avLst/>
          </a:prstGeom>
          <a:noFill/>
          <a:effectLst>
            <a:glow rad="63500">
              <a:schemeClr val="accent1">
                <a:satMod val="175000"/>
                <a:alpha val="40000"/>
              </a:schemeClr>
            </a:glow>
          </a:effectLst>
          <a:scene3d>
            <a:camera prst="orthographicFront"/>
            <a:lightRig rig="threePt" dir="t"/>
          </a:scene3d>
          <a:sp3d>
            <a:bevelT/>
          </a:sp3d>
        </p:spPr>
        <p:txBody>
          <a:bodyPr wrap="none" rtlCol="0">
            <a:spAutoFit/>
            <a:sp3d extrusionH="57150">
              <a:bevelT w="38100" h="38100"/>
            </a:sp3d>
          </a:bodyPr>
          <a:lstStyle/>
          <a:p>
            <a:pPr algn="ctr"/>
            <a:r>
              <a:rPr lang="en-US" altLang="ko-KR" sz="6400" b="1" dirty="0" smtClean="0">
                <a:latin typeface="Gisha" panose="020B0502040204020203" pitchFamily="34" charset="-79"/>
                <a:cs typeface="Gisha" panose="020B0502040204020203" pitchFamily="34" charset="-79"/>
              </a:rPr>
              <a:t>MPI</a:t>
            </a:r>
            <a:endParaRPr lang="en-US" altLang="ko-KR" sz="6400" b="1" dirty="0">
              <a:latin typeface="Gisha" panose="020B0502040204020203" pitchFamily="34" charset="-79"/>
              <a:cs typeface="Gisha" panose="020B0502040204020203" pitchFamily="34" charset="-79"/>
            </a:endParaRPr>
          </a:p>
          <a:p>
            <a:pPr algn="ctr"/>
            <a:r>
              <a:rPr lang="ko-KR" altLang="en-US" sz="4000" b="1" dirty="0" smtClean="0">
                <a:latin typeface="Gisha" panose="020B0502040204020203" pitchFamily="34" charset="-79"/>
                <a:cs typeface="Gisha" panose="020B0502040204020203" pitchFamily="34" charset="-79"/>
              </a:rPr>
              <a:t>고도화</a:t>
            </a:r>
            <a:endParaRPr lang="ko-KR" altLang="en-US" sz="40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8315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r>
              <a:rPr lang="en-US" altLang="ko-KR" dirty="0" smtClean="0">
                <a:latin typeface="+mn-ea"/>
                <a:ea typeface="+mn-ea"/>
              </a:rPr>
              <a:t>AS-IS </a:t>
            </a:r>
            <a:r>
              <a:rPr lang="ko-KR" altLang="en-US" dirty="0" smtClean="0">
                <a:latin typeface="+mn-ea"/>
                <a:ea typeface="+mn-ea"/>
              </a:rPr>
              <a:t>현행 주요 </a:t>
            </a:r>
            <a:r>
              <a:rPr lang="en-US" altLang="ko-KR" dirty="0" smtClean="0">
                <a:latin typeface="+mn-ea"/>
                <a:ea typeface="+mn-ea"/>
              </a:rPr>
              <a:t>ISSUE</a:t>
            </a:r>
            <a:r>
              <a:rPr lang="ko-KR" altLang="en-US" dirty="0" smtClean="0">
                <a:latin typeface="+mn-ea"/>
                <a:ea typeface="+mn-ea"/>
              </a:rPr>
              <a:t>에 대해 해결방안을 도출하여 </a:t>
            </a:r>
            <a:r>
              <a:rPr lang="en-US" altLang="ko-KR" dirty="0" smtClean="0">
                <a:latin typeface="+mn-ea"/>
                <a:ea typeface="+mn-ea"/>
              </a:rPr>
              <a:t>TO-BE MPI </a:t>
            </a:r>
            <a:r>
              <a:rPr lang="ko-KR" altLang="en-US" dirty="0" smtClean="0">
                <a:latin typeface="+mn-ea"/>
                <a:ea typeface="+mn-ea"/>
              </a:rPr>
              <a:t>구축에 적용 개발</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2. MPI </a:t>
            </a:r>
            <a:r>
              <a:rPr lang="ko-KR" altLang="en-US" dirty="0" smtClean="0"/>
              <a:t>고도화 방안</a:t>
            </a:r>
            <a:endParaRPr lang="ko-KR" altLang="en-GB" dirty="0"/>
          </a:p>
        </p:txBody>
      </p:sp>
      <p:sp>
        <p:nvSpPr>
          <p:cNvPr id="8" name="정육면체 31"/>
          <p:cNvSpPr/>
          <p:nvPr/>
        </p:nvSpPr>
        <p:spPr>
          <a:xfrm>
            <a:off x="587148" y="175072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200" b="1" kern="0" dirty="0">
                <a:solidFill>
                  <a:srgbClr val="000000"/>
                </a:solidFill>
                <a:latin typeface="+mn-ea"/>
              </a:rPr>
              <a:t>XML</a:t>
            </a:r>
            <a:r>
              <a:rPr kumimoji="1" lang="ko-KR" altLang="en-US" sz="1200" b="1" kern="0" dirty="0">
                <a:solidFill>
                  <a:srgbClr val="000000"/>
                </a:solidFill>
                <a:latin typeface="+mn-ea"/>
              </a:rPr>
              <a:t>분석 과정에서 </a:t>
            </a:r>
            <a:r>
              <a:rPr kumimoji="1" lang="en-US" altLang="ko-KR" sz="1200" b="1" kern="0" dirty="0">
                <a:solidFill>
                  <a:srgbClr val="000000"/>
                </a:solidFill>
                <a:latin typeface="+mn-ea"/>
              </a:rPr>
              <a:t>Dynamic Parsing</a:t>
            </a:r>
            <a:r>
              <a:rPr kumimoji="1" lang="ko-KR" altLang="en-US" sz="1200" b="1" kern="0" dirty="0">
                <a:solidFill>
                  <a:srgbClr val="000000"/>
                </a:solidFill>
                <a:latin typeface="+mn-ea"/>
              </a:rPr>
              <a:t>으로 반복적인 메모리 </a:t>
            </a:r>
            <a:r>
              <a:rPr kumimoji="1" lang="en-US" altLang="ko-KR" sz="1200" b="1" kern="0" dirty="0">
                <a:solidFill>
                  <a:srgbClr val="000000"/>
                </a:solidFill>
                <a:latin typeface="+mn-ea"/>
              </a:rPr>
              <a:t>Allocate </a:t>
            </a:r>
            <a:r>
              <a:rPr kumimoji="1" lang="ko-KR" altLang="en-US" sz="1200" b="1" kern="0" dirty="0">
                <a:solidFill>
                  <a:srgbClr val="000000"/>
                </a:solidFill>
                <a:latin typeface="+mn-ea"/>
              </a:rPr>
              <a:t>및 </a:t>
            </a:r>
            <a:r>
              <a:rPr kumimoji="1" lang="en-US" altLang="ko-KR" sz="1200" b="1" kern="0" dirty="0">
                <a:solidFill>
                  <a:srgbClr val="000000"/>
                </a:solidFill>
                <a:latin typeface="+mn-ea"/>
              </a:rPr>
              <a:t>Free</a:t>
            </a:r>
            <a:r>
              <a:rPr kumimoji="1" lang="ko-KR" altLang="en-US" sz="1200" b="1" kern="0" dirty="0">
                <a:solidFill>
                  <a:srgbClr val="000000"/>
                </a:solidFill>
                <a:latin typeface="+mn-ea"/>
              </a:rPr>
              <a:t>로 인한 응답시간 저하</a:t>
            </a:r>
          </a:p>
        </p:txBody>
      </p:sp>
      <p:sp>
        <p:nvSpPr>
          <p:cNvPr id="9" name="정육면체 32"/>
          <p:cNvSpPr/>
          <p:nvPr/>
        </p:nvSpPr>
        <p:spPr>
          <a:xfrm>
            <a:off x="587148" y="267509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고객사의 다양한 운영체제</a:t>
            </a:r>
            <a:r>
              <a:rPr kumimoji="1" lang="en-US" altLang="ko-KR" sz="1200" b="1" kern="0" dirty="0">
                <a:solidFill>
                  <a:srgbClr val="000000"/>
                </a:solidFill>
                <a:latin typeface="+mn-ea"/>
              </a:rPr>
              <a:t>, </a:t>
            </a:r>
            <a:r>
              <a:rPr kumimoji="1" lang="ko-KR" altLang="en-US" sz="1200" b="1" kern="0" dirty="0">
                <a:solidFill>
                  <a:srgbClr val="000000"/>
                </a:solidFill>
                <a:latin typeface="+mn-ea"/>
              </a:rPr>
              <a:t>서버 종류에 따른 소스 관리의 효율성 저하 및 </a:t>
            </a:r>
            <a:r>
              <a:rPr kumimoji="1" lang="en-US" altLang="ko-KR" sz="1200" b="1" kern="0" dirty="0">
                <a:solidFill>
                  <a:srgbClr val="000000"/>
                </a:solidFill>
                <a:latin typeface="+mn-ea"/>
              </a:rPr>
              <a:t>Version UP, </a:t>
            </a:r>
            <a:r>
              <a:rPr kumimoji="1" lang="ko-KR" altLang="en-US" sz="1200" b="1" kern="0" dirty="0">
                <a:solidFill>
                  <a:srgbClr val="000000"/>
                </a:solidFill>
                <a:latin typeface="+mn-ea"/>
              </a:rPr>
              <a:t>배포의 한계 발생</a:t>
            </a:r>
          </a:p>
        </p:txBody>
      </p:sp>
      <p:sp>
        <p:nvSpPr>
          <p:cNvPr id="10" name="정육면체 33"/>
          <p:cNvSpPr/>
          <p:nvPr/>
        </p:nvSpPr>
        <p:spPr>
          <a:xfrm>
            <a:off x="587148" y="359946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라이선스의 부재로 인한 무단 도용 및 사이트 관리 불가</a:t>
            </a:r>
          </a:p>
        </p:txBody>
      </p:sp>
      <p:sp>
        <p:nvSpPr>
          <p:cNvPr id="11" name="정육면체 34"/>
          <p:cNvSpPr/>
          <p:nvPr/>
        </p:nvSpPr>
        <p:spPr>
          <a:xfrm>
            <a:off x="587148" y="452383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chemeClr val="tx1"/>
                </a:solidFill>
                <a:latin typeface="+mn-ea"/>
              </a:rPr>
              <a:t>거래인증</a:t>
            </a:r>
            <a:r>
              <a:rPr kumimoji="1" lang="en-US" altLang="ko-KR" sz="1200" b="1" kern="0" dirty="0">
                <a:solidFill>
                  <a:schemeClr val="tx1"/>
                </a:solidFill>
                <a:latin typeface="+mn-ea"/>
              </a:rPr>
              <a:t>(</a:t>
            </a:r>
            <a:r>
              <a:rPr kumimoji="1" lang="en-US" altLang="ko-KR" sz="1200" b="1" kern="0" dirty="0" err="1">
                <a:solidFill>
                  <a:schemeClr val="tx1"/>
                </a:solidFill>
                <a:latin typeface="+mn-ea"/>
              </a:rPr>
              <a:t>PAReq</a:t>
            </a:r>
            <a:r>
              <a:rPr kumimoji="1" lang="en-US" altLang="ko-KR" sz="1200" b="1" kern="0" dirty="0">
                <a:solidFill>
                  <a:schemeClr val="tx1"/>
                </a:solidFill>
                <a:latin typeface="+mn-ea"/>
              </a:rPr>
              <a:t>/</a:t>
            </a:r>
            <a:r>
              <a:rPr kumimoji="1" lang="en-US" altLang="ko-KR" sz="1200" b="1" kern="0" dirty="0" err="1">
                <a:solidFill>
                  <a:schemeClr val="tx1"/>
                </a:solidFill>
                <a:latin typeface="+mn-ea"/>
              </a:rPr>
              <a:t>PARes</a:t>
            </a:r>
            <a:r>
              <a:rPr kumimoji="1" lang="en-US" altLang="ko-KR" sz="1200" b="1" kern="0" dirty="0">
                <a:solidFill>
                  <a:schemeClr val="tx1"/>
                </a:solidFill>
                <a:latin typeface="+mn-ea"/>
              </a:rPr>
              <a:t>) </a:t>
            </a:r>
            <a:r>
              <a:rPr kumimoji="1" lang="ko-KR" altLang="en-US" sz="1200" b="1" kern="0" dirty="0">
                <a:solidFill>
                  <a:schemeClr val="tx1"/>
                </a:solidFill>
                <a:latin typeface="+mn-ea"/>
              </a:rPr>
              <a:t>메시지 적재 시 </a:t>
            </a:r>
            <a:r>
              <a:rPr kumimoji="1" lang="en-US" altLang="ko-KR" sz="1200" b="1" kern="0" dirty="0">
                <a:solidFill>
                  <a:schemeClr val="tx1"/>
                </a:solidFill>
                <a:latin typeface="+mn-ea"/>
              </a:rPr>
              <a:t>DB</a:t>
            </a:r>
            <a:r>
              <a:rPr kumimoji="1" lang="ko-KR" altLang="en-US" sz="1200" b="1" kern="0" dirty="0">
                <a:solidFill>
                  <a:schemeClr val="tx1"/>
                </a:solidFill>
                <a:latin typeface="+mn-ea"/>
              </a:rPr>
              <a:t>의 사용으로 인한 고객사의 추가 비용 발생 및 설치의 어려움 발생</a:t>
            </a:r>
          </a:p>
        </p:txBody>
      </p:sp>
      <p:sp>
        <p:nvSpPr>
          <p:cNvPr id="12" name="정육면체 34"/>
          <p:cNvSpPr/>
          <p:nvPr/>
        </p:nvSpPr>
        <p:spPr>
          <a:xfrm>
            <a:off x="570504" y="5448201"/>
            <a:ext cx="4068000" cy="882724"/>
          </a:xfrm>
          <a:prstGeom prst="cube">
            <a:avLst>
              <a:gd name="adj" fmla="val 18023"/>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err="1">
                <a:solidFill>
                  <a:schemeClr val="tx1"/>
                </a:solidFill>
                <a:latin typeface="+mn-ea"/>
              </a:rPr>
              <a:t>고객사에</a:t>
            </a:r>
            <a:r>
              <a:rPr kumimoji="1" lang="ko-KR" altLang="en-US" sz="1200" b="1" kern="0" dirty="0">
                <a:solidFill>
                  <a:schemeClr val="tx1"/>
                </a:solidFill>
                <a:latin typeface="+mn-ea"/>
              </a:rPr>
              <a:t> 제공되는 </a:t>
            </a:r>
            <a:r>
              <a:rPr kumimoji="1" lang="en-US" altLang="ko-KR" sz="1200" b="1" kern="0" dirty="0">
                <a:solidFill>
                  <a:schemeClr val="tx1"/>
                </a:solidFill>
                <a:latin typeface="+mn-ea"/>
              </a:rPr>
              <a:t>API </a:t>
            </a:r>
            <a:r>
              <a:rPr kumimoji="1" lang="ko-KR" altLang="en-US" sz="1200" b="1" kern="0" dirty="0">
                <a:solidFill>
                  <a:schemeClr val="tx1"/>
                </a:solidFill>
                <a:latin typeface="+mn-ea"/>
              </a:rPr>
              <a:t>부재로 인한 고객사의 개발 편리성 저하</a:t>
            </a:r>
          </a:p>
        </p:txBody>
      </p:sp>
      <p:sp>
        <p:nvSpPr>
          <p:cNvPr id="13" name="정육면체 31"/>
          <p:cNvSpPr/>
          <p:nvPr/>
        </p:nvSpPr>
        <p:spPr>
          <a:xfrm>
            <a:off x="5313040" y="175072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a:solidFill>
                  <a:srgbClr val="000000"/>
                </a:solidFill>
                <a:latin typeface="+mn-ea"/>
              </a:rPr>
              <a:t>Static XML Parsing</a:t>
            </a:r>
            <a:r>
              <a:rPr kumimoji="1" lang="ko-KR" altLang="en-US" sz="1400" b="1" kern="0" dirty="0">
                <a:solidFill>
                  <a:srgbClr val="000000"/>
                </a:solidFill>
                <a:latin typeface="+mn-ea"/>
              </a:rPr>
              <a:t>으로 메모리 할당에 따른 속도 및 성능 개선</a:t>
            </a:r>
          </a:p>
        </p:txBody>
      </p:sp>
      <p:sp>
        <p:nvSpPr>
          <p:cNvPr id="14" name="정육면체 32"/>
          <p:cNvSpPr/>
          <p:nvPr/>
        </p:nvSpPr>
        <p:spPr>
          <a:xfrm>
            <a:off x="5313040" y="267509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smtClean="0">
                <a:solidFill>
                  <a:srgbClr val="000000"/>
                </a:solidFill>
                <a:latin typeface="+mn-ea"/>
              </a:rPr>
              <a:t>JAVA</a:t>
            </a:r>
            <a:r>
              <a:rPr kumimoji="1" lang="ko-KR" altLang="en-US" sz="1400" b="1" kern="0" dirty="0" smtClean="0">
                <a:solidFill>
                  <a:srgbClr val="000000"/>
                </a:solidFill>
                <a:latin typeface="+mn-ea"/>
              </a:rPr>
              <a:t>기반</a:t>
            </a:r>
            <a:r>
              <a:rPr kumimoji="1" lang="en-US" altLang="ko-KR" sz="1400" b="1" kern="0" dirty="0" smtClean="0">
                <a:solidFill>
                  <a:srgbClr val="000000"/>
                </a:solidFill>
                <a:latin typeface="+mn-ea"/>
              </a:rPr>
              <a:t> </a:t>
            </a:r>
            <a:r>
              <a:rPr kumimoji="1" lang="ko-KR" altLang="en-US" sz="1400" b="1" kern="0" dirty="0">
                <a:solidFill>
                  <a:srgbClr val="000000"/>
                </a:solidFill>
                <a:latin typeface="+mn-ea"/>
              </a:rPr>
              <a:t>개발로 </a:t>
            </a:r>
            <a:r>
              <a:rPr kumimoji="1" lang="ko-KR" altLang="en-US" sz="1400" b="1" kern="0" dirty="0" smtClean="0">
                <a:solidFill>
                  <a:srgbClr val="000000"/>
                </a:solidFill>
                <a:latin typeface="+mn-ea"/>
              </a:rPr>
              <a:t>호환성 향상을 통한 보수</a:t>
            </a:r>
            <a:r>
              <a:rPr kumimoji="1" lang="en-US" altLang="ko-KR" sz="1400" b="1" kern="0" dirty="0" smtClean="0">
                <a:solidFill>
                  <a:srgbClr val="000000"/>
                </a:solidFill>
                <a:latin typeface="+mn-ea"/>
              </a:rPr>
              <a:t>/</a:t>
            </a:r>
            <a:r>
              <a:rPr kumimoji="1" lang="ko-KR" altLang="en-US" sz="1400" b="1" kern="0" dirty="0" smtClean="0">
                <a:solidFill>
                  <a:srgbClr val="000000"/>
                </a:solidFill>
                <a:latin typeface="+mn-ea"/>
              </a:rPr>
              <a:t>유지 개발의 효율성 향상 </a:t>
            </a:r>
            <a:endParaRPr kumimoji="1" lang="ko-KR" altLang="en-US" sz="1400" b="1" kern="0" dirty="0">
              <a:solidFill>
                <a:srgbClr val="000000"/>
              </a:solidFill>
              <a:latin typeface="+mn-ea"/>
            </a:endParaRPr>
          </a:p>
        </p:txBody>
      </p:sp>
      <p:sp>
        <p:nvSpPr>
          <p:cNvPr id="15" name="정육면체 33"/>
          <p:cNvSpPr/>
          <p:nvPr/>
        </p:nvSpPr>
        <p:spPr>
          <a:xfrm>
            <a:off x="5313040" y="359946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400" b="1" kern="0" dirty="0" err="1">
                <a:solidFill>
                  <a:srgbClr val="000000"/>
                </a:solidFill>
                <a:latin typeface="+mn-ea"/>
              </a:rPr>
              <a:t>고객사</a:t>
            </a:r>
            <a:r>
              <a:rPr kumimoji="1" lang="ko-KR" altLang="en-US" sz="1400" b="1" kern="0" dirty="0">
                <a:solidFill>
                  <a:srgbClr val="000000"/>
                </a:solidFill>
                <a:latin typeface="+mn-ea"/>
              </a:rPr>
              <a:t> </a:t>
            </a:r>
            <a:r>
              <a:rPr kumimoji="1" lang="ko-KR" altLang="en-US" sz="1400" b="1" kern="0" dirty="0" smtClean="0">
                <a:solidFill>
                  <a:srgbClr val="000000"/>
                </a:solidFill>
                <a:latin typeface="+mn-ea"/>
              </a:rPr>
              <a:t>설치 시 </a:t>
            </a:r>
            <a:r>
              <a:rPr kumimoji="1" lang="ko-KR" altLang="en-US" sz="1400" b="1" kern="0" dirty="0">
                <a:solidFill>
                  <a:srgbClr val="000000"/>
                </a:solidFill>
                <a:latin typeface="+mn-ea"/>
              </a:rPr>
              <a:t>고유의 라이선스 </a:t>
            </a:r>
            <a:r>
              <a:rPr kumimoji="1" lang="ko-KR" altLang="en-US" sz="1400" b="1" kern="0" dirty="0" smtClean="0">
                <a:solidFill>
                  <a:srgbClr val="000000"/>
                </a:solidFill>
                <a:latin typeface="+mn-ea"/>
              </a:rPr>
              <a:t>발급으로 </a:t>
            </a:r>
            <a:r>
              <a:rPr kumimoji="1" lang="ko-KR" altLang="en-US" sz="1400" b="1" kern="0" dirty="0">
                <a:solidFill>
                  <a:srgbClr val="000000"/>
                </a:solidFill>
                <a:latin typeface="+mn-ea"/>
              </a:rPr>
              <a:t>무단 도용 방지 및 체계적인 사이트 관리</a:t>
            </a:r>
          </a:p>
        </p:txBody>
      </p:sp>
      <p:sp>
        <p:nvSpPr>
          <p:cNvPr id="16" name="정육면체 34"/>
          <p:cNvSpPr/>
          <p:nvPr/>
        </p:nvSpPr>
        <p:spPr>
          <a:xfrm>
            <a:off x="5313040" y="452383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400" b="1" kern="0" dirty="0" smtClean="0">
                <a:solidFill>
                  <a:srgbClr val="000000"/>
                </a:solidFill>
                <a:latin typeface="+mn-ea"/>
              </a:rPr>
              <a:t>DB/FILE </a:t>
            </a:r>
            <a:r>
              <a:rPr kumimoji="1" lang="ko-KR" altLang="en-US" sz="1400" b="1" kern="0" dirty="0">
                <a:solidFill>
                  <a:srgbClr val="000000"/>
                </a:solidFill>
                <a:latin typeface="+mn-ea"/>
              </a:rPr>
              <a:t>등 메시지 </a:t>
            </a:r>
            <a:r>
              <a:rPr kumimoji="1" lang="ko-KR" altLang="en-US" sz="1400" b="1" kern="0" dirty="0" smtClean="0">
                <a:solidFill>
                  <a:srgbClr val="000000"/>
                </a:solidFill>
                <a:latin typeface="+mn-ea"/>
              </a:rPr>
              <a:t>적재</a:t>
            </a:r>
            <a:r>
              <a:rPr kumimoji="1" lang="en-US" altLang="ko-KR" sz="1400" b="1" kern="0" dirty="0" smtClean="0">
                <a:solidFill>
                  <a:srgbClr val="000000"/>
                </a:solidFill>
                <a:latin typeface="+mn-ea"/>
              </a:rPr>
              <a:t> </a:t>
            </a:r>
            <a:r>
              <a:rPr kumimoji="1" lang="ko-KR" altLang="en-US" sz="1400" b="1" kern="0" dirty="0">
                <a:solidFill>
                  <a:srgbClr val="000000"/>
                </a:solidFill>
                <a:latin typeface="+mn-ea"/>
              </a:rPr>
              <a:t>방법 선택으로 비용 발생 </a:t>
            </a:r>
            <a:r>
              <a:rPr kumimoji="1" lang="ko-KR" altLang="en-US" sz="1400" b="1" kern="0" dirty="0" smtClean="0">
                <a:solidFill>
                  <a:srgbClr val="000000"/>
                </a:solidFill>
                <a:latin typeface="+mn-ea"/>
              </a:rPr>
              <a:t>부분 상쇄 </a:t>
            </a:r>
            <a:r>
              <a:rPr kumimoji="1" lang="ko-KR" altLang="en-US" sz="1400" b="1" kern="0" dirty="0">
                <a:solidFill>
                  <a:srgbClr val="000000"/>
                </a:solidFill>
                <a:latin typeface="+mn-ea"/>
              </a:rPr>
              <a:t>및 </a:t>
            </a:r>
            <a:r>
              <a:rPr kumimoji="1" lang="ko-KR" altLang="en-US" sz="1400" b="1" kern="0" dirty="0" smtClean="0">
                <a:solidFill>
                  <a:srgbClr val="000000"/>
                </a:solidFill>
                <a:latin typeface="+mn-ea"/>
              </a:rPr>
              <a:t>설치의 </a:t>
            </a:r>
            <a:r>
              <a:rPr kumimoji="1" lang="ko-KR" altLang="en-US" sz="1400" b="1" kern="0" dirty="0">
                <a:solidFill>
                  <a:srgbClr val="000000"/>
                </a:solidFill>
                <a:latin typeface="+mn-ea"/>
              </a:rPr>
              <a:t>어려움 해소 </a:t>
            </a:r>
          </a:p>
        </p:txBody>
      </p:sp>
      <p:sp>
        <p:nvSpPr>
          <p:cNvPr id="17" name="정육면체 34"/>
          <p:cNvSpPr/>
          <p:nvPr/>
        </p:nvSpPr>
        <p:spPr>
          <a:xfrm>
            <a:off x="5313040" y="5448201"/>
            <a:ext cx="4068000" cy="882724"/>
          </a:xfrm>
          <a:prstGeom prst="cube">
            <a:avLst>
              <a:gd name="adj" fmla="val 18023"/>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400" b="1" kern="0" dirty="0">
                <a:solidFill>
                  <a:srgbClr val="000000"/>
                </a:solidFill>
                <a:latin typeface="+mn-ea"/>
              </a:rPr>
              <a:t>다양한 </a:t>
            </a:r>
            <a:r>
              <a:rPr kumimoji="1" lang="ko-KR" altLang="en-US" sz="1400" b="1" kern="0" dirty="0" err="1">
                <a:solidFill>
                  <a:srgbClr val="000000"/>
                </a:solidFill>
                <a:latin typeface="+mn-ea"/>
              </a:rPr>
              <a:t>접근성</a:t>
            </a:r>
            <a:r>
              <a:rPr kumimoji="1" lang="ko-KR" altLang="en-US" sz="1400" b="1" kern="0" dirty="0">
                <a:solidFill>
                  <a:srgbClr val="000000"/>
                </a:solidFill>
                <a:latin typeface="+mn-ea"/>
              </a:rPr>
              <a:t> 제공으로 </a:t>
            </a:r>
            <a:r>
              <a:rPr kumimoji="1" lang="ko-KR" altLang="en-US" sz="1400" b="1" kern="0" dirty="0" err="1">
                <a:solidFill>
                  <a:srgbClr val="000000"/>
                </a:solidFill>
                <a:latin typeface="+mn-ea"/>
              </a:rPr>
              <a:t>고객사</a:t>
            </a:r>
            <a:r>
              <a:rPr kumimoji="1" lang="ko-KR" altLang="en-US" sz="1400" b="1" kern="0" dirty="0">
                <a:solidFill>
                  <a:srgbClr val="000000"/>
                </a:solidFill>
                <a:latin typeface="+mn-ea"/>
              </a:rPr>
              <a:t> 개발 편리성 개선</a:t>
            </a:r>
          </a:p>
        </p:txBody>
      </p:sp>
      <p:sp>
        <p:nvSpPr>
          <p:cNvPr id="18" name="오른쪽 화살표 35"/>
          <p:cNvSpPr/>
          <p:nvPr/>
        </p:nvSpPr>
        <p:spPr>
          <a:xfrm>
            <a:off x="4657497" y="198253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9" name="오른쪽 화살표 35"/>
          <p:cNvSpPr/>
          <p:nvPr/>
        </p:nvSpPr>
        <p:spPr>
          <a:xfrm>
            <a:off x="4670198" y="290690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0" name="오른쪽 화살표 35"/>
          <p:cNvSpPr/>
          <p:nvPr/>
        </p:nvSpPr>
        <p:spPr>
          <a:xfrm>
            <a:off x="4670198" y="383127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1" name="오른쪽 화살표 35"/>
          <p:cNvSpPr/>
          <p:nvPr/>
        </p:nvSpPr>
        <p:spPr>
          <a:xfrm>
            <a:off x="4657497" y="475564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2" name="오른쪽 화살표 35"/>
          <p:cNvSpPr/>
          <p:nvPr/>
        </p:nvSpPr>
        <p:spPr>
          <a:xfrm>
            <a:off x="4646386" y="5680013"/>
            <a:ext cx="654971"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8575"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3" name="정육면체 31"/>
          <p:cNvSpPr/>
          <p:nvPr/>
        </p:nvSpPr>
        <p:spPr>
          <a:xfrm>
            <a:off x="5313040" y="1421959"/>
            <a:ext cx="4068000" cy="492210"/>
          </a:xfrm>
          <a:prstGeom prst="cube">
            <a:avLst>
              <a:gd name="adj" fmla="val 32215"/>
            </a:avLst>
          </a:prstGeom>
          <a:solidFill>
            <a:srgbClr val="BBE0E3"/>
          </a:solidFill>
          <a:ln w="25400" cap="flat" cmpd="sng" algn="ctr">
            <a:solidFill>
              <a:schemeClr val="tx1">
                <a:lumMod val="50000"/>
                <a:lumOff val="50000"/>
              </a:schemeClr>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b="1" kern="0" smtClean="0">
                <a:solidFill>
                  <a:srgbClr val="000000"/>
                </a:solidFill>
                <a:latin typeface="+mn-ea"/>
              </a:rPr>
              <a:t>해결 방안</a:t>
            </a:r>
            <a:endParaRPr kumimoji="1" lang="ko-KR" altLang="en-US" b="1" kern="0" dirty="0">
              <a:solidFill>
                <a:srgbClr val="000000"/>
              </a:solidFill>
              <a:latin typeface="+mn-ea"/>
            </a:endParaRPr>
          </a:p>
        </p:txBody>
      </p:sp>
      <p:sp>
        <p:nvSpPr>
          <p:cNvPr id="24" name="정육면체 31"/>
          <p:cNvSpPr/>
          <p:nvPr/>
        </p:nvSpPr>
        <p:spPr>
          <a:xfrm>
            <a:off x="578386" y="1421959"/>
            <a:ext cx="4068000" cy="492210"/>
          </a:xfrm>
          <a:prstGeom prst="cube">
            <a:avLst>
              <a:gd name="adj" fmla="val 32215"/>
            </a:avLst>
          </a:prstGeom>
          <a:solidFill>
            <a:schemeClr val="bg1">
              <a:lumMod val="75000"/>
            </a:schemeClr>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b="1" kern="0" dirty="0">
                <a:solidFill>
                  <a:srgbClr val="000000"/>
                </a:solidFill>
                <a:latin typeface="+mn-ea"/>
              </a:rPr>
              <a:t>현행 </a:t>
            </a:r>
            <a:r>
              <a:rPr kumimoji="1" lang="en-US" altLang="ko-KR" b="1" kern="0" dirty="0">
                <a:solidFill>
                  <a:srgbClr val="000000"/>
                </a:solidFill>
                <a:latin typeface="+mn-ea"/>
              </a:rPr>
              <a:t>ISSUE</a:t>
            </a:r>
            <a:endParaRPr kumimoji="1" lang="ko-KR" altLang="en-US" b="1" kern="0" dirty="0">
              <a:solidFill>
                <a:srgbClr val="000000"/>
              </a:solidFill>
              <a:latin typeface="+mn-ea"/>
            </a:endParaRPr>
          </a:p>
        </p:txBody>
      </p:sp>
      <p:sp>
        <p:nvSpPr>
          <p:cNvPr id="25" name="AutoShape 200"/>
          <p:cNvSpPr>
            <a:spLocks noChangeArrowheads="1"/>
          </p:cNvSpPr>
          <p:nvPr/>
        </p:nvSpPr>
        <p:spPr bwMode="auto">
          <a:xfrm>
            <a:off x="361950" y="1287304"/>
            <a:ext cx="9185275" cy="5166032"/>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Tree>
    <p:extLst>
      <p:ext uri="{BB962C8B-B14F-4D97-AF65-F5344CB8AC3E}">
        <p14:creationId xmlns:p14="http://schemas.microsoft.com/office/powerpoint/2010/main" val="322306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928688"/>
            <a:ext cx="9361040" cy="988144"/>
          </a:xfrm>
        </p:spPr>
        <p:txBody>
          <a:bodyPr>
            <a:scene3d>
              <a:camera prst="orthographicFront"/>
              <a:lightRig rig="threePt" dir="t"/>
            </a:scene3d>
            <a:sp3d extrusionH="57150">
              <a:bevelT w="38100" h="38100"/>
            </a:sp3d>
          </a:bodyPr>
          <a:lstStyle/>
          <a:p>
            <a:r>
              <a:rPr lang="en-US" altLang="ko-KR" dirty="0"/>
              <a:t>MPI Architecture </a:t>
            </a:r>
            <a:r>
              <a:rPr lang="ko-KR" altLang="en-US" dirty="0"/>
              <a:t>구성은 </a:t>
            </a:r>
            <a:r>
              <a:rPr lang="en-US" altLang="ko-KR" dirty="0"/>
              <a:t>PG/Mall</a:t>
            </a:r>
            <a:r>
              <a:rPr lang="ko-KR" altLang="en-US" dirty="0"/>
              <a:t>과 </a:t>
            </a:r>
            <a:r>
              <a:rPr lang="en-US" altLang="ko-KR" dirty="0"/>
              <a:t>Directory Server, Access Control Server </a:t>
            </a:r>
            <a:r>
              <a:rPr lang="ko-KR" altLang="en-US" dirty="0"/>
              <a:t>등과 연계 하는 인터페이스 </a:t>
            </a:r>
            <a:r>
              <a:rPr lang="en-US" altLang="ko-KR" dirty="0"/>
              <a:t>Layer</a:t>
            </a:r>
            <a:r>
              <a:rPr lang="ko-KR" altLang="en-US" dirty="0"/>
              <a:t>와 거래인증 서비스를 위한 </a:t>
            </a:r>
            <a:r>
              <a:rPr lang="en-US" altLang="ko-KR" dirty="0"/>
              <a:t>Application Layer, Visa 3D Secure </a:t>
            </a:r>
            <a:r>
              <a:rPr lang="ko-KR" altLang="en-US" dirty="0"/>
              <a:t>규격의 </a:t>
            </a:r>
            <a:r>
              <a:rPr lang="en-US" altLang="ko-KR" dirty="0"/>
              <a:t>Message </a:t>
            </a:r>
            <a:r>
              <a:rPr lang="ko-KR" altLang="en-US" dirty="0"/>
              <a:t>처리</a:t>
            </a:r>
            <a:r>
              <a:rPr lang="en-US" altLang="ko-KR" dirty="0"/>
              <a:t>(Message Process) Layer, MPI</a:t>
            </a:r>
            <a:r>
              <a:rPr lang="ko-KR" altLang="en-US" dirty="0"/>
              <a:t>에 필요한 공통 처리</a:t>
            </a:r>
            <a:r>
              <a:rPr lang="en-US" altLang="ko-KR" dirty="0"/>
              <a:t>(Common Process) Layer</a:t>
            </a:r>
            <a:r>
              <a:rPr lang="ko-KR" altLang="en-US" dirty="0"/>
              <a:t>를 두고 각종 정보 저장 매체를 활용 하여 인증정보및 </a:t>
            </a:r>
            <a:r>
              <a:rPr lang="en-US" altLang="ko-KR" dirty="0"/>
              <a:t>Card Range/URL </a:t>
            </a:r>
            <a:r>
              <a:rPr lang="ko-KR" altLang="en-US" dirty="0"/>
              <a:t>정보등을 저장하는 </a:t>
            </a:r>
            <a:r>
              <a:rPr lang="en-US" altLang="ko-KR" dirty="0"/>
              <a:t>Storing Medium Layer</a:t>
            </a:r>
            <a:r>
              <a:rPr lang="ko-KR" altLang="en-US" dirty="0"/>
              <a:t>로 구성</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3. </a:t>
            </a:r>
            <a:r>
              <a:rPr lang="en-US" altLang="ko-KR" dirty="0"/>
              <a:t>MPI TO-BE </a:t>
            </a:r>
            <a:r>
              <a:rPr lang="en-US" altLang="ko-KR" dirty="0" smtClean="0"/>
              <a:t>Big Picture</a:t>
            </a:r>
            <a:endParaRPr lang="en-US" altLang="ko-KR" dirty="0"/>
          </a:p>
        </p:txBody>
      </p:sp>
      <p:grpSp>
        <p:nvGrpSpPr>
          <p:cNvPr id="26" name="Group 210"/>
          <p:cNvGrpSpPr>
            <a:grpSpLocks/>
          </p:cNvGrpSpPr>
          <p:nvPr/>
        </p:nvGrpSpPr>
        <p:grpSpPr bwMode="auto">
          <a:xfrm>
            <a:off x="704528" y="2204865"/>
            <a:ext cx="8475318" cy="222020"/>
            <a:chOff x="262" y="600"/>
            <a:chExt cx="5716" cy="154"/>
          </a:xfrm>
        </p:grpSpPr>
        <p:sp>
          <p:nvSpPr>
            <p:cNvPr id="27" name="Line 7"/>
            <p:cNvSpPr>
              <a:spLocks noChangeShapeType="1"/>
            </p:cNvSpPr>
            <p:nvPr/>
          </p:nvSpPr>
          <p:spPr bwMode="gray">
            <a:xfrm flipH="1">
              <a:off x="5313"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28" name="Line 10"/>
            <p:cNvSpPr>
              <a:spLocks noChangeShapeType="1"/>
            </p:cNvSpPr>
            <p:nvPr/>
          </p:nvSpPr>
          <p:spPr bwMode="gray">
            <a:xfrm flipV="1">
              <a:off x="4844" y="709"/>
              <a:ext cx="458"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29" name="Text Box 16"/>
            <p:cNvSpPr txBox="1">
              <a:spLocks noChangeArrowheads="1"/>
            </p:cNvSpPr>
            <p:nvPr/>
          </p:nvSpPr>
          <p:spPr bwMode="gray">
            <a:xfrm>
              <a:off x="4876" y="602"/>
              <a:ext cx="37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a:solidFill>
                    <a:srgbClr val="000000"/>
                  </a:solidFill>
                  <a:latin typeface="+mn-ea"/>
                  <a:ea typeface="+mn-ea"/>
                </a:rPr>
                <a:t>I/F Layer</a:t>
              </a:r>
            </a:p>
          </p:txBody>
        </p:sp>
        <p:sp>
          <p:nvSpPr>
            <p:cNvPr id="30" name="Line 3"/>
            <p:cNvSpPr>
              <a:spLocks noChangeShapeType="1"/>
            </p:cNvSpPr>
            <p:nvPr/>
          </p:nvSpPr>
          <p:spPr bwMode="gray">
            <a:xfrm>
              <a:off x="262" y="618"/>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1" name="Line 6"/>
            <p:cNvSpPr>
              <a:spLocks noChangeShapeType="1"/>
            </p:cNvSpPr>
            <p:nvPr/>
          </p:nvSpPr>
          <p:spPr bwMode="gray">
            <a:xfrm flipH="1">
              <a:off x="4844"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2" name="Line 8"/>
            <p:cNvSpPr>
              <a:spLocks noChangeShapeType="1"/>
            </p:cNvSpPr>
            <p:nvPr/>
          </p:nvSpPr>
          <p:spPr bwMode="gray">
            <a:xfrm>
              <a:off x="262" y="709"/>
              <a:ext cx="567"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3" name="Line 9"/>
            <p:cNvSpPr>
              <a:spLocks noChangeShapeType="1"/>
            </p:cNvSpPr>
            <p:nvPr/>
          </p:nvSpPr>
          <p:spPr bwMode="gray">
            <a:xfrm flipV="1">
              <a:off x="1623" y="709"/>
              <a:ext cx="3221"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4" name="Text Box 11"/>
            <p:cNvSpPr txBox="1">
              <a:spLocks noChangeArrowheads="1"/>
            </p:cNvSpPr>
            <p:nvPr/>
          </p:nvSpPr>
          <p:spPr bwMode="gray">
            <a:xfrm>
              <a:off x="362" y="604"/>
              <a:ext cx="36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Client</a:t>
              </a:r>
            </a:p>
          </p:txBody>
        </p:sp>
        <p:sp>
          <p:nvSpPr>
            <p:cNvPr id="35" name="Text Box 12"/>
            <p:cNvSpPr txBox="1">
              <a:spLocks noChangeArrowheads="1"/>
            </p:cNvSpPr>
            <p:nvPr/>
          </p:nvSpPr>
          <p:spPr bwMode="gray">
            <a:xfrm>
              <a:off x="1116" y="602"/>
              <a:ext cx="24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Presentation Layer</a:t>
              </a:r>
            </a:p>
          </p:txBody>
        </p:sp>
        <p:sp>
          <p:nvSpPr>
            <p:cNvPr id="36" name="Line 13"/>
            <p:cNvSpPr>
              <a:spLocks noChangeShapeType="1"/>
            </p:cNvSpPr>
            <p:nvPr/>
          </p:nvSpPr>
          <p:spPr bwMode="gray">
            <a:xfrm>
              <a:off x="824" y="618"/>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7" name="Line 14"/>
            <p:cNvSpPr>
              <a:spLocks noChangeShapeType="1"/>
            </p:cNvSpPr>
            <p:nvPr/>
          </p:nvSpPr>
          <p:spPr bwMode="gray">
            <a:xfrm>
              <a:off x="844" y="709"/>
              <a:ext cx="771"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38" name="Text Box 15"/>
            <p:cNvSpPr txBox="1">
              <a:spLocks noChangeArrowheads="1"/>
            </p:cNvSpPr>
            <p:nvPr/>
          </p:nvSpPr>
          <p:spPr bwMode="gray">
            <a:xfrm>
              <a:off x="2902" y="600"/>
              <a:ext cx="76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dirty="0">
                  <a:solidFill>
                    <a:srgbClr val="000000"/>
                  </a:solidFill>
                  <a:latin typeface="+mn-ea"/>
                  <a:ea typeface="+mn-ea"/>
                </a:rPr>
                <a:t>MPI Layer</a:t>
              </a:r>
            </a:p>
          </p:txBody>
        </p:sp>
        <p:sp>
          <p:nvSpPr>
            <p:cNvPr id="39" name="Line 167"/>
            <p:cNvSpPr>
              <a:spLocks noChangeShapeType="1"/>
            </p:cNvSpPr>
            <p:nvPr/>
          </p:nvSpPr>
          <p:spPr bwMode="gray">
            <a:xfrm>
              <a:off x="1623" y="641"/>
              <a:ext cx="0" cy="105"/>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40" name="Line 7"/>
            <p:cNvSpPr>
              <a:spLocks noChangeShapeType="1"/>
            </p:cNvSpPr>
            <p:nvPr/>
          </p:nvSpPr>
          <p:spPr bwMode="gray">
            <a:xfrm>
              <a:off x="5978" y="618"/>
              <a:ext cx="0" cy="136"/>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sp>
          <p:nvSpPr>
            <p:cNvPr id="41" name="Text Box 16"/>
            <p:cNvSpPr txBox="1">
              <a:spLocks noChangeArrowheads="1"/>
            </p:cNvSpPr>
            <p:nvPr/>
          </p:nvSpPr>
          <p:spPr bwMode="gray">
            <a:xfrm>
              <a:off x="5335" y="602"/>
              <a:ext cx="55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spcBef>
                  <a:spcPct val="50000"/>
                </a:spcBef>
                <a:buFont typeface="Wingdings" panose="05000000000000000000" pitchFamily="2" charset="2"/>
                <a:buNone/>
              </a:pPr>
              <a:r>
                <a:rPr kumimoji="0" lang="en-US" altLang="ko-KR">
                  <a:solidFill>
                    <a:srgbClr val="000000"/>
                  </a:solidFill>
                  <a:latin typeface="+mn-ea"/>
                  <a:ea typeface="+mn-ea"/>
                </a:rPr>
                <a:t>Outer Layer</a:t>
              </a:r>
            </a:p>
          </p:txBody>
        </p:sp>
        <p:sp>
          <p:nvSpPr>
            <p:cNvPr id="42" name="Line 10"/>
            <p:cNvSpPr>
              <a:spLocks noChangeShapeType="1"/>
            </p:cNvSpPr>
            <p:nvPr/>
          </p:nvSpPr>
          <p:spPr bwMode="gray">
            <a:xfrm flipV="1">
              <a:off x="5319" y="709"/>
              <a:ext cx="659" cy="0"/>
            </a:xfrm>
            <a:prstGeom prst="line">
              <a:avLst/>
            </a:prstGeom>
            <a:noFill/>
            <a:ln w="9525">
              <a:solidFill>
                <a:srgbClr val="333333"/>
              </a:solidFill>
              <a:round/>
              <a:headEnd type="triangle" w="med" len="med"/>
              <a:tailEnd type="triangle" w="med" len="med"/>
            </a:ln>
            <a:extLst>
              <a:ext uri="{909E8E84-426E-40DD-AFC4-6F175D3DCCD1}">
                <a14:hiddenFill xmlns:a14="http://schemas.microsoft.com/office/drawing/2010/main">
                  <a:noFill/>
                </a14:hiddenFill>
              </a:ext>
            </a:extLst>
          </p:spPr>
          <p:txBody>
            <a:bodyPr lIns="18000" tIns="10800" rIns="18000" bIns="10800"/>
            <a:lstStyle/>
            <a:p>
              <a:pPr algn="ctr"/>
              <a:endParaRPr lang="ko-KR" altLang="en-US" sz="1000">
                <a:solidFill>
                  <a:srgbClr val="000000"/>
                </a:solidFill>
                <a:latin typeface="+mn-ea"/>
              </a:endParaRPr>
            </a:p>
          </p:txBody>
        </p:sp>
      </p:grpSp>
      <p:sp>
        <p:nvSpPr>
          <p:cNvPr id="43" name="Rectangle 42"/>
          <p:cNvSpPr>
            <a:spLocks noChangeArrowheads="1"/>
          </p:cNvSpPr>
          <p:nvPr/>
        </p:nvSpPr>
        <p:spPr bwMode="auto">
          <a:xfrm>
            <a:off x="7332737" y="4877971"/>
            <a:ext cx="941479" cy="154720"/>
          </a:xfrm>
          <a:prstGeom prst="rect">
            <a:avLst/>
          </a:prstGeom>
          <a:gradFill rotWithShape="0">
            <a:gsLst>
              <a:gs pos="0">
                <a:srgbClr val="B2B2B2"/>
              </a:gs>
              <a:gs pos="50000">
                <a:srgbClr val="FFFFFF"/>
              </a:gs>
              <a:gs pos="100000">
                <a:srgbClr val="B2B2B2"/>
              </a:gs>
            </a:gsLst>
            <a:lin ang="5400000" scaled="1"/>
          </a:gradFill>
          <a:ln w="25400" algn="ctr">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4" name="Rectangle 185"/>
          <p:cNvSpPr>
            <a:spLocks noChangeArrowheads="1"/>
          </p:cNvSpPr>
          <p:nvPr/>
        </p:nvSpPr>
        <p:spPr bwMode="auto">
          <a:xfrm>
            <a:off x="7372202" y="3706566"/>
            <a:ext cx="941479" cy="154720"/>
          </a:xfrm>
          <a:prstGeom prst="rect">
            <a:avLst/>
          </a:prstGeom>
          <a:gradFill rotWithShape="0">
            <a:gsLst>
              <a:gs pos="0">
                <a:srgbClr val="B2B2B2"/>
              </a:gs>
              <a:gs pos="50000">
                <a:srgbClr val="FFFFFF"/>
              </a:gs>
              <a:gs pos="100000">
                <a:srgbClr val="B2B2B2"/>
              </a:gs>
            </a:gsLst>
            <a:lin ang="5400000" scaled="1"/>
          </a:gradFill>
          <a:ln w="25400" algn="ctr">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5" name="Rectangle 17"/>
          <p:cNvSpPr>
            <a:spLocks noChangeArrowheads="1"/>
          </p:cNvSpPr>
          <p:nvPr/>
        </p:nvSpPr>
        <p:spPr bwMode="auto">
          <a:xfrm>
            <a:off x="2364779" y="5489921"/>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6" name="Rectangle 17"/>
          <p:cNvSpPr>
            <a:spLocks noChangeArrowheads="1"/>
          </p:cNvSpPr>
          <p:nvPr/>
        </p:nvSpPr>
        <p:spPr bwMode="auto">
          <a:xfrm>
            <a:off x="2364779" y="4390267"/>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7" name="Rectangle 17"/>
          <p:cNvSpPr>
            <a:spLocks noChangeArrowheads="1"/>
          </p:cNvSpPr>
          <p:nvPr/>
        </p:nvSpPr>
        <p:spPr bwMode="auto">
          <a:xfrm>
            <a:off x="2364779" y="3325000"/>
            <a:ext cx="475762" cy="123855"/>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48" name="Rectangle 47"/>
          <p:cNvSpPr/>
          <p:nvPr/>
        </p:nvSpPr>
        <p:spPr>
          <a:xfrm>
            <a:off x="2801915" y="2598155"/>
            <a:ext cx="4606522" cy="356714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9" name="Rectangle 17"/>
          <p:cNvSpPr>
            <a:spLocks noChangeArrowheads="1"/>
          </p:cNvSpPr>
          <p:nvPr/>
        </p:nvSpPr>
        <p:spPr bwMode="auto">
          <a:xfrm>
            <a:off x="1442924" y="3615824"/>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0" name="Text Box 11"/>
          <p:cNvSpPr txBox="1">
            <a:spLocks noChangeArrowheads="1"/>
          </p:cNvSpPr>
          <p:nvPr/>
        </p:nvSpPr>
        <p:spPr bwMode="gray">
          <a:xfrm>
            <a:off x="2462397" y="5348876"/>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51" name="Text Box 11"/>
          <p:cNvSpPr txBox="1">
            <a:spLocks noChangeArrowheads="1"/>
          </p:cNvSpPr>
          <p:nvPr/>
        </p:nvSpPr>
        <p:spPr bwMode="gray">
          <a:xfrm>
            <a:off x="2433542" y="4260306"/>
            <a:ext cx="338234" cy="16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Method</a:t>
            </a:r>
          </a:p>
          <a:p>
            <a:pPr algn="ctr" latinLnBrk="0"/>
            <a:endParaRPr kumimoji="0" lang="en-US" altLang="ko-KR" sz="700" b="1" dirty="0">
              <a:solidFill>
                <a:srgbClr val="000000"/>
              </a:solidFill>
              <a:latin typeface="+mn-ea"/>
              <a:ea typeface="+mn-ea"/>
            </a:endParaRPr>
          </a:p>
        </p:txBody>
      </p:sp>
      <p:sp>
        <p:nvSpPr>
          <p:cNvPr id="52" name="Rectangle 17"/>
          <p:cNvSpPr>
            <a:spLocks noChangeArrowheads="1"/>
          </p:cNvSpPr>
          <p:nvPr/>
        </p:nvSpPr>
        <p:spPr bwMode="auto">
          <a:xfrm>
            <a:off x="1453895" y="4384099"/>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3" name="Rectangle 17"/>
          <p:cNvSpPr>
            <a:spLocks noChangeArrowheads="1"/>
          </p:cNvSpPr>
          <p:nvPr/>
        </p:nvSpPr>
        <p:spPr bwMode="auto">
          <a:xfrm>
            <a:off x="1465316" y="3150771"/>
            <a:ext cx="216479" cy="136189"/>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4" name="Rectangle 24"/>
          <p:cNvSpPr>
            <a:spLocks noChangeArrowheads="1"/>
          </p:cNvSpPr>
          <p:nvPr/>
        </p:nvSpPr>
        <p:spPr bwMode="auto">
          <a:xfrm>
            <a:off x="1352783" y="5474488"/>
            <a:ext cx="384029" cy="154720"/>
          </a:xfrm>
          <a:prstGeom prst="rect">
            <a:avLst/>
          </a:prstGeom>
          <a:gradFill rotWithShape="0">
            <a:gsLst>
              <a:gs pos="0">
                <a:srgbClr val="B2B2B2"/>
              </a:gs>
              <a:gs pos="50000">
                <a:srgbClr val="FFFFFF"/>
              </a:gs>
              <a:gs pos="100000">
                <a:srgbClr val="B2B2B2"/>
              </a:gs>
            </a:gsLst>
            <a:lin ang="5400000" scaled="1"/>
          </a:gradFill>
          <a:ln w="25400">
            <a:solidFill>
              <a:srgbClr val="B2B2B2"/>
            </a:solidFill>
            <a:miter lim="800000"/>
            <a:headEnd/>
            <a:tailEnd/>
          </a:ln>
        </p:spPr>
        <p:txBody>
          <a:bodyPr wrap="none" tIns="468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endParaRPr kumimoji="0" lang="ko-KR" altLang="en-US" sz="1400">
              <a:solidFill>
                <a:srgbClr val="000000"/>
              </a:solidFill>
              <a:latin typeface="+mn-ea"/>
              <a:ea typeface="+mn-ea"/>
            </a:endParaRPr>
          </a:p>
        </p:txBody>
      </p:sp>
      <p:sp>
        <p:nvSpPr>
          <p:cNvPr id="55" name="Rectangle 46"/>
          <p:cNvSpPr>
            <a:spLocks noChangeArrowheads="1"/>
          </p:cNvSpPr>
          <p:nvPr/>
        </p:nvSpPr>
        <p:spPr bwMode="auto">
          <a:xfrm>
            <a:off x="686224" y="2709530"/>
            <a:ext cx="788978" cy="3377437"/>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b="1" kern="0" dirty="0">
                <a:solidFill>
                  <a:srgbClr val="000000"/>
                </a:solidFill>
                <a:latin typeface="+mn-ea"/>
                <a:ea typeface="+mn-ea"/>
              </a:rPr>
              <a:t>Mall Client</a:t>
            </a:r>
          </a:p>
        </p:txBody>
      </p:sp>
      <p:sp>
        <p:nvSpPr>
          <p:cNvPr id="56" name="Rectangle 54"/>
          <p:cNvSpPr>
            <a:spLocks noChangeArrowheads="1"/>
          </p:cNvSpPr>
          <p:nvPr/>
        </p:nvSpPr>
        <p:spPr bwMode="auto">
          <a:xfrm>
            <a:off x="1628873" y="2707618"/>
            <a:ext cx="773358" cy="1197039"/>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57" name="Rectangle 161"/>
          <p:cNvSpPr>
            <a:spLocks noChangeArrowheads="1"/>
          </p:cNvSpPr>
          <p:nvPr/>
        </p:nvSpPr>
        <p:spPr bwMode="auto">
          <a:xfrm>
            <a:off x="1712934" y="3003426"/>
            <a:ext cx="605236" cy="775562"/>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58" name="Rectangle 58" descr="어두운 상향 대각선"/>
          <p:cNvSpPr>
            <a:spLocks noChangeArrowheads="1"/>
          </p:cNvSpPr>
          <p:nvPr/>
        </p:nvSpPr>
        <p:spPr bwMode="auto">
          <a:xfrm>
            <a:off x="3080793" y="4415603"/>
            <a:ext cx="4032000" cy="756000"/>
          </a:xfrm>
          <a:prstGeom prst="rect">
            <a:avLst/>
          </a:prstGeom>
          <a:solidFill>
            <a:srgbClr val="FFFFCC"/>
          </a:solidFill>
          <a:ln w="9525" algn="ctr">
            <a:solidFill>
              <a:schemeClr val="tx1"/>
            </a:solidFill>
            <a:miter lim="800000"/>
            <a:headEnd/>
            <a:tailEnd/>
          </a:ln>
        </p:spPr>
        <p:txBody>
          <a:bodyPr lIns="0" tIns="36000" rIns="0" bIns="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pPr>
            <a:r>
              <a:rPr lang="en-US" altLang="ko-KR" b="1" dirty="0" smtClean="0">
                <a:solidFill>
                  <a:srgbClr val="000000"/>
                </a:solidFill>
                <a:latin typeface="+mn-ea"/>
                <a:ea typeface="+mn-ea"/>
              </a:rPr>
              <a:t>Common Process</a:t>
            </a:r>
            <a:endParaRPr lang="en-US" altLang="ko-KR" b="1" dirty="0">
              <a:solidFill>
                <a:srgbClr val="000000"/>
              </a:solidFill>
              <a:latin typeface="+mn-ea"/>
              <a:ea typeface="+mn-ea"/>
            </a:endParaRPr>
          </a:p>
          <a:p>
            <a:pPr algn="ctr" eaLnBrk="1" latinLnBrk="0" hangingPunct="1">
              <a:spcBef>
                <a:spcPct val="50000"/>
              </a:spcBef>
            </a:pPr>
            <a:endParaRPr lang="en-US" altLang="ko-KR" sz="900" b="1" dirty="0">
              <a:solidFill>
                <a:srgbClr val="000000"/>
              </a:solidFill>
              <a:latin typeface="+mn-ea"/>
              <a:ea typeface="+mn-ea"/>
            </a:endParaRPr>
          </a:p>
        </p:txBody>
      </p:sp>
      <p:sp>
        <p:nvSpPr>
          <p:cNvPr id="59" name="Rectangle 56"/>
          <p:cNvSpPr>
            <a:spLocks noChangeArrowheads="1"/>
          </p:cNvSpPr>
          <p:nvPr/>
        </p:nvSpPr>
        <p:spPr bwMode="auto">
          <a:xfrm>
            <a:off x="3080792" y="2713349"/>
            <a:ext cx="4032000" cy="756000"/>
          </a:xfrm>
          <a:prstGeom prst="rect">
            <a:avLst/>
          </a:prstGeom>
          <a:solidFill>
            <a:srgbClr val="FFFFFF"/>
          </a:solidFill>
          <a:ln w="9525" algn="ctr">
            <a:solidFill>
              <a:schemeClr val="tx1"/>
            </a:solidFill>
            <a:miter lim="800000"/>
            <a:headEnd/>
            <a:tailEnd/>
          </a:ln>
        </p:spPr>
        <p:txBody>
          <a:bodyPr lIns="0" tIns="36000" rIns="0" bIns="36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lang="en-US" altLang="ko-KR" b="1" kern="0" dirty="0">
                <a:solidFill>
                  <a:srgbClr val="000000"/>
                </a:solidFill>
                <a:latin typeface="+mn-ea"/>
                <a:ea typeface="+mn-ea"/>
              </a:rPr>
              <a:t>Application</a:t>
            </a:r>
          </a:p>
        </p:txBody>
      </p:sp>
      <p:sp>
        <p:nvSpPr>
          <p:cNvPr id="60" name="Rectangle 150" descr="어두운 상향 대각선"/>
          <p:cNvSpPr>
            <a:spLocks noChangeArrowheads="1"/>
          </p:cNvSpPr>
          <p:nvPr/>
        </p:nvSpPr>
        <p:spPr bwMode="auto">
          <a:xfrm>
            <a:off x="2873127" y="2707618"/>
            <a:ext cx="168121" cy="3379348"/>
          </a:xfrm>
          <a:prstGeom prst="rect">
            <a:avLst/>
          </a:prstGeom>
          <a:pattFill prst="dkUpDiag">
            <a:fgClr>
              <a:srgbClr val="FFCC00"/>
            </a:fgClr>
            <a:bgClr>
              <a:srgbClr val="FFFFFF"/>
            </a:bgClr>
          </a:pattFill>
          <a:ln w="9525" algn="ctr">
            <a:solidFill>
              <a:srgbClr val="FF9900"/>
            </a:solidFill>
            <a:miter lim="800000"/>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900" kern="0" dirty="0">
                <a:solidFill>
                  <a:srgbClr val="000000"/>
                </a:solidFill>
                <a:latin typeface="+mn-ea"/>
                <a:ea typeface="+mn-ea"/>
              </a:rPr>
              <a:t>                                     </a:t>
            </a:r>
            <a:r>
              <a:rPr kumimoji="0" lang="en-US" altLang="ko-KR" sz="800" b="1" kern="0" dirty="0">
                <a:solidFill>
                  <a:srgbClr val="000000"/>
                </a:solidFill>
                <a:latin typeface="+mn-ea"/>
                <a:ea typeface="+mn-ea"/>
              </a:rPr>
              <a:t>Service Interface</a:t>
            </a:r>
          </a:p>
        </p:txBody>
      </p:sp>
      <p:sp>
        <p:nvSpPr>
          <p:cNvPr id="61" name="Freeform 153" descr="어두운 상향 대각선"/>
          <p:cNvSpPr>
            <a:spLocks/>
          </p:cNvSpPr>
          <p:nvPr/>
        </p:nvSpPr>
        <p:spPr bwMode="auto">
          <a:xfrm>
            <a:off x="2873127" y="2707618"/>
            <a:ext cx="168121" cy="1370013"/>
          </a:xfrm>
          <a:custGeom>
            <a:avLst/>
            <a:gdLst>
              <a:gd name="T0" fmla="*/ 0 w 182"/>
              <a:gd name="T1" fmla="*/ 0 h 953"/>
              <a:gd name="T2" fmla="*/ 0 w 182"/>
              <a:gd name="T3" fmla="*/ 953 h 953"/>
              <a:gd name="T4" fmla="*/ 698 w 182"/>
              <a:gd name="T5" fmla="*/ 817 h 953"/>
              <a:gd name="T6" fmla="*/ 698 w 182"/>
              <a:gd name="T7" fmla="*/ 0 h 953"/>
              <a:gd name="T8" fmla="*/ 0 w 182"/>
              <a:gd name="T9" fmla="*/ 0 h 953"/>
              <a:gd name="T10" fmla="*/ 0 60000 65536"/>
              <a:gd name="T11" fmla="*/ 0 60000 65536"/>
              <a:gd name="T12" fmla="*/ 0 60000 65536"/>
              <a:gd name="T13" fmla="*/ 0 60000 65536"/>
              <a:gd name="T14" fmla="*/ 0 60000 65536"/>
              <a:gd name="T15" fmla="*/ 0 w 182"/>
              <a:gd name="T16" fmla="*/ 0 h 953"/>
              <a:gd name="T17" fmla="*/ 182 w 182"/>
              <a:gd name="T18" fmla="*/ 953 h 953"/>
            </a:gdLst>
            <a:ahLst/>
            <a:cxnLst>
              <a:cxn ang="T10">
                <a:pos x="T0" y="T1"/>
              </a:cxn>
              <a:cxn ang="T11">
                <a:pos x="T2" y="T3"/>
              </a:cxn>
              <a:cxn ang="T12">
                <a:pos x="T4" y="T5"/>
              </a:cxn>
              <a:cxn ang="T13">
                <a:pos x="T6" y="T7"/>
              </a:cxn>
              <a:cxn ang="T14">
                <a:pos x="T8" y="T9"/>
              </a:cxn>
            </a:cxnLst>
            <a:rect l="T15" t="T16" r="T17" b="T18"/>
            <a:pathLst>
              <a:path w="182" h="953">
                <a:moveTo>
                  <a:pt x="0" y="0"/>
                </a:moveTo>
                <a:lnTo>
                  <a:pt x="0" y="953"/>
                </a:lnTo>
                <a:lnTo>
                  <a:pt x="182" y="817"/>
                </a:lnTo>
                <a:lnTo>
                  <a:pt x="182" y="0"/>
                </a:lnTo>
                <a:lnTo>
                  <a:pt x="0" y="0"/>
                </a:lnTo>
                <a:close/>
              </a:path>
            </a:pathLst>
          </a:custGeom>
          <a:pattFill prst="dkUpDiag">
            <a:fgClr>
              <a:srgbClr val="DDDDDD"/>
            </a:fgClr>
            <a:bgClr>
              <a:srgbClr val="FFFFFF"/>
            </a:bgClr>
          </a:pattFill>
          <a:ln w="9525">
            <a:solidFill>
              <a:srgbClr val="C0C0C0"/>
            </a:solidFill>
            <a:round/>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a:solidFill>
                  <a:srgbClr val="000000"/>
                </a:solidFill>
                <a:latin typeface="+mn-ea"/>
              </a:rPr>
              <a:t>System Interface</a:t>
            </a:r>
            <a:endParaRPr kumimoji="0" lang="ko-KR" altLang="en-US" sz="800" b="1" kern="0" dirty="0">
              <a:solidFill>
                <a:srgbClr val="000000"/>
              </a:solidFill>
              <a:latin typeface="+mn-ea"/>
            </a:endParaRPr>
          </a:p>
        </p:txBody>
      </p:sp>
      <p:sp>
        <p:nvSpPr>
          <p:cNvPr id="62" name="Rectangle 57"/>
          <p:cNvSpPr>
            <a:spLocks noChangeArrowheads="1"/>
          </p:cNvSpPr>
          <p:nvPr/>
        </p:nvSpPr>
        <p:spPr bwMode="auto">
          <a:xfrm>
            <a:off x="3080792" y="3577541"/>
            <a:ext cx="4032000" cy="756000"/>
          </a:xfrm>
          <a:prstGeom prst="rect">
            <a:avLst/>
          </a:prstGeom>
          <a:solidFill>
            <a:srgbClr val="FFFFFF"/>
          </a:solidFill>
          <a:ln w="9525" algn="ctr">
            <a:solidFill>
              <a:schemeClr val="tx1"/>
            </a:solidFill>
            <a:miter lim="800000"/>
            <a:headEnd/>
            <a:tailEnd/>
          </a:ln>
        </p:spPr>
        <p:txBody>
          <a:bodyPr lIns="0" tIns="36000" rIns="0" bIns="36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lang="en-US" altLang="ko-KR" b="1" kern="0" dirty="0">
                <a:solidFill>
                  <a:srgbClr val="000000"/>
                </a:solidFill>
                <a:latin typeface="+mn-ea"/>
                <a:ea typeface="+mn-ea"/>
              </a:rPr>
              <a:t>Message </a:t>
            </a:r>
            <a:r>
              <a:rPr lang="en-US" altLang="ko-KR" b="1" kern="0" dirty="0" smtClean="0">
                <a:solidFill>
                  <a:srgbClr val="000000"/>
                </a:solidFill>
                <a:latin typeface="+mn-ea"/>
                <a:ea typeface="+mn-ea"/>
              </a:rPr>
              <a:t>Process(        )</a:t>
            </a:r>
            <a:endParaRPr lang="en-US" altLang="ko-KR" b="1" kern="0" dirty="0">
              <a:solidFill>
                <a:srgbClr val="000000"/>
              </a:solidFill>
              <a:latin typeface="+mn-ea"/>
              <a:ea typeface="+mn-ea"/>
            </a:endParaRPr>
          </a:p>
        </p:txBody>
      </p:sp>
      <p:sp>
        <p:nvSpPr>
          <p:cNvPr id="63" name="AutoShape 47" descr="어두운 상향 대각선"/>
          <p:cNvSpPr>
            <a:spLocks noChangeArrowheads="1"/>
          </p:cNvSpPr>
          <p:nvPr/>
        </p:nvSpPr>
        <p:spPr bwMode="auto">
          <a:xfrm>
            <a:off x="764450" y="4126080"/>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PG</a:t>
            </a:r>
            <a:endParaRPr kumimoji="0" lang="en-US" altLang="ko-KR" sz="800" b="1" kern="0" dirty="0">
              <a:solidFill>
                <a:schemeClr val="tx1">
                  <a:lumMod val="50000"/>
                  <a:lumOff val="50000"/>
                </a:schemeClr>
              </a:solidFill>
              <a:latin typeface="+mn-ea"/>
              <a:ea typeface="+mn-ea"/>
            </a:endParaRPr>
          </a:p>
        </p:txBody>
      </p:sp>
      <p:sp>
        <p:nvSpPr>
          <p:cNvPr id="64" name="Rectangle 54"/>
          <p:cNvSpPr>
            <a:spLocks noChangeArrowheads="1"/>
          </p:cNvSpPr>
          <p:nvPr/>
        </p:nvSpPr>
        <p:spPr bwMode="auto">
          <a:xfrm>
            <a:off x="1628873" y="5016729"/>
            <a:ext cx="773358" cy="1070238"/>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65" name="Rectangle 161"/>
          <p:cNvSpPr>
            <a:spLocks noChangeArrowheads="1"/>
          </p:cNvSpPr>
          <p:nvPr/>
        </p:nvSpPr>
        <p:spPr bwMode="auto">
          <a:xfrm>
            <a:off x="1712934" y="5312537"/>
            <a:ext cx="605236" cy="674105"/>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66" name="Rectangle 54"/>
          <p:cNvSpPr>
            <a:spLocks noChangeArrowheads="1"/>
          </p:cNvSpPr>
          <p:nvPr/>
        </p:nvSpPr>
        <p:spPr bwMode="auto">
          <a:xfrm>
            <a:off x="1628873" y="3959773"/>
            <a:ext cx="773358" cy="984842"/>
          </a:xfrm>
          <a:prstGeom prst="rect">
            <a:avLst/>
          </a:prstGeom>
          <a:solidFill>
            <a:srgbClr val="FFFFFF"/>
          </a:solidFill>
          <a:ln w="9525" algn="ctr">
            <a:solidFill>
              <a:srgbClr val="969696"/>
            </a:solidFill>
            <a:miter lim="800000"/>
            <a:headEnd/>
            <a:tailEnd/>
          </a:ln>
        </p:spPr>
        <p:txBody>
          <a:bodyPr lIns="0" tIns="72000" rIns="0" bIns="72000"/>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lnSpc>
                <a:spcPts val="900"/>
              </a:lnSpc>
              <a:spcBef>
                <a:spcPct val="50000"/>
              </a:spcBef>
              <a:defRPr/>
            </a:pPr>
            <a:r>
              <a:rPr kumimoji="0" lang="en-US" altLang="ko-KR" b="1" kern="0" dirty="0">
                <a:solidFill>
                  <a:srgbClr val="000000"/>
                </a:solidFill>
                <a:latin typeface="+mn-ea"/>
                <a:ea typeface="+mn-ea"/>
              </a:rPr>
              <a:t>Business UI</a:t>
            </a:r>
            <a:endParaRPr kumimoji="0" lang="ko-KR" altLang="en-US" b="1" kern="0" dirty="0">
              <a:solidFill>
                <a:srgbClr val="000000"/>
              </a:solidFill>
              <a:latin typeface="+mn-ea"/>
              <a:ea typeface="+mn-ea"/>
            </a:endParaRPr>
          </a:p>
        </p:txBody>
      </p:sp>
      <p:sp>
        <p:nvSpPr>
          <p:cNvPr id="67" name="Rectangle 161"/>
          <p:cNvSpPr>
            <a:spLocks noChangeArrowheads="1"/>
          </p:cNvSpPr>
          <p:nvPr/>
        </p:nvSpPr>
        <p:spPr bwMode="auto">
          <a:xfrm>
            <a:off x="1712934" y="4170185"/>
            <a:ext cx="605236" cy="674105"/>
          </a:xfrm>
          <a:prstGeom prst="rect">
            <a:avLst/>
          </a:prstGeom>
          <a:solidFill>
            <a:srgbClr val="FFFFFF"/>
          </a:solidFill>
          <a:ln w="9525" algn="ctr">
            <a:solidFill>
              <a:srgbClr val="C0C0C0"/>
            </a:solidFill>
            <a:miter lim="800000"/>
            <a:headEnd/>
            <a:tailEnd/>
          </a:ln>
        </p:spPr>
        <p:txBody>
          <a:bodyPr lIns="36000" tIns="72000" rIns="3600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sz="800" kern="0" dirty="0">
                <a:solidFill>
                  <a:srgbClr val="000000"/>
                </a:solidFill>
                <a:latin typeface="+mn-ea"/>
                <a:ea typeface="+mn-ea"/>
              </a:rPr>
              <a:t>JSP</a:t>
            </a:r>
            <a:endParaRPr kumimoji="0" lang="ko-KR" altLang="en-US" sz="800" kern="0" dirty="0">
              <a:solidFill>
                <a:srgbClr val="000000"/>
              </a:solidFill>
              <a:latin typeface="+mn-ea"/>
              <a:ea typeface="+mn-ea"/>
            </a:endParaRPr>
          </a:p>
        </p:txBody>
      </p:sp>
      <p:sp>
        <p:nvSpPr>
          <p:cNvPr id="68" name="Text Box 11"/>
          <p:cNvSpPr txBox="1">
            <a:spLocks noChangeArrowheads="1"/>
          </p:cNvSpPr>
          <p:nvPr/>
        </p:nvSpPr>
        <p:spPr bwMode="gray">
          <a:xfrm>
            <a:off x="2427131" y="3070546"/>
            <a:ext cx="351058" cy="16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Socket</a:t>
            </a:r>
          </a:p>
          <a:p>
            <a:pPr algn="ctr" latinLnBrk="0"/>
            <a:r>
              <a:rPr kumimoji="0" lang="en-US" altLang="ko-KR" sz="700" b="1" dirty="0">
                <a:solidFill>
                  <a:srgbClr val="000000"/>
                </a:solidFill>
                <a:latin typeface="+mn-ea"/>
                <a:ea typeface="+mn-ea"/>
              </a:rPr>
              <a:t>(TCP/IP)</a:t>
            </a:r>
          </a:p>
        </p:txBody>
      </p:sp>
      <p:sp>
        <p:nvSpPr>
          <p:cNvPr id="69" name="Rectangle 150" descr="어두운 상향 대각선"/>
          <p:cNvSpPr>
            <a:spLocks noChangeArrowheads="1"/>
          </p:cNvSpPr>
          <p:nvPr/>
        </p:nvSpPr>
        <p:spPr bwMode="auto">
          <a:xfrm>
            <a:off x="7143862" y="2709529"/>
            <a:ext cx="168121" cy="3381258"/>
          </a:xfrm>
          <a:prstGeom prst="rect">
            <a:avLst/>
          </a:prstGeom>
          <a:pattFill prst="dkUpDiag">
            <a:fgClr>
              <a:srgbClr val="FFCC00"/>
            </a:fgClr>
            <a:bgClr>
              <a:srgbClr val="FFFFFF"/>
            </a:bgClr>
          </a:pattFill>
          <a:ln w="9525" algn="ctr">
            <a:solidFill>
              <a:srgbClr val="FF9900"/>
            </a:solidFill>
            <a:miter lim="800000"/>
            <a:headEnd/>
            <a:tailEnd/>
          </a:ln>
        </p:spPr>
        <p:txBody>
          <a:bodyPr vert="eaVert"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a:solidFill>
                  <a:srgbClr val="000000"/>
                </a:solidFill>
                <a:latin typeface="+mn-ea"/>
                <a:ea typeface="+mn-ea"/>
              </a:rPr>
              <a:t>Service Interface</a:t>
            </a:r>
          </a:p>
        </p:txBody>
      </p:sp>
      <p:sp>
        <p:nvSpPr>
          <p:cNvPr id="70" name="AutoShape 47" descr="어두운 상향 대각선"/>
          <p:cNvSpPr>
            <a:spLocks noChangeArrowheads="1"/>
          </p:cNvSpPr>
          <p:nvPr/>
        </p:nvSpPr>
        <p:spPr bwMode="auto">
          <a:xfrm>
            <a:off x="764450" y="5204297"/>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MALL/PG</a:t>
            </a:r>
            <a:endParaRPr kumimoji="0" lang="en-US" altLang="ko-KR" sz="800" b="1" kern="0" dirty="0">
              <a:solidFill>
                <a:schemeClr val="tx1">
                  <a:lumMod val="50000"/>
                  <a:lumOff val="50000"/>
                </a:schemeClr>
              </a:solidFill>
              <a:latin typeface="+mn-ea"/>
              <a:ea typeface="+mn-ea"/>
            </a:endParaRPr>
          </a:p>
        </p:txBody>
      </p:sp>
      <p:sp>
        <p:nvSpPr>
          <p:cNvPr id="71" name="Rectangle 75" descr="넓은 하향 대각선"/>
          <p:cNvSpPr>
            <a:spLocks noChangeArrowheads="1"/>
          </p:cNvSpPr>
          <p:nvPr/>
        </p:nvSpPr>
        <p:spPr bwMode="auto">
          <a:xfrm>
            <a:off x="8236314" y="3342239"/>
            <a:ext cx="943532" cy="883374"/>
          </a:xfrm>
          <a:prstGeom prst="rect">
            <a:avLst/>
          </a:prstGeom>
          <a:pattFill prst="wdDnDiag">
            <a:fgClr>
              <a:srgbClr val="DDDDDD"/>
            </a:fgClr>
            <a:bgClr>
              <a:srgbClr val="FFFFFF"/>
            </a:bgClr>
          </a:pattFill>
          <a:ln w="19050" algn="ctr">
            <a:solidFill>
              <a:srgbClr val="969696"/>
            </a:solidFill>
            <a:miter lim="800000"/>
            <a:headEnd/>
            <a:tailEnd/>
          </a:ln>
        </p:spPr>
        <p:txBody>
          <a:bodyPr lIns="0" tIns="36000" rIns="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endParaRPr kumimoji="0" lang="en-US" altLang="ko-KR" b="1" kern="0" dirty="0" smtClean="0">
              <a:solidFill>
                <a:srgbClr val="000000"/>
              </a:solidFill>
              <a:latin typeface="+mn-ea"/>
              <a:ea typeface="+mn-ea"/>
            </a:endParaRPr>
          </a:p>
          <a:p>
            <a:pPr algn="ctr" eaLnBrk="1" latinLnBrk="0" hangingPunct="1">
              <a:spcBef>
                <a:spcPct val="50000"/>
              </a:spcBef>
              <a:defRPr/>
            </a:pPr>
            <a:r>
              <a:rPr kumimoji="0" lang="en-US" altLang="ko-KR" b="1" kern="0" dirty="0" smtClean="0">
                <a:solidFill>
                  <a:srgbClr val="000000"/>
                </a:solidFill>
                <a:latin typeface="+mn-ea"/>
                <a:ea typeface="+mn-ea"/>
              </a:rPr>
              <a:t>Directory</a:t>
            </a:r>
            <a:endParaRPr kumimoji="0" lang="en-US" altLang="ko-KR" b="1" kern="0" dirty="0">
              <a:solidFill>
                <a:srgbClr val="000000"/>
              </a:solidFill>
              <a:latin typeface="+mn-ea"/>
              <a:ea typeface="+mn-ea"/>
            </a:endParaRPr>
          </a:p>
          <a:p>
            <a:pPr algn="ctr" eaLnBrk="1" latinLnBrk="0" hangingPunct="1">
              <a:spcBef>
                <a:spcPct val="50000"/>
              </a:spcBef>
              <a:defRPr/>
            </a:pPr>
            <a:r>
              <a:rPr kumimoji="0" lang="en-US" altLang="ko-KR" b="1" kern="0" dirty="0">
                <a:solidFill>
                  <a:srgbClr val="000000"/>
                </a:solidFill>
                <a:latin typeface="+mn-ea"/>
                <a:ea typeface="+mn-ea"/>
              </a:rPr>
              <a:t>Server</a:t>
            </a:r>
          </a:p>
        </p:txBody>
      </p:sp>
      <p:sp>
        <p:nvSpPr>
          <p:cNvPr id="72" name="Rectangle 75" descr="넓은 하향 대각선"/>
          <p:cNvSpPr>
            <a:spLocks noChangeArrowheads="1"/>
          </p:cNvSpPr>
          <p:nvPr/>
        </p:nvSpPr>
        <p:spPr bwMode="auto">
          <a:xfrm>
            <a:off x="8236314" y="4513645"/>
            <a:ext cx="943532" cy="883374"/>
          </a:xfrm>
          <a:prstGeom prst="rect">
            <a:avLst/>
          </a:prstGeom>
          <a:pattFill prst="wdDnDiag">
            <a:fgClr>
              <a:srgbClr val="DDDDDD"/>
            </a:fgClr>
            <a:bgClr>
              <a:srgbClr val="FFFFFF"/>
            </a:bgClr>
          </a:pattFill>
          <a:ln w="19050" algn="ctr">
            <a:solidFill>
              <a:srgbClr val="969696"/>
            </a:solidFill>
            <a:miter lim="800000"/>
            <a:headEnd/>
            <a:tailEnd/>
          </a:ln>
        </p:spPr>
        <p:txBody>
          <a:bodyPr lIns="0" tIns="36000" rIns="0" bIns="7200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spcBef>
                <a:spcPct val="50000"/>
              </a:spcBef>
              <a:defRPr/>
            </a:pPr>
            <a:r>
              <a:rPr kumimoji="0" lang="en-US" altLang="ko-KR" b="1" kern="0" dirty="0">
                <a:solidFill>
                  <a:srgbClr val="000000"/>
                </a:solidFill>
                <a:latin typeface="+mn-ea"/>
                <a:ea typeface="+mn-ea"/>
              </a:rPr>
              <a:t>Access</a:t>
            </a:r>
          </a:p>
          <a:p>
            <a:pPr algn="ctr" eaLnBrk="1" latinLnBrk="0" hangingPunct="1">
              <a:spcBef>
                <a:spcPct val="50000"/>
              </a:spcBef>
              <a:defRPr/>
            </a:pPr>
            <a:r>
              <a:rPr kumimoji="0" lang="en-US" altLang="ko-KR" b="1" kern="0" dirty="0">
                <a:solidFill>
                  <a:srgbClr val="000000"/>
                </a:solidFill>
                <a:latin typeface="+mn-ea"/>
                <a:ea typeface="+mn-ea"/>
              </a:rPr>
              <a:t>Control Server</a:t>
            </a:r>
          </a:p>
          <a:p>
            <a:pPr algn="ctr" eaLnBrk="1" latinLnBrk="0" hangingPunct="1">
              <a:spcBef>
                <a:spcPct val="50000"/>
              </a:spcBef>
              <a:defRPr/>
            </a:pPr>
            <a:r>
              <a:rPr kumimoji="0" lang="en-US" altLang="ko-KR" b="1" kern="0" dirty="0">
                <a:solidFill>
                  <a:srgbClr val="000000"/>
                </a:solidFill>
                <a:latin typeface="+mn-ea"/>
                <a:ea typeface="+mn-ea"/>
              </a:rPr>
              <a:t>(</a:t>
            </a:r>
            <a:r>
              <a:rPr kumimoji="0" lang="ko-KR" altLang="en-US" b="1" kern="0" dirty="0">
                <a:solidFill>
                  <a:srgbClr val="000000"/>
                </a:solidFill>
                <a:latin typeface="+mn-ea"/>
                <a:ea typeface="+mn-ea"/>
              </a:rPr>
              <a:t>각 </a:t>
            </a:r>
            <a:r>
              <a:rPr kumimoji="0" lang="ko-KR" altLang="en-US" b="1" kern="0" dirty="0" smtClean="0">
                <a:solidFill>
                  <a:srgbClr val="000000"/>
                </a:solidFill>
                <a:latin typeface="+mn-ea"/>
                <a:ea typeface="+mn-ea"/>
              </a:rPr>
              <a:t>카드사</a:t>
            </a:r>
            <a:r>
              <a:rPr kumimoji="0" lang="en-US" altLang="ko-KR" b="1" kern="0" dirty="0" smtClean="0">
                <a:solidFill>
                  <a:srgbClr val="000000"/>
                </a:solidFill>
                <a:latin typeface="+mn-ea"/>
                <a:ea typeface="+mn-ea"/>
              </a:rPr>
              <a:t>)</a:t>
            </a:r>
            <a:endParaRPr kumimoji="0" lang="en-US" altLang="ko-KR" b="1" kern="0" dirty="0">
              <a:solidFill>
                <a:srgbClr val="000000"/>
              </a:solidFill>
              <a:latin typeface="+mn-ea"/>
              <a:ea typeface="+mn-ea"/>
            </a:endParaRPr>
          </a:p>
        </p:txBody>
      </p:sp>
      <p:sp>
        <p:nvSpPr>
          <p:cNvPr id="73" name="Text Box 11"/>
          <p:cNvSpPr txBox="1">
            <a:spLocks noChangeArrowheads="1"/>
          </p:cNvSpPr>
          <p:nvPr/>
        </p:nvSpPr>
        <p:spPr bwMode="gray">
          <a:xfrm>
            <a:off x="7715007" y="3598686"/>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74" name="Text Box 11"/>
          <p:cNvSpPr txBox="1">
            <a:spLocks noChangeArrowheads="1"/>
          </p:cNvSpPr>
          <p:nvPr/>
        </p:nvSpPr>
        <p:spPr bwMode="gray">
          <a:xfrm>
            <a:off x="7715007" y="4754019"/>
            <a:ext cx="280526" cy="8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latinLnBrk="0"/>
            <a:r>
              <a:rPr kumimoji="0" lang="en-US" altLang="ko-KR" sz="700" b="1" dirty="0">
                <a:solidFill>
                  <a:srgbClr val="000000"/>
                </a:solidFill>
                <a:latin typeface="+mn-ea"/>
                <a:ea typeface="+mn-ea"/>
              </a:rPr>
              <a:t>HTTPS</a:t>
            </a:r>
          </a:p>
        </p:txBody>
      </p:sp>
      <p:sp>
        <p:nvSpPr>
          <p:cNvPr id="75" name="직사각형 35"/>
          <p:cNvSpPr/>
          <p:nvPr/>
        </p:nvSpPr>
        <p:spPr>
          <a:xfrm>
            <a:off x="3179716"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Card</a:t>
            </a:r>
          </a:p>
          <a:p>
            <a:pPr algn="ctr" latinLnBrk="0"/>
            <a:r>
              <a:rPr lang="en-US" altLang="ko-KR" sz="700" b="1" kern="0" dirty="0">
                <a:solidFill>
                  <a:srgbClr val="000000"/>
                </a:solidFill>
                <a:latin typeface="+mn-ea"/>
              </a:rPr>
              <a:t>Range</a:t>
            </a: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6" name="직사각형 36"/>
          <p:cNvSpPr/>
          <p:nvPr/>
        </p:nvSpPr>
        <p:spPr>
          <a:xfrm>
            <a:off x="3850605"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7" name="직사각형 37"/>
          <p:cNvSpPr/>
          <p:nvPr/>
        </p:nvSpPr>
        <p:spPr>
          <a:xfrm>
            <a:off x="4521494"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8" name="직사각형 38"/>
          <p:cNvSpPr/>
          <p:nvPr/>
        </p:nvSpPr>
        <p:spPr>
          <a:xfrm>
            <a:off x="5192383"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79" name="직사각형 39"/>
          <p:cNvSpPr/>
          <p:nvPr/>
        </p:nvSpPr>
        <p:spPr>
          <a:xfrm>
            <a:off x="5863272"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80" name="직사각형 40"/>
          <p:cNvSpPr/>
          <p:nvPr/>
        </p:nvSpPr>
        <p:spPr>
          <a:xfrm>
            <a:off x="6534162" y="3001517"/>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Service</a:t>
            </a:r>
            <a:endParaRPr lang="ko-KR" altLang="en-US" sz="700" b="1" kern="0" dirty="0">
              <a:solidFill>
                <a:srgbClr val="000000"/>
              </a:solidFill>
              <a:latin typeface="+mn-ea"/>
            </a:endParaRPr>
          </a:p>
        </p:txBody>
      </p:sp>
      <p:sp>
        <p:nvSpPr>
          <p:cNvPr id="81" name="직사각형 41"/>
          <p:cNvSpPr/>
          <p:nvPr/>
        </p:nvSpPr>
        <p:spPr>
          <a:xfrm>
            <a:off x="3179716"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CRReq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p>
        </p:txBody>
      </p:sp>
      <p:sp>
        <p:nvSpPr>
          <p:cNvPr id="82" name="직사각형 42"/>
          <p:cNvSpPr/>
          <p:nvPr/>
        </p:nvSpPr>
        <p:spPr>
          <a:xfrm>
            <a:off x="3738790"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CRRes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3" name="직사각형 43"/>
          <p:cNvSpPr/>
          <p:nvPr/>
        </p:nvSpPr>
        <p:spPr>
          <a:xfrm>
            <a:off x="4297864"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4" name="직사각형 44"/>
          <p:cNvSpPr/>
          <p:nvPr/>
        </p:nvSpPr>
        <p:spPr>
          <a:xfrm>
            <a:off x="5416012"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PAReq</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5" name="직사각형 45"/>
          <p:cNvSpPr/>
          <p:nvPr/>
        </p:nvSpPr>
        <p:spPr>
          <a:xfrm>
            <a:off x="5975086"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PARes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6" name="직사각형 46"/>
          <p:cNvSpPr/>
          <p:nvPr/>
        </p:nvSpPr>
        <p:spPr>
          <a:xfrm>
            <a:off x="6534162"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7" name="직사각형 47"/>
          <p:cNvSpPr/>
          <p:nvPr/>
        </p:nvSpPr>
        <p:spPr>
          <a:xfrm>
            <a:off x="4856938" y="3865613"/>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err="1">
                <a:solidFill>
                  <a:srgbClr val="000000"/>
                </a:solidFill>
                <a:latin typeface="+mn-ea"/>
              </a:rPr>
              <a:t>VERes</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88" name="직사각형 24"/>
          <p:cNvSpPr/>
          <p:nvPr/>
        </p:nvSpPr>
        <p:spPr>
          <a:xfrm>
            <a:off x="3179716"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MPI</a:t>
            </a:r>
          </a:p>
          <a:p>
            <a:pPr algn="ctr" latinLnBrk="0"/>
            <a:r>
              <a:rPr lang="en-US" altLang="ko-KR" sz="700" b="1" kern="0" dirty="0">
                <a:solidFill>
                  <a:srgbClr val="000000"/>
                </a:solidFill>
                <a:latin typeface="+mn-ea"/>
              </a:rPr>
              <a:t>License</a:t>
            </a:r>
          </a:p>
          <a:p>
            <a:pPr algn="ctr" latinLnBrk="0"/>
            <a:r>
              <a:rPr lang="en-US" altLang="ko-KR" sz="700" b="1" kern="0" dirty="0">
                <a:solidFill>
                  <a:srgbClr val="000000"/>
                </a:solidFill>
                <a:latin typeface="+mn-ea"/>
              </a:rPr>
              <a:t>Check</a:t>
            </a:r>
            <a:endParaRPr lang="ko-KR" altLang="en-US" sz="700" b="1" kern="0" dirty="0">
              <a:solidFill>
                <a:srgbClr val="000000"/>
              </a:solidFill>
              <a:latin typeface="+mn-ea"/>
            </a:endParaRPr>
          </a:p>
        </p:txBody>
      </p:sp>
      <p:sp>
        <p:nvSpPr>
          <p:cNvPr id="89" name="직사각형 25"/>
          <p:cNvSpPr/>
          <p:nvPr/>
        </p:nvSpPr>
        <p:spPr>
          <a:xfrm>
            <a:off x="3738790"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MPI</a:t>
            </a:r>
          </a:p>
          <a:p>
            <a:pPr algn="ctr" latinLnBrk="0"/>
            <a:r>
              <a:rPr lang="en-US" altLang="ko-KR" sz="700" b="1" kern="0" dirty="0">
                <a:solidFill>
                  <a:srgbClr val="000000"/>
                </a:solidFill>
                <a:latin typeface="+mn-ea"/>
              </a:rPr>
              <a:t>Property</a:t>
            </a:r>
          </a:p>
          <a:p>
            <a:pPr algn="ctr" latinLnBrk="0"/>
            <a:r>
              <a:rPr lang="en-US" altLang="ko-KR" sz="700" b="1" kern="0" dirty="0">
                <a:solidFill>
                  <a:srgbClr val="000000"/>
                </a:solidFill>
                <a:latin typeface="+mn-ea"/>
              </a:rPr>
              <a:t>Load</a:t>
            </a:r>
            <a:endParaRPr lang="ko-KR" altLang="en-US" sz="700" b="1" kern="0" dirty="0">
              <a:solidFill>
                <a:srgbClr val="000000"/>
              </a:solidFill>
              <a:latin typeface="+mn-ea"/>
            </a:endParaRPr>
          </a:p>
        </p:txBody>
      </p:sp>
      <p:sp>
        <p:nvSpPr>
          <p:cNvPr id="90" name="직사각형 26"/>
          <p:cNvSpPr/>
          <p:nvPr/>
        </p:nvSpPr>
        <p:spPr>
          <a:xfrm>
            <a:off x="4297864"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smtClean="0">
                <a:solidFill>
                  <a:srgbClr val="000000"/>
                </a:solidFill>
                <a:latin typeface="+mn-ea"/>
              </a:rPr>
              <a:t>LOG/File</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Save</a:t>
            </a:r>
            <a:endParaRPr lang="ko-KR" altLang="en-US" sz="700" b="1" kern="0" dirty="0">
              <a:solidFill>
                <a:srgbClr val="000000"/>
              </a:solidFill>
              <a:latin typeface="+mn-ea"/>
            </a:endParaRPr>
          </a:p>
        </p:txBody>
      </p:sp>
      <p:sp>
        <p:nvSpPr>
          <p:cNvPr id="91" name="직사각형 27"/>
          <p:cNvSpPr/>
          <p:nvPr/>
        </p:nvSpPr>
        <p:spPr>
          <a:xfrm>
            <a:off x="4856938"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600" b="1" kern="0" dirty="0">
                <a:solidFill>
                  <a:srgbClr val="000000"/>
                </a:solidFill>
                <a:latin typeface="+mn-ea"/>
              </a:rPr>
              <a:t>Message</a:t>
            </a:r>
          </a:p>
          <a:p>
            <a:pPr algn="ctr" latinLnBrk="0"/>
            <a:r>
              <a:rPr lang="en-US" altLang="ko-KR" sz="600" b="1" kern="0" dirty="0">
                <a:solidFill>
                  <a:srgbClr val="000000"/>
                </a:solidFill>
                <a:latin typeface="+mn-ea"/>
              </a:rPr>
              <a:t>DEFLATE</a:t>
            </a:r>
          </a:p>
          <a:p>
            <a:pPr algn="ctr" latinLnBrk="0"/>
            <a:r>
              <a:rPr lang="en-US" altLang="ko-KR" sz="600" b="1" kern="0" dirty="0">
                <a:solidFill>
                  <a:srgbClr val="000000"/>
                </a:solidFill>
                <a:latin typeface="+mn-ea"/>
              </a:rPr>
              <a:t>INFLATE</a:t>
            </a:r>
          </a:p>
          <a:p>
            <a:pPr algn="ctr" latinLnBrk="0"/>
            <a:r>
              <a:rPr lang="en-US" altLang="ko-KR" sz="600" b="1" kern="0" dirty="0">
                <a:solidFill>
                  <a:srgbClr val="000000"/>
                </a:solidFill>
                <a:latin typeface="+mn-ea"/>
              </a:rPr>
              <a:t>BASE64</a:t>
            </a:r>
            <a:endParaRPr lang="ko-KR" altLang="en-US" sz="600" b="1" kern="0" dirty="0">
              <a:solidFill>
                <a:srgbClr val="000000"/>
              </a:solidFill>
              <a:latin typeface="+mn-ea"/>
            </a:endParaRPr>
          </a:p>
        </p:txBody>
      </p:sp>
      <p:sp>
        <p:nvSpPr>
          <p:cNvPr id="92" name="직사각형 28"/>
          <p:cNvSpPr/>
          <p:nvPr/>
        </p:nvSpPr>
        <p:spPr>
          <a:xfrm>
            <a:off x="5416012"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Error</a:t>
            </a:r>
          </a:p>
          <a:p>
            <a:pPr algn="ctr" latinLnBrk="0"/>
            <a:r>
              <a:rPr lang="en-US" altLang="ko-KR" sz="700" b="1" kern="0" dirty="0">
                <a:solidFill>
                  <a:srgbClr val="000000"/>
                </a:solidFill>
                <a:latin typeface="+mn-ea"/>
              </a:rPr>
              <a:t>Process</a:t>
            </a:r>
          </a:p>
        </p:txBody>
      </p:sp>
      <p:sp>
        <p:nvSpPr>
          <p:cNvPr id="93" name="직사각형 29"/>
          <p:cNvSpPr/>
          <p:nvPr/>
        </p:nvSpPr>
        <p:spPr>
          <a:xfrm>
            <a:off x="5975086"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smtClean="0">
                <a:solidFill>
                  <a:srgbClr val="000000"/>
                </a:solidFill>
                <a:latin typeface="+mn-ea"/>
              </a:rPr>
              <a:t>XML/FLAT</a:t>
            </a:r>
            <a:endParaRPr lang="en-US" altLang="ko-KR" sz="700" b="1" kern="0" dirty="0">
              <a:solidFill>
                <a:srgbClr val="000000"/>
              </a:solidFill>
              <a:latin typeface="+mn-ea"/>
            </a:endParaRPr>
          </a:p>
          <a:p>
            <a:pPr algn="ctr" latinLnBrk="0"/>
            <a:r>
              <a:rPr lang="en-US" altLang="ko-KR" sz="700" b="1" kern="0" dirty="0">
                <a:solidFill>
                  <a:srgbClr val="000000"/>
                </a:solidFill>
                <a:latin typeface="+mn-ea"/>
              </a:rPr>
              <a:t>Message</a:t>
            </a:r>
          </a:p>
          <a:p>
            <a:pPr algn="ctr" latinLnBrk="0"/>
            <a:r>
              <a:rPr lang="en-US" altLang="ko-KR" sz="700" b="1" kern="0" dirty="0">
                <a:solidFill>
                  <a:srgbClr val="000000"/>
                </a:solidFill>
                <a:latin typeface="+mn-ea"/>
              </a:rPr>
              <a:t>Process</a:t>
            </a:r>
            <a:endParaRPr lang="ko-KR" altLang="en-US" sz="700" b="1" kern="0" dirty="0">
              <a:solidFill>
                <a:srgbClr val="000000"/>
              </a:solidFill>
              <a:latin typeface="+mn-ea"/>
            </a:endParaRPr>
          </a:p>
        </p:txBody>
      </p:sp>
      <p:sp>
        <p:nvSpPr>
          <p:cNvPr id="94" name="직사각형 30"/>
          <p:cNvSpPr/>
          <p:nvPr/>
        </p:nvSpPr>
        <p:spPr>
          <a:xfrm>
            <a:off x="6534162" y="4729709"/>
            <a:ext cx="432000" cy="360000"/>
          </a:xfrm>
          <a:prstGeom prst="rect">
            <a:avLst/>
          </a:prstGeom>
          <a:solidFill>
            <a:srgbClr val="FFFFFF"/>
          </a:solidFill>
          <a:ln w="9525" algn="ctr">
            <a:solidFill>
              <a:srgbClr val="808080"/>
            </a:solidFill>
            <a:round/>
            <a:headEnd/>
            <a:tailEnd/>
          </a:ln>
          <a:effectLst>
            <a:outerShdw dist="17961" dir="2700000" algn="ctr" rotWithShape="0">
              <a:srgbClr val="808080"/>
            </a:outerShdw>
          </a:effectLst>
        </p:spPr>
        <p:txBody>
          <a:bodyPr wrap="none" anchor="ctr"/>
          <a:lstStyle/>
          <a:p>
            <a:pPr algn="ctr" latinLnBrk="0"/>
            <a:r>
              <a:rPr lang="en-US" altLang="ko-KR" sz="700" b="1" kern="0" dirty="0">
                <a:solidFill>
                  <a:srgbClr val="000000"/>
                </a:solidFill>
                <a:latin typeface="+mn-ea"/>
              </a:rPr>
              <a:t>X509</a:t>
            </a:r>
          </a:p>
          <a:p>
            <a:pPr algn="ctr" latinLnBrk="0"/>
            <a:r>
              <a:rPr lang="en-US" altLang="ko-KR" sz="700" b="1" kern="0" dirty="0">
                <a:solidFill>
                  <a:srgbClr val="000000"/>
                </a:solidFill>
                <a:latin typeface="+mn-ea"/>
              </a:rPr>
              <a:t>Cert</a:t>
            </a:r>
          </a:p>
          <a:p>
            <a:pPr algn="ctr" latinLnBrk="0"/>
            <a:r>
              <a:rPr lang="en-US" altLang="ko-KR" sz="700" b="1" kern="0" dirty="0">
                <a:solidFill>
                  <a:srgbClr val="000000"/>
                </a:solidFill>
                <a:latin typeface="+mn-ea"/>
              </a:rPr>
              <a:t>Check</a:t>
            </a:r>
            <a:endParaRPr lang="ko-KR" altLang="en-US" sz="700" b="1" kern="0" dirty="0">
              <a:solidFill>
                <a:srgbClr val="000000"/>
              </a:solidFill>
              <a:latin typeface="+mn-ea"/>
            </a:endParaRPr>
          </a:p>
        </p:txBody>
      </p:sp>
      <p:sp>
        <p:nvSpPr>
          <p:cNvPr id="95" name="순서도: 순차적 액세스 저장소 31"/>
          <p:cNvSpPr/>
          <p:nvPr/>
        </p:nvSpPr>
        <p:spPr>
          <a:xfrm>
            <a:off x="4774799" y="5539813"/>
            <a:ext cx="514140" cy="468000"/>
          </a:xfrm>
          <a:prstGeom prst="flowChartMagneticTap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00" b="1" dirty="0" smtClean="0">
                <a:solidFill>
                  <a:schemeClr val="tx1"/>
                </a:solidFill>
                <a:latin typeface="+mn-ea"/>
              </a:rPr>
              <a:t>Card Range / URL in Memory</a:t>
            </a:r>
            <a:endParaRPr lang="ko-KR" altLang="en-US" sz="700" b="1" dirty="0" smtClean="0">
              <a:solidFill>
                <a:schemeClr val="tx1"/>
              </a:solidFill>
              <a:latin typeface="+mn-ea"/>
            </a:endParaRPr>
          </a:p>
        </p:txBody>
      </p:sp>
      <p:sp>
        <p:nvSpPr>
          <p:cNvPr id="96" name="순서도: 자기 디스크 32"/>
          <p:cNvSpPr/>
          <p:nvPr/>
        </p:nvSpPr>
        <p:spPr>
          <a:xfrm>
            <a:off x="3977156" y="5521813"/>
            <a:ext cx="630879" cy="504000"/>
          </a:xfrm>
          <a:prstGeom prst="flowChartMagneticDisk">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700" b="1" dirty="0" smtClean="0">
                <a:solidFill>
                  <a:schemeClr val="tx1"/>
                </a:solidFill>
                <a:latin typeface="+mn-ea"/>
              </a:rPr>
              <a:t>거래인증</a:t>
            </a:r>
            <a:r>
              <a:rPr lang="en-US" altLang="ko-KR" sz="700" b="1" dirty="0" smtClean="0">
                <a:solidFill>
                  <a:schemeClr val="tx1"/>
                </a:solidFill>
                <a:latin typeface="+mn-ea"/>
              </a:rPr>
              <a:t> Log Save in DB</a:t>
            </a:r>
            <a:endParaRPr lang="ko-KR" altLang="en-US" sz="700" b="1" dirty="0" smtClean="0">
              <a:solidFill>
                <a:schemeClr val="tx1"/>
              </a:solidFill>
              <a:latin typeface="+mn-ea"/>
            </a:endParaRPr>
          </a:p>
        </p:txBody>
      </p:sp>
      <p:sp>
        <p:nvSpPr>
          <p:cNvPr id="97" name="순서도: 다중 문서 33"/>
          <p:cNvSpPr/>
          <p:nvPr/>
        </p:nvSpPr>
        <p:spPr>
          <a:xfrm>
            <a:off x="5455702"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chemeClr val="tx1"/>
                </a:solidFill>
                <a:latin typeface="+mn-ea"/>
              </a:rPr>
              <a:t>Card Range</a:t>
            </a:r>
            <a:r>
              <a:rPr lang="ko-KR" altLang="en-US" sz="700" b="1" dirty="0" smtClean="0">
                <a:solidFill>
                  <a:schemeClr val="tx1"/>
                </a:solidFill>
                <a:latin typeface="+mn-ea"/>
              </a:rPr>
              <a:t> </a:t>
            </a:r>
            <a:r>
              <a:rPr lang="en-US" altLang="ko-KR" sz="700" b="1" dirty="0" smtClean="0">
                <a:solidFill>
                  <a:schemeClr val="tx1"/>
                </a:solidFill>
                <a:latin typeface="+mn-ea"/>
              </a:rPr>
              <a:t>/ URL in File</a:t>
            </a:r>
          </a:p>
        </p:txBody>
      </p:sp>
      <p:sp>
        <p:nvSpPr>
          <p:cNvPr id="98" name="순서도: 다중 문서 34"/>
          <p:cNvSpPr/>
          <p:nvPr/>
        </p:nvSpPr>
        <p:spPr>
          <a:xfrm>
            <a:off x="3111707"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smtClean="0">
                <a:solidFill>
                  <a:schemeClr val="tx1"/>
                </a:solidFill>
                <a:latin typeface="+mn-ea"/>
              </a:rPr>
              <a:t>거래인증</a:t>
            </a:r>
            <a:r>
              <a:rPr lang="en-US" altLang="ko-KR" sz="700" b="1" dirty="0" smtClean="0">
                <a:solidFill>
                  <a:schemeClr val="tx1"/>
                </a:solidFill>
                <a:latin typeface="+mn-ea"/>
              </a:rPr>
              <a:t> Log Save in File</a:t>
            </a:r>
            <a:endParaRPr lang="ko-KR" altLang="en-US" sz="700" b="1" dirty="0" smtClean="0">
              <a:solidFill>
                <a:schemeClr val="tx1"/>
              </a:solidFill>
              <a:latin typeface="+mn-ea"/>
            </a:endParaRPr>
          </a:p>
        </p:txBody>
      </p:sp>
      <p:sp>
        <p:nvSpPr>
          <p:cNvPr id="99" name="순서도: 다중 문서 65"/>
          <p:cNvSpPr/>
          <p:nvPr/>
        </p:nvSpPr>
        <p:spPr>
          <a:xfrm>
            <a:off x="6321152" y="5521813"/>
            <a:ext cx="757055" cy="504000"/>
          </a:xfrm>
          <a:prstGeom prst="flowChartMultidocumen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smtClean="0">
                <a:solidFill>
                  <a:schemeClr val="tx1"/>
                </a:solidFill>
                <a:latin typeface="+mn-ea"/>
              </a:rPr>
              <a:t>Card Brand</a:t>
            </a:r>
          </a:p>
          <a:p>
            <a:pPr algn="ctr"/>
            <a:r>
              <a:rPr lang="en-US" altLang="ko-KR" sz="700" b="1" dirty="0" smtClean="0">
                <a:solidFill>
                  <a:schemeClr val="tx1"/>
                </a:solidFill>
                <a:latin typeface="+mn-ea"/>
              </a:rPr>
              <a:t>Cert File</a:t>
            </a:r>
          </a:p>
        </p:txBody>
      </p:sp>
      <p:sp>
        <p:nvSpPr>
          <p:cNvPr id="100" name="Rectangle 99"/>
          <p:cNvSpPr/>
          <p:nvPr/>
        </p:nvSpPr>
        <p:spPr>
          <a:xfrm>
            <a:off x="3049492" y="5203528"/>
            <a:ext cx="4094369" cy="246221"/>
          </a:xfrm>
          <a:prstGeom prst="rect">
            <a:avLst/>
          </a:prstGeom>
        </p:spPr>
        <p:txBody>
          <a:bodyPr wrap="square">
            <a:spAutoFit/>
          </a:bodyPr>
          <a:lstStyle/>
          <a:p>
            <a:pPr lvl="0" algn="ctr" latinLnBrk="0">
              <a:spcBef>
                <a:spcPct val="50000"/>
              </a:spcBef>
            </a:pPr>
            <a:r>
              <a:rPr lang="en-US" altLang="ko-KR" sz="1000" b="1" dirty="0">
                <a:solidFill>
                  <a:srgbClr val="000000"/>
                </a:solidFill>
                <a:latin typeface="맑은 고딕" panose="020B0503020000020004" pitchFamily="50" charset="-127"/>
              </a:rPr>
              <a:t>Storing Medium</a:t>
            </a:r>
          </a:p>
        </p:txBody>
      </p:sp>
      <p:sp>
        <p:nvSpPr>
          <p:cNvPr id="101" name="Oval Callout 100"/>
          <p:cNvSpPr/>
          <p:nvPr/>
        </p:nvSpPr>
        <p:spPr>
          <a:xfrm>
            <a:off x="2455580" y="2693505"/>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1</a:t>
            </a:r>
            <a:endParaRPr lang="ko-KR" altLang="en-US" sz="600" b="1" dirty="0"/>
          </a:p>
        </p:txBody>
      </p:sp>
      <p:sp>
        <p:nvSpPr>
          <p:cNvPr id="102" name="AutoShape 47" descr="어두운 상향 대각선"/>
          <p:cNvSpPr>
            <a:spLocks noChangeArrowheads="1"/>
          </p:cNvSpPr>
          <p:nvPr/>
        </p:nvSpPr>
        <p:spPr bwMode="auto">
          <a:xfrm>
            <a:off x="759507" y="3047862"/>
            <a:ext cx="632527" cy="695101"/>
          </a:xfrm>
          <a:prstGeom prst="roundRect">
            <a:avLst>
              <a:gd name="adj" fmla="val 11251"/>
            </a:avLst>
          </a:prstGeom>
          <a:pattFill prst="dkUpDiag">
            <a:fgClr>
              <a:srgbClr val="DDDDDD"/>
            </a:fgClr>
            <a:bgClr>
              <a:srgbClr val="FFFFFF"/>
            </a:bgClr>
          </a:pattFill>
          <a:ln w="19050" algn="ctr">
            <a:solidFill>
              <a:srgbClr val="000000"/>
            </a:solidFill>
            <a:round/>
            <a:headEnd/>
            <a:tailEnd/>
          </a:ln>
        </p:spPr>
        <p:txBody>
          <a:bodyPr lIns="0" tIns="0" rIns="0" bIns="0" anchor="ctr"/>
          <a:lstStyle>
            <a:lvl1pPr eaLnBrk="0" hangingPunct="0">
              <a:defRPr kumimoji="1" sz="1000">
                <a:solidFill>
                  <a:schemeClr val="tx1"/>
                </a:solidFill>
                <a:latin typeface="-2002" pitchFamily="18" charset="-127"/>
                <a:ea typeface="-2002" pitchFamily="18" charset="-127"/>
              </a:defRPr>
            </a:lvl1pPr>
            <a:lvl2pPr marL="742950" indent="-285750" eaLnBrk="0" hangingPunct="0">
              <a:defRPr kumimoji="1" sz="1000">
                <a:solidFill>
                  <a:schemeClr val="tx1"/>
                </a:solidFill>
                <a:latin typeface="-2002" pitchFamily="18" charset="-127"/>
                <a:ea typeface="-2002" pitchFamily="18" charset="-127"/>
              </a:defRPr>
            </a:lvl2pPr>
            <a:lvl3pPr marL="1143000" indent="-228600" eaLnBrk="0" hangingPunct="0">
              <a:defRPr kumimoji="1" sz="1000">
                <a:solidFill>
                  <a:schemeClr val="tx1"/>
                </a:solidFill>
                <a:latin typeface="-2002" pitchFamily="18" charset="-127"/>
                <a:ea typeface="-2002" pitchFamily="18" charset="-127"/>
              </a:defRPr>
            </a:lvl3pPr>
            <a:lvl4pPr marL="1600200" indent="-228600" eaLnBrk="0" hangingPunct="0">
              <a:defRPr kumimoji="1" sz="1000">
                <a:solidFill>
                  <a:schemeClr val="tx1"/>
                </a:solidFill>
                <a:latin typeface="-2002" pitchFamily="18" charset="-127"/>
                <a:ea typeface="-2002" pitchFamily="18" charset="-127"/>
              </a:defRPr>
            </a:lvl4pPr>
            <a:lvl5pPr marL="2057400" indent="-228600" eaLnBrk="0" hangingPunct="0">
              <a:defRPr kumimoji="1" sz="1000">
                <a:solidFill>
                  <a:schemeClr val="tx1"/>
                </a:solidFill>
                <a:latin typeface="-2002" pitchFamily="18" charset="-127"/>
                <a:ea typeface="-2002" pitchFamily="18" charset="-127"/>
              </a:defRPr>
            </a:lvl5pPr>
            <a:lvl6pPr marL="25146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6pPr>
            <a:lvl7pPr marL="29718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7pPr>
            <a:lvl8pPr marL="34290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8pPr>
            <a:lvl9pPr marL="3886200" indent="-228600" algn="ctr" eaLnBrk="0" fontAlgn="base" hangingPunct="0">
              <a:spcBef>
                <a:spcPct val="0"/>
              </a:spcBef>
              <a:spcAft>
                <a:spcPct val="0"/>
              </a:spcAft>
              <a:defRPr kumimoji="1" sz="1000">
                <a:solidFill>
                  <a:schemeClr val="tx1"/>
                </a:solidFill>
                <a:latin typeface="-2002" pitchFamily="18" charset="-127"/>
                <a:ea typeface="-2002" pitchFamily="18" charset="-127"/>
              </a:defRPr>
            </a:lvl9pPr>
          </a:lstStyle>
          <a:p>
            <a:pPr algn="ctr" eaLnBrk="1" latinLnBrk="0" hangingPunct="1">
              <a:defRPr/>
            </a:pPr>
            <a:r>
              <a:rPr kumimoji="0" lang="en-US" altLang="ko-KR" sz="800" b="1" kern="0" dirty="0" smtClean="0">
                <a:solidFill>
                  <a:schemeClr val="tx1">
                    <a:lumMod val="50000"/>
                    <a:lumOff val="50000"/>
                  </a:schemeClr>
                </a:solidFill>
                <a:latin typeface="+mn-ea"/>
                <a:ea typeface="+mn-ea"/>
              </a:rPr>
              <a:t>MALL</a:t>
            </a:r>
            <a:endParaRPr kumimoji="0" lang="en-US" altLang="ko-KR" sz="800" b="1" kern="0" dirty="0">
              <a:solidFill>
                <a:schemeClr val="tx1">
                  <a:lumMod val="50000"/>
                  <a:lumOff val="50000"/>
                </a:schemeClr>
              </a:solidFill>
              <a:latin typeface="+mn-ea"/>
              <a:ea typeface="+mn-ea"/>
            </a:endParaRPr>
          </a:p>
        </p:txBody>
      </p:sp>
      <p:sp>
        <p:nvSpPr>
          <p:cNvPr id="103" name="Oval Callout 102"/>
          <p:cNvSpPr/>
          <p:nvPr/>
        </p:nvSpPr>
        <p:spPr>
          <a:xfrm>
            <a:off x="2455580" y="3851362"/>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2</a:t>
            </a:r>
            <a:endParaRPr lang="ko-KR" altLang="en-US" sz="600" b="1" dirty="0"/>
          </a:p>
        </p:txBody>
      </p:sp>
      <p:sp>
        <p:nvSpPr>
          <p:cNvPr id="104" name="Oval Callout 103"/>
          <p:cNvSpPr/>
          <p:nvPr/>
        </p:nvSpPr>
        <p:spPr>
          <a:xfrm>
            <a:off x="2455829" y="4949924"/>
            <a:ext cx="317225" cy="299999"/>
          </a:xfrm>
          <a:prstGeom prst="wedgeEllipseCallout">
            <a:avLst>
              <a:gd name="adj1" fmla="val -38849"/>
              <a:gd name="adj2" fmla="val 78375"/>
            </a:avLst>
          </a:prstGeom>
          <a:solidFill>
            <a:srgbClr val="FFC000"/>
          </a:solidFill>
        </p:spPr>
        <p:style>
          <a:lnRef idx="1">
            <a:schemeClr val="dk1"/>
          </a:lnRef>
          <a:fillRef idx="2">
            <a:schemeClr val="dk1"/>
          </a:fillRef>
          <a:effectRef idx="1">
            <a:schemeClr val="dk1"/>
          </a:effectRef>
          <a:fontRef idx="minor">
            <a:schemeClr val="dk1"/>
          </a:fontRef>
        </p:style>
        <p:txBody>
          <a:bodyPr wrap="none" lIns="0" tIns="0" rIns="0" bIns="0" rtlCol="0" anchor="ctr"/>
          <a:lstStyle/>
          <a:p>
            <a:pPr algn="ctr"/>
            <a:r>
              <a:rPr lang="en-US" altLang="ko-KR" sz="600" b="1" dirty="0" smtClean="0"/>
              <a:t>Phase</a:t>
            </a:r>
            <a:r>
              <a:rPr lang="en-US" altLang="ko-KR" sz="800" b="1" dirty="0" smtClean="0"/>
              <a:t>3</a:t>
            </a:r>
            <a:endParaRPr lang="ko-KR" altLang="en-US" sz="600" b="1" dirty="0"/>
          </a:p>
        </p:txBody>
      </p:sp>
      <p:pic>
        <p:nvPicPr>
          <p:cNvPr id="105" name="Picture 104"/>
          <p:cNvPicPr>
            <a:picLocks noChangeAspect="1"/>
          </p:cNvPicPr>
          <p:nvPr/>
        </p:nvPicPr>
        <p:blipFill>
          <a:blip r:embed="rId2"/>
          <a:stretch>
            <a:fillRect/>
          </a:stretch>
        </p:blipFill>
        <p:spPr>
          <a:xfrm>
            <a:off x="8413358" y="3455075"/>
            <a:ext cx="544573" cy="162063"/>
          </a:xfrm>
          <a:prstGeom prst="rect">
            <a:avLst/>
          </a:prstGeom>
        </p:spPr>
      </p:pic>
      <p:pic>
        <p:nvPicPr>
          <p:cNvPr id="106" name="Picture 105"/>
          <p:cNvPicPr>
            <a:picLocks noChangeAspect="1"/>
          </p:cNvPicPr>
          <p:nvPr/>
        </p:nvPicPr>
        <p:blipFill>
          <a:blip r:embed="rId2"/>
          <a:stretch>
            <a:fillRect/>
          </a:stretch>
        </p:blipFill>
        <p:spPr>
          <a:xfrm>
            <a:off x="5446212" y="3654028"/>
            <a:ext cx="321454" cy="95664"/>
          </a:xfrm>
          <a:prstGeom prst="rect">
            <a:avLst/>
          </a:prstGeom>
        </p:spPr>
      </p:pic>
      <p:sp>
        <p:nvSpPr>
          <p:cNvPr id="107" name="AutoShape 200"/>
          <p:cNvSpPr>
            <a:spLocks noChangeArrowheads="1"/>
          </p:cNvSpPr>
          <p:nvPr/>
        </p:nvSpPr>
        <p:spPr bwMode="auto">
          <a:xfrm>
            <a:off x="361950" y="2029386"/>
            <a:ext cx="9185275" cy="4423950"/>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Tree>
    <p:extLst>
      <p:ext uri="{BB962C8B-B14F-4D97-AF65-F5344CB8AC3E}">
        <p14:creationId xmlns:p14="http://schemas.microsoft.com/office/powerpoint/2010/main" val="232374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928688"/>
            <a:ext cx="9361040" cy="738664"/>
          </a:xfrm>
        </p:spPr>
        <p:txBody>
          <a:bodyPr>
            <a:scene3d>
              <a:camera prst="orthographicFront"/>
              <a:lightRig rig="threePt" dir="t"/>
            </a:scene3d>
            <a:sp3d extrusionH="57150">
              <a:bevelT w="38100" h="38100"/>
            </a:sp3d>
          </a:bodyPr>
          <a:lstStyle/>
          <a:p>
            <a:r>
              <a:rPr lang="ko-KR" altLang="en-US" dirty="0"/>
              <a:t>호환성 및 효율 극대화를 위해 </a:t>
            </a:r>
            <a:r>
              <a:rPr lang="en-US" altLang="ko-KR" dirty="0"/>
              <a:t>JAVA</a:t>
            </a:r>
            <a:r>
              <a:rPr lang="ko-KR" altLang="en-US" dirty="0"/>
              <a:t>기반으로 </a:t>
            </a:r>
            <a:r>
              <a:rPr lang="en-US" altLang="ko-KR" dirty="0"/>
              <a:t>DS(Directory Server)</a:t>
            </a:r>
            <a:r>
              <a:rPr lang="ko-KR" altLang="en-US" dirty="0"/>
              <a:t>에서 </a:t>
            </a:r>
            <a:r>
              <a:rPr lang="en-US" altLang="ko-KR" dirty="0"/>
              <a:t>Card Range </a:t>
            </a:r>
            <a:r>
              <a:rPr lang="ko-KR" altLang="en-US" dirty="0"/>
              <a:t>정보를 가져오는 </a:t>
            </a:r>
            <a:r>
              <a:rPr lang="en-US" altLang="ko-KR" dirty="0"/>
              <a:t>CR Thread</a:t>
            </a:r>
            <a:r>
              <a:rPr lang="ko-KR" altLang="en-US" dirty="0"/>
              <a:t>와 </a:t>
            </a:r>
            <a:r>
              <a:rPr lang="en-US" altLang="ko-KR" dirty="0"/>
              <a:t>Card Range </a:t>
            </a:r>
            <a:r>
              <a:rPr lang="ko-KR" altLang="en-US" dirty="0"/>
              <a:t>정보에서 </a:t>
            </a:r>
            <a:r>
              <a:rPr lang="en-US" altLang="ko-KR" dirty="0"/>
              <a:t>PAN</a:t>
            </a:r>
            <a:r>
              <a:rPr lang="ko-KR" altLang="en-US" dirty="0"/>
              <a:t>에 해당하는 브랜드 </a:t>
            </a:r>
            <a:r>
              <a:rPr lang="en-US" altLang="ko-KR" dirty="0"/>
              <a:t>URL</a:t>
            </a:r>
            <a:r>
              <a:rPr lang="ko-KR" altLang="en-US" dirty="0"/>
              <a:t>에 </a:t>
            </a:r>
            <a:r>
              <a:rPr lang="en-US" altLang="ko-KR" dirty="0" err="1"/>
              <a:t>VEReq</a:t>
            </a:r>
            <a:r>
              <a:rPr lang="en-US" altLang="ko-KR" dirty="0"/>
              <a:t>/</a:t>
            </a:r>
            <a:r>
              <a:rPr lang="en-US" altLang="ko-KR" dirty="0" err="1"/>
              <a:t>VERes</a:t>
            </a:r>
            <a:r>
              <a:rPr lang="en-US" altLang="ko-KR" dirty="0"/>
              <a:t> </a:t>
            </a:r>
            <a:r>
              <a:rPr lang="ko-KR" altLang="en-US" dirty="0"/>
              <a:t>메시지 처리와 </a:t>
            </a:r>
            <a:r>
              <a:rPr lang="en-US" altLang="ko-KR" dirty="0" err="1"/>
              <a:t>PAReq</a:t>
            </a:r>
            <a:r>
              <a:rPr lang="en-US" altLang="ko-KR" dirty="0"/>
              <a:t>/</a:t>
            </a:r>
            <a:r>
              <a:rPr lang="en-US" altLang="ko-KR" dirty="0" err="1"/>
              <a:t>PARes</a:t>
            </a:r>
            <a:r>
              <a:rPr lang="ko-KR" altLang="en-US" dirty="0"/>
              <a:t>를 처리하는 </a:t>
            </a:r>
            <a:r>
              <a:rPr lang="en-US" altLang="ko-KR" dirty="0"/>
              <a:t>Process Thread Pool</a:t>
            </a:r>
            <a:r>
              <a:rPr lang="ko-KR" altLang="en-US" dirty="0"/>
              <a:t>을 개발</a:t>
            </a:r>
            <a:endParaRPr lang="ko-KR" altLang="en-US" dirty="0">
              <a:latin typeface="+mn-ea"/>
              <a:ea typeface="+mn-ea"/>
            </a:endParaRPr>
          </a:p>
        </p:txBody>
      </p:sp>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4. </a:t>
            </a:r>
            <a:r>
              <a:rPr lang="en-US" altLang="ko-KR" dirty="0"/>
              <a:t>MPI TO-BE Architecture</a:t>
            </a:r>
          </a:p>
        </p:txBody>
      </p:sp>
      <p:sp>
        <p:nvSpPr>
          <p:cNvPr id="108" name="Rectangle 107"/>
          <p:cNvSpPr/>
          <p:nvPr/>
        </p:nvSpPr>
        <p:spPr>
          <a:xfrm>
            <a:off x="2953896" y="1723651"/>
            <a:ext cx="5383480" cy="462766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rtlCol="0" anchor="t"/>
          <a:lstStyle/>
          <a:p>
            <a:r>
              <a:rPr lang="en-US" altLang="ko-KR" sz="3600" b="1" dirty="0">
                <a:solidFill>
                  <a:schemeClr val="bg2"/>
                </a:solidFill>
                <a:latin typeface="Gisha" panose="020B0502040204020203" pitchFamily="34" charset="-79"/>
                <a:cs typeface="Gisha" panose="020B0502040204020203" pitchFamily="34" charset="-79"/>
              </a:rPr>
              <a:t>MPI</a:t>
            </a:r>
            <a:r>
              <a:rPr lang="en-US" altLang="ko-KR" sz="2800" b="1" dirty="0">
                <a:solidFill>
                  <a:schemeClr val="bg2"/>
                </a:solidFill>
                <a:latin typeface="Gisha" panose="020B0502040204020203" pitchFamily="34" charset="-79"/>
                <a:cs typeface="Gisha" panose="020B0502040204020203" pitchFamily="34" charset="-79"/>
              </a:rPr>
              <a:t>j</a:t>
            </a:r>
            <a:endParaRPr lang="ko-KR" altLang="en-US" sz="3600" b="1" dirty="0">
              <a:solidFill>
                <a:schemeClr val="bg2"/>
              </a:solidFill>
              <a:latin typeface="Gisha" panose="020B0502040204020203" pitchFamily="34" charset="-79"/>
              <a:cs typeface="Gisha" panose="020B0502040204020203" pitchFamily="34" charset="-79"/>
            </a:endParaRPr>
          </a:p>
          <a:p>
            <a:endParaRPr lang="ko-KR" altLang="en-US" dirty="0">
              <a:solidFill>
                <a:schemeClr val="tx1"/>
              </a:solidFill>
            </a:endParaRPr>
          </a:p>
        </p:txBody>
      </p:sp>
      <p:grpSp>
        <p:nvGrpSpPr>
          <p:cNvPr id="109" name="Group 108"/>
          <p:cNvGrpSpPr/>
          <p:nvPr/>
        </p:nvGrpSpPr>
        <p:grpSpPr>
          <a:xfrm>
            <a:off x="7323102" y="2969518"/>
            <a:ext cx="828000" cy="2520000"/>
            <a:chOff x="10695799" y="3349272"/>
            <a:chExt cx="828000" cy="2520000"/>
          </a:xfrm>
        </p:grpSpPr>
        <p:sp>
          <p:nvSpPr>
            <p:cNvPr id="110" name="Rectangle 109"/>
            <p:cNvSpPr/>
            <p:nvPr/>
          </p:nvSpPr>
          <p:spPr>
            <a:xfrm>
              <a:off x="10695799" y="3349272"/>
              <a:ext cx="828000" cy="25200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a:solidFill>
                    <a:schemeClr val="bg1">
                      <a:lumMod val="75000"/>
                    </a:schemeClr>
                  </a:solidFill>
                </a:rPr>
                <a:t>SESSION</a:t>
              </a:r>
            </a:p>
            <a:p>
              <a:pPr algn="ctr"/>
              <a:r>
                <a:rPr lang="en-US" altLang="ko-KR" sz="1000" b="1" dirty="0">
                  <a:solidFill>
                    <a:schemeClr val="bg1">
                      <a:lumMod val="75000"/>
                    </a:schemeClr>
                  </a:solidFill>
                </a:rPr>
                <a:t>(THREAD)</a:t>
              </a:r>
            </a:p>
            <a:p>
              <a:pPr algn="ctr"/>
              <a:r>
                <a:rPr lang="en-US" altLang="ko-KR" sz="1000" b="1" dirty="0">
                  <a:solidFill>
                    <a:schemeClr val="bg1">
                      <a:lumMod val="75000"/>
                    </a:schemeClr>
                  </a:solidFill>
                </a:rPr>
                <a:t>MANAGER</a:t>
              </a:r>
            </a:p>
          </p:txBody>
        </p:sp>
        <p:sp>
          <p:nvSpPr>
            <p:cNvPr id="111" name="Rectangle 110"/>
            <p:cNvSpPr/>
            <p:nvPr/>
          </p:nvSpPr>
          <p:spPr>
            <a:xfrm>
              <a:off x="10821799" y="4140716"/>
              <a:ext cx="576000" cy="30449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TCP</a:t>
              </a:r>
            </a:p>
            <a:p>
              <a:pPr algn="ctr"/>
              <a:r>
                <a:rPr lang="en-US" altLang="ko-KR" sz="800" b="1" dirty="0">
                  <a:solidFill>
                    <a:schemeClr val="bg1">
                      <a:lumMod val="75000"/>
                    </a:schemeClr>
                  </a:solidFill>
                </a:rPr>
                <a:t>ADAPTER</a:t>
              </a:r>
            </a:p>
          </p:txBody>
        </p:sp>
        <p:sp>
          <p:nvSpPr>
            <p:cNvPr id="112" name="Rectangle 111"/>
            <p:cNvSpPr/>
            <p:nvPr/>
          </p:nvSpPr>
          <p:spPr>
            <a:xfrm>
              <a:off x="10821799" y="4647098"/>
              <a:ext cx="576000" cy="304495"/>
            </a:xfrm>
            <a:prstGeom prst="rect">
              <a:avLst/>
            </a:prstGeom>
            <a:solidFill>
              <a:schemeClr val="bg1"/>
            </a:solid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Method</a:t>
              </a:r>
            </a:p>
            <a:p>
              <a:pPr algn="ctr"/>
              <a:r>
                <a:rPr lang="en-US" altLang="ko-KR" sz="800" b="1" dirty="0">
                  <a:solidFill>
                    <a:schemeClr val="bg1">
                      <a:lumMod val="75000"/>
                    </a:schemeClr>
                  </a:solidFill>
                </a:rPr>
                <a:t>ADAPTER</a:t>
              </a:r>
            </a:p>
          </p:txBody>
        </p:sp>
        <p:sp>
          <p:nvSpPr>
            <p:cNvPr id="113" name="Rectangle 112"/>
            <p:cNvSpPr/>
            <p:nvPr/>
          </p:nvSpPr>
          <p:spPr>
            <a:xfrm>
              <a:off x="10821799" y="5153480"/>
              <a:ext cx="576000" cy="304495"/>
            </a:xfrm>
            <a:prstGeom prst="rect">
              <a:avLst/>
            </a:prstGeom>
            <a:solidFill>
              <a:schemeClr val="bg1"/>
            </a:solid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lumMod val="75000"/>
                    </a:schemeClr>
                  </a:solidFill>
                </a:rPr>
                <a:t>HTTPS</a:t>
              </a:r>
            </a:p>
            <a:p>
              <a:pPr algn="ctr"/>
              <a:r>
                <a:rPr lang="en-US" altLang="ko-KR" sz="800" b="1" dirty="0">
                  <a:solidFill>
                    <a:schemeClr val="bg1">
                      <a:lumMod val="75000"/>
                    </a:schemeClr>
                  </a:solidFill>
                </a:rPr>
                <a:t>ADAPTER</a:t>
              </a:r>
            </a:p>
          </p:txBody>
        </p:sp>
      </p:grpSp>
      <p:sp>
        <p:nvSpPr>
          <p:cNvPr id="114" name="Rectangle 113"/>
          <p:cNvSpPr/>
          <p:nvPr/>
        </p:nvSpPr>
        <p:spPr>
          <a:xfrm>
            <a:off x="1732263" y="3848212"/>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t" anchorCtr="0" forceAA="0" compatLnSpc="1">
            <a:prstTxWarp prst="textNoShape">
              <a:avLst/>
            </a:prstTxWarp>
            <a:noAutofit/>
          </a:bodyPr>
          <a:lstStyle/>
          <a:p>
            <a:pPr algn="ctr"/>
            <a:r>
              <a:rPr lang="en-US" altLang="ko-KR" sz="1000" b="1" dirty="0">
                <a:solidFill>
                  <a:schemeClr val="tx1"/>
                </a:solidFill>
              </a:rPr>
              <a:t>JSP</a:t>
            </a:r>
          </a:p>
        </p:txBody>
      </p:sp>
      <p:sp>
        <p:nvSpPr>
          <p:cNvPr id="115" name="Rectangle 114"/>
          <p:cNvSpPr/>
          <p:nvPr/>
        </p:nvSpPr>
        <p:spPr>
          <a:xfrm rot="5400000">
            <a:off x="2283956" y="4105919"/>
            <a:ext cx="480612" cy="204589"/>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solidFill>
              </a:rPr>
              <a:t>SOCKET</a:t>
            </a:r>
          </a:p>
        </p:txBody>
      </p:sp>
      <p:sp>
        <p:nvSpPr>
          <p:cNvPr id="116" name="Rectangle 115"/>
          <p:cNvSpPr/>
          <p:nvPr/>
        </p:nvSpPr>
        <p:spPr>
          <a:xfrm>
            <a:off x="3314524" y="2980108"/>
            <a:ext cx="828000" cy="25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a:solidFill>
                  <a:schemeClr val="tx1"/>
                </a:solidFill>
              </a:rPr>
              <a:t>SESSION</a:t>
            </a:r>
          </a:p>
          <a:p>
            <a:pPr algn="ctr"/>
            <a:r>
              <a:rPr lang="en-US" altLang="ko-KR" sz="1000" b="1" dirty="0">
                <a:solidFill>
                  <a:schemeClr val="tx1"/>
                </a:solidFill>
              </a:rPr>
              <a:t>(THREAD)</a:t>
            </a:r>
          </a:p>
          <a:p>
            <a:pPr algn="ctr"/>
            <a:r>
              <a:rPr lang="en-US" altLang="ko-KR" sz="1000" b="1" dirty="0">
                <a:solidFill>
                  <a:schemeClr val="tx1"/>
                </a:solidFill>
              </a:rPr>
              <a:t>MANAGER</a:t>
            </a:r>
          </a:p>
        </p:txBody>
      </p:sp>
      <p:sp>
        <p:nvSpPr>
          <p:cNvPr id="117" name="Rectangle 116"/>
          <p:cNvSpPr/>
          <p:nvPr/>
        </p:nvSpPr>
        <p:spPr>
          <a:xfrm>
            <a:off x="3440524" y="3771552"/>
            <a:ext cx="576000" cy="304495"/>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solidFill>
              </a:rPr>
              <a:t>TCP</a:t>
            </a:r>
          </a:p>
          <a:p>
            <a:pPr algn="ctr"/>
            <a:r>
              <a:rPr lang="en-US" altLang="ko-KR" sz="800" b="1" dirty="0">
                <a:solidFill>
                  <a:schemeClr val="tx1"/>
                </a:solidFill>
              </a:rPr>
              <a:t>ADAPTER</a:t>
            </a:r>
          </a:p>
        </p:txBody>
      </p:sp>
      <p:sp>
        <p:nvSpPr>
          <p:cNvPr id="118" name="Rectangle 117"/>
          <p:cNvSpPr/>
          <p:nvPr/>
        </p:nvSpPr>
        <p:spPr>
          <a:xfrm>
            <a:off x="3440524" y="4277934"/>
            <a:ext cx="576000" cy="304495"/>
          </a:xfrm>
          <a:prstGeom prst="rect">
            <a:avLst/>
          </a:prstGeom>
          <a:solidFill>
            <a:schemeClr val="bg1"/>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lumMod val="50000"/>
                    <a:lumOff val="50000"/>
                  </a:schemeClr>
                </a:solidFill>
              </a:rPr>
              <a:t>Method</a:t>
            </a:r>
          </a:p>
          <a:p>
            <a:pPr algn="ctr"/>
            <a:r>
              <a:rPr lang="en-US" altLang="ko-KR" sz="800" b="1" dirty="0">
                <a:solidFill>
                  <a:schemeClr val="tx1">
                    <a:lumMod val="50000"/>
                    <a:lumOff val="50000"/>
                  </a:schemeClr>
                </a:solidFill>
              </a:rPr>
              <a:t>ADAPTER</a:t>
            </a:r>
          </a:p>
        </p:txBody>
      </p:sp>
      <p:sp>
        <p:nvSpPr>
          <p:cNvPr id="119" name="Rectangle 118"/>
          <p:cNvSpPr/>
          <p:nvPr/>
        </p:nvSpPr>
        <p:spPr>
          <a:xfrm>
            <a:off x="3440524" y="4784316"/>
            <a:ext cx="576000" cy="304495"/>
          </a:xfrm>
          <a:prstGeom prst="rect">
            <a:avLst/>
          </a:prstGeom>
          <a:solidFill>
            <a:schemeClr val="bg1"/>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tx1">
                    <a:lumMod val="50000"/>
                    <a:lumOff val="50000"/>
                  </a:schemeClr>
                </a:solidFill>
              </a:rPr>
              <a:t>HTTPS</a:t>
            </a:r>
          </a:p>
          <a:p>
            <a:pPr algn="ctr"/>
            <a:r>
              <a:rPr lang="en-US" altLang="ko-KR" sz="800" b="1" dirty="0">
                <a:solidFill>
                  <a:schemeClr val="tx1">
                    <a:lumMod val="50000"/>
                    <a:lumOff val="50000"/>
                  </a:schemeClr>
                </a:solidFill>
              </a:rPr>
              <a:t>ADAPTER</a:t>
            </a:r>
          </a:p>
        </p:txBody>
      </p:sp>
      <p:sp>
        <p:nvSpPr>
          <p:cNvPr id="120" name="Rectangle 119"/>
          <p:cNvSpPr/>
          <p:nvPr/>
        </p:nvSpPr>
        <p:spPr>
          <a:xfrm>
            <a:off x="5457825" y="2973734"/>
            <a:ext cx="1224000" cy="25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t" anchorCtr="0" forceAA="0" compatLnSpc="1">
            <a:prstTxWarp prst="textNoShape">
              <a:avLst/>
            </a:prstTxWarp>
            <a:noAutofit/>
          </a:bodyPr>
          <a:lstStyle/>
          <a:p>
            <a:pPr algn="ctr"/>
            <a:r>
              <a:rPr lang="en-US" altLang="ko-KR" sz="1000" b="1" dirty="0" smtClean="0">
                <a:solidFill>
                  <a:schemeClr val="tx1"/>
                </a:solidFill>
              </a:rPr>
              <a:t>Process</a:t>
            </a:r>
          </a:p>
          <a:p>
            <a:pPr algn="ctr"/>
            <a:r>
              <a:rPr lang="en-US" altLang="ko-KR" sz="1000" b="1" dirty="0" smtClean="0">
                <a:solidFill>
                  <a:schemeClr val="tx1"/>
                </a:solidFill>
              </a:rPr>
              <a:t>Thread </a:t>
            </a:r>
            <a:r>
              <a:rPr lang="en-US" altLang="ko-KR" sz="1000" b="1" dirty="0">
                <a:solidFill>
                  <a:schemeClr val="tx1"/>
                </a:solidFill>
              </a:rPr>
              <a:t>Pool</a:t>
            </a:r>
          </a:p>
        </p:txBody>
      </p:sp>
      <p:sp>
        <p:nvSpPr>
          <p:cNvPr id="121" name="Rectangle 120"/>
          <p:cNvSpPr/>
          <p:nvPr/>
        </p:nvSpPr>
        <p:spPr>
          <a:xfrm>
            <a:off x="5457825" y="5579188"/>
            <a:ext cx="1224000" cy="668962"/>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6000" numCol="1" spcCol="0" rtlCol="0" fromWordArt="0" anchor="b" anchorCtr="0" forceAA="0" compatLnSpc="1">
            <a:prstTxWarp prst="textNoShape">
              <a:avLst/>
            </a:prstTxWarp>
            <a:noAutofit/>
          </a:bodyPr>
          <a:lstStyle/>
          <a:p>
            <a:pPr algn="ctr"/>
            <a:r>
              <a:rPr lang="en-US" altLang="ko-KR" sz="1000" b="1" dirty="0">
                <a:solidFill>
                  <a:schemeClr val="tx1"/>
                </a:solidFill>
              </a:rPr>
              <a:t>LOG Manager</a:t>
            </a:r>
          </a:p>
        </p:txBody>
      </p:sp>
      <p:sp>
        <p:nvSpPr>
          <p:cNvPr id="122" name="Can 121"/>
          <p:cNvSpPr/>
          <p:nvPr/>
        </p:nvSpPr>
        <p:spPr>
          <a:xfrm rot="16200000">
            <a:off x="5878145" y="5408351"/>
            <a:ext cx="383361" cy="900743"/>
          </a:xfrm>
          <a:prstGeom prst="ca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sz="800" b="1" dirty="0">
              <a:solidFill>
                <a:schemeClr val="tx1"/>
              </a:solidFill>
            </a:endParaRPr>
          </a:p>
        </p:txBody>
      </p:sp>
      <p:sp>
        <p:nvSpPr>
          <p:cNvPr id="123" name="Rectangle 122"/>
          <p:cNvSpPr/>
          <p:nvPr/>
        </p:nvSpPr>
        <p:spPr>
          <a:xfrm>
            <a:off x="5733195" y="5739049"/>
            <a:ext cx="673261" cy="246221"/>
          </a:xfrm>
          <a:prstGeom prst="rect">
            <a:avLst/>
          </a:prstGeom>
        </p:spPr>
        <p:txBody>
          <a:bodyPr wrap="none" lIns="0" tIns="0" rIns="0" bIns="0">
            <a:spAutoFit/>
          </a:bodyPr>
          <a:lstStyle/>
          <a:p>
            <a:pPr algn="ctr"/>
            <a:r>
              <a:rPr lang="en-US" altLang="ko-KR" sz="800" b="1" dirty="0" err="1"/>
              <a:t>PAReq</a:t>
            </a:r>
            <a:r>
              <a:rPr lang="en-US" altLang="ko-KR" sz="800" b="1" dirty="0"/>
              <a:t>/</a:t>
            </a:r>
            <a:r>
              <a:rPr lang="en-US" altLang="ko-KR" sz="800" b="1" dirty="0" err="1"/>
              <a:t>PARes</a:t>
            </a:r>
            <a:endParaRPr lang="en-US" altLang="ko-KR" sz="800" b="1" dirty="0"/>
          </a:p>
          <a:p>
            <a:pPr algn="ctr"/>
            <a:r>
              <a:rPr lang="en-US" altLang="ko-KR" sz="800" b="1" dirty="0"/>
              <a:t>Log Store</a:t>
            </a:r>
          </a:p>
        </p:txBody>
      </p:sp>
      <p:sp>
        <p:nvSpPr>
          <p:cNvPr id="124" name="Hexagon 123"/>
          <p:cNvSpPr/>
          <p:nvPr/>
        </p:nvSpPr>
        <p:spPr>
          <a:xfrm>
            <a:off x="5601825" y="3407751"/>
            <a:ext cx="936000" cy="304939"/>
          </a:xfrm>
          <a:prstGeom prst="hexago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bg1">
                    <a:lumMod val="50000"/>
                  </a:schemeClr>
                </a:solidFill>
                <a:latin typeface="+mn-ea"/>
              </a:rPr>
              <a:t>Card Range Thread</a:t>
            </a:r>
          </a:p>
        </p:txBody>
      </p:sp>
      <p:sp>
        <p:nvSpPr>
          <p:cNvPr id="125" name="Hexagon 124"/>
          <p:cNvSpPr/>
          <p:nvPr/>
        </p:nvSpPr>
        <p:spPr>
          <a:xfrm>
            <a:off x="5601825" y="3821235"/>
            <a:ext cx="936000" cy="1107097"/>
          </a:xfrm>
          <a:prstGeom prst="hexagon">
            <a:avLst>
              <a:gd name="adj" fmla="val 12341"/>
              <a:gd name="vf" fmla="val 115470"/>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bg1">
                    <a:lumMod val="50000"/>
                  </a:schemeClr>
                </a:solidFill>
                <a:latin typeface="+mn-ea"/>
              </a:rPr>
              <a:t>Process</a:t>
            </a:r>
            <a:r>
              <a:rPr lang="ko-KR" altLang="en-US" sz="1000" b="1" dirty="0">
                <a:solidFill>
                  <a:schemeClr val="bg1">
                    <a:lumMod val="50000"/>
                  </a:schemeClr>
                </a:solidFill>
                <a:latin typeface="+mn-ea"/>
              </a:rPr>
              <a:t> </a:t>
            </a:r>
            <a:r>
              <a:rPr lang="en-US" altLang="ko-KR" sz="1000" b="1" dirty="0">
                <a:solidFill>
                  <a:schemeClr val="bg1">
                    <a:lumMod val="50000"/>
                  </a:schemeClr>
                </a:solidFill>
                <a:latin typeface="+mn-ea"/>
              </a:rPr>
              <a:t>Thread</a:t>
            </a:r>
          </a:p>
        </p:txBody>
      </p:sp>
      <p:sp>
        <p:nvSpPr>
          <p:cNvPr id="126" name="Hexagon 125"/>
          <p:cNvSpPr/>
          <p:nvPr/>
        </p:nvSpPr>
        <p:spPr>
          <a:xfrm>
            <a:off x="5601825" y="5055972"/>
            <a:ext cx="936000" cy="304939"/>
          </a:xfrm>
          <a:prstGeom prst="hexago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smtClean="0">
                <a:solidFill>
                  <a:schemeClr val="bg1">
                    <a:lumMod val="50000"/>
                  </a:schemeClr>
                </a:solidFill>
                <a:latin typeface="+mn-ea"/>
              </a:rPr>
              <a:t>LICENSE</a:t>
            </a:r>
          </a:p>
        </p:txBody>
      </p:sp>
      <p:sp>
        <p:nvSpPr>
          <p:cNvPr id="127" name="Rounded Rectangle 126"/>
          <p:cNvSpPr/>
          <p:nvPr/>
        </p:nvSpPr>
        <p:spPr>
          <a:xfrm>
            <a:off x="5457825" y="1982541"/>
            <a:ext cx="1224000" cy="828000"/>
          </a:xfrm>
          <a:prstGeom prst="round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1000" b="1" dirty="0">
                <a:solidFill>
                  <a:schemeClr val="tx1"/>
                </a:solidFill>
              </a:rPr>
              <a:t>Card Range/URL </a:t>
            </a:r>
            <a:r>
              <a:rPr lang="en-US" altLang="ko-KR" sz="1000" b="1" dirty="0" smtClean="0">
                <a:solidFill>
                  <a:schemeClr val="tx1"/>
                </a:solidFill>
              </a:rPr>
              <a:t>Information</a:t>
            </a:r>
          </a:p>
          <a:p>
            <a:pPr algn="ctr"/>
            <a:r>
              <a:rPr lang="en-US" altLang="ko-KR" sz="1000" b="1" dirty="0" smtClean="0">
                <a:solidFill>
                  <a:schemeClr val="tx1"/>
                </a:solidFill>
              </a:rPr>
              <a:t>Repository</a:t>
            </a:r>
            <a:endParaRPr lang="en-US" altLang="ko-KR" sz="1000" b="1" dirty="0">
              <a:solidFill>
                <a:schemeClr val="tx1"/>
              </a:solidFill>
            </a:endParaRPr>
          </a:p>
          <a:p>
            <a:pPr algn="ctr"/>
            <a:r>
              <a:rPr lang="en-US" altLang="ko-KR" sz="1000" b="1" dirty="0">
                <a:solidFill>
                  <a:schemeClr val="tx1"/>
                </a:solidFill>
              </a:rPr>
              <a:t>(Time Interval Refresh)</a:t>
            </a:r>
            <a:endParaRPr lang="ko-KR" altLang="en-US" sz="1000" b="1" dirty="0">
              <a:solidFill>
                <a:schemeClr val="tx1"/>
              </a:solidFill>
            </a:endParaRPr>
          </a:p>
        </p:txBody>
      </p:sp>
      <p:sp>
        <p:nvSpPr>
          <p:cNvPr id="128" name="Rounded Rectangle 127"/>
          <p:cNvSpPr/>
          <p:nvPr/>
        </p:nvSpPr>
        <p:spPr>
          <a:xfrm>
            <a:off x="4125343" y="1982541"/>
            <a:ext cx="1219503" cy="828000"/>
          </a:xfrm>
          <a:prstGeom prst="round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1000" b="1" dirty="0">
                <a:solidFill>
                  <a:schemeClr val="tx1"/>
                </a:solidFill>
              </a:rPr>
              <a:t>Card </a:t>
            </a:r>
          </a:p>
          <a:p>
            <a:pPr algn="ctr"/>
            <a:r>
              <a:rPr lang="en-US" altLang="ko-KR" sz="1000" b="1" dirty="0">
                <a:solidFill>
                  <a:schemeClr val="tx1"/>
                </a:solidFill>
              </a:rPr>
              <a:t>Range/URL</a:t>
            </a:r>
          </a:p>
          <a:p>
            <a:pPr algn="ctr"/>
            <a:r>
              <a:rPr lang="en-US" altLang="ko-KR" sz="1000" b="1" dirty="0">
                <a:solidFill>
                  <a:schemeClr val="tx1"/>
                </a:solidFill>
              </a:rPr>
              <a:t>(IN-Memory)</a:t>
            </a:r>
          </a:p>
        </p:txBody>
      </p:sp>
      <p:sp>
        <p:nvSpPr>
          <p:cNvPr id="129" name="Can 128"/>
          <p:cNvSpPr/>
          <p:nvPr/>
        </p:nvSpPr>
        <p:spPr>
          <a:xfrm rot="16200000">
            <a:off x="3536844" y="5632731"/>
            <a:ext cx="383361" cy="810320"/>
          </a:xfrm>
          <a:prstGeom prst="can">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ko-KR" altLang="en-US" sz="800" b="1" dirty="0">
              <a:solidFill>
                <a:schemeClr val="tx1"/>
              </a:solidFill>
            </a:endParaRPr>
          </a:p>
        </p:txBody>
      </p:sp>
      <p:sp>
        <p:nvSpPr>
          <p:cNvPr id="130" name="TextBox 129"/>
          <p:cNvSpPr txBox="1"/>
          <p:nvPr/>
        </p:nvSpPr>
        <p:spPr>
          <a:xfrm>
            <a:off x="3464831" y="5967982"/>
            <a:ext cx="527387" cy="153888"/>
          </a:xfrm>
          <a:prstGeom prst="rect">
            <a:avLst/>
          </a:prstGeom>
          <a:noFill/>
        </p:spPr>
        <p:txBody>
          <a:bodyPr wrap="none" lIns="0" tIns="0" rIns="0" bIns="0" rtlCol="0">
            <a:spAutoFit/>
          </a:bodyPr>
          <a:lstStyle/>
          <a:p>
            <a:pPr algn="ctr"/>
            <a:r>
              <a:rPr lang="en-US" altLang="ko-KR" sz="1000" b="1" dirty="0"/>
              <a:t>Property</a:t>
            </a:r>
            <a:endParaRPr lang="ko-KR" altLang="en-US" sz="1000" b="1" dirty="0"/>
          </a:p>
        </p:txBody>
      </p:sp>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2740" y="5055441"/>
            <a:ext cx="306000" cy="306000"/>
          </a:xfrm>
          <a:prstGeom prst="rect">
            <a:avLst/>
          </a:prstGeom>
        </p:spPr>
      </p:pic>
      <p:cxnSp>
        <p:nvCxnSpPr>
          <p:cNvPr id="132" name="Straight Connector 131"/>
          <p:cNvCxnSpPr>
            <a:stCxn id="116" idx="2"/>
            <a:endCxn id="129" idx="4"/>
          </p:cNvCxnSpPr>
          <p:nvPr/>
        </p:nvCxnSpPr>
        <p:spPr>
          <a:xfrm>
            <a:off x="3728524" y="5500108"/>
            <a:ext cx="1" cy="346103"/>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3440524" y="5312681"/>
            <a:ext cx="576000" cy="187427"/>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altLang="ko-KR" sz="700" b="1" dirty="0" smtClean="0">
                <a:solidFill>
                  <a:schemeClr val="tx1"/>
                </a:solidFill>
              </a:rPr>
              <a:t>Property</a:t>
            </a:r>
          </a:p>
          <a:p>
            <a:pPr algn="ctr">
              <a:lnSpc>
                <a:spcPct val="80000"/>
              </a:lnSpc>
            </a:pPr>
            <a:r>
              <a:rPr lang="en-US" altLang="ko-KR" sz="700" b="1" dirty="0" smtClean="0">
                <a:solidFill>
                  <a:schemeClr val="tx1"/>
                </a:solidFill>
              </a:rPr>
              <a:t>Manager</a:t>
            </a:r>
            <a:endParaRPr lang="en-US" altLang="ko-KR" sz="700" b="1" dirty="0">
              <a:solidFill>
                <a:schemeClr val="tx1"/>
              </a:solidFill>
            </a:endParaRPr>
          </a:p>
        </p:txBody>
      </p:sp>
      <p:cxnSp>
        <p:nvCxnSpPr>
          <p:cNvPr id="134" name="Straight Arrow Connector 133"/>
          <p:cNvCxnSpPr>
            <a:stCxn id="126" idx="3"/>
            <a:endCxn id="131" idx="3"/>
          </p:cNvCxnSpPr>
          <p:nvPr/>
        </p:nvCxnSpPr>
        <p:spPr>
          <a:xfrm flipH="1" flipV="1">
            <a:off x="5258740" y="5208441"/>
            <a:ext cx="3430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796739" y="5312681"/>
            <a:ext cx="628698" cy="338554"/>
          </a:xfrm>
          <a:prstGeom prst="rect">
            <a:avLst/>
          </a:prstGeom>
          <a:noFill/>
        </p:spPr>
        <p:txBody>
          <a:bodyPr wrap="none" rtlCol="0">
            <a:spAutoFit/>
            <a:scene3d>
              <a:camera prst="orthographicFront"/>
              <a:lightRig rig="threePt" dir="t"/>
            </a:scene3d>
            <a:sp3d extrusionH="57150">
              <a:bevelT w="38100" h="38100"/>
            </a:sp3d>
          </a:bodyPr>
          <a:lstStyle/>
          <a:p>
            <a:pPr algn="ctr"/>
            <a:r>
              <a:rPr lang="en-US" altLang="ko-KR" sz="800" b="1" dirty="0"/>
              <a:t>MPI Mall</a:t>
            </a:r>
          </a:p>
          <a:p>
            <a:pPr algn="ctr"/>
            <a:r>
              <a:rPr lang="en-US" altLang="ko-KR" sz="800" b="1" dirty="0"/>
              <a:t>License</a:t>
            </a:r>
            <a:endParaRPr lang="ko-KR" altLang="en-US" sz="800" b="1" dirty="0"/>
          </a:p>
        </p:txBody>
      </p:sp>
      <p:sp>
        <p:nvSpPr>
          <p:cNvPr id="136" name="Rectangle 135"/>
          <p:cNvSpPr/>
          <p:nvPr/>
        </p:nvSpPr>
        <p:spPr>
          <a:xfrm>
            <a:off x="8511230" y="3200220"/>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ltLang="ko-KR" sz="1000" b="1" dirty="0">
              <a:solidFill>
                <a:schemeClr val="tx1"/>
              </a:solidFill>
            </a:endParaRPr>
          </a:p>
          <a:p>
            <a:pPr algn="ctr"/>
            <a:r>
              <a:rPr lang="en-US" altLang="ko-KR" sz="1000" b="1" dirty="0">
                <a:solidFill>
                  <a:schemeClr val="tx1"/>
                </a:solidFill>
              </a:rPr>
              <a:t>Directory</a:t>
            </a:r>
          </a:p>
          <a:p>
            <a:pPr algn="ctr"/>
            <a:r>
              <a:rPr lang="en-US" altLang="ko-KR" sz="1000" b="1" dirty="0">
                <a:solidFill>
                  <a:schemeClr val="tx1"/>
                </a:solidFill>
              </a:rPr>
              <a:t>Server</a:t>
            </a:r>
          </a:p>
        </p:txBody>
      </p:sp>
      <p:pic>
        <p:nvPicPr>
          <p:cNvPr id="137" name="Picture 136"/>
          <p:cNvPicPr>
            <a:picLocks noChangeAspect="1"/>
          </p:cNvPicPr>
          <p:nvPr/>
        </p:nvPicPr>
        <p:blipFill>
          <a:blip r:embed="rId3"/>
          <a:stretch>
            <a:fillRect/>
          </a:stretch>
        </p:blipFill>
        <p:spPr>
          <a:xfrm>
            <a:off x="8655202" y="3272148"/>
            <a:ext cx="504056" cy="162063"/>
          </a:xfrm>
          <a:prstGeom prst="rect">
            <a:avLst/>
          </a:prstGeom>
        </p:spPr>
      </p:pic>
      <p:sp>
        <p:nvSpPr>
          <p:cNvPr id="138" name="TextBox 137"/>
          <p:cNvSpPr txBox="1"/>
          <p:nvPr/>
        </p:nvSpPr>
        <p:spPr>
          <a:xfrm>
            <a:off x="4877690" y="4977395"/>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①</a:t>
            </a:r>
            <a:endParaRPr lang="ko-KR" altLang="en-US" sz="1400" b="1" dirty="0"/>
          </a:p>
        </p:txBody>
      </p:sp>
      <p:sp>
        <p:nvSpPr>
          <p:cNvPr id="139" name="Freeform 138"/>
          <p:cNvSpPr/>
          <p:nvPr/>
        </p:nvSpPr>
        <p:spPr>
          <a:xfrm>
            <a:off x="6483273" y="2665386"/>
            <a:ext cx="2105025" cy="982801"/>
          </a:xfrm>
          <a:custGeom>
            <a:avLst/>
            <a:gdLst>
              <a:gd name="connsiteX0" fmla="*/ 19050 w 2105025"/>
              <a:gd name="connsiteY0" fmla="*/ 914400 h 914400"/>
              <a:gd name="connsiteX1" fmla="*/ 2105025 w 2105025"/>
              <a:gd name="connsiteY1" fmla="*/ 914400 h 914400"/>
              <a:gd name="connsiteX2" fmla="*/ 2105025 w 2105025"/>
              <a:gd name="connsiteY2" fmla="*/ 819150 h 914400"/>
              <a:gd name="connsiteX3" fmla="*/ 0 w 2105025"/>
              <a:gd name="connsiteY3" fmla="*/ 819150 h 914400"/>
              <a:gd name="connsiteX4" fmla="*/ 0 w 2105025"/>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25" h="914400">
                <a:moveTo>
                  <a:pt x="19050" y="914400"/>
                </a:moveTo>
                <a:lnTo>
                  <a:pt x="2105025" y="914400"/>
                </a:lnTo>
                <a:lnTo>
                  <a:pt x="2105025" y="819150"/>
                </a:lnTo>
                <a:lnTo>
                  <a:pt x="0" y="81915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0" name="TextBox 139"/>
          <p:cNvSpPr txBox="1"/>
          <p:nvPr/>
        </p:nvSpPr>
        <p:spPr>
          <a:xfrm>
            <a:off x="6832282" y="3553040"/>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②</a:t>
            </a:r>
            <a:endParaRPr lang="ko-KR" altLang="en-US" sz="1400" b="1" dirty="0"/>
          </a:p>
        </p:txBody>
      </p:sp>
      <p:sp>
        <p:nvSpPr>
          <p:cNvPr id="141" name="TextBox 140"/>
          <p:cNvSpPr txBox="1"/>
          <p:nvPr/>
        </p:nvSpPr>
        <p:spPr>
          <a:xfrm>
            <a:off x="6832282" y="3380525"/>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③</a:t>
            </a:r>
            <a:endParaRPr lang="ko-KR" altLang="en-US" sz="1400" b="1" dirty="0"/>
          </a:p>
        </p:txBody>
      </p:sp>
      <p:sp>
        <p:nvSpPr>
          <p:cNvPr id="142" name="TextBox 141"/>
          <p:cNvSpPr txBox="1"/>
          <p:nvPr/>
        </p:nvSpPr>
        <p:spPr>
          <a:xfrm>
            <a:off x="7063392" y="3488247"/>
            <a:ext cx="540212" cy="107722"/>
          </a:xfrm>
          <a:prstGeom prst="rect">
            <a:avLst/>
          </a:prstGeom>
          <a:solidFill>
            <a:schemeClr val="bg1"/>
          </a:solidFill>
        </p:spPr>
        <p:txBody>
          <a:bodyPr wrap="none" lIns="0" tIns="0" rIns="0" bIns="0" rtlCol="0">
            <a:spAutoFit/>
          </a:bodyPr>
          <a:lstStyle/>
          <a:p>
            <a:r>
              <a:rPr lang="en-US" altLang="ko-KR" sz="700" b="1" dirty="0" err="1" smtClean="0">
                <a:latin typeface="+mn-ea"/>
              </a:rPr>
              <a:t>CRRes</a:t>
            </a:r>
            <a:r>
              <a:rPr lang="en-US" altLang="ko-KR" sz="700" b="1" dirty="0" smtClean="0">
                <a:latin typeface="+mn-ea"/>
              </a:rPr>
              <a:t> </a:t>
            </a:r>
            <a:r>
              <a:rPr lang="en-US" altLang="ko-KR" sz="700" b="1" dirty="0" smtClean="0">
                <a:latin typeface="+mn-ea"/>
                <a:sym typeface="Wingdings" panose="05000000000000000000" pitchFamily="2" charset="2"/>
              </a:rPr>
              <a:t></a:t>
            </a:r>
            <a:r>
              <a:rPr lang="en-US" altLang="ko-KR" sz="700" b="1" dirty="0" smtClean="0">
                <a:latin typeface="+mn-ea"/>
              </a:rPr>
              <a:t> </a:t>
            </a:r>
            <a:r>
              <a:rPr lang="en-US" altLang="ko-KR" sz="700" b="1" dirty="0">
                <a:latin typeface="+mn-ea"/>
              </a:rPr>
              <a:t>DS</a:t>
            </a:r>
            <a:endParaRPr lang="ko-KR" altLang="en-US" sz="700" b="1" dirty="0">
              <a:latin typeface="+mn-ea"/>
            </a:endParaRPr>
          </a:p>
        </p:txBody>
      </p:sp>
      <p:sp>
        <p:nvSpPr>
          <p:cNvPr id="143" name="TextBox 142"/>
          <p:cNvSpPr txBox="1"/>
          <p:nvPr/>
        </p:nvSpPr>
        <p:spPr>
          <a:xfrm>
            <a:off x="7063392" y="3598621"/>
            <a:ext cx="554639" cy="107722"/>
          </a:xfrm>
          <a:prstGeom prst="rect">
            <a:avLst/>
          </a:prstGeom>
          <a:solidFill>
            <a:schemeClr val="bg1"/>
          </a:solidFill>
        </p:spPr>
        <p:txBody>
          <a:bodyPr wrap="none" lIns="0" tIns="0" rIns="0" bIns="0" rtlCol="0">
            <a:spAutoFit/>
          </a:bodyPr>
          <a:lstStyle/>
          <a:p>
            <a:r>
              <a:rPr lang="en-US" altLang="ko-KR" sz="700" b="1" dirty="0" err="1">
                <a:latin typeface="+mn-ea"/>
              </a:rPr>
              <a:t>CRReq</a:t>
            </a:r>
            <a:r>
              <a:rPr lang="en-US" altLang="ko-KR" sz="700" b="1" dirty="0">
                <a:latin typeface="+mn-ea"/>
              </a:rPr>
              <a:t> </a:t>
            </a:r>
            <a:r>
              <a:rPr lang="en-US" altLang="ko-KR" sz="700" b="1" dirty="0" smtClean="0">
                <a:latin typeface="+mn-ea"/>
                <a:sym typeface="Wingdings" panose="05000000000000000000" pitchFamily="2" charset="2"/>
              </a:rPr>
              <a:t></a:t>
            </a:r>
            <a:r>
              <a:rPr lang="en-US" altLang="ko-KR" sz="700" b="1" dirty="0" smtClean="0">
                <a:latin typeface="+mn-ea"/>
              </a:rPr>
              <a:t> DS</a:t>
            </a:r>
            <a:endParaRPr lang="ko-KR" altLang="en-US" sz="700" b="1" dirty="0">
              <a:latin typeface="+mn-ea"/>
            </a:endParaRPr>
          </a:p>
        </p:txBody>
      </p:sp>
      <p:cxnSp>
        <p:nvCxnSpPr>
          <p:cNvPr id="144" name="Elbow Connector 143"/>
          <p:cNvCxnSpPr>
            <a:stCxn id="127" idx="0"/>
            <a:endCxn id="128" idx="0"/>
          </p:cNvCxnSpPr>
          <p:nvPr/>
        </p:nvCxnSpPr>
        <p:spPr>
          <a:xfrm rot="16200000" flipV="1">
            <a:off x="5402460" y="1315176"/>
            <a:ext cx="12700" cy="1334730"/>
          </a:xfrm>
          <a:prstGeom prst="bentConnector3">
            <a:avLst>
              <a:gd name="adj1" fmla="val 9219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302604" y="1809110"/>
            <a:ext cx="1133324" cy="107722"/>
          </a:xfrm>
          <a:prstGeom prst="rect">
            <a:avLst/>
          </a:prstGeom>
          <a:noFill/>
        </p:spPr>
        <p:txBody>
          <a:bodyPr wrap="none" lIns="0" tIns="0" rIns="0" bIns="0" rtlCol="0">
            <a:spAutoFit/>
          </a:bodyPr>
          <a:lstStyle/>
          <a:p>
            <a:r>
              <a:rPr lang="en-US" altLang="ko-KR" sz="700" b="1" dirty="0">
                <a:latin typeface="+mn-ea"/>
              </a:rPr>
              <a:t>File </a:t>
            </a:r>
            <a:r>
              <a:rPr lang="en-US" altLang="ko-KR" sz="700" b="1" dirty="0" smtClean="0">
                <a:latin typeface="+mn-ea"/>
              </a:rPr>
              <a:t>to IN-Memory Upload</a:t>
            </a:r>
            <a:endParaRPr lang="ko-KR" altLang="en-US" sz="700" b="1" dirty="0">
              <a:latin typeface="+mn-ea"/>
            </a:endParaRPr>
          </a:p>
        </p:txBody>
      </p:sp>
      <p:sp>
        <p:nvSpPr>
          <p:cNvPr id="146" name="TextBox 145"/>
          <p:cNvSpPr txBox="1"/>
          <p:nvPr/>
        </p:nvSpPr>
        <p:spPr>
          <a:xfrm>
            <a:off x="5978820" y="1742802"/>
            <a:ext cx="306174"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③</a:t>
            </a:r>
            <a:r>
              <a:rPr lang="en-US" altLang="ko-KR" sz="1000" b="1" dirty="0">
                <a:latin typeface="맑은 고딕" panose="020B0503020000020004" pitchFamily="50" charset="-127"/>
                <a:ea typeface="맑은 고딕" panose="020B0503020000020004" pitchFamily="50" charset="-127"/>
              </a:rPr>
              <a:t>-1</a:t>
            </a:r>
            <a:endParaRPr lang="ko-KR" altLang="en-US" sz="1000" b="1" dirty="0"/>
          </a:p>
        </p:txBody>
      </p:sp>
      <p:sp>
        <p:nvSpPr>
          <p:cNvPr id="147" name="TextBox 146"/>
          <p:cNvSpPr txBox="1"/>
          <p:nvPr/>
        </p:nvSpPr>
        <p:spPr>
          <a:xfrm>
            <a:off x="1664438" y="3713214"/>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④</a:t>
            </a:r>
            <a:endParaRPr lang="ko-KR" altLang="en-US" sz="1400" b="1" dirty="0"/>
          </a:p>
        </p:txBody>
      </p:sp>
      <p:sp>
        <p:nvSpPr>
          <p:cNvPr id="148" name="TextBox 147"/>
          <p:cNvSpPr txBox="1"/>
          <p:nvPr/>
        </p:nvSpPr>
        <p:spPr>
          <a:xfrm>
            <a:off x="1843974" y="3717691"/>
            <a:ext cx="602729" cy="107722"/>
          </a:xfrm>
          <a:prstGeom prst="rect">
            <a:avLst/>
          </a:prstGeom>
          <a:noFill/>
        </p:spPr>
        <p:txBody>
          <a:bodyPr wrap="none" lIns="0" tIns="0" rIns="0" bIns="0" rtlCol="0">
            <a:spAutoFit/>
          </a:bodyPr>
          <a:lstStyle>
            <a:defPPr>
              <a:defRPr lang="ko-KR"/>
            </a:defPPr>
            <a:lvl1pPr>
              <a:defRPr sz="700" b="1">
                <a:latin typeface="+mn-ea"/>
              </a:defRPr>
            </a:lvl1pPr>
          </a:lstStyle>
          <a:p>
            <a:r>
              <a:rPr lang="ko-KR" altLang="en-US" dirty="0"/>
              <a:t>결제요청</a:t>
            </a:r>
            <a:r>
              <a:rPr lang="en-US" altLang="ko-KR" dirty="0"/>
              <a:t>(</a:t>
            </a:r>
            <a:r>
              <a:rPr lang="ko-KR" altLang="en-US" dirty="0">
                <a:solidFill>
                  <a:srgbClr val="FF0000"/>
                </a:solidFill>
              </a:rPr>
              <a:t>시작</a:t>
            </a:r>
            <a:r>
              <a:rPr lang="en-US" altLang="ko-KR" dirty="0"/>
              <a:t>)</a:t>
            </a:r>
          </a:p>
        </p:txBody>
      </p:sp>
      <p:sp>
        <p:nvSpPr>
          <p:cNvPr id="149" name="Freeform 148"/>
          <p:cNvSpPr/>
          <p:nvPr/>
        </p:nvSpPr>
        <p:spPr>
          <a:xfrm>
            <a:off x="2635173" y="2714737"/>
            <a:ext cx="3105150" cy="1419225"/>
          </a:xfrm>
          <a:custGeom>
            <a:avLst/>
            <a:gdLst>
              <a:gd name="connsiteX0" fmla="*/ 0 w 3105150"/>
              <a:gd name="connsiteY0" fmla="*/ 1419225 h 1419225"/>
              <a:gd name="connsiteX1" fmla="*/ 3105150 w 3105150"/>
              <a:gd name="connsiteY1" fmla="*/ 1419225 h 1419225"/>
              <a:gd name="connsiteX2" fmla="*/ 1685925 w 3105150"/>
              <a:gd name="connsiteY2" fmla="*/ 0 h 1419225"/>
              <a:gd name="connsiteX3" fmla="*/ 1981200 w 3105150"/>
              <a:gd name="connsiteY3" fmla="*/ 0 h 1419225"/>
              <a:gd name="connsiteX4" fmla="*/ 3095625 w 3105150"/>
              <a:gd name="connsiteY4" fmla="*/ 1114425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5150" h="1419225">
                <a:moveTo>
                  <a:pt x="0" y="1419225"/>
                </a:moveTo>
                <a:lnTo>
                  <a:pt x="3105150" y="1419225"/>
                </a:lnTo>
                <a:lnTo>
                  <a:pt x="1685925" y="0"/>
                </a:lnTo>
                <a:lnTo>
                  <a:pt x="1981200" y="0"/>
                </a:lnTo>
                <a:lnTo>
                  <a:pt x="3095625" y="1114425"/>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0" name="TextBox 149"/>
          <p:cNvSpPr txBox="1"/>
          <p:nvPr/>
        </p:nvSpPr>
        <p:spPr>
          <a:xfrm>
            <a:off x="4724316" y="2823036"/>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⑤</a:t>
            </a:r>
            <a:endParaRPr lang="ko-KR" altLang="en-US" sz="1400" b="1" dirty="0"/>
          </a:p>
        </p:txBody>
      </p:sp>
      <p:sp>
        <p:nvSpPr>
          <p:cNvPr id="151" name="TextBox 150"/>
          <p:cNvSpPr txBox="1"/>
          <p:nvPr/>
        </p:nvSpPr>
        <p:spPr>
          <a:xfrm rot="2700000">
            <a:off x="4682274" y="3341227"/>
            <a:ext cx="1035540" cy="107722"/>
          </a:xfrm>
          <a:prstGeom prst="rect">
            <a:avLst/>
          </a:prstGeom>
          <a:noFill/>
        </p:spPr>
        <p:txBody>
          <a:bodyPr wrap="none" lIns="0" tIns="0" rIns="0" bIns="0" rtlCol="0">
            <a:spAutoFit/>
          </a:bodyPr>
          <a:lstStyle/>
          <a:p>
            <a:r>
              <a:rPr lang="en-US" altLang="ko-KR" sz="700" b="1" dirty="0">
                <a:latin typeface="+mn-ea"/>
              </a:rPr>
              <a:t>PAN </a:t>
            </a:r>
            <a:r>
              <a:rPr lang="en-US" altLang="ko-KR" sz="700" b="1" dirty="0" smtClean="0">
                <a:latin typeface="+mn-ea"/>
              </a:rPr>
              <a:t>No </a:t>
            </a:r>
            <a:r>
              <a:rPr lang="en-US" altLang="ko-KR" sz="700" b="1" dirty="0" smtClean="0">
                <a:latin typeface="+mn-ea"/>
                <a:sym typeface="Wingdings" panose="05000000000000000000" pitchFamily="2" charset="2"/>
              </a:rPr>
              <a:t> DS/</a:t>
            </a:r>
            <a:r>
              <a:rPr lang="en-US" altLang="ko-KR" sz="700" b="1" dirty="0" smtClean="0">
                <a:latin typeface="+mn-ea"/>
              </a:rPr>
              <a:t>ACS </a:t>
            </a:r>
            <a:r>
              <a:rPr lang="en-US" altLang="ko-KR" sz="700" b="1" dirty="0">
                <a:latin typeface="+mn-ea"/>
              </a:rPr>
              <a:t>URL</a:t>
            </a:r>
            <a:endParaRPr lang="ko-KR" altLang="en-US" sz="700" b="1" dirty="0">
              <a:latin typeface="+mn-ea"/>
            </a:endParaRPr>
          </a:p>
        </p:txBody>
      </p:sp>
      <p:sp>
        <p:nvSpPr>
          <p:cNvPr id="152" name="Freeform 151"/>
          <p:cNvSpPr/>
          <p:nvPr/>
        </p:nvSpPr>
        <p:spPr>
          <a:xfrm>
            <a:off x="6483273" y="3733912"/>
            <a:ext cx="2124075" cy="394538"/>
          </a:xfrm>
          <a:custGeom>
            <a:avLst/>
            <a:gdLst>
              <a:gd name="connsiteX0" fmla="*/ 0 w 2124075"/>
              <a:gd name="connsiteY0" fmla="*/ 361950 h 476250"/>
              <a:gd name="connsiteX1" fmla="*/ 2124075 w 2124075"/>
              <a:gd name="connsiteY1" fmla="*/ 0 h 476250"/>
              <a:gd name="connsiteX2" fmla="*/ 2114550 w 2124075"/>
              <a:gd name="connsiteY2" fmla="*/ 142875 h 476250"/>
              <a:gd name="connsiteX3" fmla="*/ 66675 w 2124075"/>
              <a:gd name="connsiteY3" fmla="*/ 476250 h 476250"/>
              <a:gd name="connsiteX0" fmla="*/ 0 w 2124075"/>
              <a:gd name="connsiteY0" fmla="*/ 361950 h 508000"/>
              <a:gd name="connsiteX1" fmla="*/ 2124075 w 2124075"/>
              <a:gd name="connsiteY1" fmla="*/ 0 h 508000"/>
              <a:gd name="connsiteX2" fmla="*/ 2114550 w 2124075"/>
              <a:gd name="connsiteY2" fmla="*/ 142875 h 508000"/>
              <a:gd name="connsiteX3" fmla="*/ 28575 w 2124075"/>
              <a:gd name="connsiteY3" fmla="*/ 508000 h 508000"/>
              <a:gd name="connsiteX0" fmla="*/ 0 w 2124075"/>
              <a:gd name="connsiteY0" fmla="*/ 361950 h 508000"/>
              <a:gd name="connsiteX1" fmla="*/ 2124075 w 2124075"/>
              <a:gd name="connsiteY1" fmla="*/ 0 h 508000"/>
              <a:gd name="connsiteX2" fmla="*/ 2120900 w 2124075"/>
              <a:gd name="connsiteY2" fmla="*/ 142875 h 508000"/>
              <a:gd name="connsiteX3" fmla="*/ 28575 w 2124075"/>
              <a:gd name="connsiteY3" fmla="*/ 508000 h 508000"/>
            </a:gdLst>
            <a:ahLst/>
            <a:cxnLst>
              <a:cxn ang="0">
                <a:pos x="connsiteX0" y="connsiteY0"/>
              </a:cxn>
              <a:cxn ang="0">
                <a:pos x="connsiteX1" y="connsiteY1"/>
              </a:cxn>
              <a:cxn ang="0">
                <a:pos x="connsiteX2" y="connsiteY2"/>
              </a:cxn>
              <a:cxn ang="0">
                <a:pos x="connsiteX3" y="connsiteY3"/>
              </a:cxn>
            </a:cxnLst>
            <a:rect l="l" t="t" r="r" b="b"/>
            <a:pathLst>
              <a:path w="2124075" h="508000">
                <a:moveTo>
                  <a:pt x="0" y="361950"/>
                </a:moveTo>
                <a:lnTo>
                  <a:pt x="2124075" y="0"/>
                </a:lnTo>
                <a:cubicBezTo>
                  <a:pt x="2123017" y="47625"/>
                  <a:pt x="2121958" y="95250"/>
                  <a:pt x="2120900" y="142875"/>
                </a:cubicBezTo>
                <a:lnTo>
                  <a:pt x="28575" y="5080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3" name="TextBox 152"/>
          <p:cNvSpPr txBox="1"/>
          <p:nvPr/>
        </p:nvSpPr>
        <p:spPr>
          <a:xfrm>
            <a:off x="6698900" y="3822857"/>
            <a:ext cx="306174" cy="215444"/>
          </a:xfrm>
          <a:prstGeom prst="rect">
            <a:avLst/>
          </a:prstGeom>
          <a:solidFill>
            <a:schemeClr val="bg1"/>
          </a:solidFill>
        </p:spPr>
        <p:txBody>
          <a:bodyPr wrap="none" lIns="0" tIns="0" rIns="0" bIns="0" rtlCol="0" anchor="ctr">
            <a:spAutoFit/>
          </a:bodyPr>
          <a:lstStyle/>
          <a:p>
            <a:r>
              <a:rPr lang="ko-KR" altLang="en-US" sz="1400" b="1" dirty="0" smtClean="0">
                <a:latin typeface="맑은 고딕" panose="020B0503020000020004" pitchFamily="50" charset="-127"/>
                <a:ea typeface="맑은 고딕" panose="020B0503020000020004" pitchFamily="50" charset="-127"/>
              </a:rPr>
              <a:t>⑥</a:t>
            </a:r>
            <a:r>
              <a:rPr lang="en-US" altLang="ko-KR" sz="1000" b="1" dirty="0" smtClean="0">
                <a:latin typeface="맑은 고딕" panose="020B0503020000020004" pitchFamily="50" charset="-127"/>
                <a:ea typeface="맑은 고딕" panose="020B0503020000020004" pitchFamily="50" charset="-127"/>
              </a:rPr>
              <a:t>-1</a:t>
            </a:r>
            <a:endParaRPr lang="ko-KR" altLang="en-US" sz="1400" b="1" dirty="0"/>
          </a:p>
        </p:txBody>
      </p:sp>
      <p:sp>
        <p:nvSpPr>
          <p:cNvPr id="154" name="TextBox 153"/>
          <p:cNvSpPr txBox="1"/>
          <p:nvPr/>
        </p:nvSpPr>
        <p:spPr>
          <a:xfrm rot="21181356">
            <a:off x="7709235" y="3849461"/>
            <a:ext cx="774251"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r>
              <a:rPr lang="en-US" altLang="ko-KR" sz="700" dirty="0" smtClean="0">
                <a:latin typeface="+mn-ea"/>
              </a:rPr>
              <a:t> </a:t>
            </a:r>
            <a:r>
              <a:rPr lang="en-US" altLang="ko-KR" sz="700" dirty="0">
                <a:latin typeface="+mn-ea"/>
                <a:sym typeface="Wingdings" panose="05000000000000000000" pitchFamily="2" charset="2"/>
              </a:rPr>
              <a:t></a:t>
            </a:r>
            <a:r>
              <a:rPr lang="en-US" altLang="ko-KR" sz="700" dirty="0" smtClean="0">
                <a:latin typeface="+mn-ea"/>
              </a:rPr>
              <a:t> DS(</a:t>
            </a:r>
            <a:r>
              <a:rPr lang="ko-KR" altLang="en-US" sz="700" dirty="0" smtClean="0">
                <a:latin typeface="+mn-ea"/>
              </a:rPr>
              <a:t>해외</a:t>
            </a:r>
            <a:r>
              <a:rPr lang="en-US" altLang="ko-KR" sz="700" dirty="0" smtClean="0">
                <a:latin typeface="+mn-ea"/>
              </a:rPr>
              <a:t>)</a:t>
            </a:r>
            <a:endParaRPr lang="en-US" altLang="ko-KR" sz="700" dirty="0">
              <a:latin typeface="+mn-ea"/>
            </a:endParaRPr>
          </a:p>
        </p:txBody>
      </p:sp>
      <p:sp>
        <p:nvSpPr>
          <p:cNvPr id="155" name="TextBox 154"/>
          <p:cNvSpPr txBox="1"/>
          <p:nvPr/>
        </p:nvSpPr>
        <p:spPr>
          <a:xfrm rot="21152211">
            <a:off x="7034021" y="3825740"/>
            <a:ext cx="7886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VEReq</a:t>
            </a:r>
            <a:r>
              <a:rPr lang="en-US" altLang="ko-KR" sz="700" dirty="0" smtClean="0">
                <a:latin typeface="+mn-ea"/>
              </a:rPr>
              <a:t> </a:t>
            </a:r>
            <a:r>
              <a:rPr lang="en-US" altLang="ko-KR" sz="700" dirty="0">
                <a:latin typeface="+mn-ea"/>
                <a:sym typeface="Wingdings" panose="05000000000000000000" pitchFamily="2" charset="2"/>
              </a:rPr>
              <a:t></a:t>
            </a:r>
            <a:r>
              <a:rPr lang="en-US" altLang="ko-KR" sz="700" dirty="0" smtClean="0">
                <a:latin typeface="+mn-ea"/>
              </a:rPr>
              <a:t> </a:t>
            </a:r>
            <a:r>
              <a:rPr lang="en-US" altLang="ko-KR" sz="700" dirty="0">
                <a:latin typeface="+mn-ea"/>
              </a:rPr>
              <a:t>DS(</a:t>
            </a:r>
            <a:r>
              <a:rPr lang="ko-KR" altLang="en-US" sz="700" dirty="0">
                <a:latin typeface="+mn-ea"/>
              </a:rPr>
              <a:t>해외</a:t>
            </a:r>
            <a:r>
              <a:rPr lang="en-US" altLang="ko-KR" sz="700" dirty="0">
                <a:latin typeface="+mn-ea"/>
              </a:rPr>
              <a:t>)</a:t>
            </a:r>
            <a:endParaRPr lang="ko-KR" altLang="en-US" sz="700" dirty="0">
              <a:latin typeface="+mn-ea"/>
            </a:endParaRPr>
          </a:p>
        </p:txBody>
      </p:sp>
      <p:sp>
        <p:nvSpPr>
          <p:cNvPr id="156" name="Freeform 155"/>
          <p:cNvSpPr/>
          <p:nvPr/>
        </p:nvSpPr>
        <p:spPr>
          <a:xfrm>
            <a:off x="6521373" y="4324462"/>
            <a:ext cx="2066925" cy="130592"/>
          </a:xfrm>
          <a:custGeom>
            <a:avLst/>
            <a:gdLst>
              <a:gd name="connsiteX0" fmla="*/ 9525 w 2066925"/>
              <a:gd name="connsiteY0" fmla="*/ 0 h 152400"/>
              <a:gd name="connsiteX1" fmla="*/ 2066925 w 2066925"/>
              <a:gd name="connsiteY1" fmla="*/ 0 h 152400"/>
              <a:gd name="connsiteX2" fmla="*/ 2066925 w 2066925"/>
              <a:gd name="connsiteY2" fmla="*/ 152400 h 152400"/>
              <a:gd name="connsiteX3" fmla="*/ 0 w 206692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2066925" h="152400">
                <a:moveTo>
                  <a:pt x="9525" y="0"/>
                </a:moveTo>
                <a:lnTo>
                  <a:pt x="2066925" y="0"/>
                </a:lnTo>
                <a:lnTo>
                  <a:pt x="2066925" y="152400"/>
                </a:lnTo>
                <a:lnTo>
                  <a:pt x="0" y="1524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57" name="TextBox 156"/>
          <p:cNvSpPr txBox="1"/>
          <p:nvPr/>
        </p:nvSpPr>
        <p:spPr>
          <a:xfrm>
            <a:off x="6698900" y="4198227"/>
            <a:ext cx="306174" cy="215444"/>
          </a:xfrm>
          <a:prstGeom prst="rect">
            <a:avLst/>
          </a:prstGeom>
          <a:solidFill>
            <a:schemeClr val="bg1"/>
          </a:solidFill>
        </p:spPr>
        <p:txBody>
          <a:bodyPr wrap="none" lIns="0" tIns="0" rIns="0" bIns="0" rtlCol="0" anchor="ctr">
            <a:spAutoFit/>
          </a:bodyPr>
          <a:lstStyle/>
          <a:p>
            <a:r>
              <a:rPr lang="ko-KR" altLang="en-US" sz="1400" b="1" dirty="0" smtClean="0">
                <a:latin typeface="맑은 고딕" panose="020B0503020000020004" pitchFamily="50" charset="-127"/>
                <a:ea typeface="맑은 고딕" panose="020B0503020000020004" pitchFamily="50" charset="-127"/>
              </a:rPr>
              <a:t>⑥</a:t>
            </a:r>
            <a:r>
              <a:rPr lang="en-US" altLang="ko-KR" sz="1000" b="1" dirty="0" smtClean="0">
                <a:latin typeface="맑은 고딕" panose="020B0503020000020004" pitchFamily="50" charset="-127"/>
                <a:ea typeface="맑은 고딕" panose="020B0503020000020004" pitchFamily="50" charset="-127"/>
              </a:rPr>
              <a:t>-2</a:t>
            </a:r>
            <a:endParaRPr lang="ko-KR" altLang="en-US" sz="1400" b="1" dirty="0"/>
          </a:p>
        </p:txBody>
      </p:sp>
      <p:sp>
        <p:nvSpPr>
          <p:cNvPr id="158" name="TextBox 157"/>
          <p:cNvSpPr txBox="1"/>
          <p:nvPr/>
        </p:nvSpPr>
        <p:spPr>
          <a:xfrm>
            <a:off x="7033403" y="4259797"/>
            <a:ext cx="8415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VEReq</a:t>
            </a:r>
            <a:r>
              <a:rPr lang="en-US" altLang="ko-KR" sz="700" dirty="0" smtClean="0">
                <a:latin typeface="+mn-ea"/>
              </a:rPr>
              <a:t> </a:t>
            </a:r>
            <a:r>
              <a:rPr lang="en-US" altLang="ko-KR" sz="700" dirty="0">
                <a:latin typeface="+mn-ea"/>
                <a:sym typeface="Wingdings" panose="05000000000000000000" pitchFamily="2" charset="2"/>
              </a:rPr>
              <a:t> </a:t>
            </a:r>
            <a:r>
              <a:rPr lang="en-US" altLang="ko-KR" sz="700" dirty="0" smtClean="0">
                <a:latin typeface="+mn-ea"/>
                <a:sym typeface="Wingdings" panose="05000000000000000000" pitchFamily="2" charset="2"/>
              </a:rPr>
              <a:t>ACS</a:t>
            </a:r>
            <a:r>
              <a:rPr lang="en-US" altLang="ko-KR" sz="700" dirty="0" smtClean="0">
                <a:latin typeface="+mn-ea"/>
              </a:rPr>
              <a:t>(</a:t>
            </a:r>
            <a:r>
              <a:rPr lang="ko-KR" altLang="en-US" sz="700" dirty="0">
                <a:latin typeface="+mn-ea"/>
              </a:rPr>
              <a:t>국</a:t>
            </a:r>
            <a:r>
              <a:rPr lang="ko-KR" altLang="en-US" sz="700" dirty="0" smtClean="0">
                <a:latin typeface="+mn-ea"/>
              </a:rPr>
              <a:t>내</a:t>
            </a:r>
            <a:r>
              <a:rPr lang="en-US" altLang="ko-KR" sz="700" dirty="0" smtClean="0">
                <a:latin typeface="+mn-ea"/>
              </a:rPr>
              <a:t>)</a:t>
            </a:r>
            <a:endParaRPr lang="ko-KR" altLang="en-US" sz="700" dirty="0">
              <a:latin typeface="+mn-ea"/>
            </a:endParaRPr>
          </a:p>
        </p:txBody>
      </p:sp>
      <p:sp>
        <p:nvSpPr>
          <p:cNvPr id="159" name="TextBox 158"/>
          <p:cNvSpPr txBox="1"/>
          <p:nvPr/>
        </p:nvSpPr>
        <p:spPr>
          <a:xfrm>
            <a:off x="7635004" y="4401193"/>
            <a:ext cx="841577"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smtClean="0">
                <a:latin typeface="+mn-ea"/>
              </a:rPr>
              <a:t>VERes</a:t>
            </a:r>
            <a:r>
              <a:rPr lang="en-US" altLang="ko-KR" sz="700" dirty="0" smtClean="0">
                <a:latin typeface="+mn-ea"/>
              </a:rPr>
              <a:t> </a:t>
            </a:r>
            <a:r>
              <a:rPr lang="en-US" altLang="ko-KR" sz="700" dirty="0">
                <a:latin typeface="+mn-ea"/>
                <a:sym typeface="Wingdings" panose="05000000000000000000" pitchFamily="2" charset="2"/>
              </a:rPr>
              <a:t> </a:t>
            </a:r>
            <a:r>
              <a:rPr lang="en-US" altLang="ko-KR" sz="700" dirty="0" smtClean="0">
                <a:latin typeface="+mn-ea"/>
              </a:rPr>
              <a:t>ACS(</a:t>
            </a:r>
            <a:r>
              <a:rPr lang="ko-KR" altLang="en-US" sz="700" dirty="0" smtClean="0">
                <a:latin typeface="+mn-ea"/>
              </a:rPr>
              <a:t>국내</a:t>
            </a:r>
            <a:r>
              <a:rPr lang="en-US" altLang="ko-KR" sz="700" dirty="0" smtClean="0">
                <a:latin typeface="+mn-ea"/>
              </a:rPr>
              <a:t>)</a:t>
            </a:r>
            <a:endParaRPr lang="en-US" altLang="ko-KR" sz="700" dirty="0">
              <a:latin typeface="+mn-ea"/>
            </a:endParaRPr>
          </a:p>
        </p:txBody>
      </p:sp>
      <p:sp>
        <p:nvSpPr>
          <p:cNvPr id="160" name="Freeform 159"/>
          <p:cNvSpPr/>
          <p:nvPr/>
        </p:nvSpPr>
        <p:spPr>
          <a:xfrm>
            <a:off x="5721273" y="3819637"/>
            <a:ext cx="752475" cy="200025"/>
          </a:xfrm>
          <a:custGeom>
            <a:avLst/>
            <a:gdLst>
              <a:gd name="connsiteX0" fmla="*/ 0 w 752475"/>
              <a:gd name="connsiteY0" fmla="*/ 0 h 200025"/>
              <a:gd name="connsiteX1" fmla="*/ 333375 w 752475"/>
              <a:gd name="connsiteY1" fmla="*/ 161925 h 200025"/>
              <a:gd name="connsiteX2" fmla="*/ 752475 w 752475"/>
              <a:gd name="connsiteY2" fmla="*/ 200025 h 200025"/>
            </a:gdLst>
            <a:ahLst/>
            <a:cxnLst>
              <a:cxn ang="0">
                <a:pos x="connsiteX0" y="connsiteY0"/>
              </a:cxn>
              <a:cxn ang="0">
                <a:pos x="connsiteX1" y="connsiteY1"/>
              </a:cxn>
              <a:cxn ang="0">
                <a:pos x="connsiteX2" y="connsiteY2"/>
              </a:cxn>
            </a:cxnLst>
            <a:rect l="l" t="t" r="r" b="b"/>
            <a:pathLst>
              <a:path w="752475" h="200025">
                <a:moveTo>
                  <a:pt x="0" y="0"/>
                </a:moveTo>
                <a:cubicBezTo>
                  <a:pt x="103981" y="64294"/>
                  <a:pt x="207963" y="128588"/>
                  <a:pt x="333375" y="161925"/>
                </a:cubicBezTo>
                <a:cubicBezTo>
                  <a:pt x="458788" y="195263"/>
                  <a:pt x="605631" y="197644"/>
                  <a:pt x="752475" y="20002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1" name="Freeform 160"/>
          <p:cNvSpPr/>
          <p:nvPr/>
        </p:nvSpPr>
        <p:spPr>
          <a:xfrm>
            <a:off x="5721273" y="3829162"/>
            <a:ext cx="798924" cy="500812"/>
          </a:xfrm>
          <a:custGeom>
            <a:avLst/>
            <a:gdLst>
              <a:gd name="connsiteX0" fmla="*/ 0 w 857250"/>
              <a:gd name="connsiteY0" fmla="*/ 0 h 600075"/>
              <a:gd name="connsiteX1" fmla="*/ 409575 w 857250"/>
              <a:gd name="connsiteY1" fmla="*/ 266700 h 600075"/>
              <a:gd name="connsiteX2" fmla="*/ 723900 w 857250"/>
              <a:gd name="connsiteY2" fmla="*/ 476250 h 600075"/>
              <a:gd name="connsiteX3" fmla="*/ 857250 w 857250"/>
              <a:gd name="connsiteY3" fmla="*/ 600075 h 600075"/>
            </a:gdLst>
            <a:ahLst/>
            <a:cxnLst>
              <a:cxn ang="0">
                <a:pos x="connsiteX0" y="connsiteY0"/>
              </a:cxn>
              <a:cxn ang="0">
                <a:pos x="connsiteX1" y="connsiteY1"/>
              </a:cxn>
              <a:cxn ang="0">
                <a:pos x="connsiteX2" y="connsiteY2"/>
              </a:cxn>
              <a:cxn ang="0">
                <a:pos x="connsiteX3" y="connsiteY3"/>
              </a:cxn>
            </a:cxnLst>
            <a:rect l="l" t="t" r="r" b="b"/>
            <a:pathLst>
              <a:path w="857250" h="600075">
                <a:moveTo>
                  <a:pt x="0" y="0"/>
                </a:moveTo>
                <a:lnTo>
                  <a:pt x="409575" y="266700"/>
                </a:lnTo>
                <a:cubicBezTo>
                  <a:pt x="530225" y="346075"/>
                  <a:pt x="649288" y="420688"/>
                  <a:pt x="723900" y="476250"/>
                </a:cubicBezTo>
                <a:cubicBezTo>
                  <a:pt x="798512" y="531812"/>
                  <a:pt x="827881" y="565943"/>
                  <a:pt x="857250" y="60007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2" name="Freeform 161"/>
          <p:cNvSpPr/>
          <p:nvPr/>
        </p:nvSpPr>
        <p:spPr>
          <a:xfrm>
            <a:off x="6455712" y="4678293"/>
            <a:ext cx="370462" cy="1258168"/>
          </a:xfrm>
          <a:custGeom>
            <a:avLst/>
            <a:gdLst>
              <a:gd name="connsiteX0" fmla="*/ 0 w 333375"/>
              <a:gd name="connsiteY0" fmla="*/ 0 h 1485900"/>
              <a:gd name="connsiteX1" fmla="*/ 333375 w 333375"/>
              <a:gd name="connsiteY1" fmla="*/ 0 h 1485900"/>
              <a:gd name="connsiteX2" fmla="*/ 333375 w 333375"/>
              <a:gd name="connsiteY2" fmla="*/ 114300 h 1485900"/>
              <a:gd name="connsiteX3" fmla="*/ 333375 w 333375"/>
              <a:gd name="connsiteY3" fmla="*/ 1485900 h 1485900"/>
              <a:gd name="connsiteX4" fmla="*/ 57150 w 333375"/>
              <a:gd name="connsiteY4" fmla="*/ 1485900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1485900">
                <a:moveTo>
                  <a:pt x="0" y="0"/>
                </a:moveTo>
                <a:lnTo>
                  <a:pt x="333375" y="0"/>
                </a:lnTo>
                <a:lnTo>
                  <a:pt x="333375" y="114300"/>
                </a:lnTo>
                <a:lnTo>
                  <a:pt x="333375" y="1485900"/>
                </a:lnTo>
                <a:lnTo>
                  <a:pt x="57150" y="14859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63" name="TextBox 162"/>
          <p:cNvSpPr txBox="1"/>
          <p:nvPr/>
        </p:nvSpPr>
        <p:spPr>
          <a:xfrm>
            <a:off x="6761637" y="5147302"/>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⑦</a:t>
            </a:r>
            <a:endParaRPr lang="ko-KR" altLang="en-US" sz="1400" b="1" dirty="0"/>
          </a:p>
        </p:txBody>
      </p:sp>
      <p:sp>
        <p:nvSpPr>
          <p:cNvPr id="164" name="Freeform 163"/>
          <p:cNvSpPr/>
          <p:nvPr/>
        </p:nvSpPr>
        <p:spPr>
          <a:xfrm>
            <a:off x="6314775" y="4140312"/>
            <a:ext cx="174848" cy="547892"/>
          </a:xfrm>
          <a:custGeom>
            <a:avLst/>
            <a:gdLst>
              <a:gd name="connsiteX0" fmla="*/ 174848 w 174848"/>
              <a:gd name="connsiteY0" fmla="*/ 0 h 485775"/>
              <a:gd name="connsiteX1" fmla="*/ 35148 w 174848"/>
              <a:gd name="connsiteY1" fmla="*/ 165100 h 485775"/>
              <a:gd name="connsiteX2" fmla="*/ 9748 w 174848"/>
              <a:gd name="connsiteY2" fmla="*/ 377825 h 485775"/>
              <a:gd name="connsiteX3" fmla="*/ 171673 w 174848"/>
              <a:gd name="connsiteY3" fmla="*/ 485775 h 485775"/>
            </a:gdLst>
            <a:ahLst/>
            <a:cxnLst>
              <a:cxn ang="0">
                <a:pos x="connsiteX0" y="connsiteY0"/>
              </a:cxn>
              <a:cxn ang="0">
                <a:pos x="connsiteX1" y="connsiteY1"/>
              </a:cxn>
              <a:cxn ang="0">
                <a:pos x="connsiteX2" y="connsiteY2"/>
              </a:cxn>
              <a:cxn ang="0">
                <a:pos x="connsiteX3" y="connsiteY3"/>
              </a:cxn>
            </a:cxnLst>
            <a:rect l="l" t="t" r="r" b="b"/>
            <a:pathLst>
              <a:path w="174848" h="485775">
                <a:moveTo>
                  <a:pt x="174848" y="0"/>
                </a:moveTo>
                <a:cubicBezTo>
                  <a:pt x="118756" y="51064"/>
                  <a:pt x="62665" y="102129"/>
                  <a:pt x="35148" y="165100"/>
                </a:cubicBezTo>
                <a:cubicBezTo>
                  <a:pt x="7631" y="228071"/>
                  <a:pt x="-13006" y="324379"/>
                  <a:pt x="9748" y="377825"/>
                </a:cubicBezTo>
                <a:cubicBezTo>
                  <a:pt x="32502" y="431271"/>
                  <a:pt x="102087" y="458523"/>
                  <a:pt x="171673" y="485775"/>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5" name="Freeform 164"/>
          <p:cNvSpPr/>
          <p:nvPr/>
        </p:nvSpPr>
        <p:spPr>
          <a:xfrm>
            <a:off x="6410868" y="4436864"/>
            <a:ext cx="107330" cy="225278"/>
          </a:xfrm>
          <a:custGeom>
            <a:avLst/>
            <a:gdLst>
              <a:gd name="connsiteX0" fmla="*/ 122661 w 122661"/>
              <a:gd name="connsiteY0" fmla="*/ 8248 h 173348"/>
              <a:gd name="connsiteX1" fmla="*/ 21061 w 122661"/>
              <a:gd name="connsiteY1" fmla="*/ 8248 h 173348"/>
              <a:gd name="connsiteX2" fmla="*/ 5186 w 122661"/>
              <a:gd name="connsiteY2" fmla="*/ 93973 h 173348"/>
              <a:gd name="connsiteX3" fmla="*/ 87736 w 122661"/>
              <a:gd name="connsiteY3" fmla="*/ 173348 h 173348"/>
            </a:gdLst>
            <a:ahLst/>
            <a:cxnLst>
              <a:cxn ang="0">
                <a:pos x="connsiteX0" y="connsiteY0"/>
              </a:cxn>
              <a:cxn ang="0">
                <a:pos x="connsiteX1" y="connsiteY1"/>
              </a:cxn>
              <a:cxn ang="0">
                <a:pos x="connsiteX2" y="connsiteY2"/>
              </a:cxn>
              <a:cxn ang="0">
                <a:pos x="connsiteX3" y="connsiteY3"/>
              </a:cxn>
            </a:cxnLst>
            <a:rect l="l" t="t" r="r" b="b"/>
            <a:pathLst>
              <a:path w="122661" h="173348">
                <a:moveTo>
                  <a:pt x="122661" y="8248"/>
                </a:moveTo>
                <a:cubicBezTo>
                  <a:pt x="81650" y="1104"/>
                  <a:pt x="40640" y="-6039"/>
                  <a:pt x="21061" y="8248"/>
                </a:cubicBezTo>
                <a:cubicBezTo>
                  <a:pt x="1482" y="22535"/>
                  <a:pt x="-5926" y="66456"/>
                  <a:pt x="5186" y="93973"/>
                </a:cubicBezTo>
                <a:cubicBezTo>
                  <a:pt x="16298" y="121490"/>
                  <a:pt x="52017" y="147419"/>
                  <a:pt x="87736" y="173348"/>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cxnSp>
        <p:nvCxnSpPr>
          <p:cNvPr id="166" name="Straight Arrow Connector 165"/>
          <p:cNvCxnSpPr/>
          <p:nvPr/>
        </p:nvCxnSpPr>
        <p:spPr>
          <a:xfrm flipH="1">
            <a:off x="1382350" y="4301216"/>
            <a:ext cx="4248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506080" y="4181276"/>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⑧</a:t>
            </a:r>
            <a:endParaRPr lang="ko-KR" altLang="en-US" sz="1400" b="1" dirty="0"/>
          </a:p>
        </p:txBody>
      </p:sp>
      <p:sp>
        <p:nvSpPr>
          <p:cNvPr id="168" name="TextBox 167"/>
          <p:cNvSpPr txBox="1"/>
          <p:nvPr/>
        </p:nvSpPr>
        <p:spPr>
          <a:xfrm>
            <a:off x="1722117" y="4237882"/>
            <a:ext cx="63478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PAReq</a:t>
            </a:r>
            <a:r>
              <a:rPr lang="en-US" altLang="ko-KR" dirty="0"/>
              <a:t> </a:t>
            </a:r>
            <a:r>
              <a:rPr lang="en-US" altLang="ko-KR" dirty="0" smtClean="0">
                <a:sym typeface="Wingdings" panose="05000000000000000000" pitchFamily="2" charset="2"/>
              </a:rPr>
              <a:t> </a:t>
            </a:r>
            <a:r>
              <a:rPr lang="ko-KR" altLang="en-US" dirty="0">
                <a:sym typeface="Wingdings" panose="05000000000000000000" pitchFamily="2" charset="2"/>
              </a:rPr>
              <a:t> </a:t>
            </a:r>
            <a:r>
              <a:rPr lang="en-US" altLang="ko-KR" dirty="0" smtClean="0">
                <a:sym typeface="Wingdings" panose="05000000000000000000" pitchFamily="2" charset="2"/>
              </a:rPr>
              <a:t>MPI</a:t>
            </a:r>
            <a:endParaRPr lang="ko-KR" altLang="en-US" dirty="0"/>
          </a:p>
        </p:txBody>
      </p:sp>
      <p:sp>
        <p:nvSpPr>
          <p:cNvPr id="169" name="Freeform 168"/>
          <p:cNvSpPr/>
          <p:nvPr/>
        </p:nvSpPr>
        <p:spPr>
          <a:xfrm>
            <a:off x="792544" y="4571176"/>
            <a:ext cx="8222654" cy="2021719"/>
          </a:xfrm>
          <a:custGeom>
            <a:avLst/>
            <a:gdLst>
              <a:gd name="connsiteX0" fmla="*/ 0 w 7912100"/>
              <a:gd name="connsiteY0" fmla="*/ 0 h 2311400"/>
              <a:gd name="connsiteX1" fmla="*/ 0 w 7912100"/>
              <a:gd name="connsiteY1" fmla="*/ 2311400 h 2311400"/>
              <a:gd name="connsiteX2" fmla="*/ 7912100 w 7912100"/>
              <a:gd name="connsiteY2" fmla="*/ 2311400 h 2311400"/>
              <a:gd name="connsiteX3" fmla="*/ 7912100 w 7912100"/>
              <a:gd name="connsiteY3" fmla="*/ 457200 h 2311400"/>
            </a:gdLst>
            <a:ahLst/>
            <a:cxnLst>
              <a:cxn ang="0">
                <a:pos x="connsiteX0" y="connsiteY0"/>
              </a:cxn>
              <a:cxn ang="0">
                <a:pos x="connsiteX1" y="connsiteY1"/>
              </a:cxn>
              <a:cxn ang="0">
                <a:pos x="connsiteX2" y="connsiteY2"/>
              </a:cxn>
              <a:cxn ang="0">
                <a:pos x="connsiteX3" y="connsiteY3"/>
              </a:cxn>
            </a:cxnLst>
            <a:rect l="l" t="t" r="r" b="b"/>
            <a:pathLst>
              <a:path w="7912100" h="2311400">
                <a:moveTo>
                  <a:pt x="0" y="0"/>
                </a:moveTo>
                <a:lnTo>
                  <a:pt x="0" y="2311400"/>
                </a:lnTo>
                <a:lnTo>
                  <a:pt x="7912100" y="2311400"/>
                </a:lnTo>
                <a:lnTo>
                  <a:pt x="7912100" y="4572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0" name="TextBox 169"/>
          <p:cNvSpPr txBox="1"/>
          <p:nvPr/>
        </p:nvSpPr>
        <p:spPr>
          <a:xfrm>
            <a:off x="2782331" y="6494025"/>
            <a:ext cx="171565" cy="215444"/>
          </a:xfrm>
          <a:prstGeom prst="rect">
            <a:avLst/>
          </a:prstGeom>
          <a:solidFill>
            <a:schemeClr val="bg1"/>
          </a:solidFill>
        </p:spPr>
        <p:txBody>
          <a:bodyPr wrap="squar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⑨</a:t>
            </a:r>
            <a:endParaRPr lang="ko-KR" altLang="en-US" sz="1400" b="1" dirty="0"/>
          </a:p>
        </p:txBody>
      </p:sp>
      <p:sp>
        <p:nvSpPr>
          <p:cNvPr id="171" name="TextBox 170"/>
          <p:cNvSpPr txBox="1"/>
          <p:nvPr/>
        </p:nvSpPr>
        <p:spPr>
          <a:xfrm>
            <a:off x="3009953" y="6572410"/>
            <a:ext cx="60753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PAReq</a:t>
            </a:r>
            <a:r>
              <a:rPr lang="en-US" altLang="ko-KR" dirty="0"/>
              <a:t> </a:t>
            </a:r>
            <a:r>
              <a:rPr lang="en-US" altLang="ko-KR" dirty="0" smtClean="0">
                <a:sym typeface="Wingdings" panose="05000000000000000000" pitchFamily="2" charset="2"/>
              </a:rPr>
              <a:t></a:t>
            </a:r>
            <a:r>
              <a:rPr lang="en-US" altLang="ko-KR" dirty="0" smtClean="0"/>
              <a:t> </a:t>
            </a:r>
            <a:r>
              <a:rPr lang="en-US" altLang="ko-KR" dirty="0"/>
              <a:t>ACS</a:t>
            </a:r>
          </a:p>
        </p:txBody>
      </p:sp>
      <p:sp>
        <p:nvSpPr>
          <p:cNvPr id="172" name="Freeform 171"/>
          <p:cNvSpPr/>
          <p:nvPr/>
        </p:nvSpPr>
        <p:spPr>
          <a:xfrm>
            <a:off x="944150" y="4597560"/>
            <a:ext cx="7927032" cy="1869428"/>
          </a:xfrm>
          <a:custGeom>
            <a:avLst/>
            <a:gdLst>
              <a:gd name="connsiteX0" fmla="*/ 7835900 w 7835900"/>
              <a:gd name="connsiteY0" fmla="*/ 393700 h 2120900"/>
              <a:gd name="connsiteX1" fmla="*/ 7835900 w 7835900"/>
              <a:gd name="connsiteY1" fmla="*/ 2120900 h 2120900"/>
              <a:gd name="connsiteX2" fmla="*/ 0 w 7835900"/>
              <a:gd name="connsiteY2" fmla="*/ 2120900 h 2120900"/>
              <a:gd name="connsiteX3" fmla="*/ 0 w 7835900"/>
              <a:gd name="connsiteY3" fmla="*/ 0 h 2120900"/>
            </a:gdLst>
            <a:ahLst/>
            <a:cxnLst>
              <a:cxn ang="0">
                <a:pos x="connsiteX0" y="connsiteY0"/>
              </a:cxn>
              <a:cxn ang="0">
                <a:pos x="connsiteX1" y="connsiteY1"/>
              </a:cxn>
              <a:cxn ang="0">
                <a:pos x="connsiteX2" y="connsiteY2"/>
              </a:cxn>
              <a:cxn ang="0">
                <a:pos x="connsiteX3" y="connsiteY3"/>
              </a:cxn>
            </a:cxnLst>
            <a:rect l="l" t="t" r="r" b="b"/>
            <a:pathLst>
              <a:path w="7835900" h="2120900">
                <a:moveTo>
                  <a:pt x="7835900" y="393700"/>
                </a:moveTo>
                <a:lnTo>
                  <a:pt x="7835900" y="2120900"/>
                </a:lnTo>
                <a:lnTo>
                  <a:pt x="0" y="212090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3" name="Rectangle 172"/>
          <p:cNvSpPr/>
          <p:nvPr/>
        </p:nvSpPr>
        <p:spPr>
          <a:xfrm>
            <a:off x="8511230" y="4208340"/>
            <a:ext cx="792000" cy="792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1000" b="1" dirty="0">
                <a:solidFill>
                  <a:schemeClr val="tx1"/>
                </a:solidFill>
              </a:rPr>
              <a:t>Access</a:t>
            </a:r>
          </a:p>
          <a:p>
            <a:pPr algn="ctr"/>
            <a:r>
              <a:rPr lang="en-US" altLang="ko-KR" sz="1000" b="1" dirty="0">
                <a:solidFill>
                  <a:schemeClr val="tx1"/>
                </a:solidFill>
              </a:rPr>
              <a:t>Control</a:t>
            </a:r>
          </a:p>
          <a:p>
            <a:pPr algn="ctr"/>
            <a:r>
              <a:rPr lang="en-US" altLang="ko-KR" sz="1000" b="1" dirty="0">
                <a:solidFill>
                  <a:schemeClr val="tx1"/>
                </a:solidFill>
              </a:rPr>
              <a:t>Server</a:t>
            </a:r>
          </a:p>
          <a:p>
            <a:pPr algn="ctr"/>
            <a:r>
              <a:rPr lang="en-US" altLang="ko-KR" sz="1000" b="1" dirty="0">
                <a:solidFill>
                  <a:schemeClr val="tx1"/>
                </a:solidFill>
              </a:rPr>
              <a:t>(</a:t>
            </a:r>
            <a:r>
              <a:rPr lang="ko-KR" altLang="en-US" sz="1000" b="1" dirty="0">
                <a:solidFill>
                  <a:schemeClr val="tx1"/>
                </a:solidFill>
              </a:rPr>
              <a:t>각 카드사</a:t>
            </a:r>
            <a:r>
              <a:rPr lang="en-US" altLang="ko-KR" sz="1000" b="1" dirty="0">
                <a:solidFill>
                  <a:schemeClr val="tx1"/>
                </a:solidFill>
              </a:rPr>
              <a:t>)</a:t>
            </a:r>
          </a:p>
        </p:txBody>
      </p:sp>
      <p:sp>
        <p:nvSpPr>
          <p:cNvPr id="174" name="TextBox 173"/>
          <p:cNvSpPr txBox="1"/>
          <p:nvPr/>
        </p:nvSpPr>
        <p:spPr>
          <a:xfrm>
            <a:off x="864338" y="5365829"/>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⑩</a:t>
            </a:r>
            <a:endParaRPr lang="ko-KR" altLang="en-US" sz="1400" b="1" dirty="0"/>
          </a:p>
        </p:txBody>
      </p:sp>
      <p:sp>
        <p:nvSpPr>
          <p:cNvPr id="175" name="TextBox 174"/>
          <p:cNvSpPr txBox="1"/>
          <p:nvPr/>
        </p:nvSpPr>
        <p:spPr>
          <a:xfrm>
            <a:off x="881258" y="5597374"/>
            <a:ext cx="593111"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a:t>PARes</a:t>
            </a:r>
            <a:r>
              <a:rPr lang="en-US" altLang="ko-KR" dirty="0"/>
              <a:t> </a:t>
            </a:r>
            <a:r>
              <a:rPr lang="en-US" altLang="ko-KR" dirty="0" smtClean="0">
                <a:sym typeface="Wingdings" panose="05000000000000000000" pitchFamily="2" charset="2"/>
              </a:rPr>
              <a:t></a:t>
            </a:r>
            <a:r>
              <a:rPr lang="en-US" altLang="ko-KR" dirty="0" smtClean="0"/>
              <a:t> </a:t>
            </a:r>
            <a:r>
              <a:rPr lang="en-US" altLang="ko-KR" dirty="0"/>
              <a:t>ACS</a:t>
            </a:r>
          </a:p>
        </p:txBody>
      </p:sp>
      <p:sp>
        <p:nvSpPr>
          <p:cNvPr id="176" name="Freeform 175"/>
          <p:cNvSpPr/>
          <p:nvPr/>
        </p:nvSpPr>
        <p:spPr>
          <a:xfrm>
            <a:off x="1310342" y="4556872"/>
            <a:ext cx="4365828" cy="94621"/>
          </a:xfrm>
          <a:custGeom>
            <a:avLst/>
            <a:gdLst>
              <a:gd name="connsiteX0" fmla="*/ 0 w 4419600"/>
              <a:gd name="connsiteY0" fmla="*/ 0 h 215900"/>
              <a:gd name="connsiteX1" fmla="*/ 0 w 4419600"/>
              <a:gd name="connsiteY1" fmla="*/ 215900 h 215900"/>
              <a:gd name="connsiteX2" fmla="*/ 4419600 w 4419600"/>
              <a:gd name="connsiteY2" fmla="*/ 215900 h 215900"/>
            </a:gdLst>
            <a:ahLst/>
            <a:cxnLst>
              <a:cxn ang="0">
                <a:pos x="connsiteX0" y="connsiteY0"/>
              </a:cxn>
              <a:cxn ang="0">
                <a:pos x="connsiteX1" y="connsiteY1"/>
              </a:cxn>
              <a:cxn ang="0">
                <a:pos x="connsiteX2" y="connsiteY2"/>
              </a:cxn>
            </a:cxnLst>
            <a:rect l="l" t="t" r="r" b="b"/>
            <a:pathLst>
              <a:path w="4419600" h="215900">
                <a:moveTo>
                  <a:pt x="0" y="0"/>
                </a:moveTo>
                <a:lnTo>
                  <a:pt x="0" y="215900"/>
                </a:lnTo>
                <a:lnTo>
                  <a:pt x="4419600" y="21590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7" name="Freeform 176"/>
          <p:cNvSpPr/>
          <p:nvPr/>
        </p:nvSpPr>
        <p:spPr>
          <a:xfrm>
            <a:off x="6445331" y="4815844"/>
            <a:ext cx="285750" cy="919092"/>
          </a:xfrm>
          <a:custGeom>
            <a:avLst/>
            <a:gdLst>
              <a:gd name="connsiteX0" fmla="*/ 0 w 285750"/>
              <a:gd name="connsiteY0" fmla="*/ 0 h 1181100"/>
              <a:gd name="connsiteX1" fmla="*/ 285750 w 285750"/>
              <a:gd name="connsiteY1" fmla="*/ 0 h 1181100"/>
              <a:gd name="connsiteX2" fmla="*/ 285750 w 285750"/>
              <a:gd name="connsiteY2" fmla="*/ 1181100 h 1181100"/>
              <a:gd name="connsiteX3" fmla="*/ 66675 w 28575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285750" h="1181100">
                <a:moveTo>
                  <a:pt x="0" y="0"/>
                </a:moveTo>
                <a:lnTo>
                  <a:pt x="285750" y="0"/>
                </a:lnTo>
                <a:lnTo>
                  <a:pt x="285750" y="1181100"/>
                </a:lnTo>
                <a:lnTo>
                  <a:pt x="66675" y="1181100"/>
                </a:lnTo>
              </a:path>
            </a:pathLst>
          </a:cu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8" name="Freeform 177"/>
          <p:cNvSpPr/>
          <p:nvPr/>
        </p:nvSpPr>
        <p:spPr>
          <a:xfrm>
            <a:off x="5648680" y="4651493"/>
            <a:ext cx="810445" cy="158744"/>
          </a:xfrm>
          <a:custGeom>
            <a:avLst/>
            <a:gdLst>
              <a:gd name="connsiteX0" fmla="*/ 0 w 771525"/>
              <a:gd name="connsiteY0" fmla="*/ 0 h 171450"/>
              <a:gd name="connsiteX1" fmla="*/ 361950 w 771525"/>
              <a:gd name="connsiteY1" fmla="*/ 57150 h 171450"/>
              <a:gd name="connsiteX2" fmla="*/ 771525 w 771525"/>
              <a:gd name="connsiteY2" fmla="*/ 171450 h 171450"/>
            </a:gdLst>
            <a:ahLst/>
            <a:cxnLst>
              <a:cxn ang="0">
                <a:pos x="connsiteX0" y="connsiteY0"/>
              </a:cxn>
              <a:cxn ang="0">
                <a:pos x="connsiteX1" y="connsiteY1"/>
              </a:cxn>
              <a:cxn ang="0">
                <a:pos x="connsiteX2" y="connsiteY2"/>
              </a:cxn>
            </a:cxnLst>
            <a:rect l="l" t="t" r="r" b="b"/>
            <a:pathLst>
              <a:path w="771525" h="171450">
                <a:moveTo>
                  <a:pt x="0" y="0"/>
                </a:moveTo>
                <a:cubicBezTo>
                  <a:pt x="116681" y="14287"/>
                  <a:pt x="233363" y="28575"/>
                  <a:pt x="361950" y="57150"/>
                </a:cubicBezTo>
                <a:cubicBezTo>
                  <a:pt x="490537" y="85725"/>
                  <a:pt x="631031" y="128587"/>
                  <a:pt x="771525" y="171450"/>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79" name="TextBox 178"/>
          <p:cNvSpPr txBox="1"/>
          <p:nvPr/>
        </p:nvSpPr>
        <p:spPr>
          <a:xfrm>
            <a:off x="6309889" y="5441545"/>
            <a:ext cx="267702"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err="1">
                <a:latin typeface="+mn-ea"/>
              </a:rPr>
              <a:t>PARes</a:t>
            </a:r>
            <a:endParaRPr lang="ko-KR" altLang="en-US" sz="700" dirty="0">
              <a:latin typeface="+mn-ea"/>
            </a:endParaRPr>
          </a:p>
        </p:txBody>
      </p:sp>
      <p:sp>
        <p:nvSpPr>
          <p:cNvPr id="180" name="TextBox 179"/>
          <p:cNvSpPr txBox="1"/>
          <p:nvPr/>
        </p:nvSpPr>
        <p:spPr>
          <a:xfrm>
            <a:off x="6593545" y="5371073"/>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rPr>
              <a:t>⑫</a:t>
            </a:r>
            <a:endParaRPr lang="ko-KR" altLang="en-US" sz="1400" b="1" dirty="0"/>
          </a:p>
        </p:txBody>
      </p:sp>
      <p:sp>
        <p:nvSpPr>
          <p:cNvPr id="181" name="Rectangle 180"/>
          <p:cNvSpPr/>
          <p:nvPr/>
        </p:nvSpPr>
        <p:spPr>
          <a:xfrm>
            <a:off x="607289" y="3848212"/>
            <a:ext cx="792000" cy="720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72000" rIns="0" bIns="0" numCol="1" spcCol="0" rtlCol="0" fromWordArt="0" anchor="t" anchorCtr="0" forceAA="0" compatLnSpc="1">
            <a:prstTxWarp prst="textNoShape">
              <a:avLst/>
            </a:prstTxWarp>
            <a:noAutofit/>
          </a:bodyPr>
          <a:lstStyle/>
          <a:p>
            <a:pPr algn="ctr"/>
            <a:r>
              <a:rPr lang="en-US" altLang="ko-KR" sz="1000" b="1" dirty="0" smtClean="0">
                <a:solidFill>
                  <a:schemeClr val="tx1"/>
                </a:solidFill>
              </a:rPr>
              <a:t>MALL/PG</a:t>
            </a:r>
            <a:endParaRPr lang="en-US" altLang="ko-KR" sz="1000" b="1" dirty="0">
              <a:solidFill>
                <a:schemeClr val="tx1"/>
              </a:solidFill>
            </a:endParaRPr>
          </a:p>
        </p:txBody>
      </p:sp>
      <p:sp>
        <p:nvSpPr>
          <p:cNvPr id="182" name="Freeform 181"/>
          <p:cNvSpPr/>
          <p:nvPr/>
        </p:nvSpPr>
        <p:spPr>
          <a:xfrm>
            <a:off x="791750" y="4285965"/>
            <a:ext cx="585788" cy="296464"/>
          </a:xfrm>
          <a:custGeom>
            <a:avLst/>
            <a:gdLst>
              <a:gd name="connsiteX0" fmla="*/ 585788 w 585788"/>
              <a:gd name="connsiteY0" fmla="*/ 11766 h 207028"/>
              <a:gd name="connsiteX1" fmla="*/ 161925 w 585788"/>
              <a:gd name="connsiteY1" fmla="*/ 21291 h 207028"/>
              <a:gd name="connsiteX2" fmla="*/ 0 w 585788"/>
              <a:gd name="connsiteY2" fmla="*/ 207028 h 207028"/>
            </a:gdLst>
            <a:ahLst/>
            <a:cxnLst>
              <a:cxn ang="0">
                <a:pos x="connsiteX0" y="connsiteY0"/>
              </a:cxn>
              <a:cxn ang="0">
                <a:pos x="connsiteX1" y="connsiteY1"/>
              </a:cxn>
              <a:cxn ang="0">
                <a:pos x="connsiteX2" y="connsiteY2"/>
              </a:cxn>
            </a:cxnLst>
            <a:rect l="l" t="t" r="r" b="b"/>
            <a:pathLst>
              <a:path w="585788" h="207028">
                <a:moveTo>
                  <a:pt x="585788" y="11766"/>
                </a:moveTo>
                <a:cubicBezTo>
                  <a:pt x="422672" y="256"/>
                  <a:pt x="259556" y="-11253"/>
                  <a:pt x="161925" y="21291"/>
                </a:cubicBezTo>
                <a:cubicBezTo>
                  <a:pt x="64294" y="53835"/>
                  <a:pt x="0" y="207028"/>
                  <a:pt x="0" y="207028"/>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3" name="TextBox 182"/>
          <p:cNvSpPr txBox="1"/>
          <p:nvPr/>
        </p:nvSpPr>
        <p:spPr>
          <a:xfrm>
            <a:off x="5215306" y="4537380"/>
            <a:ext cx="179536" cy="215444"/>
          </a:xfrm>
          <a:prstGeom prst="rect">
            <a:avLst/>
          </a:prstGeom>
          <a:solidFill>
            <a:schemeClr val="bg1"/>
          </a:solidFill>
        </p:spPr>
        <p:txBody>
          <a:bodyPr wrap="non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⑪</a:t>
            </a:r>
            <a:endParaRPr lang="ko-KR" altLang="en-US" sz="1400" b="1" dirty="0"/>
          </a:p>
        </p:txBody>
      </p:sp>
      <p:sp>
        <p:nvSpPr>
          <p:cNvPr id="184" name="TextBox 183"/>
          <p:cNvSpPr txBox="1"/>
          <p:nvPr/>
        </p:nvSpPr>
        <p:spPr>
          <a:xfrm>
            <a:off x="4831186" y="4461176"/>
            <a:ext cx="554639" cy="107722"/>
          </a:xfrm>
          <a:prstGeom prst="rect">
            <a:avLst/>
          </a:prstGeom>
          <a:solidFill>
            <a:schemeClr val="bg1"/>
          </a:solidFill>
        </p:spPr>
        <p:txBody>
          <a:bodyPr wrap="none" lIns="0" tIns="0" rIns="0" bIns="0" rtlCol="0">
            <a:spAutoFit/>
          </a:bodyPr>
          <a:lstStyle>
            <a:defPPr>
              <a:defRPr lang="ko-KR"/>
            </a:defPPr>
            <a:lvl1pPr>
              <a:defRPr sz="700" b="1">
                <a:latin typeface="+mn-ea"/>
              </a:defRPr>
            </a:lvl1pPr>
          </a:lstStyle>
          <a:p>
            <a:r>
              <a:rPr lang="en-US" altLang="ko-KR" dirty="0" err="1" smtClean="0"/>
              <a:t>PARes</a:t>
            </a:r>
            <a:r>
              <a:rPr lang="en-US" altLang="ko-KR" dirty="0" smtClean="0"/>
              <a:t> Check</a:t>
            </a:r>
            <a:endParaRPr lang="en-US" altLang="ko-KR" dirty="0"/>
          </a:p>
        </p:txBody>
      </p:sp>
      <p:sp>
        <p:nvSpPr>
          <p:cNvPr id="185" name="Freeform 184"/>
          <p:cNvSpPr/>
          <p:nvPr/>
        </p:nvSpPr>
        <p:spPr>
          <a:xfrm>
            <a:off x="1163225" y="4581637"/>
            <a:ext cx="4524375" cy="228600"/>
          </a:xfrm>
          <a:custGeom>
            <a:avLst/>
            <a:gdLst>
              <a:gd name="connsiteX0" fmla="*/ 4524375 w 4524375"/>
              <a:gd name="connsiteY0" fmla="*/ 228600 h 228600"/>
              <a:gd name="connsiteX1" fmla="*/ 0 w 4524375"/>
              <a:gd name="connsiteY1" fmla="*/ 228600 h 228600"/>
              <a:gd name="connsiteX2" fmla="*/ 0 w 4524375"/>
              <a:gd name="connsiteY2" fmla="*/ 0 h 228600"/>
            </a:gdLst>
            <a:ahLst/>
            <a:cxnLst>
              <a:cxn ang="0">
                <a:pos x="connsiteX0" y="connsiteY0"/>
              </a:cxn>
              <a:cxn ang="0">
                <a:pos x="connsiteX1" y="connsiteY1"/>
              </a:cxn>
              <a:cxn ang="0">
                <a:pos x="connsiteX2" y="connsiteY2"/>
              </a:cxn>
            </a:cxnLst>
            <a:rect l="l" t="t" r="r" b="b"/>
            <a:pathLst>
              <a:path w="4524375" h="228600">
                <a:moveTo>
                  <a:pt x="4524375" y="228600"/>
                </a:moveTo>
                <a:lnTo>
                  <a:pt x="0" y="228600"/>
                </a:lnTo>
                <a:lnTo>
                  <a:pt x="0"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6" name="Freeform 185"/>
          <p:cNvSpPr/>
          <p:nvPr/>
        </p:nvSpPr>
        <p:spPr>
          <a:xfrm>
            <a:off x="951770" y="4427332"/>
            <a:ext cx="358140" cy="137160"/>
          </a:xfrm>
          <a:custGeom>
            <a:avLst/>
            <a:gdLst>
              <a:gd name="connsiteX0" fmla="*/ 0 w 358140"/>
              <a:gd name="connsiteY0" fmla="*/ 137160 h 137160"/>
              <a:gd name="connsiteX1" fmla="*/ 99060 w 358140"/>
              <a:gd name="connsiteY1" fmla="*/ 15240 h 137160"/>
              <a:gd name="connsiteX2" fmla="*/ 297180 w 358140"/>
              <a:gd name="connsiteY2" fmla="*/ 15240 h 137160"/>
              <a:gd name="connsiteX3" fmla="*/ 358140 w 358140"/>
              <a:gd name="connsiteY3" fmla="*/ 137160 h 137160"/>
            </a:gdLst>
            <a:ahLst/>
            <a:cxnLst>
              <a:cxn ang="0">
                <a:pos x="connsiteX0" y="connsiteY0"/>
              </a:cxn>
              <a:cxn ang="0">
                <a:pos x="connsiteX1" y="connsiteY1"/>
              </a:cxn>
              <a:cxn ang="0">
                <a:pos x="connsiteX2" y="connsiteY2"/>
              </a:cxn>
              <a:cxn ang="0">
                <a:pos x="connsiteX3" y="connsiteY3"/>
              </a:cxn>
            </a:cxnLst>
            <a:rect l="l" t="t" r="r" b="b"/>
            <a:pathLst>
              <a:path w="358140" h="137160">
                <a:moveTo>
                  <a:pt x="0" y="137160"/>
                </a:moveTo>
                <a:cubicBezTo>
                  <a:pt x="24765" y="86360"/>
                  <a:pt x="49530" y="35560"/>
                  <a:pt x="99060" y="15240"/>
                </a:cubicBezTo>
                <a:cubicBezTo>
                  <a:pt x="148590" y="-5080"/>
                  <a:pt x="254000" y="-5080"/>
                  <a:pt x="297180" y="15240"/>
                </a:cubicBezTo>
                <a:cubicBezTo>
                  <a:pt x="340360" y="35560"/>
                  <a:pt x="345440" y="116840"/>
                  <a:pt x="358140" y="137160"/>
                </a:cubicBezTo>
              </a:path>
            </a:pathLst>
          </a:cu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solidFill>
            </a:endParaRPr>
          </a:p>
        </p:txBody>
      </p:sp>
      <p:sp>
        <p:nvSpPr>
          <p:cNvPr id="187" name="TextBox 186"/>
          <p:cNvSpPr txBox="1"/>
          <p:nvPr/>
        </p:nvSpPr>
        <p:spPr>
          <a:xfrm>
            <a:off x="1375108" y="4710763"/>
            <a:ext cx="148283" cy="217341"/>
          </a:xfrm>
          <a:prstGeom prst="rect">
            <a:avLst/>
          </a:prstGeom>
          <a:solidFill>
            <a:schemeClr val="bg1"/>
          </a:solidFill>
        </p:spPr>
        <p:txBody>
          <a:bodyPr wrap="square" lIns="0" tIns="0" rIns="0" bIns="0" rtlCol="0" anchor="ctr">
            <a:spAutoFit/>
          </a:bodyPr>
          <a:lstStyle/>
          <a:p>
            <a:r>
              <a:rPr lang="ko-KR" altLang="en-US" sz="1400" b="1" dirty="0">
                <a:latin typeface="맑은 고딕" panose="020B0503020000020004" pitchFamily="50" charset="-127"/>
                <a:ea typeface="맑은 고딕" panose="020B0503020000020004" pitchFamily="50" charset="-127"/>
              </a:rPr>
              <a:t>⑬</a:t>
            </a:r>
            <a:endParaRPr lang="ko-KR" altLang="en-US" sz="1400" b="1" dirty="0"/>
          </a:p>
        </p:txBody>
      </p:sp>
      <p:sp>
        <p:nvSpPr>
          <p:cNvPr id="188" name="TextBox 187"/>
          <p:cNvSpPr txBox="1"/>
          <p:nvPr/>
        </p:nvSpPr>
        <p:spPr>
          <a:xfrm>
            <a:off x="1408051" y="4951647"/>
            <a:ext cx="836768" cy="323165"/>
          </a:xfrm>
          <a:prstGeom prst="rect">
            <a:avLst/>
          </a:prstGeom>
          <a:noFill/>
        </p:spPr>
        <p:txBody>
          <a:bodyPr wrap="none" lIns="0" tIns="0" rIns="0" bIns="0" rtlCol="0">
            <a:spAutoFit/>
          </a:bodyPr>
          <a:lstStyle>
            <a:defPPr>
              <a:defRPr lang="ko-KR"/>
            </a:defPPr>
            <a:lvl1pPr>
              <a:defRPr sz="700" b="1">
                <a:latin typeface="+mn-ea"/>
              </a:defRPr>
            </a:lvl1pPr>
          </a:lstStyle>
          <a:p>
            <a:r>
              <a:rPr lang="en-US" altLang="ko-KR" dirty="0"/>
              <a:t>XID/ECI/</a:t>
            </a:r>
          </a:p>
          <a:p>
            <a:r>
              <a:rPr lang="en-US" altLang="ko-KR" dirty="0"/>
              <a:t>CAVV from Process</a:t>
            </a:r>
          </a:p>
          <a:p>
            <a:r>
              <a:rPr lang="en-US" altLang="ko-KR" dirty="0"/>
              <a:t>(</a:t>
            </a:r>
            <a:r>
              <a:rPr lang="ko-KR" altLang="en-US" dirty="0">
                <a:solidFill>
                  <a:srgbClr val="FF0000"/>
                </a:solidFill>
              </a:rPr>
              <a:t>완료</a:t>
            </a:r>
            <a:r>
              <a:rPr lang="en-US" altLang="ko-KR" dirty="0"/>
              <a:t>)</a:t>
            </a:r>
          </a:p>
        </p:txBody>
      </p:sp>
      <p:sp>
        <p:nvSpPr>
          <p:cNvPr id="189" name="TextBox 188"/>
          <p:cNvSpPr txBox="1"/>
          <p:nvPr/>
        </p:nvSpPr>
        <p:spPr>
          <a:xfrm>
            <a:off x="6846072" y="5078221"/>
            <a:ext cx="282129" cy="107722"/>
          </a:xfrm>
          <a:prstGeom prst="rect">
            <a:avLst/>
          </a:prstGeom>
          <a:solidFill>
            <a:schemeClr val="bg1"/>
          </a:solidFill>
        </p:spPr>
        <p:txBody>
          <a:bodyPr wrap="none" lIns="0" tIns="0" rIns="0" bIns="0" rtlCol="0">
            <a:spAutoFit/>
          </a:bodyPr>
          <a:lstStyle>
            <a:defPPr>
              <a:defRPr lang="ko-KR"/>
            </a:defPPr>
            <a:lvl1pPr>
              <a:defRPr sz="800" b="1"/>
            </a:lvl1pPr>
          </a:lstStyle>
          <a:p>
            <a:r>
              <a:rPr lang="en-US" altLang="ko-KR" sz="700" dirty="0">
                <a:latin typeface="+mn-ea"/>
              </a:rPr>
              <a:t>PAReq</a:t>
            </a:r>
            <a:endParaRPr lang="ko-KR" altLang="en-US" sz="700" dirty="0">
              <a:latin typeface="+mn-ea"/>
            </a:endParaRPr>
          </a:p>
        </p:txBody>
      </p:sp>
    </p:spTree>
    <p:extLst>
      <p:ext uri="{BB962C8B-B14F-4D97-AF65-F5344CB8AC3E}">
        <p14:creationId xmlns:p14="http://schemas.microsoft.com/office/powerpoint/2010/main" val="16687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5. </a:t>
            </a:r>
            <a:r>
              <a:rPr lang="en-US" altLang="ko-KR" dirty="0" err="1"/>
              <a:t>MPI</a:t>
            </a:r>
            <a:r>
              <a:rPr lang="en-US" altLang="ko-KR" sz="1100" dirty="0" err="1"/>
              <a:t>j</a:t>
            </a:r>
            <a:r>
              <a:rPr lang="en-US" altLang="ko-KR" dirty="0"/>
              <a:t> </a:t>
            </a:r>
            <a:r>
              <a:rPr lang="ko-KR" altLang="en-US" dirty="0"/>
              <a:t>주요 구축 항목</a:t>
            </a:r>
            <a:r>
              <a:rPr lang="en-US" altLang="ko-KR" dirty="0"/>
              <a:t>(1/2)</a:t>
            </a:r>
          </a:p>
        </p:txBody>
      </p:sp>
      <p:graphicFrame>
        <p:nvGraphicFramePr>
          <p:cNvPr id="86" name="Group 130"/>
          <p:cNvGraphicFramePr>
            <a:graphicFrameLocks noGrp="1"/>
          </p:cNvGraphicFramePr>
          <p:nvPr>
            <p:extLst>
              <p:ext uri="{D42A27DB-BD31-4B8C-83A1-F6EECF244321}">
                <p14:modId xmlns:p14="http://schemas.microsoft.com/office/powerpoint/2010/main" val="3808607748"/>
              </p:ext>
            </p:extLst>
          </p:nvPr>
        </p:nvGraphicFramePr>
        <p:xfrm>
          <a:off x="200025" y="1077264"/>
          <a:ext cx="9505055" cy="5196480"/>
        </p:xfrm>
        <a:graphic>
          <a:graphicData uri="http://schemas.openxmlformats.org/drawingml/2006/table">
            <a:tbl>
              <a:tblPr/>
              <a:tblGrid>
                <a:gridCol w="792535"/>
                <a:gridCol w="730003"/>
                <a:gridCol w="6048672"/>
                <a:gridCol w="792088"/>
                <a:gridCol w="1141757"/>
              </a:tblGrid>
              <a:tr h="212010">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영역</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주요 수행 항목</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r>
              <a:tr h="188637">
                <a:tc rowSpan="5" gridSpan="2">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Session (Thread)</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Manager</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5"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사용하는 환경변수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Loading</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라이선스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Checking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CR / Work Thread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연계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Port Listen</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 Connect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되면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Idle Work Thread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호출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Idle 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없을시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추가 생성 하여 호출</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rowSpan="15">
                  <a:txBody>
                    <a:bodyPr/>
                    <a:lstStyle/>
                    <a:p>
                      <a:pPr algn="ctr"/>
                      <a:r>
                        <a:rPr lang="en-US" altLang="ko-KR" sz="1000" b="1" dirty="0" smtClean="0">
                          <a:latin typeface="+mn-ea"/>
                          <a:ea typeface="+mn-ea"/>
                        </a:rPr>
                        <a:t>Process</a:t>
                      </a:r>
                      <a:endParaRPr lang="ko-KR" altLang="en-US" sz="1000" b="1" dirty="0">
                        <a:latin typeface="+mn-ea"/>
                        <a:ea typeface="+mn-ea"/>
                      </a:endParaRPr>
                    </a:p>
                    <a:p>
                      <a:pPr algn="ctr"/>
                      <a:r>
                        <a:rPr lang="en-US" altLang="ko-KR" sz="1000" b="1" dirty="0" smtClean="0">
                          <a:latin typeface="+mn-ea"/>
                          <a:ea typeface="+mn-ea"/>
                        </a:rPr>
                        <a:t>Thread</a:t>
                      </a:r>
                      <a:endParaRPr lang="ko-KR" altLang="en-US" sz="1000" b="1" dirty="0">
                        <a:latin typeface="+mn-ea"/>
                        <a:ea typeface="+mn-ea"/>
                      </a:endParaRPr>
                    </a:p>
                    <a:p>
                      <a:pPr algn="ctr"/>
                      <a:r>
                        <a:rPr lang="en-US" altLang="ko-KR" sz="1000" b="1" dirty="0" smtClean="0">
                          <a:latin typeface="+mn-ea"/>
                          <a:ea typeface="+mn-ea"/>
                        </a:rPr>
                        <a:t>Pool</a:t>
                      </a: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Range</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카드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BIN</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별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CRReq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메시지 생성</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DS(Directory Server)</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연계</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실패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File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Work Thread</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공유 할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정보를 메모리 및 파일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Save.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Update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주기까지 대기</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rowSpan="12">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Process</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받은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PAN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Card Range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Enrolled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여부와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정보 획득</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VEReq</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 URL</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암호화된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송신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1525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DS/ACS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부터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메시지 수신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450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5375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DEFLATE Compress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Base64 Encoding</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2300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저장</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(File, DB, Visa Log Store)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PAReq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 전송</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부터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수신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Base64 Decoding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INFLATE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 Validation check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Validation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오류에 따른 에러 처리</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88637">
                <a:tc vMerge="1">
                  <a:txBody>
                    <a:bodyPr/>
                    <a:lstStyle/>
                    <a:p>
                      <a:pPr algn="ctr"/>
                      <a:endParaRPr lang="ko-KR" altLang="en-US" sz="1000"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id&gt;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&lt;Reference URL&gt;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검증</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5296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5. </a:t>
            </a:r>
            <a:r>
              <a:rPr lang="en-US" altLang="ko-KR" dirty="0" err="1"/>
              <a:t>MPI</a:t>
            </a:r>
            <a:r>
              <a:rPr lang="en-US" altLang="ko-KR" sz="1100" dirty="0" err="1"/>
              <a:t>j</a:t>
            </a:r>
            <a:r>
              <a:rPr lang="en-US" altLang="ko-KR" dirty="0"/>
              <a:t> </a:t>
            </a:r>
            <a:r>
              <a:rPr lang="ko-KR" altLang="en-US" dirty="0"/>
              <a:t>주요 구축 항목</a:t>
            </a:r>
            <a:r>
              <a:rPr lang="en-US" altLang="ko-KR" dirty="0" smtClean="0"/>
              <a:t>(2/2</a:t>
            </a:r>
            <a:r>
              <a:rPr lang="en-US" altLang="ko-KR" dirty="0"/>
              <a:t>)</a:t>
            </a:r>
          </a:p>
        </p:txBody>
      </p:sp>
      <p:graphicFrame>
        <p:nvGraphicFramePr>
          <p:cNvPr id="4" name="Group 130"/>
          <p:cNvGraphicFramePr>
            <a:graphicFrameLocks noGrp="1"/>
          </p:cNvGraphicFramePr>
          <p:nvPr>
            <p:extLst>
              <p:ext uri="{D42A27DB-BD31-4B8C-83A1-F6EECF244321}">
                <p14:modId xmlns:p14="http://schemas.microsoft.com/office/powerpoint/2010/main" val="3875355111"/>
              </p:ext>
            </p:extLst>
          </p:nvPr>
        </p:nvGraphicFramePr>
        <p:xfrm>
          <a:off x="200025" y="1077264"/>
          <a:ext cx="9505055" cy="2244480"/>
        </p:xfrm>
        <a:graphic>
          <a:graphicData uri="http://schemas.openxmlformats.org/drawingml/2006/table">
            <a:tbl>
              <a:tblPr/>
              <a:tblGrid>
                <a:gridCol w="790575"/>
                <a:gridCol w="731963"/>
                <a:gridCol w="6048672"/>
                <a:gridCol w="792088"/>
                <a:gridCol w="1141757"/>
              </a:tblGrid>
              <a:tr h="0">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영역</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주요 수행 항목</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E6E6E6"/>
                    </a:solidFill>
                  </a:tcPr>
                </a:tc>
              </a:tr>
              <a:tr h="0">
                <a:tc rowSpan="3">
                  <a:txBody>
                    <a:bodyPr/>
                    <a:lstStyle/>
                    <a:p>
                      <a:pPr algn="ctr"/>
                      <a:r>
                        <a:rPr lang="en-US" altLang="ko-KR" sz="1000" b="1" dirty="0" smtClean="0">
                          <a:latin typeface="+mn-ea"/>
                          <a:ea typeface="+mn-ea"/>
                        </a:rPr>
                        <a:t>Process</a:t>
                      </a:r>
                      <a:endParaRPr lang="ko-KR" altLang="en-US" sz="1000" b="1" dirty="0">
                        <a:latin typeface="+mn-ea"/>
                        <a:ea typeface="+mn-ea"/>
                      </a:endParaRPr>
                    </a:p>
                    <a:p>
                      <a:pPr algn="ctr"/>
                      <a:r>
                        <a:rPr lang="en-US" altLang="ko-KR" sz="1000" b="1" dirty="0" smtClean="0">
                          <a:latin typeface="+mn-ea"/>
                          <a:ea typeface="+mn-ea"/>
                        </a:rPr>
                        <a:t>Thread</a:t>
                      </a:r>
                      <a:endParaRPr lang="ko-KR" altLang="en-US" sz="1000" b="1" dirty="0">
                        <a:latin typeface="+mn-ea"/>
                        <a:ea typeface="+mn-ea"/>
                      </a:endParaRPr>
                    </a:p>
                    <a:p>
                      <a:pPr algn="ctr"/>
                      <a:r>
                        <a:rPr lang="en-US" altLang="ko-KR" sz="1000" b="1" dirty="0" smtClean="0">
                          <a:latin typeface="+mn-ea"/>
                          <a:ea typeface="+mn-ea"/>
                        </a:rPr>
                        <a:t>Pool</a:t>
                      </a: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Process</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Thread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&lt;X509Certificate&gt;&lt;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SignatureValue</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등의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Verify Checking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PARes</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Message</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&lt;status&gt;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‘Y’,’A’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인경우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xid</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eci</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&gt;,&lt;</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cavv</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Message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생성 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 송신</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pPr algn="ctr"/>
                      <a:endParaRPr lang="ko-KR" altLang="en-US" sz="1000" b="1" dirty="0">
                        <a:latin typeface="+mn-ea"/>
                        <a:ea typeface="+mn-ea"/>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Client Connect Socket Closing</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rowSpan="3"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JSP/SOCKET</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Hosting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서비스를 위한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URL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제공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사에 배포</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vMerge="1">
                  <a:txBody>
                    <a:bodyPr/>
                    <a:lstStyle/>
                    <a:p>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hMerge="1"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 Socket Connect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Close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vMerge="1">
                  <a:txBody>
                    <a:bodyPr/>
                    <a:lstStyle/>
                    <a:p>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Message Send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Receive</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Method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 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서버에서 같이 구동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연계하는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Method</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2</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0">
                <a:tc gridSpan="2">
                  <a:txBody>
                    <a:bodyPr/>
                    <a:lstStyle/>
                    <a:p>
                      <a:pPr algn="ct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HTTPS</a:t>
                      </a:r>
                      <a:endParaRPr lang="ko-KR" altLang="en-US" sz="1000" dirty="0"/>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구동 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Mall/PG</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에서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와 연계 할 수 있는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https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제공</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Phase 3</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5896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76" y="-35272"/>
            <a:ext cx="9903461" cy="584775"/>
          </a:xfrm>
          <a:prstGeom prst="rect">
            <a:avLst/>
          </a:prstGeom>
          <a:noFill/>
        </p:spPr>
        <p:txBody>
          <a:bodyPr wrap="square" rtlCol="0">
            <a:spAutoFit/>
          </a:bodyPr>
          <a:lstStyle/>
          <a:p>
            <a:pPr algn="ctr"/>
            <a:r>
              <a:rPr lang="ko-KR" altLang="en-US" sz="3200" b="1" dirty="0" smtClean="0"/>
              <a:t>목 차</a:t>
            </a:r>
            <a:endParaRPr lang="ko-KR" altLang="en-US" sz="3200" b="1" dirty="0"/>
          </a:p>
        </p:txBody>
      </p:sp>
      <p:sp>
        <p:nvSpPr>
          <p:cNvPr id="3" name="TextBox 2"/>
          <p:cNvSpPr txBox="1"/>
          <p:nvPr/>
        </p:nvSpPr>
        <p:spPr>
          <a:xfrm>
            <a:off x="2144688" y="1124744"/>
            <a:ext cx="5673080" cy="784830"/>
          </a:xfrm>
          <a:prstGeom prst="rect">
            <a:avLst/>
          </a:prstGeom>
          <a:noFill/>
        </p:spPr>
        <p:txBody>
          <a:bodyPr wrap="square" rtlCol="0">
            <a:spAutoFit/>
            <a:scene3d>
              <a:camera prst="orthographicFront"/>
              <a:lightRig rig="threePt" dir="t"/>
            </a:scene3d>
            <a:sp3d extrusionH="57150">
              <a:bevelT w="38100" h="38100"/>
            </a:sp3d>
          </a:bodyPr>
          <a:lstStyle/>
          <a:p>
            <a:pPr marL="266700" indent="-266700">
              <a:lnSpc>
                <a:spcPct val="150000"/>
              </a:lnSpc>
              <a:buFont typeface="+mj-lt"/>
              <a:buAutoNum type="romanUcPeriod"/>
            </a:pPr>
            <a:r>
              <a:rPr lang="en-US" altLang="ko-KR" b="1" dirty="0" smtClean="0">
                <a:latin typeface="+mn-ea"/>
              </a:rPr>
              <a:t>i4FS </a:t>
            </a:r>
            <a:r>
              <a:rPr lang="ko-KR" altLang="en-US" b="1" dirty="0" smtClean="0">
                <a:latin typeface="+mn-ea"/>
              </a:rPr>
              <a:t>일정 현황</a:t>
            </a:r>
            <a:endParaRPr lang="en-US" altLang="ko-KR" b="1" dirty="0" smtClean="0">
              <a:latin typeface="+mn-ea"/>
            </a:endParaRPr>
          </a:p>
          <a:p>
            <a:pPr marL="533400" lvl="1" indent="-266700">
              <a:lnSpc>
                <a:spcPct val="150000"/>
              </a:lnSpc>
              <a:buFont typeface="+mj-lt"/>
              <a:buAutoNum type="arabicPeriod"/>
            </a:pPr>
            <a:r>
              <a:rPr lang="en-US" altLang="ko-KR" sz="1400" b="1" dirty="0" smtClean="0">
                <a:solidFill>
                  <a:srgbClr val="000000"/>
                </a:solidFill>
                <a:latin typeface="+mn-ea"/>
              </a:rPr>
              <a:t>i4FS </a:t>
            </a:r>
            <a:r>
              <a:rPr lang="ko-KR" altLang="en-US" sz="1400" b="1" dirty="0">
                <a:solidFill>
                  <a:srgbClr val="000000"/>
                </a:solidFill>
                <a:latin typeface="+mn-ea"/>
              </a:rPr>
              <a:t>프레임워크 개발 현황 및 </a:t>
            </a:r>
            <a:r>
              <a:rPr lang="en-US" altLang="ko-KR" sz="1400" b="1" dirty="0">
                <a:solidFill>
                  <a:srgbClr val="000000"/>
                </a:solidFill>
                <a:latin typeface="+mn-ea"/>
              </a:rPr>
              <a:t>MPI </a:t>
            </a:r>
            <a:r>
              <a:rPr lang="ko-KR" altLang="en-US" sz="1400" b="1" dirty="0">
                <a:solidFill>
                  <a:srgbClr val="000000"/>
                </a:solidFill>
                <a:latin typeface="+mn-ea"/>
              </a:rPr>
              <a:t>고도화 개발 </a:t>
            </a:r>
            <a:r>
              <a:rPr lang="ko-KR" altLang="en-US" sz="1400" b="1" dirty="0" smtClean="0">
                <a:solidFill>
                  <a:srgbClr val="000000"/>
                </a:solidFill>
                <a:latin typeface="+mn-ea"/>
              </a:rPr>
              <a:t>일정</a:t>
            </a:r>
            <a:endParaRPr lang="ko-KR" altLang="en-GB" sz="1400" b="1" dirty="0">
              <a:solidFill>
                <a:srgbClr val="000000"/>
              </a:solidFill>
              <a:latin typeface="+mn-ea"/>
            </a:endParaRPr>
          </a:p>
        </p:txBody>
      </p:sp>
      <p:sp>
        <p:nvSpPr>
          <p:cNvPr id="5" name="TextBox 4"/>
          <p:cNvSpPr txBox="1"/>
          <p:nvPr/>
        </p:nvSpPr>
        <p:spPr>
          <a:xfrm>
            <a:off x="2144688" y="1971779"/>
            <a:ext cx="5673080" cy="1800493"/>
          </a:xfrm>
          <a:prstGeom prst="rect">
            <a:avLst/>
          </a:prstGeom>
          <a:noFill/>
        </p:spPr>
        <p:txBody>
          <a:bodyPr wrap="square" rtlCol="0">
            <a:spAutoFit/>
            <a:scene3d>
              <a:camera prst="orthographicFront"/>
              <a:lightRig rig="threePt" dir="t"/>
            </a:scene3d>
            <a:sp3d extrusionH="57150">
              <a:bevelT w="38100" h="38100"/>
            </a:sp3d>
          </a:bodyPr>
          <a:lstStyle/>
          <a:p>
            <a:pPr marL="400050" indent="-400050">
              <a:lnSpc>
                <a:spcPct val="150000"/>
              </a:lnSpc>
              <a:buFont typeface="+mj-lt"/>
              <a:buAutoNum type="romanUcPeriod" startAt="2"/>
            </a:pPr>
            <a:r>
              <a:rPr lang="en-US" altLang="ko-KR" b="1" dirty="0">
                <a:latin typeface="+mn-ea"/>
              </a:rPr>
              <a:t>i4FS </a:t>
            </a:r>
            <a:r>
              <a:rPr lang="ko-KR" altLang="en-US" b="1" dirty="0">
                <a:latin typeface="+mn-ea"/>
              </a:rPr>
              <a:t>구축 현황 및 </a:t>
            </a:r>
            <a:r>
              <a:rPr lang="en-US" altLang="ko-KR" b="1" dirty="0">
                <a:latin typeface="+mn-ea"/>
              </a:rPr>
              <a:t>Prototype </a:t>
            </a:r>
            <a:r>
              <a:rPr lang="ko-KR" altLang="en-US" b="1" dirty="0">
                <a:latin typeface="+mn-ea"/>
              </a:rPr>
              <a:t>개발</a:t>
            </a: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개요</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특징</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구조</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smtClean="0">
                <a:solidFill>
                  <a:srgbClr val="000000"/>
                </a:solidFill>
                <a:latin typeface="+mn-ea"/>
              </a:rPr>
              <a:t>프레임워크의 유연성</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개발 프로세스 적용</a:t>
            </a:r>
            <a:r>
              <a:rPr lang="en-US" altLang="ko-KR" sz="1400" b="1" dirty="0">
                <a:solidFill>
                  <a:srgbClr val="000000"/>
                </a:solidFill>
                <a:latin typeface="+mn-ea"/>
              </a:rPr>
              <a:t>(</a:t>
            </a:r>
            <a:r>
              <a:rPr lang="ko-KR" altLang="en-US" sz="1400" b="1" dirty="0">
                <a:solidFill>
                  <a:srgbClr val="000000"/>
                </a:solidFill>
                <a:latin typeface="+mn-ea"/>
              </a:rPr>
              <a:t>안</a:t>
            </a:r>
            <a:r>
              <a:rPr lang="en-US" altLang="ko-KR" sz="1400" b="1" dirty="0" smtClean="0">
                <a:solidFill>
                  <a:srgbClr val="000000"/>
                </a:solidFill>
                <a:latin typeface="+mn-ea"/>
              </a:rPr>
              <a:t>)</a:t>
            </a:r>
          </a:p>
          <a:p>
            <a:pPr marL="533400" lvl="1" indent="-266700">
              <a:buFont typeface="+mj-lt"/>
              <a:buAutoNum type="arabicPeriod"/>
            </a:pPr>
            <a:r>
              <a:rPr lang="en-US" altLang="ko-KR" sz="1400" b="1" dirty="0">
                <a:solidFill>
                  <a:srgbClr val="000000"/>
                </a:solidFill>
                <a:latin typeface="+mn-ea"/>
              </a:rPr>
              <a:t>iF4S Prototype Architecture (MPI </a:t>
            </a:r>
            <a:r>
              <a:rPr lang="en-US" altLang="ko-KR" sz="1400" b="1" dirty="0" smtClean="0">
                <a:solidFill>
                  <a:srgbClr val="000000"/>
                </a:solidFill>
                <a:latin typeface="+mn-ea"/>
                <a:sym typeface="Wingdings" panose="05000000000000000000" pitchFamily="2" charset="2"/>
              </a:rPr>
              <a:t></a:t>
            </a:r>
            <a:r>
              <a:rPr lang="en-US" altLang="ko-KR" sz="1400" b="1" dirty="0" smtClean="0">
                <a:solidFill>
                  <a:srgbClr val="000000"/>
                </a:solidFill>
                <a:latin typeface="+mn-ea"/>
              </a:rPr>
              <a:t> </a:t>
            </a:r>
            <a:r>
              <a:rPr lang="en-US" altLang="ko-KR" sz="1400" b="1" dirty="0">
                <a:solidFill>
                  <a:srgbClr val="000000"/>
                </a:solidFill>
                <a:latin typeface="+mn-ea"/>
              </a:rPr>
              <a:t>ACS </a:t>
            </a:r>
            <a:r>
              <a:rPr lang="ko-KR" altLang="en-US" sz="1400" b="1" dirty="0">
                <a:solidFill>
                  <a:srgbClr val="000000"/>
                </a:solidFill>
                <a:latin typeface="+mn-ea"/>
              </a:rPr>
              <a:t>연동 처리 거래</a:t>
            </a:r>
            <a:r>
              <a:rPr lang="en-US" altLang="ko-KR" sz="1400" b="1" dirty="0" smtClean="0">
                <a:solidFill>
                  <a:srgbClr val="000000"/>
                </a:solidFill>
                <a:latin typeface="+mn-ea"/>
              </a:rPr>
              <a:t>)</a:t>
            </a:r>
            <a:endParaRPr lang="ko-KR" altLang="en-US" sz="1400" b="1" dirty="0">
              <a:solidFill>
                <a:srgbClr val="000000"/>
              </a:solidFill>
              <a:latin typeface="+mn-ea"/>
            </a:endParaRPr>
          </a:p>
        </p:txBody>
      </p:sp>
      <p:sp>
        <p:nvSpPr>
          <p:cNvPr id="6" name="TextBox 5"/>
          <p:cNvSpPr txBox="1"/>
          <p:nvPr/>
        </p:nvSpPr>
        <p:spPr>
          <a:xfrm>
            <a:off x="2144688" y="3834477"/>
            <a:ext cx="5673080" cy="1585049"/>
          </a:xfrm>
          <a:prstGeom prst="rect">
            <a:avLst/>
          </a:prstGeom>
          <a:noFill/>
        </p:spPr>
        <p:txBody>
          <a:bodyPr wrap="square" rtlCol="0">
            <a:spAutoFit/>
            <a:scene3d>
              <a:camera prst="orthographicFront"/>
              <a:lightRig rig="threePt" dir="t"/>
            </a:scene3d>
            <a:sp3d extrusionH="57150">
              <a:bevelT w="38100" h="38100"/>
            </a:sp3d>
          </a:bodyPr>
          <a:lstStyle/>
          <a:p>
            <a:pPr marL="400050" indent="-400050">
              <a:lnSpc>
                <a:spcPct val="150000"/>
              </a:lnSpc>
              <a:buFont typeface="+mj-lt"/>
              <a:buAutoNum type="romanUcPeriod" startAt="3"/>
            </a:pPr>
            <a:r>
              <a:rPr lang="en-US" altLang="ko-KR" b="1" dirty="0"/>
              <a:t>MPI </a:t>
            </a:r>
            <a:r>
              <a:rPr lang="ko-KR" altLang="en-US" b="1" dirty="0"/>
              <a:t>고도화 구축 방안</a:t>
            </a:r>
            <a:endParaRPr lang="ko-KR" altLang="en-US" b="1" dirty="0">
              <a:latin typeface="+mn-ea"/>
            </a:endParaRPr>
          </a:p>
          <a:p>
            <a:pPr marL="533400" lvl="1" indent="-266700">
              <a:buFont typeface="+mj-lt"/>
              <a:buAutoNum type="arabicPeriod"/>
            </a:pPr>
            <a:r>
              <a:rPr lang="en-US" altLang="ko-KR" sz="1400" b="1" dirty="0" smtClean="0">
                <a:solidFill>
                  <a:srgbClr val="000000"/>
                </a:solidFill>
                <a:latin typeface="+mn-ea"/>
              </a:rPr>
              <a:t>MPI </a:t>
            </a:r>
            <a:r>
              <a:rPr lang="ko-KR" altLang="en-US" sz="1400" b="1" dirty="0" smtClean="0">
                <a:solidFill>
                  <a:srgbClr val="000000"/>
                </a:solidFill>
                <a:latin typeface="+mn-ea"/>
              </a:rPr>
              <a:t>고도화 개요</a:t>
            </a:r>
            <a:endParaRPr lang="en-US" altLang="ko-KR" sz="1400" b="1" dirty="0" smtClean="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MPI </a:t>
            </a:r>
            <a:r>
              <a:rPr lang="ko-KR" altLang="en-US" sz="1400" b="1" dirty="0">
                <a:solidFill>
                  <a:srgbClr val="000000"/>
                </a:solidFill>
                <a:latin typeface="+mn-ea"/>
              </a:rPr>
              <a:t>고도화 </a:t>
            </a:r>
            <a:r>
              <a:rPr lang="ko-KR" altLang="en-US" sz="1400" b="1" dirty="0" smtClean="0">
                <a:solidFill>
                  <a:srgbClr val="000000"/>
                </a:solidFill>
                <a:latin typeface="+mn-ea"/>
              </a:rPr>
              <a:t>방안</a:t>
            </a:r>
            <a:endParaRPr lang="en-US" altLang="ko-KR" sz="1400" b="1" dirty="0">
              <a:solidFill>
                <a:srgbClr val="000000"/>
              </a:solidFill>
              <a:latin typeface="+mn-ea"/>
            </a:endParaRPr>
          </a:p>
          <a:p>
            <a:pPr marL="5334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Big Picture</a:t>
            </a:r>
          </a:p>
          <a:p>
            <a:pPr marL="533400" lvl="1" indent="-266700">
              <a:buFont typeface="+mj-lt"/>
              <a:buAutoNum type="arabicPeriod"/>
            </a:pPr>
            <a:r>
              <a:rPr lang="en-US" altLang="ko-KR" sz="1400" b="1" dirty="0">
                <a:solidFill>
                  <a:srgbClr val="000000"/>
                </a:solidFill>
                <a:latin typeface="+mn-ea"/>
              </a:rPr>
              <a:t>MPI TO-BE </a:t>
            </a:r>
            <a:r>
              <a:rPr lang="en-US" altLang="ko-KR" sz="1400" b="1" dirty="0" smtClean="0">
                <a:solidFill>
                  <a:srgbClr val="000000"/>
                </a:solidFill>
                <a:latin typeface="+mn-ea"/>
              </a:rPr>
              <a:t>Architecture</a:t>
            </a:r>
          </a:p>
          <a:p>
            <a:pPr marL="533400" lvl="1" indent="-266700">
              <a:buFont typeface="+mj-lt"/>
              <a:buAutoNum type="arabicPeriod"/>
            </a:pPr>
            <a:r>
              <a:rPr lang="en-US" altLang="ko-KR" sz="1400" b="1" dirty="0" err="1" smtClean="0">
                <a:solidFill>
                  <a:srgbClr val="000000"/>
                </a:solidFill>
                <a:latin typeface="+mn-ea"/>
              </a:rPr>
              <a:t>MPIj</a:t>
            </a:r>
            <a:r>
              <a:rPr lang="en-US" altLang="ko-KR" sz="1400" b="1" dirty="0" smtClean="0">
                <a:solidFill>
                  <a:srgbClr val="000000"/>
                </a:solidFill>
                <a:latin typeface="+mn-ea"/>
              </a:rPr>
              <a:t> </a:t>
            </a:r>
            <a:r>
              <a:rPr lang="ko-KR" altLang="en-US" sz="1400" b="1" dirty="0">
                <a:solidFill>
                  <a:srgbClr val="000000"/>
                </a:solidFill>
                <a:latin typeface="+mn-ea"/>
              </a:rPr>
              <a:t>주요 구축 </a:t>
            </a:r>
            <a:r>
              <a:rPr lang="ko-KR" altLang="en-US" sz="1400" b="1" dirty="0" smtClean="0">
                <a:solidFill>
                  <a:srgbClr val="000000"/>
                </a:solidFill>
                <a:latin typeface="+mn-ea"/>
              </a:rPr>
              <a:t>항목</a:t>
            </a:r>
            <a:endParaRPr lang="en-US" altLang="ko-KR" sz="1400" b="1" dirty="0">
              <a:solidFill>
                <a:srgbClr val="000000"/>
              </a:solidFill>
              <a:latin typeface="+mn-ea"/>
            </a:endParaRPr>
          </a:p>
        </p:txBody>
      </p:sp>
      <p:sp>
        <p:nvSpPr>
          <p:cNvPr id="8" name="TextBox 7"/>
          <p:cNvSpPr txBox="1"/>
          <p:nvPr/>
        </p:nvSpPr>
        <p:spPr>
          <a:xfrm>
            <a:off x="2144688" y="5481731"/>
            <a:ext cx="5673080" cy="454292"/>
          </a:xfrm>
          <a:prstGeom prst="rect">
            <a:avLst/>
          </a:prstGeom>
          <a:noFill/>
        </p:spPr>
        <p:txBody>
          <a:bodyPr wrap="square" rtlCol="0">
            <a:spAutoFit/>
            <a:scene3d>
              <a:camera prst="orthographicFront"/>
              <a:lightRig rig="threePt" dir="t"/>
            </a:scene3d>
            <a:sp3d extrusionH="57150">
              <a:bevelT w="38100" h="38100"/>
            </a:sp3d>
          </a:bodyPr>
          <a:lstStyle/>
          <a:p>
            <a:pPr>
              <a:lnSpc>
                <a:spcPct val="150000"/>
              </a:lnSpc>
            </a:pPr>
            <a:r>
              <a:rPr lang="en-US" altLang="ko-KR" b="1" dirty="0"/>
              <a:t>[</a:t>
            </a:r>
            <a:r>
              <a:rPr lang="ko-KR" altLang="en-US" b="1" dirty="0"/>
              <a:t>별첨</a:t>
            </a:r>
            <a:r>
              <a:rPr lang="en-US" altLang="ko-KR" b="1" dirty="0"/>
              <a:t>1] i4FS </a:t>
            </a:r>
            <a:r>
              <a:rPr lang="ko-KR" altLang="en-US" b="1" dirty="0"/>
              <a:t>개발 현황</a:t>
            </a:r>
            <a:endParaRPr lang="en-US" altLang="ko-KR" sz="1400" b="1" dirty="0">
              <a:solidFill>
                <a:srgbClr val="000000"/>
              </a:solidFill>
              <a:latin typeface="+mn-ea"/>
            </a:endParaRPr>
          </a:p>
        </p:txBody>
      </p:sp>
    </p:spTree>
    <p:extLst>
      <p:ext uri="{BB962C8B-B14F-4D97-AF65-F5344CB8AC3E}">
        <p14:creationId xmlns:p14="http://schemas.microsoft.com/office/powerpoint/2010/main" val="4028911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40968"/>
            <a:ext cx="9903461" cy="584775"/>
          </a:xfrm>
          <a:prstGeom prst="rect">
            <a:avLst/>
          </a:prstGeom>
          <a:noFill/>
        </p:spPr>
        <p:txBody>
          <a:bodyPr wrap="square" rtlCol="0">
            <a:spAutoFit/>
          </a:bodyPr>
          <a:lstStyle/>
          <a:p>
            <a:pPr algn="ctr"/>
            <a:r>
              <a:rPr lang="en-US" altLang="ko-KR" sz="3200" b="1" dirty="0" smtClean="0"/>
              <a:t>[</a:t>
            </a:r>
            <a:r>
              <a:rPr lang="ko-KR" altLang="en-US" sz="3200" b="1" dirty="0" smtClean="0"/>
              <a:t>별첨</a:t>
            </a:r>
            <a:r>
              <a:rPr lang="en-US" altLang="ko-KR" sz="3200" b="1" dirty="0" smtClean="0"/>
              <a:t>1] i4FS </a:t>
            </a:r>
            <a:r>
              <a:rPr lang="ko-KR" altLang="en-US" sz="3200" b="1" dirty="0" smtClean="0"/>
              <a:t>개발 현황</a:t>
            </a:r>
            <a:endParaRPr lang="ko-KR" altLang="en-US" sz="3200" b="1" dirty="0"/>
          </a:p>
        </p:txBody>
      </p:sp>
    </p:spTree>
    <p:extLst>
      <p:ext uri="{BB962C8B-B14F-4D97-AF65-F5344CB8AC3E}">
        <p14:creationId xmlns:p14="http://schemas.microsoft.com/office/powerpoint/2010/main" val="2498145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(1/4)</a:t>
            </a:r>
            <a:endParaRPr lang="ko-KR" altLang="en-GB" dirty="0"/>
          </a:p>
        </p:txBody>
      </p:sp>
      <p:graphicFrame>
        <p:nvGraphicFramePr>
          <p:cNvPr id="72" name="Group 130"/>
          <p:cNvGraphicFramePr>
            <a:graphicFrameLocks noGrp="1"/>
          </p:cNvGraphicFramePr>
          <p:nvPr>
            <p:extLst>
              <p:ext uri="{D42A27DB-BD31-4B8C-83A1-F6EECF244321}">
                <p14:modId xmlns:p14="http://schemas.microsoft.com/office/powerpoint/2010/main" val="1262647967"/>
              </p:ext>
            </p:extLst>
          </p:nvPr>
        </p:nvGraphicFramePr>
        <p:xfrm>
          <a:off x="358775" y="1268758"/>
          <a:ext cx="9181959" cy="4983240"/>
        </p:xfrm>
        <a:graphic>
          <a:graphicData uri="http://schemas.openxmlformats.org/drawingml/2006/table">
            <a:tbl>
              <a:tblPr/>
              <a:tblGrid>
                <a:gridCol w="549888"/>
                <a:gridCol w="947993"/>
                <a:gridCol w="4195918"/>
                <a:gridCol w="605450"/>
                <a:gridCol w="551475"/>
                <a:gridCol w="2331235"/>
              </a:tblGrid>
              <a:tr h="251694">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Package</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h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Summary</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계획</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구현</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비고</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E6E6E6"/>
                    </a:solid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Properties</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프레임워크가 사용하는 주요 환경변수를 접근</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관리할 수 있게 한다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sym typeface="Wingdings" pitchFamily="2" charset="2"/>
                        </a:rPr>
                        <a:t> Property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sym typeface="Wingdings" pitchFamily="2" charset="2"/>
                        </a:rPr>
                        <a:t>관리 등</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Exception</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 전체적인 예외상황을 체계적으로 정의할 수 있는 기반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67780">
                <a:tc rowSpan="2"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Logging</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latinLnBrk="1"/>
                      <a:endParaRPr lang="ko-KR" altLang="en-US"/>
                    </a:p>
                  </a:txBody>
                  <a:tcPr/>
                </a:tc>
                <a:tc row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정상적인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워크플로우의</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성능 측정이나</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예외상황에 대처하기 위해 구체적인 에러 레벨에 기반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로깅</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기본적인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로깅</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컴포넌트 및 프레임워크 레벨</a:t>
                      </a:r>
                      <a:r>
                        <a:rPr kumimoji="0" lang="en-US" altLang="ko-KR" sz="9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p>
                      <a:pPr marL="0" marR="0" lvl="0" indent="0" algn="l"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TraceLogging</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AuditLogging</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67780">
                <a:tc gridSpan="2" vMerge="1">
                  <a:txBody>
                    <a:bodyPr/>
                    <a:lstStyle/>
                    <a:p>
                      <a:pPr latinLnBrk="1"/>
                      <a:endParaRPr lang="ko-KR" altLang="en-US"/>
                    </a:p>
                  </a:txBody>
                  <a:tcPr/>
                </a:tc>
                <a:tc hMerge="1"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defRPr/>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vMerge="1">
                  <a:txBody>
                    <a:bodyPr/>
                    <a:lstStyle/>
                    <a:p>
                      <a:pPr latinLnBrk="1"/>
                      <a:endParaRPr lang="ko-KR" altLang="en-US"/>
                    </a:p>
                  </a:txBody>
                  <a:tcPr/>
                </a:tc>
              </a:tr>
              <a:tr h="223947">
                <a:tc rowSpan="3">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900" b="1" i="0" u="none" strike="noStrike" cap="none" normalizeH="0" baseline="0" dirty="0" smtClean="0">
                          <a:ln>
                            <a:noFill/>
                          </a:ln>
                          <a:solidFill>
                            <a:schemeClr val="tx1"/>
                          </a:solidFill>
                          <a:effectLst/>
                          <a:latin typeface="+mn-ea"/>
                          <a:ea typeface="+mn-ea"/>
                        </a:rPr>
                        <a:t>Utility</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StringHelper</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문자열처리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MathUtil</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수식</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v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DateUtil</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날짜 형식 처리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메서드</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제공</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Charset Conversion</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서로 다른 시스템간에 서로 다른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byte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체계를 변환해 준다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시스템을 통하여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SMS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수신인에게 메시지를 전송해 주는 기능을 합니다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223947">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Mail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지정된 메일 수신인에게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e-mail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을 발송을 해 줍니다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필요시</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501422">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XML Helper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DOM/SAX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파서들은</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XML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문서를 생성하고 </a:t>
                      </a:r>
                      <a:r>
                        <a:rPr kumimoji="0" lang="ko-KR" altLang="en-US" sz="10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파싱하는데</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강력한 기능을 제공하지만 아주 낮은 수준의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API</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제공하므로 보다 간편히 사용할 수 있는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helper</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제공합니다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Bootstrap</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가 시작될 때 업무 어플리케이션이 필요로 하는 서비스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설정 정보 등을 미리 로딩하는 기능을 제공한다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ObjectPool</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자주 사용되는 데이터를 메모리에 저장하여 재호출 시 응답시간을 단축 및 </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GC</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량을 감소시킨다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62685">
                <a:tc gridSpan="2">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Dynamic Class Loader</a:t>
                      </a:r>
                    </a:p>
                  </a:txBody>
                  <a:tcPr marL="90000" marR="90000" marT="46800" marB="46800"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WAS</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를 재 시작하지 않고 변경된 클래스를 새로 로딩하여 바로 적용할 수 있도록 해 준다</a:t>
                      </a: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t>
                      </a: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단계</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en-US" altLang="ko-KR"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개발단계만 지원</a:t>
                      </a:r>
                      <a:endParaRPr kumimoji="0" lang="en-US" altLang="ko-KR" sz="10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90000" marR="90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69349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(2/4</a:t>
            </a:r>
            <a:r>
              <a:rPr lang="en-US" altLang="ko-KR" dirty="0"/>
              <a:t>)</a:t>
            </a:r>
            <a:endParaRPr lang="ko-KR" altLang="en-GB" dirty="0"/>
          </a:p>
        </p:txBody>
      </p:sp>
      <p:graphicFrame>
        <p:nvGraphicFramePr>
          <p:cNvPr id="5" name="표 4"/>
          <p:cNvGraphicFramePr>
            <a:graphicFrameLocks noGrp="1"/>
          </p:cNvGraphicFramePr>
          <p:nvPr>
            <p:extLst>
              <p:ext uri="{D42A27DB-BD31-4B8C-83A1-F6EECF244321}">
                <p14:modId xmlns:p14="http://schemas.microsoft.com/office/powerpoint/2010/main" val="3410672272"/>
              </p:ext>
            </p:extLst>
          </p:nvPr>
        </p:nvGraphicFramePr>
        <p:xfrm>
          <a:off x="344488" y="1268413"/>
          <a:ext cx="9202737" cy="4953010"/>
        </p:xfrm>
        <a:graphic>
          <a:graphicData uri="http://schemas.openxmlformats.org/drawingml/2006/table">
            <a:tbl>
              <a:tblPr/>
              <a:tblGrid>
                <a:gridCol w="1497881"/>
                <a:gridCol w="1674362"/>
                <a:gridCol w="2516389"/>
                <a:gridCol w="621022"/>
                <a:gridCol w="557561"/>
                <a:gridCol w="2335522"/>
              </a:tblGrid>
              <a:tr h="273975">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8546">
                <a:tc rowSpan="3">
                  <a:txBody>
                    <a:bodyPr/>
                    <a:lstStyle/>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등록</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프레임워크공통코드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rowSpan="4">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레벨 등록</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4">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단계에 걸쳐 기능추가 개발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r>
              <a:tr h="24526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레벨 수정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6" marR="72006"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r>
              <a:tr h="298546">
                <a:tc rowSpan="3">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392392">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거래로그 서버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AuditLogging</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을 위한 별도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개발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rowSpan="2">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세션상황</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gridSpan="2">
                  <a:txBody>
                    <a:bodyPr/>
                    <a:lstStyle/>
                    <a:p>
                      <a:pPr marL="0" algn="l" defTabSz="914400" rtl="0" eaLnBrk="1" fontAlgn="ctr" latinLnBrk="1" hangingPunct="1"/>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세션상황관리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PE</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세션관리</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45266">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모니터링</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rowSpan="4">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채널관리</a:t>
                      </a:r>
                    </a:p>
                  </a:txBody>
                  <a:tcPr marL="72006" marR="72006"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라우팅</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정보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err="1">
                          <a:solidFill>
                            <a:schemeClr val="bg1">
                              <a:lumMod val="50000"/>
                            </a:schemeClr>
                          </a:solidFill>
                          <a:latin typeface="+mn-ea"/>
                          <a:ea typeface="+mn-ea"/>
                          <a:cs typeface="+mn-cs"/>
                        </a:rPr>
                        <a:t>라우팅</a:t>
                      </a:r>
                      <a:r>
                        <a:rPr lang="ko-KR" altLang="en-US" sz="1000" b="1" i="0" u="none" strike="noStrike" kern="1200" baseline="0" dirty="0">
                          <a:solidFill>
                            <a:schemeClr val="bg1">
                              <a:lumMod val="50000"/>
                            </a:schemeClr>
                          </a:solidFill>
                          <a:latin typeface="+mn-ea"/>
                          <a:ea typeface="+mn-ea"/>
                          <a:cs typeface="+mn-cs"/>
                        </a:rPr>
                        <a:t> 정보 등록</a:t>
                      </a:r>
                      <a:r>
                        <a:rPr lang="en-US" altLang="ko-KR" sz="1000" b="1" i="0" u="none" strike="noStrike" kern="1200" baseline="0" dirty="0">
                          <a:solidFill>
                            <a:schemeClr val="bg1">
                              <a:lumMod val="50000"/>
                            </a:schemeClr>
                          </a:solidFill>
                          <a:latin typeface="+mn-ea"/>
                          <a:ea typeface="+mn-ea"/>
                          <a:cs typeface="+mn-cs"/>
                        </a:rPr>
                        <a:t>/</a:t>
                      </a:r>
                      <a:r>
                        <a:rPr lang="ko-KR" altLang="en-US" sz="1000" b="1" i="0" u="none" strike="noStrike" kern="1200" baseline="0" dirty="0">
                          <a:solidFill>
                            <a:schemeClr val="bg1">
                              <a:lumMod val="50000"/>
                            </a:schemeClr>
                          </a:solidFill>
                          <a:latin typeface="+mn-ea"/>
                          <a:ea typeface="+mn-ea"/>
                          <a:cs typeface="+mn-cs"/>
                        </a:rPr>
                        <a:t>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ctr" defTabSz="914400" rtl="0" eaLnBrk="1" fontAlgn="ctr" latinLnBrk="1" hangingPunct="1"/>
                      <a:r>
                        <a:rPr lang="ko-KR" altLang="en-US" sz="1000" b="1" i="0" u="none" strike="noStrike" kern="1200" baseline="0" dirty="0" smtClean="0">
                          <a:solidFill>
                            <a:schemeClr val="bg1">
                              <a:lumMod val="50000"/>
                            </a:schemeClr>
                          </a:solidFill>
                          <a:latin typeface="+mn-ea"/>
                          <a:ea typeface="+mn-ea"/>
                          <a:cs typeface="+mn-cs"/>
                        </a:rPr>
                        <a:t>요건 제외</a:t>
                      </a:r>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err="1">
                          <a:solidFill>
                            <a:schemeClr val="bg1">
                              <a:lumMod val="50000"/>
                            </a:schemeClr>
                          </a:solidFill>
                          <a:latin typeface="+mn-ea"/>
                          <a:ea typeface="+mn-ea"/>
                          <a:cs typeface="+mn-cs"/>
                        </a:rPr>
                        <a:t>라우팅정보</a:t>
                      </a:r>
                      <a:r>
                        <a:rPr lang="ko-KR" altLang="en-US" sz="1000" b="1" i="0" u="none" strike="noStrike" kern="1200" baseline="0" dirty="0">
                          <a:solidFill>
                            <a:schemeClr val="bg1">
                              <a:lumMod val="50000"/>
                            </a:schemeClr>
                          </a:solidFill>
                          <a:latin typeface="+mn-ea"/>
                          <a:ea typeface="+mn-ea"/>
                          <a:cs typeface="+mn-cs"/>
                        </a:rPr>
                        <a:t>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algn="ctr" defTabSz="914400" rtl="0" eaLnBrk="1" fontAlgn="ctr" latinLnBrk="1" hangingPunct="1"/>
                      <a:r>
                        <a:rPr lang="ko-KR" altLang="en-US" sz="1000" b="1" i="0" u="none" strike="noStrike" kern="1200" baseline="0" dirty="0" smtClean="0">
                          <a:solidFill>
                            <a:schemeClr val="bg1">
                              <a:lumMod val="50000"/>
                            </a:schemeClr>
                          </a:solidFill>
                          <a:latin typeface="+mn-ea"/>
                          <a:ea typeface="+mn-ea"/>
                          <a:cs typeface="+mn-cs"/>
                        </a:rPr>
                        <a:t>요건 제외</a:t>
                      </a:r>
                      <a:endParaRPr lang="ko-KR" altLang="en-US" sz="1000" b="1" i="0" u="none" strike="noStrike" kern="1200" baseline="0" dirty="0">
                        <a:solidFill>
                          <a:schemeClr val="bg1">
                            <a:lumMod val="50000"/>
                          </a:schemeClr>
                        </a:soli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6" marR="72006"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 정보 관리</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외부시스템접속정보 등록</a:t>
                      </a: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854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36000" marB="36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외부시스템접속정보 삭제</a:t>
                      </a: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6" marR="72006"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3844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(3/4</a:t>
            </a:r>
            <a:r>
              <a:rPr lang="en-US" altLang="ko-KR" dirty="0"/>
              <a:t>)</a:t>
            </a:r>
            <a:endParaRPr lang="ko-KR" altLang="en-GB" dirty="0"/>
          </a:p>
        </p:txBody>
      </p:sp>
      <p:graphicFrame>
        <p:nvGraphicFramePr>
          <p:cNvPr id="6" name="표 5"/>
          <p:cNvGraphicFramePr>
            <a:graphicFrameLocks noGrp="1"/>
          </p:cNvGraphicFramePr>
          <p:nvPr>
            <p:extLst>
              <p:ext uri="{D42A27DB-BD31-4B8C-83A1-F6EECF244321}">
                <p14:modId xmlns:p14="http://schemas.microsoft.com/office/powerpoint/2010/main" val="1315402756"/>
              </p:ext>
            </p:extLst>
          </p:nvPr>
        </p:nvGraphicFramePr>
        <p:xfrm>
          <a:off x="358775" y="1217615"/>
          <a:ext cx="9202737" cy="5019674"/>
        </p:xfrm>
        <a:graphic>
          <a:graphicData uri="http://schemas.openxmlformats.org/drawingml/2006/table">
            <a:tbl>
              <a:tblPr/>
              <a:tblGrid>
                <a:gridCol w="1497881"/>
                <a:gridCol w="1499729"/>
                <a:gridCol w="2687576"/>
                <a:gridCol w="613317"/>
                <a:gridCol w="568712"/>
                <a:gridCol w="2335522"/>
              </a:tblGrid>
              <a:tr h="295275">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a:noFill/>
                    </a:lnL>
                    <a:lnR>
                      <a:noFill/>
                    </a:lnR>
                    <a:lnT>
                      <a:noFill/>
                    </a:lnT>
                    <a:lnB>
                      <a:noFill/>
                    </a:lnB>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fontAlgn="ctr" latinLnBrk="1" hangingPunct="1"/>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5275">
                <a:tc rowSpan="1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3">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en-US" altLang="ko-KR" sz="14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XML</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쿼리 등록</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설정 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4">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7637">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763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rowSpan="6">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ctr" defTabSz="914400" rtl="0" eaLnBrk="1" fontAlgn="ctr" latinLnBrk="1" hangingPunct="1"/>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6">
                  <a:txBody>
                    <a:bodyPr/>
                    <a:lstStyle/>
                    <a:p>
                      <a:pPr marL="0" algn="l"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DB</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상세조회 및 수정</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marL="0" algn="l" defTabSz="914400" rtl="0" eaLnBrk="1" fontAlgn="ctr" latinLnBrk="1" hangingPunct="1"/>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 </a:t>
                      </a: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Context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algn="l" fontAlgn="ctr"/>
                      <a:endParaRPr lang="ko-KR" altLang="en-US" sz="1200" b="0" i="0" u="none" strike="noStrike" baseline="0" dirty="0">
                        <a:solidFill>
                          <a:srgbClr val="000000"/>
                        </a:solidFill>
                        <a:latin typeface="+mn-ea"/>
                        <a:ea typeface="+mn-ea"/>
                      </a:endParaRPr>
                    </a:p>
                  </a:txBody>
                  <a:tcPr marL="72002" marR="72002"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5275">
                <a:tc rowSpan="5">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관리</a:t>
                      </a:r>
                    </a:p>
                  </a:txBody>
                  <a:tcPr marL="72002" marR="72002"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5275">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marL="0" algn="l" defTabSz="914400" rtl="0" eaLnBrk="1" fontAlgn="ctr" latinLnBrk="1" hangingPunct="1"/>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이력 관리</a:t>
                      </a: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fontAlgn="ctr" latinLnBrk="1" hangingPunct="1"/>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defTabSz="914400" rtl="0" eaLnBrk="1" fontAlgn="ctr" latinLnBrk="1" hangingPunct="1"/>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2" marR="72002"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6955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주요 기능 개발 현황 </a:t>
            </a:r>
            <a:r>
              <a:rPr lang="en-US" altLang="ko-KR" dirty="0" smtClean="0"/>
              <a:t>(4/4</a:t>
            </a:r>
            <a:r>
              <a:rPr lang="en-US" altLang="ko-KR" dirty="0"/>
              <a:t>)</a:t>
            </a:r>
            <a:endParaRPr lang="ko-KR" altLang="en-GB" dirty="0"/>
          </a:p>
        </p:txBody>
      </p:sp>
      <p:graphicFrame>
        <p:nvGraphicFramePr>
          <p:cNvPr id="5" name="표 4"/>
          <p:cNvGraphicFramePr>
            <a:graphicFrameLocks noGrp="1"/>
          </p:cNvGraphicFramePr>
          <p:nvPr>
            <p:extLst>
              <p:ext uri="{D42A27DB-BD31-4B8C-83A1-F6EECF244321}">
                <p14:modId xmlns:p14="http://schemas.microsoft.com/office/powerpoint/2010/main" val="3737523047"/>
              </p:ext>
            </p:extLst>
          </p:nvPr>
        </p:nvGraphicFramePr>
        <p:xfrm>
          <a:off x="358775" y="1217613"/>
          <a:ext cx="9202737" cy="4945062"/>
        </p:xfrm>
        <a:graphic>
          <a:graphicData uri="http://schemas.openxmlformats.org/drawingml/2006/table">
            <a:tbl>
              <a:tblPr/>
              <a:tblGrid>
                <a:gridCol w="1497881"/>
                <a:gridCol w="1504744"/>
                <a:gridCol w="2660259"/>
                <a:gridCol w="624468"/>
                <a:gridCol w="579863"/>
                <a:gridCol w="2335522"/>
              </a:tblGrid>
              <a:tr h="290886">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 기능</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fontAlgn="ctr"/>
                      <a:endParaRPr lang="ko-KR" altLang="en-US" sz="1200" b="1" i="0" u="none" strike="noStrike" baseline="0" dirty="0">
                        <a:solidFill>
                          <a:srgbClr val="000000"/>
                        </a:solidFill>
                        <a:latin typeface="Futura Md"/>
                        <a:ea typeface="+mn-ea"/>
                      </a:endParaRPr>
                    </a:p>
                  </a:txBody>
                  <a:tcPr marL="72000" marR="72000" marT="36000" marB="36000" anchor="ctr">
                    <a:lnL>
                      <a:noFill/>
                    </a:lnL>
                    <a:lnR>
                      <a:noFill/>
                    </a:lnR>
                    <a:lnT>
                      <a:noFill/>
                    </a:lnT>
                    <a:lnB>
                      <a:noFill/>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계획</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 정보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 </a:t>
                      </a: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플로우와</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연관으로 제외</a:t>
                      </a:r>
                      <a:endPar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sym typeface="Wingdings" panose="05000000000000000000" pitchFamily="2" charset="2"/>
                        </a:rPr>
                        <a:t>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 여부에 따라 포함 여부 결정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이관</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mn-ea"/>
                        <a:ea typeface="+mn-ea"/>
                      </a:endParaRPr>
                    </a:p>
                  </a:txBody>
                  <a:tcPr marL="72000" marR="72000" marT="54001" marB="54001" anchor="ct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088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세션체커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세션체커관리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필요여부에 따라 </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단계에 포함 구축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5">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배치관리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조회</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모니터링</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결과관리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Batch </a:t>
                      </a:r>
                      <a:r>
                        <a:rPr 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DataSource</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트레이스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검색</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트레이스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조회</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MyINFO</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정보 관리</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신규사용자등록</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이관</a:t>
                      </a: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결제처리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이관아이디 신규 생성</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결제요청</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확인</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ko-KR" alt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SUSPEND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72000" marR="72000" marT="54001" marB="54001"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 suspend</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업무협의 필요</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고려대상</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r>
              <a:tr h="290886">
                <a:tc v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 suspend</a:t>
                      </a: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l" fontAlgn="ctr"/>
                      <a:endParaRPr lang="ko-KR" altLang="en-US" sz="1200" b="0" i="0" u="none" strike="noStrike" baseline="0" dirty="0">
                        <a:solidFill>
                          <a:srgbClr val="000000"/>
                        </a:solidFill>
                        <a:latin typeface="Futura Md"/>
                        <a:ea typeface="+mn-ea"/>
                      </a:endParaRPr>
                    </a:p>
                  </a:txBody>
                  <a:tcPr marL="72000" marR="72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필요시</a:t>
                      </a:r>
                      <a:endPar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endParaRPr lang="en-US" sz="14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업무협의 필요</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단계 고려대상</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72000" marR="72000" marT="54001" marB="54001"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8115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a:t>
            </a:r>
            <a:r>
              <a:rPr lang="en-US" altLang="ko-KR" dirty="0"/>
              <a:t>1/4)</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26603458"/>
              </p:ext>
            </p:extLst>
          </p:nvPr>
        </p:nvGraphicFramePr>
        <p:xfrm>
          <a:off x="355429" y="1282992"/>
          <a:ext cx="9190313" cy="4950480"/>
        </p:xfrm>
        <a:graphic>
          <a:graphicData uri="http://schemas.openxmlformats.org/drawingml/2006/table">
            <a:tbl>
              <a:tblPr>
                <a:tableStyleId>{5C22544A-7EE6-4342-B048-85BDC9FD1C3A}</a:tableStyleId>
              </a:tblPr>
              <a:tblGrid>
                <a:gridCol w="1534348"/>
                <a:gridCol w="1710350"/>
                <a:gridCol w="2451831"/>
                <a:gridCol w="657837"/>
                <a:gridCol w="508612"/>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메인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비밀번호변경</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비밀번호변경</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오류코드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휴일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인스턴스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 인스턴스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서비스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서비스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27203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(2/4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1086217504"/>
              </p:ext>
            </p:extLst>
          </p:nvPr>
        </p:nvGraphicFramePr>
        <p:xfrm>
          <a:off x="355429" y="1282992"/>
          <a:ext cx="9160151" cy="49504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번호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그룹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 필드 속성</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클래스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매핑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 매핑 상세 및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서비스매핑 전체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메시지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클래스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매핑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매핑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3255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(3/4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540551871"/>
              </p:ext>
            </p:extLst>
          </p:nvPr>
        </p:nvGraphicFramePr>
        <p:xfrm>
          <a:off x="355429" y="1282992"/>
          <a:ext cx="9160151" cy="50152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21885"/>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필터 </a:t>
                      </a:r>
                      <a:r>
                        <a:rPr lang="ko-KR" altLang="en-US" sz="12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매핑</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 및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대상 클래스 검색</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설정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설정 수정 및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맵 수정 및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 </a:t>
                      </a: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조성우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그룹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삭제 확인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8032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전제보기</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19163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a:t>
            </a:r>
            <a:r>
              <a:rPr lang="ko-KR" altLang="en-US" dirty="0" smtClean="0"/>
              <a:t>별첨</a:t>
            </a:r>
            <a:r>
              <a:rPr lang="en-US" altLang="ko-KR" dirty="0" smtClean="0"/>
              <a:t>1] iF4S </a:t>
            </a:r>
            <a:r>
              <a:rPr lang="ko-KR" altLang="en-US" dirty="0" smtClean="0"/>
              <a:t>프레임워크 </a:t>
            </a:r>
            <a:r>
              <a:rPr lang="en-US" altLang="ko-KR" dirty="0" smtClean="0"/>
              <a:t>ADMIN </a:t>
            </a:r>
            <a:r>
              <a:rPr lang="ko-KR" altLang="en-US" dirty="0" smtClean="0"/>
              <a:t>개발 현황 </a:t>
            </a:r>
            <a:r>
              <a:rPr lang="en-US" altLang="ko-KR" dirty="0" smtClean="0"/>
              <a:t>(4/4</a:t>
            </a:r>
            <a:r>
              <a:rPr lang="en-US" altLang="ko-KR" dirty="0"/>
              <a:t>)</a:t>
            </a:r>
            <a:endParaRPr lang="ko-KR" altLang="en-GB" dirty="0"/>
          </a:p>
        </p:txBody>
      </p:sp>
      <p:graphicFrame>
        <p:nvGraphicFramePr>
          <p:cNvPr id="2" name="Table 1"/>
          <p:cNvGraphicFramePr>
            <a:graphicFrameLocks noGrp="1"/>
          </p:cNvGraphicFramePr>
          <p:nvPr>
            <p:extLst>
              <p:ext uri="{D42A27DB-BD31-4B8C-83A1-F6EECF244321}">
                <p14:modId xmlns:p14="http://schemas.microsoft.com/office/powerpoint/2010/main" val="2401138335"/>
              </p:ext>
            </p:extLst>
          </p:nvPr>
        </p:nvGraphicFramePr>
        <p:xfrm>
          <a:off x="355429" y="1282992"/>
          <a:ext cx="9209080" cy="4212480"/>
        </p:xfrm>
        <a:graphic>
          <a:graphicData uri="http://schemas.openxmlformats.org/drawingml/2006/table">
            <a:tbl>
              <a:tblPr>
                <a:tableStyleId>{5C22544A-7EE6-4342-B048-85BDC9FD1C3A}</a:tableStyleId>
              </a:tblPr>
              <a:tblGrid>
                <a:gridCol w="1534348"/>
                <a:gridCol w="1710350"/>
                <a:gridCol w="2451831"/>
                <a:gridCol w="657837"/>
                <a:gridCol w="478450"/>
                <a:gridCol w="605450"/>
                <a:gridCol w="1770814"/>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차</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POPUP</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1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담당</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관리</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수정</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선택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업무코드 선택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외부시스템 접속정보 삭제 확인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Y</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목록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등록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 상세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현황</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 현황 조회</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김희석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 부분 컴포넌트</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Header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Footer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공통코드 </a:t>
                      </a: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콤보</a:t>
                      </a:r>
                      <a:r>
                        <a:rPr lang="en-US" altLang="ko-KR" sz="10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Box </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err="1">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공통페이징</a:t>
                      </a: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화면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kumimoji="0" lang="ko-KR" altLang="en-US" sz="14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맑은 고딕" panose="020B0503020000020004" pitchFamily="50" charset="-127"/>
                          <a:ea typeface="+mn-ea"/>
                          <a:cs typeface="+mn-cs"/>
                        </a:rPr>
                        <a:t>●</a:t>
                      </a:r>
                      <a:endPar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임은택</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0821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40968"/>
            <a:ext cx="9903461" cy="584775"/>
          </a:xfrm>
          <a:prstGeom prst="rect">
            <a:avLst/>
          </a:prstGeom>
          <a:noFill/>
        </p:spPr>
        <p:txBody>
          <a:bodyPr wrap="square" rtlCol="0">
            <a:spAutoFit/>
          </a:bodyPr>
          <a:lstStyle/>
          <a:p>
            <a:pPr algn="ctr"/>
            <a:r>
              <a:rPr lang="en-US" altLang="ko-KR" sz="3200" b="1" dirty="0" smtClean="0"/>
              <a:t>[</a:t>
            </a:r>
            <a:r>
              <a:rPr lang="ko-KR" altLang="en-US" sz="3200" b="1" dirty="0" smtClean="0"/>
              <a:t>별첨</a:t>
            </a:r>
            <a:r>
              <a:rPr lang="en-US" altLang="ko-KR" sz="3200" b="1" dirty="0" smtClean="0"/>
              <a:t>2] i4FS </a:t>
            </a:r>
            <a:r>
              <a:rPr lang="ko-KR" altLang="en-US" sz="3200" b="1" dirty="0" smtClean="0"/>
              <a:t>개발 소스 목록</a:t>
            </a:r>
            <a:endParaRPr lang="ko-KR" altLang="en-US" sz="3200" b="1" dirty="0"/>
          </a:p>
        </p:txBody>
      </p:sp>
    </p:spTree>
    <p:extLst>
      <p:ext uri="{BB962C8B-B14F-4D97-AF65-F5344CB8AC3E}">
        <p14:creationId xmlns:p14="http://schemas.microsoft.com/office/powerpoint/2010/main" val="4184100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76218"/>
            <a:ext cx="9906000" cy="1020216"/>
          </a:xfrm>
          <a:prstGeom prst="rect">
            <a:avLst/>
          </a:prstGeom>
          <a:noFill/>
        </p:spPr>
        <p:txBody>
          <a:bodyPr wrap="square" rtlCol="0">
            <a:spAutoFit/>
            <a:scene3d>
              <a:camera prst="orthographicFront"/>
              <a:lightRig rig="threePt" dir="t"/>
            </a:scene3d>
            <a:sp3d extrusionH="57150">
              <a:bevelT w="38100" h="38100"/>
            </a:sp3d>
          </a:bodyPr>
          <a:lstStyle/>
          <a:p>
            <a:pPr marL="266700" indent="-266700" algn="ctr">
              <a:lnSpc>
                <a:spcPct val="150000"/>
              </a:lnSpc>
              <a:buFont typeface="+mj-lt"/>
              <a:buAutoNum type="romanUcPeriod"/>
            </a:pPr>
            <a:r>
              <a:rPr lang="en-US" altLang="ko-KR" sz="2800" b="1" dirty="0" smtClean="0">
                <a:latin typeface="+mn-ea"/>
              </a:rPr>
              <a:t>i4FS </a:t>
            </a:r>
            <a:r>
              <a:rPr lang="ko-KR" altLang="en-US" sz="2800" b="1" dirty="0" smtClean="0">
                <a:latin typeface="+mn-ea"/>
              </a:rPr>
              <a:t>일정 현황</a:t>
            </a:r>
            <a:endParaRPr lang="en-US" altLang="ko-KR" sz="2800" b="1" dirty="0" smtClean="0">
              <a:latin typeface="+mn-ea"/>
            </a:endParaRPr>
          </a:p>
          <a:p>
            <a:pPr marL="533400" lvl="1" indent="-266700" algn="ctr">
              <a:lnSpc>
                <a:spcPct val="150000"/>
              </a:lnSpc>
              <a:buFont typeface="+mj-lt"/>
              <a:buAutoNum type="arabicPeriod"/>
            </a:pPr>
            <a:r>
              <a:rPr lang="en-US" altLang="ko-KR" sz="1400" b="1" dirty="0" smtClean="0">
                <a:solidFill>
                  <a:srgbClr val="000000"/>
                </a:solidFill>
                <a:latin typeface="+mn-ea"/>
              </a:rPr>
              <a:t>i4FS </a:t>
            </a:r>
            <a:r>
              <a:rPr lang="ko-KR" altLang="en-US" sz="1400" b="1" dirty="0">
                <a:solidFill>
                  <a:srgbClr val="000000"/>
                </a:solidFill>
                <a:latin typeface="+mn-ea"/>
              </a:rPr>
              <a:t>프레임워크 개발 현황 및 </a:t>
            </a:r>
            <a:r>
              <a:rPr lang="en-US" altLang="ko-KR" sz="1400" b="1" dirty="0">
                <a:solidFill>
                  <a:srgbClr val="000000"/>
                </a:solidFill>
                <a:latin typeface="+mn-ea"/>
              </a:rPr>
              <a:t>MPI </a:t>
            </a:r>
            <a:r>
              <a:rPr lang="ko-KR" altLang="en-US" sz="1400" b="1" dirty="0">
                <a:solidFill>
                  <a:srgbClr val="000000"/>
                </a:solidFill>
                <a:latin typeface="+mn-ea"/>
              </a:rPr>
              <a:t>고도화 개발 </a:t>
            </a:r>
            <a:r>
              <a:rPr lang="ko-KR" altLang="en-US" sz="1400" b="1" dirty="0" smtClean="0">
                <a:solidFill>
                  <a:srgbClr val="000000"/>
                </a:solidFill>
                <a:latin typeface="+mn-ea"/>
              </a:rPr>
              <a:t>일정</a:t>
            </a:r>
            <a:endParaRPr lang="ko-KR" altLang="en-GB" sz="1400" b="1" dirty="0">
              <a:solidFill>
                <a:srgbClr val="000000"/>
              </a:solidFill>
              <a:latin typeface="+mn-ea"/>
            </a:endParaRPr>
          </a:p>
        </p:txBody>
      </p:sp>
      <p:cxnSp>
        <p:nvCxnSpPr>
          <p:cNvPr id="7" name="Straight Connector 6"/>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594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4000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a:t>
                      </a: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AppServiceStartupServlet.java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AppSessionContext.java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AppDelegatorFactory.java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IAppDelegator.java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ClassFileUtil.java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LocalClassConfig.java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LocalClassMonitor.java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MapCreationFailure.java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Resettable.java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UnsupportedInstanceKeyException.java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UnsupportedServiceDomainException.java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XMLConfigType.java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com.cloks.appservice.delegator.component.filter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FilterMappingItem.java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FilterMappingMap.java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LocalFilterMappingFactory.java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(1/12)</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2810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2456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com.cloks.appservice.delegator.component.service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AbstractService.java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LocalServiceMappingFactory.java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com.cloks.appservice.delegator.impl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AppDelegatorImpl.java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MessageValidator.java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ValidationException.java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com.cloks.appservice.sql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SQLMapperImpl.java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com.cloks.channel.common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GenericKeyedObjectPoolFactory.java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AbstractTransporter.java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SIConnectorObjectFactoryFactory.java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com.cloks.channel.connector.si.eai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EAIClientConfig.java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EAIConnectorObjectFactory.java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EAISocketTransporter.java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(2/12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65455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4000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com.cloks.channel.connector.si.filter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ByteArrayRequest.java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ByteArrayResponse.java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FilterChain.java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InsideMessageLengthFilter.java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SelfIncludedMessageLengthFilter.java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TelgmRecvTranCdFilter.java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com.cloks.channel.connector.si.mci</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MCIConnector.java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MCIConnectorObjectFactory.java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MCISocketTransporter.java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PoolCharger.java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PoolRefreshingNotificationListener.java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SessionInitializer.java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SessionKeeper.java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SessionPoolInformation.java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SessionValidationMode.java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SIConnectionInfo.java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SIConnectionInfoTable.java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SIConnectorPoolTable.java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SIManagerCacheTable.java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SIMetadata.java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SIPropertiesBag.java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SIRepository.java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SIResourceInformer.java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SIWrapper.java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SuspendingNotificationListener.java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com.cloks.channel.systeminterface.login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LoginManagerFactory.java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LoginResult.java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(3/12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5701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5288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com.cloks.channel.systeminterface.login.mci</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MCILoginChallengeResult.java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MCILoginResult.java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MCIMessageHandler.java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com.cloks.channel.systeminterface.manager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com.cloks.channel.util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ByteArrayHandler.java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ChannelHelper.java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EAIHeaderMapper.java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EAIMappingTabale.java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MCIHeaderMapper.java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MessageCommonHandler.java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TraceBuilder.java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com.cloks.codeproperty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AbstractCodeMapProperty.java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CodePropertyXmlKeys.java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CodePropertyXmlLoader.java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ICodeProperty.java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IList.java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com.cloks.codeproperty.internal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CodeList.java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com.cloks.infra.bootstrap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BootStrapConfiguration.java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BootStrapConstants.java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(4/12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30303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9004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com.cloks.infra.classloader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ClassDescriptor.java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CLOKSClassLoader.java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DynamicClassManager.java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UtilClassLoader.java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com.cloks.infra.common.charsetconversion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CodeConvertor.java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CodeConvertor13.java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com.cloks.infra.common.constants</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FrameworkMode.java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FrameworkType.java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LangCode.java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com.cloks.infra.common.helper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ByteHelper.java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ReflectionHelper.java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StringHelper.java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com.cloks.infra.common.idgenerator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Sequence.java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UUID.java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com.cloks.infra.common.util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CharsetSupportingProperties.java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CommonUtil.java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Compress.java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ConverterUtil.java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ExpringObject.java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HashCodeUtil.java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MathUtil.java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MiscUtil.java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Primitives.java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StringUtil.java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SystemUtil.java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ThreadUtil.java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(5/12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111515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8157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com.cloks.infra.ftp</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CLOKSFtpClient.java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FtpClientConfig.java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FtpConnInqUtil.java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RemoteFile.java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RemoteFileHandler.java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RemoteInputStream.java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RemoteOutputStream.java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UnixFTPEntryParser.java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com.cloks.infra.jms</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MessagePublisher.java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MessageSubscriber.java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Level.java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LoggerKey.java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LogMessage.java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LogProperties.java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LogProperty.java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com.cloks.infra.log.appender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ConsoleAppender.java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Log4jAppender.java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LogAppenderMap.java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com.cloks.infra.log.appender.writer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FileChecker.java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HourlyFileFilter.java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LogFileWriter.java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LogWriter.java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(6/12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17062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9093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com.cloks.infra.log.logger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IFLogger.java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com.cloks.infra.message</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AbstractFormat.java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FormatByteField.java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FormatGroup.java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FormatRepeat.java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FormatStatus.java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FormatVarByteField.java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FormatVarField.java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IFormat.java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com.cloks.infra.message.exception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FormatDuplicationException.java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FormatFieldException.java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FormatValidationException.java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com.cloks.infra.notification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INotificationCommand.java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NotificationCheckerManager.java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NotificationKey.java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NotificationPublisher.java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com.cloks.infra.notification.message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AbstractProcessInfo.java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DefaultProcessInfo.java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com.cloks.infra.objectmap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ObjectCreationFailure.java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ObjectMap.java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com.cloks.infra.objectpool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IObjectPoolManager.java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ObjectPoolManager.java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(7/12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6110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81572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IPropertyManager.java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PropertyFileManager.java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com.cloks.infra.singletonpool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ExpireChecker.java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ISingletonPoolManager.java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SingletonPoolConstants.java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SingletonPoolManager.java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DocumentBuildHelper.java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SQLMapEnvironments.java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SQLMapFrameworkStatementNames.java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SQLMapValidator.java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SystemLogger.java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com.cloks.infra.sqlmap.builder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AbstractSQLMapperBuilder.java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ApplicationMapperBulider.java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FrameworkMapperBuilder.java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SimpleSqlMapBuilder.java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SQLMapConfigurationBuilder.java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SQLMapContextConfigurationBuilder.java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com.cloks.infra.sqlmap.builder.custom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SQLMapBeanDefinitionParser.java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SQLMapNameSpaceHandler.java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com.cloks.infra.sqlmap.context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IModifiableContext.java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IStatementCacheContext.java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ModifiableContext.java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SQLMapCacheContext.java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(8/12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62193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01168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com.cloks.infra.sqlmap.context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StatementCacheContext.java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StatementCacheContextImpl.java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com.cloks.infra.sqlmap.data</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BasicSqlMapEntity.java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CachedStatement.java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ConfigurationNodeHolder.java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DataSourceProperty.java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DetailedBatchResult.java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SqlMapConfigEntity.java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SQLMapElementHolder.java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SqlMapEntity.java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StatementElement.java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StatementEntity.java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com.cloks.infra.sqlmap.exception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InternalSQLException.java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InvalidArgumentExcpetion.java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InvalidBuildResourceException.java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NotFoundResourceException.java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RuntimeModifingException.java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SQLMapErrorCode.java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SQLMapExceptionTranslator.java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UnSuccessfulBuildException.java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UnSuccessfulSQLOperation.java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UnSufficientConfigurationException.java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UnsupportedOperationException.java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UnValidatedSQLException.java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com.cloks.infra.sqlmap.exception.external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ExternalSQLMapException.java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MismatchDatasourceTypeException.java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NotFoundMapperException.java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RequireIdentifierException.java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com.cloks.infra.sqlmap.extend</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SQLMapExecutorDelegate.java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(9/12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999406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517716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com.cloks.infra.sqlmap.extend.parser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BasicParser.java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SqlMapConfParser.java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SqlMapNodeParser.java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com.cloks.infra.sqlmap.mapper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CachedSQLSession.java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FWSQLMapper.java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IAppSQLSession.java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IMultiDataSourceSQLMapper.java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IMultiOperationalSQLMapper.java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IOperationalSQLMapper.java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ITransactionAwareSQLMapper.java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OperationalAppSQLMapper.java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SimpleSQLSessionImpl.java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SQLMapperHolder.java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TransactionalOperationSQLMapper.java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XACachedSQLMapper.java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XASimpleSQLMapper.java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com.cloks.infra.sqlmap.mapper.manager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AppSQLMapManager.java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CLOKSFWSQLMapManager.java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ConfigurableAppSqlMapManager.java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com.cloks.infra.sqlmap.runtime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AppMapperRuntimeBuilder.java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AppMapperRuntimeClearer.java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FailedFwMapperBuildThread.java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FailedMapperBuildThread.java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RuntimeListener.java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RuntimeListenerPoint.java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StatementRuntimeModifier.java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10/12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2285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i4FS </a:t>
            </a:r>
            <a:r>
              <a:rPr lang="ko-KR" altLang="en-US" dirty="0" smtClean="0"/>
              <a:t>프레임워크 개발 현황 및 </a:t>
            </a:r>
            <a:r>
              <a:rPr lang="en-US" altLang="ko-KR" dirty="0" smtClean="0"/>
              <a:t>MPI </a:t>
            </a:r>
            <a:r>
              <a:rPr lang="ko-KR" altLang="en-US" dirty="0" smtClean="0"/>
              <a:t>고도화 개발 일정</a:t>
            </a:r>
            <a:endParaRPr lang="ko-KR" altLang="en-GB" dirty="0"/>
          </a:p>
        </p:txBody>
      </p:sp>
      <p:graphicFrame>
        <p:nvGraphicFramePr>
          <p:cNvPr id="45" name="Table 44"/>
          <p:cNvGraphicFramePr>
            <a:graphicFrameLocks noGrp="1"/>
          </p:cNvGraphicFramePr>
          <p:nvPr>
            <p:extLst>
              <p:ext uri="{D42A27DB-BD31-4B8C-83A1-F6EECF244321}">
                <p14:modId xmlns:p14="http://schemas.microsoft.com/office/powerpoint/2010/main" val="1228586269"/>
              </p:ext>
            </p:extLst>
          </p:nvPr>
        </p:nvGraphicFramePr>
        <p:xfrm>
          <a:off x="344488" y="2387829"/>
          <a:ext cx="9258478" cy="4209523"/>
        </p:xfrm>
        <a:graphic>
          <a:graphicData uri="http://schemas.openxmlformats.org/drawingml/2006/table">
            <a:tbl>
              <a:tblPr firstRow="1" bandRow="1">
                <a:tableStyleId>{5940675A-B579-460E-94D1-54222C63F5DA}</a:tableStyleId>
              </a:tblPr>
              <a:tblGrid>
                <a:gridCol w="504056"/>
                <a:gridCol w="1748924"/>
                <a:gridCol w="471714"/>
                <a:gridCol w="471714"/>
                <a:gridCol w="471714"/>
                <a:gridCol w="471714"/>
                <a:gridCol w="471714"/>
                <a:gridCol w="471714"/>
                <a:gridCol w="471714"/>
                <a:gridCol w="471714"/>
                <a:gridCol w="471714"/>
                <a:gridCol w="471714"/>
                <a:gridCol w="471714"/>
                <a:gridCol w="471714"/>
                <a:gridCol w="448310"/>
                <a:gridCol w="448310"/>
                <a:gridCol w="448310"/>
              </a:tblGrid>
              <a:tr h="289206">
                <a:tc rowSpan="3"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rowSpan="3" hMerge="1">
                  <a:txBody>
                    <a:bodyPr/>
                    <a:lstStyle/>
                    <a:p>
                      <a:pPr latinLnBrk="1"/>
                      <a:endParaRPr lang="ko-KR" altLang="en-US"/>
                    </a:p>
                  </a:txBody>
                  <a:tcPr/>
                </a:tc>
                <a:tc gridSpan="7">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2013</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T w="28575"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8">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2014</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년</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r>
              <a:tr h="289206">
                <a:tc gridSpan="2" vMerge="1">
                  <a:txBody>
                    <a:bodyPr/>
                    <a:lstStyle/>
                    <a:p>
                      <a:pPr algn="ctr" latinLnBrk="1"/>
                      <a:endParaRPr lang="ko-KR" altLang="en-US" sz="1000" dirty="0"/>
                    </a:p>
                  </a:txBody>
                  <a:tcPr anchor="ctr"/>
                </a:tc>
                <a:tc hMerge="1" vMerge="1">
                  <a:txBody>
                    <a:bodyPr/>
                    <a:lstStyle/>
                    <a:p>
                      <a:pPr latinLnBrk="1"/>
                      <a:endParaRPr lang="ko-KR" altLang="en-US"/>
                    </a:p>
                  </a:txBody>
                  <a:tcPr/>
                </a:tc>
                <a:tc grid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11</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4">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12</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5">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hMerge="1">
                  <a:txBody>
                    <a:bodyPr/>
                    <a:lstStyle/>
                    <a:p>
                      <a:pPr latinLnBrk="1"/>
                      <a:endParaRPr lang="ko-KR" altLang="en-US" sz="1000" dirty="0"/>
                    </a:p>
                  </a:txBody>
                  <a:tcPr anchor="ctr"/>
                </a:tc>
                <a:tc grid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월</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28575" cap="flat" cmpd="sng" algn="ctr">
                      <a:solidFill>
                        <a:schemeClr val="tx1"/>
                      </a:solidFill>
                      <a:prstDash val="solid"/>
                      <a:round/>
                      <a:headEnd type="none" w="med" len="med"/>
                      <a:tailEnd type="none" w="med" len="med"/>
                    </a:ln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c h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solidFill>
                      <a:schemeClr val="bg1">
                        <a:lumMod val="75000"/>
                      </a:schemeClr>
                    </a:solidFill>
                  </a:tcPr>
                </a:tc>
              </a:tr>
              <a:tr h="289206">
                <a:tc gridSpan="2" vMerge="1">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hMerge="1" vMerge="1">
                  <a:txBody>
                    <a:bodyPr/>
                    <a:lstStyle/>
                    <a:p>
                      <a:pPr latinLnBrk="1"/>
                      <a:endParaRPr lang="ko-KR" altLang="en-US"/>
                    </a:p>
                  </a:txBody>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5W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1W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2W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solidFill>
                      <a:schemeClr val="bg1">
                        <a:lumMod val="75000"/>
                      </a:schemeClr>
                    </a:solidFill>
                  </a:tcPr>
                </a:tc>
                <a:tc>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3W</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r>
              <a:tr h="932210">
                <a:tc rowSpan="3">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err="1"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i</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4</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F</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S</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엔진 개발</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tcPr>
                </a:tc>
              </a:tr>
              <a:tr h="711717">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프레임워크</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ADMIN </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tcPr>
                </a:tc>
              </a:tr>
              <a:tr h="632637">
                <a:tc vMerge="1">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ACS</a:t>
                      </a:r>
                    </a:p>
                    <a:p>
                      <a:pPr marL="0" marR="0" lvl="0" indent="0" algn="ctr" defTabSz="873125" rtl="0" eaLnBrk="0" fontAlgn="base" latinLnBrk="0" hangingPunct="0">
                        <a:lnSpc>
                          <a:spcPct val="100000"/>
                        </a:lnSpc>
                        <a:spcBef>
                          <a:spcPts val="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Prototype </a:t>
                      </a: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개발</a:t>
                      </a:r>
                      <a:endParaRPr kumimoji="0" lang="ko-KR" altLang="en-US" sz="12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1065341">
                <a:tc gridSpan="2">
                  <a:txBody>
                    <a:bodyPr/>
                    <a:lstStyle/>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MPI for JAVA </a:t>
                      </a:r>
                    </a:p>
                    <a:p>
                      <a:pPr marL="0" marR="0" lvl="0" indent="0" algn="ctr" defTabSz="873125" rtl="0" eaLnBrk="0" fontAlgn="base" latinLnBrk="0" hangingPunct="0">
                        <a:lnSpc>
                          <a:spcPct val="100000"/>
                        </a:lnSpc>
                        <a:spcBef>
                          <a:spcPct val="45000"/>
                        </a:spcBef>
                        <a:spcAft>
                          <a:spcPct val="0"/>
                        </a:spcAft>
                        <a:buClr>
                          <a:schemeClr val="tx1"/>
                        </a:buClr>
                        <a:buSzTx/>
                        <a:buFont typeface="-2002" pitchFamily="18" charset="-127"/>
                        <a:buNone/>
                        <a:tabLst/>
                      </a:pPr>
                      <a:r>
                        <a:rPr kumimoji="0" lang="ko-KR" altLang="en-US"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고도화 구축 일정 계획</a:t>
                      </a:r>
                      <a:endParaRPr kumimoji="0" lang="en-US" altLang="ko-KR" sz="12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구   축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’13.12.16 ~ ‘14.01.31</a:t>
                      </a: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테스트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‘14.02.01 ~ 02.14</a:t>
                      </a:r>
                    </a:p>
                    <a:p>
                      <a:pPr marL="0" marR="0" lvl="0" indent="0" algn="l" defTabSz="873125" rtl="0" eaLnBrk="0" fontAlgn="base" latinLnBrk="0" hangingPunct="0">
                        <a:lnSpc>
                          <a:spcPct val="100000"/>
                        </a:lnSpc>
                        <a:spcBef>
                          <a:spcPts val="0"/>
                        </a:spcBef>
                        <a:spcAft>
                          <a:spcPct val="0"/>
                        </a:spcAft>
                        <a:buClr>
                          <a:schemeClr val="tx1"/>
                        </a:buClr>
                        <a:buSzTx/>
                        <a:buFontTx/>
                        <a:buNone/>
                        <a:tabLst/>
                      </a:pP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a:t>
                      </a:r>
                      <a:r>
                        <a:rPr kumimoji="0" lang="ko-KR" altLang="en-US"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안정화 </a:t>
                      </a:r>
                      <a:r>
                        <a:rPr kumimoji="0" lang="en-US" altLang="ko-KR" sz="1100" b="1" i="0" u="none" strike="noStrike" kern="1200" cap="none" normalizeH="0" baseline="0" dirty="0" smtClean="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rPr>
                        <a:t>: ‘14.02.15 ~ 02.21</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873125" rtl="0" eaLnBrk="0" fontAlgn="base" latinLnBrk="0" hangingPunct="0">
                        <a:lnSpc>
                          <a:spcPct val="100000"/>
                        </a:lnSpc>
                        <a:spcBef>
                          <a:spcPct val="45000"/>
                        </a:spcBef>
                        <a:spcAft>
                          <a:spcPct val="0"/>
                        </a:spcAft>
                        <a:buClr>
                          <a:schemeClr val="tx1"/>
                        </a:buClr>
                        <a:buSzTx/>
                        <a:buFont typeface="-2002" pitchFamily="18" charset="-127"/>
                        <a:buNone/>
                        <a:tabLst/>
                      </a:pPr>
                      <a:endParaRPr kumimoji="0" lang="ko-KR" altLang="en-US" sz="1000" b="1" i="0" u="none" strike="noStrike" kern="1200" cap="none" normalizeH="0" baseline="0" dirty="0">
                        <a:ln>
                          <a:noFill/>
                        </a:ln>
                        <a:gradFill>
                          <a:gsLst>
                            <a:gs pos="100000">
                              <a:schemeClr val="tx1"/>
                            </a:gs>
                            <a:gs pos="100000">
                              <a:schemeClr val="accent1">
                                <a:tint val="44500"/>
                                <a:satMod val="160000"/>
                              </a:schemeClr>
                            </a:gs>
                            <a:gs pos="100000">
                              <a:schemeClr val="accent1">
                                <a:tint val="23500"/>
                                <a:satMod val="160000"/>
                              </a:schemeClr>
                            </a:gs>
                          </a:gsLst>
                          <a:lin ang="5400000" scaled="0"/>
                        </a:gradFill>
                        <a:effectLst/>
                        <a:latin typeface="+mn-ea"/>
                        <a:ea typeface="+mn-ea"/>
                        <a:cs typeface="+mn-cs"/>
                      </a:endParaRPr>
                    </a:p>
                  </a:txBody>
                  <a:tcPr anchor="ct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46" name="Table 45"/>
          <p:cNvGraphicFramePr>
            <a:graphicFrameLocks noGrp="1"/>
          </p:cNvGraphicFramePr>
          <p:nvPr>
            <p:extLst/>
          </p:nvPr>
        </p:nvGraphicFramePr>
        <p:xfrm>
          <a:off x="5551580" y="908720"/>
          <a:ext cx="4059362" cy="1410240"/>
        </p:xfrm>
        <a:graphic>
          <a:graphicData uri="http://schemas.openxmlformats.org/drawingml/2006/table">
            <a:tbl>
              <a:tblPr>
                <a:tableStyleId>{5940675A-B579-460E-94D1-54222C63F5DA}</a:tableStyleId>
              </a:tblPr>
              <a:tblGrid>
                <a:gridCol w="752013"/>
                <a:gridCol w="586241"/>
                <a:gridCol w="745209"/>
                <a:gridCol w="550935"/>
                <a:gridCol w="696450"/>
                <a:gridCol w="728514"/>
              </a:tblGrid>
              <a:tr h="144016">
                <a:tc row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구분</a:t>
                      </a:r>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grid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프레임워크엔진기능</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hMerge="1">
                  <a:txBody>
                    <a:bodyPr/>
                    <a:lstStyle/>
                    <a:p>
                      <a:pPr marL="0" algn="ctr" defTabSz="914400" rtl="0" eaLnBrk="1" fontAlgn="ctr" latinLnBrk="1" hangingPunct="1"/>
                      <a:endPar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solidFill>
                      <a:schemeClr val="bg1">
                        <a:lumMod val="85000"/>
                      </a:schemeClr>
                    </a:solidFill>
                  </a:tcPr>
                </a:tc>
                <a:tc grid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프레임워크</a:t>
                      </a:r>
                      <a:r>
                        <a:rPr 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ADMIN</a:t>
                      </a:r>
                      <a:endParaRPr 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hMerge="1">
                  <a:txBody>
                    <a:bodyPr/>
                    <a:lstStyle/>
                    <a:p>
                      <a:pPr marL="0" algn="ctr" defTabSz="914400" rtl="0" eaLnBrk="1" fontAlgn="ctr" latinLnBrk="1" hangingPunct="1"/>
                      <a:endParaRPr 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solidFill>
                      <a:schemeClr val="bg1">
                        <a:lumMod val="85000"/>
                      </a:schemeClr>
                    </a:solidFill>
                  </a:tcPr>
                </a:tc>
                <a:tc rowSpan="2">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총 </a:t>
                      </a:r>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r h="84392">
                <a:tc vMerge="1">
                  <a:txBody>
                    <a:bodyPr/>
                    <a:lstStyle/>
                    <a:p>
                      <a:pPr latinLnBrk="1"/>
                      <a:endParaRPr lang="ko-KR" altLang="en-US"/>
                    </a:p>
                  </a:txBody>
                  <a:tcPr/>
                </a:tc>
                <a:tc>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기능</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화면</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ko-KR" altLang="en-US" sz="1000" b="1" i="0" u="none" strike="noStrike" kern="1200" dirty="0" err="1"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개발본수</a:t>
                      </a:r>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vMerge="1">
                  <a:txBody>
                    <a:bodyPr/>
                    <a:lstStyle/>
                    <a:p>
                      <a:pPr marL="0" algn="ctr" defTabSz="914400" rtl="0" eaLnBrk="1" fontAlgn="ctr" latinLnBrk="1" hangingPunct="1"/>
                      <a:endPar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r h="125267">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1</a:t>
                      </a:r>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단계</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30</a:t>
                      </a:r>
                    </a:p>
                  </a:txBody>
                  <a:tcPr marL="72000" marR="72000" marT="18000" marB="18000" anchor="ct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353</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73</a:t>
                      </a:r>
                    </a:p>
                  </a:txBody>
                  <a:tcPr marL="72000" marR="72000" marT="18000" marB="18000" anchor="ct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364</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0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717</a:t>
                      </a:r>
                      <a:endParaRPr lang="en-US" altLang="ko-KR"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tc>
              </a:tr>
              <a:tr h="125267">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2</a:t>
                      </a:r>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단계</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12</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B w="12700" cap="flat" cmpd="sng" algn="ctr">
                      <a:noFill/>
                      <a:prstDash val="solid"/>
                      <a:round/>
                      <a:headEnd type="none" w="med" len="med"/>
                      <a:tailEnd type="none" w="med" len="med"/>
                    </a:lnB>
                  </a:tcPr>
                </a:tc>
              </a:tr>
              <a:tr h="125267">
                <a:tc>
                  <a:txBody>
                    <a:bodyPr/>
                    <a:lstStyle/>
                    <a:p>
                      <a:pPr marL="0" algn="ctr" defTabSz="914400" rtl="0" eaLnBrk="1" fontAlgn="ctr" latinLnBrk="1" hangingPunct="1"/>
                      <a:r>
                        <a:rPr lang="ko-KR" altLang="en-US"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향후추가 </a:t>
                      </a:r>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9</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5267">
                <a:tc>
                  <a:txBody>
                    <a:bodyPr/>
                    <a:lstStyle/>
                    <a:p>
                      <a:pPr marL="0" algn="ctr" defTabSz="914400" rtl="0" eaLnBrk="1" fontAlgn="ctr" latinLnBrk="1" hangingPunct="1"/>
                      <a:r>
                        <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요건제외</a:t>
                      </a:r>
                    </a:p>
                  </a:txBody>
                  <a:tcPr marL="72000" marR="72000" marT="18000" marB="18000" anchor="ctr"/>
                </a:tc>
                <a:tc>
                  <a:txBody>
                    <a:bodyPr/>
                    <a:lstStyle/>
                    <a:p>
                      <a:pPr marL="0" algn="ctr" defTabSz="914400" rtl="0" eaLnBrk="1" fontAlgn="ctr" latinLnBrk="1" hangingPunct="1"/>
                      <a:r>
                        <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rPr>
                        <a:t>2</a:t>
                      </a:r>
                    </a:p>
                  </a:txBody>
                  <a:tcPr marL="72000" marR="72000" marT="18000" marB="18000" anchor="ctr"/>
                </a:tc>
                <a:tc>
                  <a:txBody>
                    <a:bodyPr/>
                    <a:lstStyle/>
                    <a:p>
                      <a:pPr marL="0" algn="ctr" defTabSz="914400" rtl="0" eaLnBrk="1" fontAlgn="ctr" latinLnBrk="1" hangingPunct="1"/>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맑은 고딕" panose="020B0503020000020004" pitchFamily="50" charset="-127"/>
                        <a:ea typeface="맑은 고딕" panose="020B0503020000020004" pitchFamily="50" charset="-127"/>
                        <a:cs typeface="+mn-cs"/>
                      </a:endParaRPr>
                    </a:p>
                  </a:txBody>
                  <a:tcPr marL="72000" marR="72000" marT="18000" marB="18000" anchor="ctr">
                    <a:lnT w="12700" cap="flat" cmpd="sng" algn="ctr">
                      <a:noFill/>
                      <a:prstDash val="solid"/>
                      <a:round/>
                      <a:headEnd type="none" w="med" len="med"/>
                      <a:tailEnd type="none" w="med" len="med"/>
                    </a:lnT>
                  </a:tcPr>
                </a:tc>
                <a:tc>
                  <a:txBody>
                    <a:bodyPr/>
                    <a:lstStyle/>
                    <a:p>
                      <a:pPr marL="0" algn="ctr" defTabSz="914400" rtl="0" eaLnBrk="1" fontAlgn="ctr" latinLnBrk="1" hangingPunct="1"/>
                      <a:endParaRPr lang="ko-KR" altLang="en-US" sz="10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lnT w="12700" cap="flat" cmpd="sng" algn="ctr">
                      <a:noFill/>
                      <a:prstDash val="solid"/>
                      <a:round/>
                      <a:headEnd type="none" w="med" len="med"/>
                      <a:tailEnd type="none" w="med" len="med"/>
                    </a:lnT>
                  </a:tcPr>
                </a:tc>
              </a:tr>
              <a:tr h="134641">
                <a:tc>
                  <a:txBody>
                    <a:bodyPr/>
                    <a:lstStyle/>
                    <a:p>
                      <a:pPr marL="0" algn="ctr" defTabSz="914400" rtl="0" eaLnBrk="1" fontAlgn="ctr" latinLnBrk="1" hangingPunct="1"/>
                      <a:r>
                        <a:rPr lang="ko-KR" altLang="en-US"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계</a:t>
                      </a: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49</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353</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73</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2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364</a:t>
                      </a:r>
                      <a:endParaRPr lang="en-US" altLang="ko-KR" sz="12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c>
                  <a:txBody>
                    <a:bodyPr/>
                    <a:lstStyle/>
                    <a:p>
                      <a:pPr marL="0" algn="ctr" defTabSz="914400" rtl="0" eaLnBrk="1" fontAlgn="ctr" latinLnBrk="1" hangingPunct="1"/>
                      <a:r>
                        <a:rPr lang="en-US" altLang="ko-KR" sz="1100" b="1" i="0" u="none" strike="noStrike" kern="1200" dirty="0" smtClean="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rPr>
                        <a:t>717</a:t>
                      </a:r>
                      <a:endParaRPr lang="en-US" altLang="ko-KR" sz="1100" b="1" i="0" u="none" strike="noStrike" kern="1200" dirty="0">
                        <a:gradFill>
                          <a:gsLst>
                            <a:gs pos="0">
                              <a:schemeClr val="accent1">
                                <a:lumMod val="5000"/>
                                <a:lumOff val="95000"/>
                              </a:schemeClr>
                            </a:gs>
                            <a:gs pos="0">
                              <a:schemeClr val="accent1">
                                <a:lumMod val="45000"/>
                                <a:lumOff val="55000"/>
                              </a:schemeClr>
                            </a:gs>
                            <a:gs pos="0">
                              <a:schemeClr val="tx1"/>
                            </a:gs>
                            <a:gs pos="100000">
                              <a:schemeClr val="tx1"/>
                            </a:gs>
                          </a:gsLst>
                          <a:lin ang="5400000" scaled="1"/>
                        </a:gradFill>
                        <a:effectLst/>
                        <a:latin typeface="+mn-ea"/>
                        <a:ea typeface="+mn-ea"/>
                        <a:cs typeface="+mn-cs"/>
                      </a:endParaRPr>
                    </a:p>
                  </a:txBody>
                  <a:tcPr marL="72000" marR="72000" marT="18000" marB="18000" anchor="ctr">
                    <a:solidFill>
                      <a:schemeClr val="bg1">
                        <a:lumMod val="85000"/>
                      </a:schemeClr>
                    </a:solidFill>
                  </a:tcPr>
                </a:tc>
              </a:tr>
            </a:tbl>
          </a:graphicData>
        </a:graphic>
      </p:graphicFrame>
      <p:sp>
        <p:nvSpPr>
          <p:cNvPr id="47" name="Snip Single Corner Rectangle 46"/>
          <p:cNvSpPr/>
          <p:nvPr/>
        </p:nvSpPr>
        <p:spPr>
          <a:xfrm>
            <a:off x="2619376" y="3341861"/>
            <a:ext cx="426244" cy="296382"/>
          </a:xfrm>
          <a:prstGeom prst="snip1Rect">
            <a:avLst>
              <a:gd name="adj" fmla="val 287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lvl="0" algn="ctr"/>
            <a:r>
              <a:rPr lang="en-US" altLang="ko-KR" sz="800" b="1" dirty="0">
                <a:solidFill>
                  <a:srgbClr val="000000"/>
                </a:solidFill>
                <a:latin typeface="+mn-ea"/>
              </a:rPr>
              <a:t>AS-IS </a:t>
            </a: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48" name="Snip Single Corner Rectangle 47"/>
          <p:cNvSpPr/>
          <p:nvPr/>
        </p:nvSpPr>
        <p:spPr>
          <a:xfrm>
            <a:off x="3090864" y="3347243"/>
            <a:ext cx="907256" cy="205595"/>
          </a:xfrm>
          <a:prstGeom prst="snip1Rect">
            <a:avLst>
              <a:gd name="adj" fmla="val 2641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a:solidFill>
                  <a:srgbClr val="000000"/>
                </a:solidFill>
                <a:latin typeface="+mn-ea"/>
              </a:rPr>
              <a:t>표준화</a:t>
            </a:r>
          </a:p>
        </p:txBody>
      </p:sp>
      <p:sp>
        <p:nvSpPr>
          <p:cNvPr id="58" name="Snip Single Corner Rectangle 57"/>
          <p:cNvSpPr/>
          <p:nvPr/>
        </p:nvSpPr>
        <p:spPr>
          <a:xfrm>
            <a:off x="2619376" y="3678754"/>
            <a:ext cx="426244" cy="455323"/>
          </a:xfrm>
          <a:prstGeom prst="snip1Rect">
            <a:avLst>
              <a:gd name="adj" fmla="val 18987"/>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전문</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관리</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59" name="Snip Single Corner Rectangle 58"/>
          <p:cNvSpPr/>
          <p:nvPr/>
        </p:nvSpPr>
        <p:spPr>
          <a:xfrm>
            <a:off x="3090864" y="3575853"/>
            <a:ext cx="907256" cy="285729"/>
          </a:xfrm>
          <a:prstGeom prst="snip1Rect">
            <a:avLst>
              <a:gd name="adj" fmla="val 14422"/>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프레임워크구조</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설계</a:t>
            </a:r>
            <a:endParaRPr lang="ko-KR" altLang="en-US" sz="800" b="1" dirty="0">
              <a:solidFill>
                <a:srgbClr val="000000"/>
              </a:solidFill>
              <a:latin typeface="+mn-ea"/>
            </a:endParaRPr>
          </a:p>
        </p:txBody>
      </p:sp>
      <p:sp>
        <p:nvSpPr>
          <p:cNvPr id="60" name="Snip Single Corner Rectangle 59"/>
          <p:cNvSpPr/>
          <p:nvPr/>
        </p:nvSpPr>
        <p:spPr>
          <a:xfrm>
            <a:off x="3555710" y="4240937"/>
            <a:ext cx="1379933" cy="298884"/>
          </a:xfrm>
          <a:prstGeom prst="snip1Rect">
            <a:avLst>
              <a:gd name="adj" fmla="val 242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a:solidFill>
                  <a:srgbClr val="000000"/>
                </a:solidFill>
                <a:latin typeface="+mn-ea"/>
              </a:rPr>
              <a:t>UI Publishing</a:t>
            </a:r>
          </a:p>
          <a:p>
            <a:pPr algn="ctr">
              <a:lnSpc>
                <a:spcPct val="80000"/>
              </a:lnSpc>
            </a:pPr>
            <a:r>
              <a:rPr lang="en-US" altLang="ko-KR" sz="800" b="1" dirty="0">
                <a:solidFill>
                  <a:srgbClr val="000000"/>
                </a:solidFill>
                <a:latin typeface="+mn-ea"/>
              </a:rPr>
              <a:t>(HTML)</a:t>
            </a:r>
            <a:endParaRPr lang="ko-KR" altLang="en-US" sz="800" b="1" dirty="0">
              <a:solidFill>
                <a:srgbClr val="000000"/>
              </a:solidFill>
              <a:latin typeface="+mn-ea"/>
            </a:endParaRPr>
          </a:p>
        </p:txBody>
      </p:sp>
      <p:sp>
        <p:nvSpPr>
          <p:cNvPr id="61" name="Snip Single Corner Rectangle 60"/>
          <p:cNvSpPr/>
          <p:nvPr/>
        </p:nvSpPr>
        <p:spPr>
          <a:xfrm>
            <a:off x="4043365" y="3341861"/>
            <a:ext cx="1828798" cy="792216"/>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프레임워크 개발</a:t>
            </a:r>
            <a:endParaRPr lang="ko-KR" altLang="en-US" sz="800" b="1" dirty="0">
              <a:solidFill>
                <a:srgbClr val="000000"/>
              </a:solidFill>
              <a:latin typeface="+mn-ea"/>
            </a:endParaRPr>
          </a:p>
        </p:txBody>
      </p:sp>
      <p:sp>
        <p:nvSpPr>
          <p:cNvPr id="63" name="Snip Single Corner Rectangle 62"/>
          <p:cNvSpPr/>
          <p:nvPr/>
        </p:nvSpPr>
        <p:spPr>
          <a:xfrm>
            <a:off x="4046130" y="4564942"/>
            <a:ext cx="1828798" cy="298884"/>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a:solidFill>
                  <a:srgbClr val="000000"/>
                </a:solidFill>
                <a:latin typeface="+mn-ea"/>
              </a:rPr>
              <a:t>프레임워크 </a:t>
            </a:r>
            <a:r>
              <a:rPr lang="en-US" altLang="ko-KR" sz="800" b="1" dirty="0">
                <a:solidFill>
                  <a:srgbClr val="000000"/>
                </a:solidFill>
                <a:latin typeface="+mn-ea"/>
              </a:rPr>
              <a:t>ADMIN </a:t>
            </a:r>
            <a:r>
              <a:rPr lang="ko-KR" altLang="en-US" sz="800" b="1" dirty="0">
                <a:solidFill>
                  <a:srgbClr val="000000"/>
                </a:solidFill>
                <a:latin typeface="+mn-ea"/>
              </a:rPr>
              <a:t>개발</a:t>
            </a:r>
          </a:p>
        </p:txBody>
      </p:sp>
      <p:sp>
        <p:nvSpPr>
          <p:cNvPr id="64" name="Snip Single Corner Rectangle 63"/>
          <p:cNvSpPr/>
          <p:nvPr/>
        </p:nvSpPr>
        <p:spPr>
          <a:xfrm>
            <a:off x="3090864" y="3884596"/>
            <a:ext cx="907256" cy="249483"/>
          </a:xfrm>
          <a:prstGeom prst="snip1Rect">
            <a:avLst>
              <a:gd name="adj" fmla="val 13261"/>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en-US" altLang="ko-KR" sz="800" b="1" dirty="0" smtClean="0">
                <a:solidFill>
                  <a:srgbClr val="000000"/>
                </a:solidFill>
                <a:latin typeface="+mn-ea"/>
              </a:rPr>
              <a:t>DB</a:t>
            </a:r>
            <a:r>
              <a:rPr lang="ko-KR" altLang="en-US" sz="800" b="1" dirty="0" smtClean="0">
                <a:solidFill>
                  <a:srgbClr val="000000"/>
                </a:solidFill>
                <a:latin typeface="+mn-ea"/>
              </a:rPr>
              <a:t>설계</a:t>
            </a:r>
            <a:endParaRPr lang="ko-KR" altLang="en-US" sz="800" b="1" dirty="0">
              <a:solidFill>
                <a:srgbClr val="000000"/>
              </a:solidFill>
              <a:latin typeface="+mn-ea"/>
            </a:endParaRPr>
          </a:p>
        </p:txBody>
      </p:sp>
      <p:sp>
        <p:nvSpPr>
          <p:cNvPr id="68" name="Snip Single Corner Rectangle 67"/>
          <p:cNvSpPr/>
          <p:nvPr/>
        </p:nvSpPr>
        <p:spPr>
          <a:xfrm>
            <a:off x="5922953" y="3404407"/>
            <a:ext cx="431006" cy="1459419"/>
          </a:xfrm>
          <a:prstGeom prst="snip1Rect">
            <a:avLst>
              <a:gd name="adj" fmla="val 2001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ko-KR" sz="800" b="1" dirty="0" smtClean="0">
                <a:solidFill>
                  <a:srgbClr val="000000"/>
                </a:solidFill>
                <a:latin typeface="+mn-ea"/>
              </a:rPr>
              <a:t>SIT</a:t>
            </a:r>
            <a:endParaRPr lang="ko-KR" altLang="en-US" sz="800" b="1" dirty="0">
              <a:solidFill>
                <a:srgbClr val="000000"/>
              </a:solidFill>
              <a:latin typeface="+mn-ea"/>
            </a:endParaRPr>
          </a:p>
        </p:txBody>
      </p:sp>
      <p:sp>
        <p:nvSpPr>
          <p:cNvPr id="69" name="Snip Single Corner Rectangle 68"/>
          <p:cNvSpPr/>
          <p:nvPr/>
        </p:nvSpPr>
        <p:spPr>
          <a:xfrm>
            <a:off x="5455394" y="4964553"/>
            <a:ext cx="721742" cy="515512"/>
          </a:xfrm>
          <a:prstGeom prst="snip1Rect">
            <a:avLst>
              <a:gd name="adj" fmla="val 14531"/>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환경 구성</a:t>
            </a:r>
            <a:endParaRPr lang="ko-KR" altLang="en-US" sz="800" b="1" dirty="0">
              <a:solidFill>
                <a:srgbClr val="000000"/>
              </a:solidFill>
              <a:latin typeface="+mn-ea"/>
            </a:endParaRPr>
          </a:p>
        </p:txBody>
      </p:sp>
      <p:sp>
        <p:nvSpPr>
          <p:cNvPr id="70" name="Snip Single Corner Rectangle 69"/>
          <p:cNvSpPr/>
          <p:nvPr/>
        </p:nvSpPr>
        <p:spPr>
          <a:xfrm>
            <a:off x="5455394" y="5177607"/>
            <a:ext cx="415107" cy="302457"/>
          </a:xfrm>
          <a:prstGeom prst="snip1Rect">
            <a:avLst>
              <a:gd name="adj" fmla="val 24209"/>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scene3d>
              <a:camera prst="orthographicFront"/>
              <a:lightRig rig="threePt" dir="t"/>
            </a:scene3d>
            <a:sp3d extrusionH="57150">
              <a:bevelT w="38100" h="38100"/>
            </a:sp3d>
          </a:bodyPr>
          <a:lstStyle/>
          <a:p>
            <a:r>
              <a:rPr lang="en-US" altLang="ko-KR" sz="800" b="1" dirty="0" smtClean="0">
                <a:solidFill>
                  <a:srgbClr val="000000"/>
                </a:solidFill>
                <a:latin typeface="+mn-ea"/>
              </a:rPr>
              <a:t> MPI</a:t>
            </a:r>
          </a:p>
          <a:p>
            <a:r>
              <a:rPr lang="ko-KR" altLang="en-US" sz="800" b="1" dirty="0" smtClean="0">
                <a:solidFill>
                  <a:srgbClr val="000000"/>
                </a:solidFill>
                <a:latin typeface="+mn-ea"/>
              </a:rPr>
              <a:t> 설치</a:t>
            </a:r>
            <a:r>
              <a:rPr lang="en-US" altLang="ko-KR" sz="800" b="1" dirty="0" smtClean="0">
                <a:solidFill>
                  <a:srgbClr val="000000"/>
                </a:solidFill>
                <a:latin typeface="+mn-ea"/>
              </a:rPr>
              <a:t>(AS-IS)</a:t>
            </a:r>
            <a:endParaRPr lang="ko-KR" altLang="en-US" sz="800" b="1" dirty="0">
              <a:solidFill>
                <a:srgbClr val="000000"/>
              </a:solidFill>
              <a:latin typeface="+mn-ea"/>
            </a:endParaRPr>
          </a:p>
        </p:txBody>
      </p:sp>
      <p:sp>
        <p:nvSpPr>
          <p:cNvPr id="71" name="Snip Single Corner Rectangle 70"/>
          <p:cNvSpPr/>
          <p:nvPr/>
        </p:nvSpPr>
        <p:spPr>
          <a:xfrm>
            <a:off x="6869906" y="3387097"/>
            <a:ext cx="1337115" cy="1476729"/>
          </a:xfrm>
          <a:prstGeom prst="snip1Rect">
            <a:avLst>
              <a:gd name="adj" fmla="val 819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9600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r>
              <a:rPr lang="ko-KR" altLang="en-US" sz="800" b="1" dirty="0" smtClean="0">
                <a:solidFill>
                  <a:srgbClr val="000000"/>
                </a:solidFill>
                <a:latin typeface="+mn-ea"/>
              </a:rPr>
              <a:t>안정화 및</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개발</a:t>
            </a:r>
            <a:r>
              <a:rPr lang="en-US" altLang="ko-KR" sz="800" b="1" dirty="0" smtClean="0">
                <a:solidFill>
                  <a:srgbClr val="000000"/>
                </a:solidFill>
                <a:latin typeface="+mn-ea"/>
              </a:rPr>
              <a:t>/</a:t>
            </a:r>
            <a:r>
              <a:rPr lang="ko-KR" altLang="en-US" sz="800" b="1" dirty="0" smtClean="0">
                <a:solidFill>
                  <a:srgbClr val="000000"/>
                </a:solidFill>
                <a:latin typeface="+mn-ea"/>
              </a:rPr>
              <a:t>운영 </a:t>
            </a:r>
            <a:r>
              <a:rPr lang="en-US" altLang="ko-KR" sz="800" b="1" dirty="0" smtClean="0">
                <a:solidFill>
                  <a:srgbClr val="000000"/>
                </a:solidFill>
                <a:latin typeface="+mn-ea"/>
              </a:rPr>
              <a:t>Guide, Manual </a:t>
            </a:r>
            <a:r>
              <a:rPr lang="ko-KR" altLang="en-US" sz="800" b="1" dirty="0" smtClean="0">
                <a:solidFill>
                  <a:srgbClr val="000000"/>
                </a:solidFill>
                <a:latin typeface="+mn-ea"/>
              </a:rPr>
              <a:t>작성</a:t>
            </a:r>
            <a:endParaRPr lang="en-US" altLang="ko-KR" sz="800" b="1" dirty="0" smtClean="0">
              <a:solidFill>
                <a:srgbClr val="000000"/>
              </a:solidFill>
              <a:latin typeface="+mn-ea"/>
            </a:endParaRPr>
          </a:p>
        </p:txBody>
      </p:sp>
      <p:sp>
        <p:nvSpPr>
          <p:cNvPr id="72" name="Snip Single Corner Rectangle 71"/>
          <p:cNvSpPr/>
          <p:nvPr/>
        </p:nvSpPr>
        <p:spPr>
          <a:xfrm>
            <a:off x="6213863" y="4964553"/>
            <a:ext cx="588767" cy="515512"/>
          </a:xfrm>
          <a:prstGeom prst="snip1Rect">
            <a:avLst>
              <a:gd name="adj" fmla="val 10153"/>
            </a:avLst>
          </a:prstGeom>
          <a:solidFill>
            <a:schemeClr val="accent5">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r>
              <a:rPr lang="en-US" altLang="ko-KR" sz="800" b="1" dirty="0" smtClean="0">
                <a:solidFill>
                  <a:srgbClr val="000000"/>
                </a:solidFill>
                <a:latin typeface="+mn-ea"/>
              </a:rPr>
              <a:t>ACS</a:t>
            </a:r>
          </a:p>
          <a:p>
            <a:r>
              <a:rPr lang="en-US" altLang="ko-KR" sz="800" b="1" dirty="0" smtClean="0">
                <a:solidFill>
                  <a:srgbClr val="000000"/>
                </a:solidFill>
                <a:latin typeface="+mn-ea"/>
              </a:rPr>
              <a:t>Prototype</a:t>
            </a:r>
          </a:p>
          <a:p>
            <a:r>
              <a:rPr lang="ko-KR" altLang="en-US" sz="800" b="1" dirty="0" smtClean="0">
                <a:solidFill>
                  <a:srgbClr val="000000"/>
                </a:solidFill>
                <a:latin typeface="+mn-ea"/>
              </a:rPr>
              <a:t>개발</a:t>
            </a:r>
            <a:endParaRPr lang="en-US" altLang="ko-KR" sz="800" b="1" dirty="0" smtClean="0">
              <a:solidFill>
                <a:srgbClr val="000000"/>
              </a:solidFill>
              <a:latin typeface="+mn-ea"/>
            </a:endParaRPr>
          </a:p>
        </p:txBody>
      </p:sp>
      <p:sp>
        <p:nvSpPr>
          <p:cNvPr id="73" name="Snip Single Corner Rectangle 72"/>
          <p:cNvSpPr/>
          <p:nvPr/>
        </p:nvSpPr>
        <p:spPr>
          <a:xfrm>
            <a:off x="5241032" y="5589240"/>
            <a:ext cx="1112927" cy="341581"/>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    TO-BE</a:t>
            </a:r>
          </a:p>
          <a:p>
            <a:pPr algn="ctr">
              <a:lnSpc>
                <a:spcPct val="80000"/>
              </a:lnSpc>
            </a:pPr>
            <a:r>
              <a:rPr lang="en-US" altLang="ko-KR" sz="800" b="1" dirty="0" smtClean="0">
                <a:solidFill>
                  <a:srgbClr val="000000"/>
                </a:solidFill>
                <a:latin typeface="+mn-ea"/>
              </a:rPr>
              <a:t>    MPI </a:t>
            </a:r>
            <a:r>
              <a:rPr lang="ko-KR" altLang="en-US" sz="800" b="1" dirty="0" smtClean="0">
                <a:solidFill>
                  <a:srgbClr val="000000"/>
                </a:solidFill>
                <a:latin typeface="+mn-ea"/>
              </a:rPr>
              <a:t>구조 설계</a:t>
            </a:r>
            <a:endParaRPr lang="ko-KR" altLang="en-US" sz="800" b="1" dirty="0">
              <a:solidFill>
                <a:srgbClr val="000000"/>
              </a:solidFill>
              <a:latin typeface="+mn-ea"/>
            </a:endParaRPr>
          </a:p>
        </p:txBody>
      </p:sp>
      <p:sp>
        <p:nvSpPr>
          <p:cNvPr id="74" name="Snip Single Corner Rectangle 73"/>
          <p:cNvSpPr/>
          <p:nvPr/>
        </p:nvSpPr>
        <p:spPr>
          <a:xfrm>
            <a:off x="4489146" y="5631937"/>
            <a:ext cx="918662" cy="298884"/>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AS-IS MPI</a:t>
            </a:r>
          </a:p>
          <a:p>
            <a:pPr algn="ctr">
              <a:lnSpc>
                <a:spcPct val="80000"/>
              </a:lnSpc>
            </a:pPr>
            <a:r>
              <a:rPr lang="en-US" altLang="ko-KR" sz="800" b="1" dirty="0" smtClean="0">
                <a:solidFill>
                  <a:srgbClr val="000000"/>
                </a:solidFill>
                <a:latin typeface="+mn-ea"/>
              </a:rPr>
              <a:t>Source </a:t>
            </a: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75" name="Snip Single Corner Rectangle 74"/>
          <p:cNvSpPr/>
          <p:nvPr/>
        </p:nvSpPr>
        <p:spPr>
          <a:xfrm>
            <a:off x="6390774" y="5589240"/>
            <a:ext cx="1848351" cy="930877"/>
          </a:xfrm>
          <a:prstGeom prst="snip1Rect">
            <a:avLst>
              <a:gd name="adj" fmla="val 1090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 for JAVA </a:t>
            </a:r>
            <a:r>
              <a:rPr lang="ko-KR" altLang="en-US" sz="800" b="1" dirty="0" smtClean="0">
                <a:solidFill>
                  <a:srgbClr val="000000"/>
                </a:solidFill>
                <a:latin typeface="+mn-ea"/>
              </a:rPr>
              <a:t>엔진</a:t>
            </a:r>
            <a:r>
              <a:rPr lang="en-US" altLang="ko-KR" sz="800" b="1" dirty="0">
                <a:solidFill>
                  <a:srgbClr val="000000"/>
                </a:solidFill>
                <a:latin typeface="+mn-ea"/>
              </a:rPr>
              <a:t> </a:t>
            </a:r>
            <a:r>
              <a:rPr lang="ko-KR" altLang="en-US" sz="800" b="1" dirty="0" smtClean="0">
                <a:solidFill>
                  <a:srgbClr val="000000"/>
                </a:solidFill>
                <a:latin typeface="+mn-ea"/>
              </a:rPr>
              <a:t>개발</a:t>
            </a:r>
            <a:endParaRPr lang="ko-KR" altLang="en-US" sz="800" b="1" dirty="0">
              <a:solidFill>
                <a:srgbClr val="000000"/>
              </a:solidFill>
              <a:latin typeface="+mn-ea"/>
            </a:endParaRPr>
          </a:p>
        </p:txBody>
      </p:sp>
      <p:grpSp>
        <p:nvGrpSpPr>
          <p:cNvPr id="76" name="Group 75"/>
          <p:cNvGrpSpPr/>
          <p:nvPr/>
        </p:nvGrpSpPr>
        <p:grpSpPr>
          <a:xfrm>
            <a:off x="6537176" y="4142075"/>
            <a:ext cx="888556" cy="753138"/>
            <a:chOff x="6565825" y="4524973"/>
            <a:chExt cx="888556" cy="753138"/>
          </a:xfrm>
        </p:grpSpPr>
        <p:pic>
          <p:nvPicPr>
            <p:cNvPr id="77" name="그림 127" descr="말풍선.png"/>
            <p:cNvPicPr>
              <a:picLocks noChangeAspect="1"/>
            </p:cNvPicPr>
            <p:nvPr/>
          </p:nvPicPr>
          <p:blipFill>
            <a:blip r:embed="rId2" cstate="print">
              <a:duotone>
                <a:prstClr val="black"/>
                <a:schemeClr val="accent4">
                  <a:tint val="45000"/>
                  <a:satMod val="400000"/>
                </a:schemeClr>
              </a:duotone>
            </a:blip>
            <a:srcRect/>
            <a:stretch>
              <a:fillRect/>
            </a:stretch>
          </p:blipFill>
          <p:spPr bwMode="auto">
            <a:xfrm rot="1800000">
              <a:off x="6565825" y="4524973"/>
              <a:ext cx="888556" cy="753138"/>
            </a:xfrm>
            <a:prstGeom prst="rect">
              <a:avLst/>
            </a:prstGeom>
            <a:noFill/>
            <a:ln w="9525">
              <a:noFill/>
              <a:miter lim="800000"/>
              <a:headEnd/>
              <a:tailEnd/>
            </a:ln>
          </p:spPr>
        </p:pic>
        <p:sp>
          <p:nvSpPr>
            <p:cNvPr id="78" name="Rectangle 77"/>
            <p:cNvSpPr/>
            <p:nvPr/>
          </p:nvSpPr>
          <p:spPr>
            <a:xfrm>
              <a:off x="6599534" y="4567416"/>
              <a:ext cx="623889" cy="338554"/>
            </a:xfrm>
            <a:prstGeom prst="rect">
              <a:avLst/>
            </a:prstGeom>
          </p:spPr>
          <p:txBody>
            <a:bodyPr wrap="none">
              <a:spAutoFit/>
              <a:scene3d>
                <a:camera prst="orthographicFront"/>
                <a:lightRig rig="threePt" dir="t"/>
              </a:scene3d>
              <a:sp3d extrusionH="57150">
                <a:bevelT w="38100" h="38100"/>
              </a:sp3d>
            </a:bodyPr>
            <a:lstStyle/>
            <a:p>
              <a:pPr lvl="0" algn="ctr"/>
              <a:r>
                <a:rPr lang="ko-KR" altLang="en-US" sz="800" b="1" dirty="0" smtClean="0">
                  <a:solidFill>
                    <a:srgbClr val="000000"/>
                  </a:solidFill>
                  <a:latin typeface="+mn-ea"/>
                </a:rPr>
                <a:t>중간보고</a:t>
              </a:r>
              <a:endParaRPr lang="en-US" altLang="ko-KR" sz="800" b="1" dirty="0" smtClean="0">
                <a:solidFill>
                  <a:srgbClr val="000000"/>
                </a:solidFill>
                <a:latin typeface="+mn-ea"/>
              </a:endParaRPr>
            </a:p>
            <a:p>
              <a:pPr lvl="0" algn="ctr"/>
              <a:r>
                <a:rPr lang="en-US" altLang="ko-KR" sz="800" b="1" dirty="0" smtClean="0">
                  <a:solidFill>
                    <a:srgbClr val="000000"/>
                  </a:solidFill>
                  <a:latin typeface="+mn-ea"/>
                </a:rPr>
                <a:t>’14.01.09</a:t>
              </a:r>
              <a:endParaRPr lang="ko-KR" altLang="en-US" sz="800" b="1" dirty="0">
                <a:solidFill>
                  <a:srgbClr val="000000"/>
                </a:solidFill>
                <a:latin typeface="+mn-ea"/>
              </a:endParaRPr>
            </a:p>
          </p:txBody>
        </p:sp>
      </p:grpSp>
      <p:grpSp>
        <p:nvGrpSpPr>
          <p:cNvPr id="79" name="Group 78"/>
          <p:cNvGrpSpPr/>
          <p:nvPr/>
        </p:nvGrpSpPr>
        <p:grpSpPr>
          <a:xfrm>
            <a:off x="5781107" y="3209947"/>
            <a:ext cx="632169" cy="535825"/>
            <a:chOff x="5781623" y="3777417"/>
            <a:chExt cx="632169" cy="535825"/>
          </a:xfrm>
        </p:grpSpPr>
        <p:pic>
          <p:nvPicPr>
            <p:cNvPr id="81" name="그림 127" descr="말풍선.png"/>
            <p:cNvPicPr>
              <a:picLocks noChangeAspect="1"/>
            </p:cNvPicPr>
            <p:nvPr/>
          </p:nvPicPr>
          <p:blipFill>
            <a:blip r:embed="rId2" cstate="print"/>
            <a:srcRect/>
            <a:stretch>
              <a:fillRect/>
            </a:stretch>
          </p:blipFill>
          <p:spPr bwMode="auto">
            <a:xfrm rot="1800000">
              <a:off x="5781623" y="3777417"/>
              <a:ext cx="632169" cy="535825"/>
            </a:xfrm>
            <a:prstGeom prst="rect">
              <a:avLst/>
            </a:prstGeom>
            <a:noFill/>
            <a:ln w="9525">
              <a:noFill/>
              <a:miter lim="800000"/>
              <a:headEnd/>
              <a:tailEnd/>
            </a:ln>
          </p:spPr>
        </p:pic>
        <p:sp>
          <p:nvSpPr>
            <p:cNvPr id="82" name="Rectangle 81"/>
            <p:cNvSpPr/>
            <p:nvPr/>
          </p:nvSpPr>
          <p:spPr>
            <a:xfrm>
              <a:off x="5882984" y="3823075"/>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12.29</a:t>
              </a:r>
              <a:endParaRPr lang="ko-KR" altLang="en-US" sz="800" b="1" dirty="0">
                <a:solidFill>
                  <a:srgbClr val="000000"/>
                </a:solidFill>
                <a:latin typeface="+mn-ea"/>
              </a:endParaRPr>
            </a:p>
          </p:txBody>
        </p:sp>
      </p:grpSp>
      <p:grpSp>
        <p:nvGrpSpPr>
          <p:cNvPr id="83" name="Group 82"/>
          <p:cNvGrpSpPr/>
          <p:nvPr/>
        </p:nvGrpSpPr>
        <p:grpSpPr>
          <a:xfrm>
            <a:off x="5363455" y="4240004"/>
            <a:ext cx="632169" cy="535825"/>
            <a:chOff x="5346864" y="4606013"/>
            <a:chExt cx="632169" cy="535825"/>
          </a:xfrm>
        </p:grpSpPr>
        <p:pic>
          <p:nvPicPr>
            <p:cNvPr id="84"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85" name="Rectangle 84"/>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12.29</a:t>
              </a:r>
              <a:endParaRPr lang="ko-KR" altLang="en-US" sz="800" b="1" dirty="0">
                <a:solidFill>
                  <a:srgbClr val="000000"/>
                </a:solidFill>
                <a:latin typeface="+mn-ea"/>
              </a:endParaRPr>
            </a:p>
          </p:txBody>
        </p:sp>
      </p:grpSp>
      <p:grpSp>
        <p:nvGrpSpPr>
          <p:cNvPr id="86" name="Group 85"/>
          <p:cNvGrpSpPr/>
          <p:nvPr/>
        </p:nvGrpSpPr>
        <p:grpSpPr>
          <a:xfrm>
            <a:off x="6264264" y="3477859"/>
            <a:ext cx="632169" cy="535825"/>
            <a:chOff x="6258368" y="4152470"/>
            <a:chExt cx="632169" cy="535825"/>
          </a:xfrm>
        </p:grpSpPr>
        <p:pic>
          <p:nvPicPr>
            <p:cNvPr id="87" name="그림 127" descr="말풍선.png"/>
            <p:cNvPicPr>
              <a:picLocks noChangeAspect="1"/>
            </p:cNvPicPr>
            <p:nvPr/>
          </p:nvPicPr>
          <p:blipFill>
            <a:blip r:embed="rId2" cstate="print"/>
            <a:srcRect/>
            <a:stretch>
              <a:fillRect/>
            </a:stretch>
          </p:blipFill>
          <p:spPr bwMode="auto">
            <a:xfrm rot="1800000">
              <a:off x="6258368" y="4152470"/>
              <a:ext cx="632169" cy="535825"/>
            </a:xfrm>
            <a:prstGeom prst="rect">
              <a:avLst/>
            </a:prstGeom>
            <a:noFill/>
            <a:ln w="9525">
              <a:noFill/>
              <a:miter lim="800000"/>
              <a:headEnd/>
              <a:tailEnd/>
            </a:ln>
          </p:spPr>
        </p:pic>
        <p:sp>
          <p:nvSpPr>
            <p:cNvPr id="88" name="Rectangle 87"/>
            <p:cNvSpPr/>
            <p:nvPr/>
          </p:nvSpPr>
          <p:spPr>
            <a:xfrm>
              <a:off x="6359729" y="4198128"/>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01.04</a:t>
              </a:r>
              <a:endParaRPr lang="ko-KR" altLang="en-US" sz="800" b="1" dirty="0">
                <a:solidFill>
                  <a:srgbClr val="000000"/>
                </a:solidFill>
                <a:latin typeface="+mn-ea"/>
              </a:endParaRPr>
            </a:p>
          </p:txBody>
        </p:sp>
      </p:grpSp>
      <p:grpSp>
        <p:nvGrpSpPr>
          <p:cNvPr id="89" name="Group 88"/>
          <p:cNvGrpSpPr/>
          <p:nvPr/>
        </p:nvGrpSpPr>
        <p:grpSpPr>
          <a:xfrm>
            <a:off x="6753200" y="4725144"/>
            <a:ext cx="632169" cy="535825"/>
            <a:chOff x="6746470" y="5177282"/>
            <a:chExt cx="632169" cy="535825"/>
          </a:xfrm>
        </p:grpSpPr>
        <p:pic>
          <p:nvPicPr>
            <p:cNvPr id="90" name="그림 127" descr="말풍선.png"/>
            <p:cNvPicPr>
              <a:picLocks noChangeAspect="1"/>
            </p:cNvPicPr>
            <p:nvPr/>
          </p:nvPicPr>
          <p:blipFill>
            <a:blip r:embed="rId2" cstate="print">
              <a:duotone>
                <a:prstClr val="black"/>
                <a:schemeClr val="accent2">
                  <a:tint val="45000"/>
                  <a:satMod val="400000"/>
                </a:schemeClr>
              </a:duotone>
            </a:blip>
            <a:srcRect/>
            <a:stretch>
              <a:fillRect/>
            </a:stretch>
          </p:blipFill>
          <p:spPr bwMode="auto">
            <a:xfrm rot="1800000">
              <a:off x="6746470" y="5177282"/>
              <a:ext cx="632169" cy="535825"/>
            </a:xfrm>
            <a:prstGeom prst="rect">
              <a:avLst/>
            </a:prstGeom>
            <a:noFill/>
            <a:ln w="9525">
              <a:noFill/>
              <a:miter lim="800000"/>
              <a:headEnd/>
              <a:tailEnd/>
            </a:ln>
          </p:spPr>
        </p:pic>
        <p:sp>
          <p:nvSpPr>
            <p:cNvPr id="91" name="Rectangle 90"/>
            <p:cNvSpPr/>
            <p:nvPr/>
          </p:nvSpPr>
          <p:spPr>
            <a:xfrm>
              <a:off x="6847831" y="5222940"/>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01.11</a:t>
              </a:r>
              <a:endParaRPr lang="ko-KR" altLang="en-US" sz="800" b="1" dirty="0">
                <a:solidFill>
                  <a:srgbClr val="000000"/>
                </a:solidFill>
                <a:latin typeface="+mn-ea"/>
              </a:endParaRPr>
            </a:p>
          </p:txBody>
        </p:sp>
      </p:grpSp>
      <p:pic>
        <p:nvPicPr>
          <p:cNvPr id="92" name="그림 127" descr="말풍선.png"/>
          <p:cNvPicPr>
            <a:picLocks noChangeAspect="1"/>
          </p:cNvPicPr>
          <p:nvPr/>
        </p:nvPicPr>
        <p:blipFill>
          <a:blip r:embed="rId2" cstate="print"/>
          <a:srcRect/>
          <a:stretch>
            <a:fillRect/>
          </a:stretch>
        </p:blipFill>
        <p:spPr bwMode="auto">
          <a:xfrm rot="19800000" flipH="1">
            <a:off x="4722789" y="5266612"/>
            <a:ext cx="632169" cy="535825"/>
          </a:xfrm>
          <a:prstGeom prst="rect">
            <a:avLst/>
          </a:prstGeom>
          <a:noFill/>
          <a:ln w="9525">
            <a:noFill/>
            <a:miter lim="800000"/>
            <a:headEnd/>
            <a:tailEnd/>
          </a:ln>
        </p:spPr>
      </p:pic>
      <p:sp>
        <p:nvSpPr>
          <p:cNvPr id="93" name="Rectangle 92"/>
          <p:cNvSpPr/>
          <p:nvPr/>
        </p:nvSpPr>
        <p:spPr>
          <a:xfrm>
            <a:off x="4676555" y="5338561"/>
            <a:ext cx="615553" cy="196977"/>
          </a:xfrm>
          <a:prstGeom prst="rect">
            <a:avLst/>
          </a:prstGeom>
        </p:spPr>
        <p:txBody>
          <a:bodyPr wrap="none" lIns="0" tIns="0" rIns="0" bIns="0">
            <a:spAutoFit/>
            <a:scene3d>
              <a:camera prst="orthographicFront"/>
              <a:lightRig rig="threePt" dir="t"/>
            </a:scene3d>
            <a:sp3d extrusionH="57150">
              <a:bevelT w="38100" h="38100"/>
            </a:sp3d>
          </a:bodyPr>
          <a:lstStyle/>
          <a:p>
            <a:pPr lvl="0" algn="ctr">
              <a:lnSpc>
                <a:spcPct val="80000"/>
              </a:lnSpc>
            </a:pPr>
            <a:r>
              <a:rPr lang="ko-KR" altLang="en-US" sz="800" b="1" dirty="0" smtClean="0">
                <a:solidFill>
                  <a:srgbClr val="000000"/>
                </a:solidFill>
                <a:latin typeface="+mn-ea"/>
              </a:rPr>
              <a:t>분석결과리뷰</a:t>
            </a:r>
            <a:endParaRPr lang="en-US" altLang="ko-KR" sz="800" b="1" dirty="0" smtClean="0">
              <a:solidFill>
                <a:srgbClr val="000000"/>
              </a:solidFill>
              <a:latin typeface="+mn-ea"/>
            </a:endParaRPr>
          </a:p>
          <a:p>
            <a:pPr lvl="0" algn="ctr">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13</a:t>
            </a:r>
            <a:r>
              <a:rPr lang="en-US" altLang="ko-KR" sz="700" b="1" dirty="0" smtClean="0">
                <a:solidFill>
                  <a:srgbClr val="000000"/>
                </a:solidFill>
                <a:latin typeface="+mn-ea"/>
              </a:rPr>
              <a:t>.</a:t>
            </a:r>
            <a:r>
              <a:rPr lang="en-US" altLang="ko-KR" sz="800" b="1" dirty="0" smtClean="0">
                <a:solidFill>
                  <a:srgbClr val="000000"/>
                </a:solidFill>
                <a:latin typeface="+mn-ea"/>
              </a:rPr>
              <a:t>12.26</a:t>
            </a:r>
            <a:endParaRPr lang="ko-KR" altLang="en-US" sz="800" b="1" dirty="0">
              <a:solidFill>
                <a:srgbClr val="000000"/>
              </a:solidFill>
              <a:latin typeface="+mn-ea"/>
            </a:endParaRPr>
          </a:p>
        </p:txBody>
      </p:sp>
      <p:graphicFrame>
        <p:nvGraphicFramePr>
          <p:cNvPr id="94" name="Table 93"/>
          <p:cNvGraphicFramePr>
            <a:graphicFrameLocks noGrp="1"/>
          </p:cNvGraphicFramePr>
          <p:nvPr>
            <p:extLst/>
          </p:nvPr>
        </p:nvGraphicFramePr>
        <p:xfrm>
          <a:off x="270384" y="908721"/>
          <a:ext cx="5258680" cy="1313280"/>
        </p:xfrm>
        <a:graphic>
          <a:graphicData uri="http://schemas.openxmlformats.org/drawingml/2006/table">
            <a:tbl>
              <a:tblPr firstRow="1" bandRow="1">
                <a:tableStyleId>{5940675A-B579-460E-94D1-54222C63F5DA}</a:tableStyleId>
              </a:tblPr>
              <a:tblGrid>
                <a:gridCol w="1165542"/>
                <a:gridCol w="4093138"/>
              </a:tblGrid>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기간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Wingdings" panose="05000000000000000000" pitchFamily="2" charset="2"/>
                        <a:buNone/>
                        <a:tabLst>
                          <a:tab pos="180975" algn="l"/>
                        </a:tabLst>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2013</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년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11</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월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11</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일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12</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월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29</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일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총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7</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주</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인력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조성우 이사</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임은택 부장</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김희석 차장</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오석정 차장</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 현황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엔진 소스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353</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ADMIN</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소스 </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364</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총 </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717</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본 개발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’13.12.30</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’14.01.04</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통합 테스트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lgn="l" defTabSz="914400" rtl="0" eaLnBrk="1" latinLnBrk="1" hangingPunct="1">
                        <a:buFont typeface="Arial" panose="020B0604020202020204" pitchFamily="34" charset="0"/>
                        <a:buNone/>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’14.01.09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프레임워크 구축 및 </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MPI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고도화 일정</a:t>
                      </a: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t>
                      </a:r>
                      <a:r>
                        <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중간보고 </a:t>
                      </a: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r h="108012">
                <a:tc>
                  <a:txBody>
                    <a:bodyPr/>
                    <a:lstStyle/>
                    <a:p>
                      <a:pPr marL="180975" indent="-180975" algn="ctr" defTabSz="914400" rtl="0" eaLnBrk="1" latinLnBrk="1" hangingPunct="1">
                        <a:buFont typeface="Wingdings" panose="05000000000000000000" pitchFamily="2" charset="2"/>
                        <a:buChar char="§"/>
                        <a:tabLst>
                          <a:tab pos="180975" algn="l"/>
                        </a:tabLst>
                      </a:pPr>
                      <a:endParaRPr lang="ko-KR" altLang="en-US" sz="1200" b="1" kern="1200" dirty="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’14.01.04 ~ ’14.01.11</a:t>
                      </a:r>
                      <a:r>
                        <a:rPr lang="en-US" altLang="ko-KR"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 ACS Prototype </a:t>
                      </a:r>
                      <a:r>
                        <a:rPr lang="ko-KR" altLang="en-US" sz="1200" b="1" kern="1200" baseline="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rPr>
                        <a:t>개발</a:t>
                      </a:r>
                      <a:endParaRPr lang="ko-KR" altLang="en-US" sz="1200" b="1" kern="1200" dirty="0" smtClean="0">
                        <a:gradFill>
                          <a:gsLst>
                            <a:gs pos="100000">
                              <a:schemeClr val="tx1"/>
                            </a:gs>
                            <a:gs pos="100000">
                              <a:schemeClr val="tx1"/>
                            </a:gs>
                            <a:gs pos="100000">
                              <a:srgbClr val="DDDDDD"/>
                            </a:gs>
                            <a:gs pos="100000">
                              <a:schemeClr val="dk1">
                                <a:tint val="15000"/>
                                <a:satMod val="350000"/>
                              </a:schemeClr>
                            </a:gs>
                          </a:gsLst>
                          <a:lin ang="16200000" scaled="1"/>
                        </a:gradFill>
                        <a:latin typeface="+mn-ea"/>
                        <a:ea typeface="+mn-ea"/>
                        <a:cs typeface="+mn-cs"/>
                      </a:endParaRPr>
                    </a:p>
                  </a:txBody>
                  <a:tcPr marL="36000" marR="36000" marT="18000" marB="1800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r>
            </a:tbl>
          </a:graphicData>
        </a:graphic>
      </p:graphicFrame>
      <p:sp>
        <p:nvSpPr>
          <p:cNvPr id="95" name="Snip Single Corner Rectangle 94"/>
          <p:cNvSpPr/>
          <p:nvPr/>
        </p:nvSpPr>
        <p:spPr>
          <a:xfrm>
            <a:off x="4970499" y="6022764"/>
            <a:ext cx="450000" cy="498901"/>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rgbClr val="000000"/>
                </a:solidFill>
                <a:latin typeface="+mn-ea"/>
              </a:rPr>
              <a:t>Visa 3D</a:t>
            </a:r>
            <a:r>
              <a:rPr lang="ko-KR" altLang="en-US" sz="800" b="1" dirty="0" smtClean="0">
                <a:solidFill>
                  <a:srgbClr val="000000"/>
                </a:solidFill>
                <a:latin typeface="+mn-ea"/>
              </a:rPr>
              <a:t>전문</a:t>
            </a:r>
            <a:endParaRPr lang="en-US" altLang="ko-KR" sz="800" b="1" dirty="0" smtClean="0">
              <a:solidFill>
                <a:srgbClr val="000000"/>
              </a:solidFill>
              <a:latin typeface="+mn-ea"/>
            </a:endParaRPr>
          </a:p>
          <a:p>
            <a:pPr algn="ctr"/>
            <a:r>
              <a:rPr lang="ko-KR" altLang="en-US" sz="800" b="1" dirty="0" smtClean="0">
                <a:solidFill>
                  <a:srgbClr val="000000"/>
                </a:solidFill>
                <a:latin typeface="+mn-ea"/>
              </a:rPr>
              <a:t>분석</a:t>
            </a:r>
            <a:endParaRPr lang="ko-KR" altLang="en-US" sz="800" b="1" dirty="0">
              <a:solidFill>
                <a:srgbClr val="000000"/>
              </a:solidFill>
              <a:latin typeface="+mn-ea"/>
            </a:endParaRPr>
          </a:p>
        </p:txBody>
      </p:sp>
      <p:sp>
        <p:nvSpPr>
          <p:cNvPr id="96" name="Snip Single Corner Rectangle 95"/>
          <p:cNvSpPr/>
          <p:nvPr/>
        </p:nvSpPr>
        <p:spPr>
          <a:xfrm>
            <a:off x="4492925" y="6021512"/>
            <a:ext cx="450000" cy="498901"/>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en-US" altLang="ko-KR" sz="800" b="1" dirty="0" smtClean="0">
                <a:solidFill>
                  <a:srgbClr val="000000"/>
                </a:solidFill>
                <a:latin typeface="+mn-ea"/>
              </a:rPr>
              <a:t>Visa 3D Secure Process</a:t>
            </a:r>
            <a:endParaRPr lang="ko-KR" altLang="en-US" sz="800" b="1" dirty="0">
              <a:solidFill>
                <a:srgbClr val="000000"/>
              </a:solidFill>
              <a:latin typeface="+mn-ea"/>
            </a:endParaRPr>
          </a:p>
        </p:txBody>
      </p:sp>
      <p:sp>
        <p:nvSpPr>
          <p:cNvPr id="97" name="Snip Single Corner Rectangle 96"/>
          <p:cNvSpPr/>
          <p:nvPr/>
        </p:nvSpPr>
        <p:spPr>
          <a:xfrm>
            <a:off x="5457958" y="5970026"/>
            <a:ext cx="896001" cy="255443"/>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a:t>
            </a:r>
          </a:p>
          <a:p>
            <a:pPr algn="ctr">
              <a:lnSpc>
                <a:spcPct val="80000"/>
              </a:lnSpc>
            </a:pPr>
            <a:r>
              <a:rPr lang="ko-KR" altLang="en-US" sz="800" b="1" dirty="0" smtClean="0">
                <a:solidFill>
                  <a:srgbClr val="000000"/>
                </a:solidFill>
                <a:latin typeface="+mn-ea"/>
              </a:rPr>
              <a:t>서비스 처리 설계</a:t>
            </a:r>
            <a:endParaRPr lang="ko-KR" altLang="en-US" sz="800" b="1" dirty="0">
              <a:solidFill>
                <a:srgbClr val="000000"/>
              </a:solidFill>
              <a:latin typeface="+mn-ea"/>
            </a:endParaRPr>
          </a:p>
        </p:txBody>
      </p:sp>
      <p:sp>
        <p:nvSpPr>
          <p:cNvPr id="98" name="Snip Single Corner Rectangle 97"/>
          <p:cNvSpPr/>
          <p:nvPr/>
        </p:nvSpPr>
        <p:spPr>
          <a:xfrm>
            <a:off x="5457958" y="6264674"/>
            <a:ext cx="896001" cy="255443"/>
          </a:xfrm>
          <a:prstGeom prst="snip1Rect">
            <a:avLst>
              <a:gd name="adj" fmla="val 24209"/>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p>
            <a:pPr algn="ctr">
              <a:lnSpc>
                <a:spcPct val="80000"/>
              </a:lnSpc>
            </a:pPr>
            <a:r>
              <a:rPr lang="en-US" altLang="ko-KR" sz="800" b="1" dirty="0" smtClean="0">
                <a:solidFill>
                  <a:srgbClr val="000000"/>
                </a:solidFill>
                <a:latin typeface="+mn-ea"/>
              </a:rPr>
              <a:t>MPI</a:t>
            </a:r>
            <a:r>
              <a:rPr lang="ko-KR" altLang="en-US" sz="800" b="1" dirty="0">
                <a:solidFill>
                  <a:srgbClr val="000000"/>
                </a:solidFill>
                <a:latin typeface="+mn-ea"/>
              </a:rPr>
              <a:t> </a:t>
            </a:r>
            <a:r>
              <a:rPr lang="ko-KR" altLang="en-US" sz="800" b="1" dirty="0" smtClean="0">
                <a:solidFill>
                  <a:srgbClr val="000000"/>
                </a:solidFill>
                <a:latin typeface="+mn-ea"/>
              </a:rPr>
              <a:t>기능별</a:t>
            </a:r>
            <a:endParaRPr lang="en-US" altLang="ko-KR" sz="800" b="1" dirty="0" smtClean="0">
              <a:solidFill>
                <a:srgbClr val="000000"/>
              </a:solidFill>
              <a:latin typeface="+mn-ea"/>
            </a:endParaRPr>
          </a:p>
          <a:p>
            <a:pPr algn="ctr">
              <a:lnSpc>
                <a:spcPct val="80000"/>
              </a:lnSpc>
            </a:pPr>
            <a:r>
              <a:rPr lang="en-US" altLang="ko-KR" sz="800" b="1" dirty="0" smtClean="0">
                <a:solidFill>
                  <a:srgbClr val="000000"/>
                </a:solidFill>
                <a:latin typeface="+mn-ea"/>
              </a:rPr>
              <a:t>Layer </a:t>
            </a:r>
            <a:r>
              <a:rPr lang="ko-KR" altLang="en-US" sz="800" b="1" dirty="0" smtClean="0">
                <a:solidFill>
                  <a:srgbClr val="000000"/>
                </a:solidFill>
                <a:latin typeface="+mn-ea"/>
              </a:rPr>
              <a:t>설계</a:t>
            </a:r>
            <a:endParaRPr lang="en-US" altLang="ko-KR" sz="800" b="1" dirty="0" smtClean="0">
              <a:solidFill>
                <a:srgbClr val="000000"/>
              </a:solidFill>
              <a:latin typeface="+mn-ea"/>
            </a:endParaRPr>
          </a:p>
        </p:txBody>
      </p:sp>
      <p:grpSp>
        <p:nvGrpSpPr>
          <p:cNvPr id="99" name="Group 98"/>
          <p:cNvGrpSpPr/>
          <p:nvPr/>
        </p:nvGrpSpPr>
        <p:grpSpPr>
          <a:xfrm>
            <a:off x="6269623" y="5507510"/>
            <a:ext cx="632169" cy="535825"/>
            <a:chOff x="6258368" y="4152470"/>
            <a:chExt cx="632169" cy="535825"/>
          </a:xfrm>
        </p:grpSpPr>
        <p:pic>
          <p:nvPicPr>
            <p:cNvPr id="100" name="그림 127" descr="말풍선.png"/>
            <p:cNvPicPr>
              <a:picLocks noChangeAspect="1"/>
            </p:cNvPicPr>
            <p:nvPr/>
          </p:nvPicPr>
          <p:blipFill>
            <a:blip r:embed="rId2" cstate="print"/>
            <a:srcRect/>
            <a:stretch>
              <a:fillRect/>
            </a:stretch>
          </p:blipFill>
          <p:spPr bwMode="auto">
            <a:xfrm rot="1800000">
              <a:off x="6258368" y="4152470"/>
              <a:ext cx="632169" cy="535825"/>
            </a:xfrm>
            <a:prstGeom prst="rect">
              <a:avLst/>
            </a:prstGeom>
            <a:noFill/>
            <a:ln w="9525">
              <a:noFill/>
              <a:miter lim="800000"/>
              <a:headEnd/>
              <a:tailEnd/>
            </a:ln>
          </p:spPr>
        </p:pic>
        <p:sp>
          <p:nvSpPr>
            <p:cNvPr id="101" name="Rectangle 100"/>
            <p:cNvSpPr/>
            <p:nvPr/>
          </p:nvSpPr>
          <p:spPr>
            <a:xfrm>
              <a:off x="6359729" y="4198128"/>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01.04</a:t>
              </a:r>
              <a:endParaRPr lang="ko-KR" altLang="en-US" sz="800" b="1" dirty="0">
                <a:solidFill>
                  <a:srgbClr val="000000"/>
                </a:solidFill>
                <a:latin typeface="+mn-ea"/>
              </a:endParaRPr>
            </a:p>
          </p:txBody>
        </p:sp>
      </p:grpSp>
      <p:grpSp>
        <p:nvGrpSpPr>
          <p:cNvPr id="102" name="Group 101"/>
          <p:cNvGrpSpPr/>
          <p:nvPr/>
        </p:nvGrpSpPr>
        <p:grpSpPr>
          <a:xfrm>
            <a:off x="7713457" y="5829834"/>
            <a:ext cx="632169" cy="535825"/>
            <a:chOff x="5346864" y="4606013"/>
            <a:chExt cx="632169" cy="535825"/>
          </a:xfrm>
        </p:grpSpPr>
        <p:pic>
          <p:nvPicPr>
            <p:cNvPr id="103"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104" name="Rectangle 103"/>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01.31</a:t>
              </a:r>
              <a:endParaRPr lang="ko-KR" altLang="en-US" sz="800" b="1" dirty="0">
                <a:solidFill>
                  <a:srgbClr val="000000"/>
                </a:solidFill>
                <a:latin typeface="+mn-ea"/>
              </a:endParaRPr>
            </a:p>
          </p:txBody>
        </p:sp>
      </p:grpSp>
      <p:sp>
        <p:nvSpPr>
          <p:cNvPr id="105" name="Snip Single Corner Rectangle 104"/>
          <p:cNvSpPr/>
          <p:nvPr/>
        </p:nvSpPr>
        <p:spPr>
          <a:xfrm>
            <a:off x="8277046" y="5589240"/>
            <a:ext cx="852418" cy="930877"/>
          </a:xfrm>
          <a:prstGeom prst="snip1Rect">
            <a:avLst>
              <a:gd name="adj" fmla="val 12191"/>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0" numCol="1" spcCol="0" rtlCol="0" fromWordArt="0" anchor="ctr" anchorCtr="0" forceAA="0" compatLnSpc="1">
            <a:prstTxWarp prst="textNoShape">
              <a:avLst/>
            </a:prstTxWarp>
            <a:noAutofit/>
          </a:bodyPr>
          <a:lstStyle/>
          <a:p>
            <a:pPr algn="ctr"/>
            <a:r>
              <a:rPr lang="en-US" altLang="ko-KR" sz="800" b="1" dirty="0">
                <a:solidFill>
                  <a:srgbClr val="000000"/>
                </a:solidFill>
                <a:latin typeface="+mn-ea"/>
              </a:rPr>
              <a:t>Mall/PG, DS/ACS </a:t>
            </a:r>
            <a:r>
              <a:rPr lang="ko-KR" altLang="en-US" sz="800" b="1" dirty="0">
                <a:solidFill>
                  <a:srgbClr val="000000"/>
                </a:solidFill>
                <a:latin typeface="+mn-ea"/>
              </a:rPr>
              <a:t>연계 </a:t>
            </a:r>
          </a:p>
          <a:p>
            <a:pPr algn="ctr"/>
            <a:r>
              <a:rPr lang="ko-KR" altLang="en-US" sz="800" b="1" dirty="0">
                <a:solidFill>
                  <a:srgbClr val="000000"/>
                </a:solidFill>
                <a:latin typeface="+mn-ea"/>
              </a:rPr>
              <a:t>통합테스트</a:t>
            </a:r>
          </a:p>
        </p:txBody>
      </p:sp>
      <p:sp>
        <p:nvSpPr>
          <p:cNvPr id="106" name="Snip Single Corner Rectangle 105"/>
          <p:cNvSpPr/>
          <p:nvPr/>
        </p:nvSpPr>
        <p:spPr>
          <a:xfrm>
            <a:off x="9175518" y="5589240"/>
            <a:ext cx="414000" cy="930877"/>
          </a:xfrm>
          <a:prstGeom prst="snip1Rect">
            <a:avLst>
              <a:gd name="adj" fmla="val 18987"/>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scene3d>
              <a:camera prst="orthographicFront"/>
              <a:lightRig rig="threePt" dir="t"/>
            </a:scene3d>
            <a:sp3d extrusionH="57150">
              <a:bevelT w="38100" h="38100"/>
            </a:sp3d>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r>
              <a:rPr lang="ko-KR" altLang="en-US" sz="800" b="1" dirty="0" smtClean="0">
                <a:solidFill>
                  <a:srgbClr val="000000"/>
                </a:solidFill>
                <a:latin typeface="+mn-ea"/>
              </a:rPr>
              <a:t>운영</a:t>
            </a:r>
            <a:endParaRPr lang="en-US" altLang="ko-KR" sz="800" b="1" dirty="0" smtClean="0">
              <a:solidFill>
                <a:srgbClr val="000000"/>
              </a:solidFill>
              <a:latin typeface="+mn-ea"/>
            </a:endParaRPr>
          </a:p>
          <a:p>
            <a:pPr algn="ctr"/>
            <a:r>
              <a:rPr lang="en-US" altLang="ko-KR" sz="800" b="1" dirty="0" smtClean="0">
                <a:solidFill>
                  <a:srgbClr val="000000"/>
                </a:solidFill>
                <a:latin typeface="+mn-ea"/>
              </a:rPr>
              <a:t>Guide,</a:t>
            </a:r>
          </a:p>
          <a:p>
            <a:pPr algn="ctr"/>
            <a:r>
              <a:rPr lang="en-US" altLang="ko-KR" sz="800" b="1" dirty="0" smtClean="0">
                <a:solidFill>
                  <a:srgbClr val="000000"/>
                </a:solidFill>
                <a:latin typeface="+mn-ea"/>
              </a:rPr>
              <a:t>Manual</a:t>
            </a:r>
          </a:p>
          <a:p>
            <a:pPr algn="ctr"/>
            <a:r>
              <a:rPr lang="ko-KR" altLang="en-US" sz="800" b="1" dirty="0" smtClean="0">
                <a:solidFill>
                  <a:srgbClr val="000000"/>
                </a:solidFill>
                <a:latin typeface="+mn-ea"/>
              </a:rPr>
              <a:t>작성</a:t>
            </a:r>
            <a:endParaRPr lang="ko-KR" altLang="en-US" sz="800" b="1" dirty="0">
              <a:solidFill>
                <a:srgbClr val="000000"/>
              </a:solidFill>
              <a:latin typeface="+mn-ea"/>
            </a:endParaRPr>
          </a:p>
        </p:txBody>
      </p:sp>
      <p:grpSp>
        <p:nvGrpSpPr>
          <p:cNvPr id="107" name="Group 106"/>
          <p:cNvGrpSpPr/>
          <p:nvPr/>
        </p:nvGrpSpPr>
        <p:grpSpPr>
          <a:xfrm>
            <a:off x="8577231" y="5422247"/>
            <a:ext cx="632169" cy="535825"/>
            <a:chOff x="5346864" y="4606013"/>
            <a:chExt cx="632169" cy="535825"/>
          </a:xfrm>
        </p:grpSpPr>
        <p:pic>
          <p:nvPicPr>
            <p:cNvPr id="108"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109" name="Rectangle 108"/>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02.14</a:t>
              </a:r>
              <a:endParaRPr lang="ko-KR" altLang="en-US" sz="800" b="1" dirty="0">
                <a:solidFill>
                  <a:srgbClr val="000000"/>
                </a:solidFill>
                <a:latin typeface="+mn-ea"/>
              </a:endParaRPr>
            </a:p>
          </p:txBody>
        </p:sp>
      </p:grpSp>
      <p:grpSp>
        <p:nvGrpSpPr>
          <p:cNvPr id="62" name="Group 61"/>
          <p:cNvGrpSpPr/>
          <p:nvPr/>
        </p:nvGrpSpPr>
        <p:grpSpPr>
          <a:xfrm>
            <a:off x="9037429" y="5266611"/>
            <a:ext cx="632169" cy="535825"/>
            <a:chOff x="5346864" y="4606013"/>
            <a:chExt cx="632169" cy="535825"/>
          </a:xfrm>
        </p:grpSpPr>
        <p:pic>
          <p:nvPicPr>
            <p:cNvPr id="65" name="그림 127" descr="말풍선.png"/>
            <p:cNvPicPr>
              <a:picLocks noChangeAspect="1"/>
            </p:cNvPicPr>
            <p:nvPr/>
          </p:nvPicPr>
          <p:blipFill>
            <a:blip r:embed="rId2" cstate="print"/>
            <a:srcRect/>
            <a:stretch>
              <a:fillRect/>
            </a:stretch>
          </p:blipFill>
          <p:spPr bwMode="auto">
            <a:xfrm rot="19800000" flipH="1">
              <a:off x="5346864" y="4606013"/>
              <a:ext cx="632169" cy="535825"/>
            </a:xfrm>
            <a:prstGeom prst="rect">
              <a:avLst/>
            </a:prstGeom>
            <a:noFill/>
            <a:ln w="9525">
              <a:noFill/>
              <a:miter lim="800000"/>
              <a:headEnd/>
              <a:tailEnd/>
            </a:ln>
          </p:spPr>
        </p:pic>
        <p:sp>
          <p:nvSpPr>
            <p:cNvPr id="66" name="Rectangle 65"/>
            <p:cNvSpPr/>
            <p:nvPr/>
          </p:nvSpPr>
          <p:spPr>
            <a:xfrm>
              <a:off x="5587739" y="4641171"/>
              <a:ext cx="301365" cy="184666"/>
            </a:xfrm>
            <a:prstGeom prst="rect">
              <a:avLst/>
            </a:prstGeom>
          </p:spPr>
          <p:txBody>
            <a:bodyPr wrap="none" lIns="0" tIns="0" rIns="0" bIns="0">
              <a:spAutoFit/>
              <a:scene3d>
                <a:camera prst="orthographicFront"/>
                <a:lightRig rig="threePt" dir="t"/>
              </a:scene3d>
              <a:sp3d extrusionH="57150">
                <a:bevelT w="38100" h="38100"/>
              </a:sp3d>
            </a:bodyPr>
            <a:lstStyle/>
            <a:p>
              <a:pPr lvl="0">
                <a:lnSpc>
                  <a:spcPct val="80000"/>
                </a:lnSpc>
              </a:pPr>
              <a:r>
                <a:rPr lang="en-US" altLang="ko-KR" sz="700" b="1" dirty="0" smtClean="0">
                  <a:solidFill>
                    <a:srgbClr val="000000"/>
                  </a:solidFill>
                  <a:latin typeface="+mn-ea"/>
                </a:rPr>
                <a:t>‘</a:t>
              </a:r>
              <a:r>
                <a:rPr lang="en-US" altLang="ko-KR" sz="600" b="1" dirty="0" smtClean="0">
                  <a:solidFill>
                    <a:srgbClr val="000000"/>
                  </a:solidFill>
                  <a:latin typeface="+mn-ea"/>
                </a:rPr>
                <a:t>14</a:t>
              </a:r>
              <a:endParaRPr lang="en-US" altLang="ko-KR" sz="600" b="1" dirty="0">
                <a:solidFill>
                  <a:srgbClr val="000000"/>
                </a:solidFill>
                <a:latin typeface="+mn-ea"/>
              </a:endParaRPr>
            </a:p>
            <a:p>
              <a:pPr lvl="0">
                <a:lnSpc>
                  <a:spcPct val="80000"/>
                </a:lnSpc>
              </a:pPr>
              <a:r>
                <a:rPr lang="en-US" altLang="ko-KR" sz="800" b="1" dirty="0" smtClean="0">
                  <a:solidFill>
                    <a:srgbClr val="000000"/>
                  </a:solidFill>
                  <a:latin typeface="+mn-ea"/>
                </a:rPr>
                <a:t> 02.21</a:t>
              </a:r>
              <a:endParaRPr lang="ko-KR" altLang="en-US" sz="800" b="1" dirty="0">
                <a:solidFill>
                  <a:srgbClr val="000000"/>
                </a:solidFill>
                <a:latin typeface="+mn-ea"/>
              </a:endParaRPr>
            </a:p>
          </p:txBody>
        </p:sp>
      </p:grpSp>
    </p:spTree>
    <p:extLst>
      <p:ext uri="{BB962C8B-B14F-4D97-AF65-F5344CB8AC3E}">
        <p14:creationId xmlns:p14="http://schemas.microsoft.com/office/powerpoint/2010/main" val="3024746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515240"/>
        </p:xfrm>
        <a:graphic>
          <a:graphicData uri="http://schemas.openxmlformats.org/drawingml/2006/table">
            <a:tbl>
              <a:tblPr>
                <a:tableStyleId>{5C22544A-7EE6-4342-B048-85BDC9FD1C3A}</a:tableStyleId>
              </a:tblPr>
              <a:tblGrid>
                <a:gridCol w="4021507"/>
                <a:gridCol w="2664296"/>
                <a:gridCol w="720080"/>
                <a:gridCol w="1728192"/>
              </a:tblGrid>
              <a:tr h="0">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4828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com.cloks.infra.sqlmap.template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SQLOperationExecutor.java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029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com.cloks.infra.sqlmap.util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MapperUtil.java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15131">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com.cloks.infra.xmlhelper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ApacheXMLParser.java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ObjectPoolException.java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PoolFactory.java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XMLDocumentHelper.java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XmlObjectFactory.java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XmlParserUtil.java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XPathHelper.java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ClientStartupServlet.java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IMessageChannelConstant.java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IMessageConstant.java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IMsgCtrlHandler.java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MsgCtrlHandlerFactory.java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DTO2XmlGenerator.java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IMessageDTOManager.java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MessageDBDTOManager.java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MessageFormatHelper.java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MessageXmlDTOManager.java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com.cloks.messagecontrol.format.notification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MessageDTONotiManager.java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com.cloks.messagecontrol.format.xml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XmlMessageHelper.java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XmlMessageKeys.java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2284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com.cloks.messagecontrol.handler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AbstractMsgCtrlHandler.java</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11/12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390293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5" cy="4215927"/>
        </p:xfrm>
        <a:graphic>
          <a:graphicData uri="http://schemas.openxmlformats.org/drawingml/2006/table">
            <a:tbl>
              <a:tblPr>
                <a:tableStyleId>{5C22544A-7EE6-4342-B048-85BDC9FD1C3A}</a:tableStyleId>
              </a:tblPr>
              <a:tblGrid>
                <a:gridCol w="4021507"/>
                <a:gridCol w="2664296"/>
                <a:gridCol w="720080"/>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비고</a:t>
                      </a: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389352">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com.cloks.messagecontrol.keyextractor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ErrorKeyExtractorFactory.java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KeyExtractorFactory.java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MCIHostErrorKeyExtractor.java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MCIKeyExtractor.java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1676336">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com.cloks.messagecontrol.parser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EAIMessageParser.java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MCIMessageParser.java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MessageBuilderFactory.java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MessageParserFactory.java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MessageParserManager.java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WEBMessageBuilder.java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WEBMessageParser.java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com.cloks.messagecontrol.util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MessageBuildUtil.java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MessageCommonUtil.java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MessageParseUtil.java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합 계</a:t>
                      </a: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353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엔진 </a:t>
            </a:r>
            <a:r>
              <a:rPr lang="ko-KR" altLang="en-US" sz="1400" dirty="0" err="1" smtClean="0">
                <a:latin typeface="맑은 고딕" panose="020B0503020000020004" pitchFamily="50" charset="-127"/>
                <a:ea typeface="맑은 고딕" panose="020B0503020000020004" pitchFamily="50" charset="-127"/>
              </a:rPr>
              <a:t>패키지별</a:t>
            </a:r>
            <a:r>
              <a:rPr lang="ko-KR" altLang="en-US" sz="1400" dirty="0" smtClean="0">
                <a:latin typeface="맑은 고딕" panose="020B0503020000020004" pitchFamily="50" charset="-127"/>
                <a:ea typeface="맑은 고딕" panose="020B0503020000020004" pitchFamily="50" charset="-127"/>
              </a:rPr>
              <a:t>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12/12</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193303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0920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1389352">
                <a:tc rowSpan="5">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com.cloks.admin.ctl.telegram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SvcDetailController.java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SvcListController.java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TrDetailJsonController.java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TrGrpListController.java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TrInstListController.java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TrSvcListController.java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com.cloks.admin.ctl.bizsup</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com.cloks.admin.ctl.ch</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ExConDelController.java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ExConModController.java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ExConPopList1Controller.java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ExConPopList2Controller.java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com.cloks.admin.ctl.code</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ErrcdDetailController.java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ErrcdListController.java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ClassAddController.java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smtClean="0">
                <a:latin typeface="맑은 고딕" panose="020B0503020000020004" pitchFamily="50" charset="-127"/>
                <a:ea typeface="맑은 고딕" panose="020B0503020000020004" pitchFamily="50" charset="-127"/>
              </a:rPr>
              <a:t>(1/10)</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48186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30276"/>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8">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ServiceMappingAddController.java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ServiceMappingListController.java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인스턴스관리</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com.cloks.admin.ctl.instance</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InstanceListAllController.java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InstanceRegController.java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InstGrpRegController.java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InstGrpTcpDelController.java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InstGrpTcpModController.java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com.cloks.admin.ctl.log</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LogRegController.java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com.cloks.admin.ctl.property</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a:t>
                      </a: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세션관리</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com.cloks.admin.ctl.session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TcpListController.java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QueryListController.java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SqlMapListController.java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SqlSetDetailController.java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SqlSetListController.java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메인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com.cloks.admin.ctl.main</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MainController.java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58</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(2/10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417374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506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7">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com.cloks.admin.biz.telegram</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ServiceBiz.java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com.cloks.admin.biz.bizsup</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SessionListBiz.java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UserListBiz.java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com.cloks.admin.biz.ch</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ExConModBiz.java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ExConPopListBiz.java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ExConRegBiz.java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com.cloks.admin.biz.code</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ErrorCodeBiz.java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HolidayBiz.java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com.cloks.admin.biz.component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ClassBiz.java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FilterBiz.java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com.cloks.admin.biz.instance</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InstGrepRegBiz.java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InstGrpTcpModBiz.java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InstGrpTcpRegBiz.java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InstRegBiz.java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InstTypeListBiz.java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com.cloks.admin.biz.log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LogDetailBiz.java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LogListBiz.java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LogRegBiz.java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(3/10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729926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202479"/>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4">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com.cloks.admin.biz.property</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PropertyBiz.java</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Main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com.cloks.admin.biz.main</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LoginBiz.java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4340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 </a:t>
                      </a: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지원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com.cloks.admin.web</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AdminCodeCombo.java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AdminController.java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AdminException.java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AdminPaging.java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AdminSessionContext.java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AppServiceValidateClass.java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CLOKSMultiPartFileUpload.java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DefaultBiz.java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DefaultController.java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WEB Filter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com.cloks.admin.filter</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CharacterEncodingFilter.java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XSSFilter.java</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XSSRequestWrapper.java</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57357">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사용자정보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SelectAMemberInfo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SelectUserRoles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SelectBusinessCodes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InsertAMember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UpdateAMember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DeleteAMember</a:t>
                      </a:r>
                      <a:endParaRPr lang="ko-KR" altLang="en-US"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(4/10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1976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408616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SelectGroupCdRgLv</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SelectLnkGrCd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UpdateCdDfYn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SelectCdShOdr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UpdateCdShOdr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SelectErrorCodeDetail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DeleteErrorCode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SelectHolidayYear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SelectHolidayMonth</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DeleteHolidayAll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InsertHolidayAll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SelectHolidayDetail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UpdateHoliday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DeleteHoliday</a:t>
                      </a:r>
                      <a:endParaRPr lang="ko-KR" altLang="en-US"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27</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(5/10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73047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09632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업무지원</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bizsup_admin.xml</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selectTypeListPage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selectTypeListPageCount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SelectSessionDetail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DeleteSession</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SelectAdminUserPageCount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SelectAdminUserDetail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UpdateAdminUserPassword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InsertAdminUser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UpdateAdminUser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DeleteAdminUser</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13</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채널</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selectSIConnectionInfo4Detail</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deleteSIConnectionInfo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selectSystemCodeList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selectSystemBizCodeList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selectOPModeCodeList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60363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getServiceDomainCodeList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getServiceDomainName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getServiceClassCodeList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getClassTypeCodeList</a:t>
                      </a: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
                      </a:r>
                      <a:b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b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getFilterMappingItemKeyList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getUnmappedMessageIDList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getUnmappedMessageIDListCnt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(6/10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216930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398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컴포넌트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component_admin.xml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getServiceMappingListByClass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getFilterMappingListByClass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findServiceMappings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SelectTrnbCnt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getMessageList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getServiceMappingList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updateServiceMapping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getLocallyMappedMessageList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createFilterMapping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createFilterMappingItem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deleteFilterMapping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deleteFilterMappingItems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getFilterMappingItemList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getFilterMappingListCnt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updateFilterMapping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24</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getInstanceTypeList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getInstanceGroupList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getHostNameList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updateInstanceGroup</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(7/10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73329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3988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2">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인스턴스</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instance_admin.xml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deleteInstanceGroup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getSystemCodeList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findInstance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selectMCISessionInfoCount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deleteMCISessionInfo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selectMCIBizCodeList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selectMCISessionInfo4Add</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selectMCISessionInfo4Update</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selectMCISessionInfoList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selectOtherSumOfSessions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selectNumOfInstance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selectSIConnectionInfo</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log_admin.xml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getInstanceLogNameList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getGroupLogNameList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getInstanceLogDetail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getGroupLogDetail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checkInstanceLogger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checkGroupLogger</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createInstanceLog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deleteAllGroupLog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deleteGroupLog</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updateGroupLogInfo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updateGroupLogInfoCreCyCcd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updateInstanceLogInfo</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15</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(8/10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6120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68638"/>
            <a:ext cx="9903460" cy="2031325"/>
          </a:xfrm>
          <a:prstGeom prst="rect">
            <a:avLst/>
          </a:prstGeom>
          <a:noFill/>
        </p:spPr>
        <p:txBody>
          <a:bodyPr wrap="square" rtlCol="0">
            <a:spAutoFit/>
            <a:scene3d>
              <a:camera prst="orthographicFront"/>
              <a:lightRig rig="threePt" dir="t"/>
            </a:scene3d>
            <a:sp3d extrusionH="57150">
              <a:bevelT w="38100" h="38100"/>
            </a:sp3d>
          </a:bodyPr>
          <a:lstStyle/>
          <a:p>
            <a:pPr marL="400050" indent="-400050" algn="ctr">
              <a:lnSpc>
                <a:spcPct val="150000"/>
              </a:lnSpc>
              <a:buFont typeface="+mj-lt"/>
              <a:buAutoNum type="romanUcPeriod" startAt="2"/>
            </a:pPr>
            <a:r>
              <a:rPr lang="en-US" altLang="ko-KR" sz="2800" b="1" dirty="0">
                <a:latin typeface="+mn-ea"/>
              </a:rPr>
              <a:t>i4FS </a:t>
            </a:r>
            <a:r>
              <a:rPr lang="ko-KR" altLang="en-US" sz="2800" b="1" dirty="0">
                <a:latin typeface="+mn-ea"/>
              </a:rPr>
              <a:t>구축 현황 및 </a:t>
            </a:r>
            <a:r>
              <a:rPr lang="en-US" altLang="ko-KR" sz="2800" b="1" dirty="0">
                <a:latin typeface="+mn-ea"/>
              </a:rPr>
              <a:t>Prototype </a:t>
            </a:r>
            <a:r>
              <a:rPr lang="ko-KR" altLang="en-US" sz="2800" b="1" dirty="0">
                <a:latin typeface="+mn-ea"/>
              </a:rPr>
              <a:t>개발</a:t>
            </a: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개요</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특징</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a:t>
            </a:r>
            <a:r>
              <a:rPr lang="ko-KR" altLang="en-US" sz="1400" b="1" dirty="0" smtClean="0">
                <a:solidFill>
                  <a:srgbClr val="000000"/>
                </a:solidFill>
                <a:latin typeface="+mn-ea"/>
              </a:rPr>
              <a:t>구조</a:t>
            </a:r>
            <a:endParaRPr lang="en-US" altLang="ko-KR" sz="1400" b="1" dirty="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smtClean="0">
                <a:solidFill>
                  <a:srgbClr val="000000"/>
                </a:solidFill>
                <a:latin typeface="+mn-ea"/>
              </a:rPr>
              <a:t>프레임워크의 유연성</a:t>
            </a:r>
            <a:endParaRPr lang="en-US" altLang="ko-KR" sz="1400" b="1" dirty="0" smtClean="0">
              <a:solidFill>
                <a:srgbClr val="000000"/>
              </a:solidFill>
              <a:latin typeface="+mn-ea"/>
            </a:endParaRPr>
          </a:p>
          <a:p>
            <a:pPr marL="3048000" lvl="1" indent="-266700">
              <a:buFont typeface="+mj-lt"/>
              <a:buAutoNum type="arabicPeriod"/>
            </a:pPr>
            <a:r>
              <a:rPr lang="en-US" altLang="ko-KR" sz="1400" b="1" dirty="0">
                <a:solidFill>
                  <a:srgbClr val="000000"/>
                </a:solidFill>
                <a:latin typeface="+mn-ea"/>
              </a:rPr>
              <a:t>iF4S </a:t>
            </a:r>
            <a:r>
              <a:rPr lang="ko-KR" altLang="en-US" sz="1400" b="1" dirty="0">
                <a:solidFill>
                  <a:srgbClr val="000000"/>
                </a:solidFill>
                <a:latin typeface="+mn-ea"/>
              </a:rPr>
              <a:t>프레임워크 개발 프로세스 적용</a:t>
            </a:r>
            <a:r>
              <a:rPr lang="en-US" altLang="ko-KR" sz="1400" b="1" dirty="0">
                <a:solidFill>
                  <a:srgbClr val="000000"/>
                </a:solidFill>
                <a:latin typeface="+mn-ea"/>
              </a:rPr>
              <a:t>(</a:t>
            </a:r>
            <a:r>
              <a:rPr lang="ko-KR" altLang="en-US" sz="1400" b="1" dirty="0">
                <a:solidFill>
                  <a:srgbClr val="000000"/>
                </a:solidFill>
                <a:latin typeface="+mn-ea"/>
              </a:rPr>
              <a:t>안</a:t>
            </a:r>
            <a:r>
              <a:rPr lang="en-US" altLang="ko-KR" sz="1400" b="1" dirty="0" smtClean="0">
                <a:solidFill>
                  <a:srgbClr val="000000"/>
                </a:solidFill>
                <a:latin typeface="+mn-ea"/>
              </a:rPr>
              <a:t>)</a:t>
            </a:r>
          </a:p>
          <a:p>
            <a:pPr marL="3048000" lvl="1" indent="-266700">
              <a:buFont typeface="+mj-lt"/>
              <a:buAutoNum type="arabicPeriod"/>
            </a:pPr>
            <a:r>
              <a:rPr lang="en-US" altLang="ko-KR" sz="1400" b="1" dirty="0">
                <a:solidFill>
                  <a:srgbClr val="000000"/>
                </a:solidFill>
                <a:latin typeface="+mn-ea"/>
              </a:rPr>
              <a:t>iF4S Prototype Architecture (MPI </a:t>
            </a:r>
            <a:r>
              <a:rPr lang="en-US" altLang="ko-KR" sz="1400" b="1" dirty="0" smtClean="0">
                <a:solidFill>
                  <a:srgbClr val="000000"/>
                </a:solidFill>
                <a:latin typeface="+mn-ea"/>
                <a:sym typeface="Wingdings" panose="05000000000000000000" pitchFamily="2" charset="2"/>
              </a:rPr>
              <a:t></a:t>
            </a:r>
            <a:r>
              <a:rPr lang="en-US" altLang="ko-KR" sz="1400" b="1" dirty="0" smtClean="0">
                <a:solidFill>
                  <a:srgbClr val="000000"/>
                </a:solidFill>
                <a:latin typeface="+mn-ea"/>
              </a:rPr>
              <a:t> </a:t>
            </a:r>
            <a:r>
              <a:rPr lang="en-US" altLang="ko-KR" sz="1400" b="1" dirty="0">
                <a:solidFill>
                  <a:srgbClr val="000000"/>
                </a:solidFill>
                <a:latin typeface="+mn-ea"/>
              </a:rPr>
              <a:t>ACS </a:t>
            </a:r>
            <a:r>
              <a:rPr lang="ko-KR" altLang="en-US" sz="1400" b="1" dirty="0">
                <a:solidFill>
                  <a:srgbClr val="000000"/>
                </a:solidFill>
                <a:latin typeface="+mn-ea"/>
              </a:rPr>
              <a:t>연동 처리 거래</a:t>
            </a:r>
            <a:r>
              <a:rPr lang="en-US" altLang="ko-KR" sz="1400" b="1" dirty="0" smtClean="0">
                <a:solidFill>
                  <a:srgbClr val="000000"/>
                </a:solidFill>
                <a:latin typeface="+mn-ea"/>
              </a:rPr>
              <a:t>)</a:t>
            </a:r>
            <a:endParaRPr lang="ko-KR" altLang="en-US" sz="1400" b="1" dirty="0">
              <a:solidFill>
                <a:srgbClr val="000000"/>
              </a:solidFill>
              <a:latin typeface="+mn-ea"/>
            </a:endParaRPr>
          </a:p>
        </p:txBody>
      </p:sp>
      <p:cxnSp>
        <p:nvCxnSpPr>
          <p:cNvPr id="9" name="Straight Connector 8"/>
          <p:cNvCxnSpPr/>
          <p:nvPr/>
        </p:nvCxnSpPr>
        <p:spPr>
          <a:xfrm flipV="1">
            <a:off x="0" y="3703722"/>
            <a:ext cx="9906000" cy="13310"/>
          </a:xfrm>
          <a:prstGeom prst="line">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20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5189924"/>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4">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로그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cloks.sqlmap.admin.log</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getLoggerNameListPage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getLoggerNameListPageCount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프라퍼티</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property_admin.xml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searchPropertyListCnt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createPropertyItems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deleteProperty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deletePropertyItems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updateProperty</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10</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selectSqlMapClientId</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searchDataSourceProperties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updateSqlMapClient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deleteDataSourceProperties</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searchSqlMapCnt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selectSqlMap</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searchStatementCnt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searchStatement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selectStatement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insertStatementHistory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updateStatement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15</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SelectInstanceDuplicate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SelectInstanceWithKey</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InsertInstance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6</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(9/10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73022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graphicFrame>
        <p:nvGraphicFramePr>
          <p:cNvPr id="2" name="Table 1"/>
          <p:cNvGraphicFramePr>
            <a:graphicFrameLocks noGrp="1"/>
          </p:cNvGraphicFramePr>
          <p:nvPr>
            <p:extLst/>
          </p:nvPr>
        </p:nvGraphicFramePr>
        <p:xfrm>
          <a:off x="355429" y="1229296"/>
          <a:ext cx="9134076" cy="3855888"/>
        </p:xfrm>
        <a:graphic>
          <a:graphicData uri="http://schemas.openxmlformats.org/drawingml/2006/table">
            <a:tbl>
              <a:tblPr>
                <a:tableStyleId>{5C22544A-7EE6-4342-B048-85BDC9FD1C3A}</a:tableStyleId>
              </a:tblPr>
              <a:tblGrid>
                <a:gridCol w="997171"/>
                <a:gridCol w="1296144"/>
                <a:gridCol w="2736304"/>
                <a:gridCol w="2376265"/>
                <a:gridCol w="1728192"/>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패키지명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프로그램명</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326284">
                <a:tc rowSpan="3">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전문</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telegram_admin.xml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SelectServiceRange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SelectServiceDetail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DeleteService</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SelectTelegramCnt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SelectCD10DTDV</a:t>
                      </a: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SelectTRBSCMTRNB</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SelectTRITMDF</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SelectTelegramDetail</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SelectTelegramDetailList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InsertTelegramList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UpdateTelegram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DeleteTelegram</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DeleteTelegramList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19</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코드정보</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codeproperty.xml</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getPropertyList</a:t>
                      </a:r>
                      <a:endPar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getPropertyItemList</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2</a:t>
                      </a: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273888">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0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3">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0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소 계</a:t>
                      </a: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189</a:t>
                      </a: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344488" y="908720"/>
            <a:ext cx="5760640" cy="307777"/>
          </a:xfrm>
          <a:prstGeom prst="rect">
            <a:avLst/>
          </a:prstGeom>
          <a:noFill/>
        </p:spPr>
        <p:txBody>
          <a:bodyPr wrap="square" rtlCol="0">
            <a:spAutoFit/>
          </a:bodyPr>
          <a:lstStyle/>
          <a:p>
            <a:r>
              <a:rPr lang="ko-KR" altLang="en-US" sz="1400" dirty="0" smtClean="0">
                <a:latin typeface="맑은 고딕" panose="020B0503020000020004" pitchFamily="50" charset="-127"/>
                <a:ea typeface="맑은 고딕" panose="020B0503020000020004" pitchFamily="50" charset="-127"/>
              </a:rPr>
              <a:t>프레임워크 </a:t>
            </a:r>
            <a:r>
              <a:rPr lang="en-US" altLang="ko-KR" sz="1400" dirty="0" smtClean="0">
                <a:latin typeface="맑은 고딕" panose="020B0503020000020004" pitchFamily="50" charset="-127"/>
                <a:ea typeface="맑은 고딕" panose="020B0503020000020004" pitchFamily="50" charset="-127"/>
              </a:rPr>
              <a:t>Admin</a:t>
            </a:r>
            <a:r>
              <a:rPr lang="ko-KR" altLang="en-US" sz="1400" dirty="0" smtClean="0">
                <a:latin typeface="맑은 고딕" panose="020B0503020000020004" pitchFamily="50" charset="-127"/>
                <a:ea typeface="맑은 고딕" panose="020B0503020000020004" pitchFamily="50" charset="-127"/>
              </a:rPr>
              <a:t>관련 프로그램 </a:t>
            </a:r>
            <a:r>
              <a:rPr lang="ko-KR" altLang="en-US" sz="1400" dirty="0" err="1" smtClean="0">
                <a:latin typeface="맑은 고딕" panose="020B0503020000020004" pitchFamily="50" charset="-127"/>
                <a:ea typeface="맑은 고딕" panose="020B0503020000020004" pitchFamily="50" charset="-127"/>
              </a:rPr>
              <a:t>본수</a:t>
            </a:r>
            <a:r>
              <a:rPr lang="en-US" altLang="ko-KR" sz="1400" dirty="0">
                <a:latin typeface="맑은 고딕" panose="020B0503020000020004" pitchFamily="50" charset="-127"/>
                <a:ea typeface="맑은 고딕" panose="020B0503020000020004" pitchFamily="50" charset="-127"/>
              </a:rPr>
              <a:t> </a:t>
            </a:r>
            <a:r>
              <a:rPr lang="en-US" altLang="ko-KR" sz="1400" dirty="0" smtClean="0">
                <a:latin typeface="맑은 고딕" panose="020B0503020000020004" pitchFamily="50" charset="-127"/>
                <a:ea typeface="맑은 고딕" panose="020B0503020000020004" pitchFamily="50" charset="-127"/>
              </a:rPr>
              <a:t>(10/10</a:t>
            </a:r>
            <a:r>
              <a:rPr lang="en-US" altLang="ko-KR" sz="1400" dirty="0">
                <a:latin typeface="맑은 고딕" panose="020B0503020000020004" pitchFamily="50" charset="-127"/>
                <a:ea typeface="맑은 고딕" panose="020B0503020000020004" pitchFamily="50" charset="-127"/>
              </a:rPr>
              <a:t>)</a:t>
            </a:r>
            <a:endParaRPr lang="ko-KR" altLang="en-US"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57159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요</a:t>
            </a:r>
            <a:r>
              <a:rPr lang="ko-KR" altLang="en-US" dirty="0"/>
              <a:t>약</a:t>
            </a:r>
          </a:p>
        </p:txBody>
      </p:sp>
      <p:graphicFrame>
        <p:nvGraphicFramePr>
          <p:cNvPr id="4" name="Table 1"/>
          <p:cNvGraphicFramePr>
            <a:graphicFrameLocks noGrp="1"/>
          </p:cNvGraphicFramePr>
          <p:nvPr>
            <p:extLst/>
          </p:nvPr>
        </p:nvGraphicFramePr>
        <p:xfrm>
          <a:off x="632520" y="1260208"/>
          <a:ext cx="8856984" cy="4431344"/>
        </p:xfrm>
        <a:graphic>
          <a:graphicData uri="http://schemas.openxmlformats.org/drawingml/2006/table">
            <a:tbl>
              <a:tblPr>
                <a:tableStyleId>{5C22544A-7EE6-4342-B048-85BDC9FD1C3A}</a:tableStyleId>
              </a:tblPr>
              <a:tblGrid>
                <a:gridCol w="2880320"/>
                <a:gridCol w="3096344"/>
                <a:gridCol w="2880320"/>
              </a:tblGrid>
              <a:tr h="28924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상세구분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err="1"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본수</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75000"/>
                      </a:schemeClr>
                    </a:solidFill>
                  </a:tcPr>
                </a:tc>
              </a:tr>
              <a:tr h="583404">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프레임워크</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엔진 개발</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353</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rowSpan="5">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Admin</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화면</a:t>
                      </a: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(JSP)</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73</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Controller</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58</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latinLnBrk="1"/>
                      <a:endParaRPr lang="ko-KR" altLang="en-US"/>
                    </a:p>
                  </a:txBody>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Business Component</a:t>
                      </a:r>
                      <a:endPar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32</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공통</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12</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v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SQL</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189</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593116">
                <a:tc gridSpan="2">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ko-KR" altLang="en-US"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합 계</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ctr" latinLnBrk="1" hangingPunct="1">
                        <a:lnSpc>
                          <a:spcPct val="100000"/>
                        </a:lnSpc>
                        <a:spcBef>
                          <a:spcPts val="0"/>
                        </a:spcBef>
                        <a:spcAft>
                          <a:spcPts val="0"/>
                        </a:spcAft>
                        <a:buClrTx/>
                        <a:buSzTx/>
                        <a:buFontTx/>
                        <a:buNone/>
                        <a:tabLst/>
                        <a:defRPr/>
                      </a:pPr>
                      <a:endParaRPr lang="ko-KR" altLang="en-US" sz="900" b="0"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1" i="0" u="none" strike="noStrike" kern="1200" baseline="0" dirty="0" smtClean="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rPr>
                        <a:t>717</a:t>
                      </a:r>
                      <a:endParaRPr lang="ko-KR" altLang="en-US" sz="1200" b="1" i="0" u="none" strike="noStrike" kern="1200" baseline="0" dirty="0">
                        <a:gradFill>
                          <a:gsLst>
                            <a:gs pos="100000">
                              <a:schemeClr val="tx1"/>
                            </a:gs>
                            <a:gs pos="100000">
                              <a:schemeClr val="accent1">
                                <a:tint val="44500"/>
                                <a:satMod val="160000"/>
                              </a:schemeClr>
                            </a:gs>
                            <a:gs pos="100000">
                              <a:schemeClr val="accent1">
                                <a:tint val="23500"/>
                                <a:satMod val="160000"/>
                              </a:schemeClr>
                            </a:gs>
                          </a:gsLst>
                          <a:lin ang="5400000" scaled="0"/>
                        </a:gradFill>
                        <a:latin typeface="+mn-ea"/>
                        <a:ea typeface="+mn-ea"/>
                        <a:cs typeface="+mn-cs"/>
                      </a:endParaRPr>
                    </a:p>
                  </a:txBody>
                  <a:tcPr marL="90000" marR="90000" marT="46800" marB="4680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bl>
          </a:graphicData>
        </a:graphic>
      </p:graphicFrame>
      <p:sp>
        <p:nvSpPr>
          <p:cNvPr id="6"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a:t>
            </a:r>
            <a:r>
              <a:rPr lang="ko-KR" altLang="en-US" dirty="0" err="1" smtClean="0"/>
              <a:t>개발본수</a:t>
            </a:r>
            <a:endParaRPr lang="ko-KR" altLang="en-GB" dirty="0"/>
          </a:p>
        </p:txBody>
      </p:sp>
    </p:spTree>
    <p:extLst>
      <p:ext uri="{BB962C8B-B14F-4D97-AF65-F5344CB8AC3E}">
        <p14:creationId xmlns:p14="http://schemas.microsoft.com/office/powerpoint/2010/main" val="14871190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artisticPencilSketch/>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1924" y="813319"/>
            <a:ext cx="5616624" cy="604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눈물 방울 36"/>
          <p:cNvSpPr/>
          <p:nvPr/>
        </p:nvSpPr>
        <p:spPr>
          <a:xfrm rot="8100000">
            <a:off x="4164837" y="2626930"/>
            <a:ext cx="1368000" cy="1404000"/>
          </a:xfrm>
          <a:prstGeom prst="teardrop">
            <a:avLst>
              <a:gd name="adj" fmla="val 126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 name="그룹 33"/>
          <p:cNvGrpSpPr/>
          <p:nvPr/>
        </p:nvGrpSpPr>
        <p:grpSpPr>
          <a:xfrm rot="18607408">
            <a:off x="4354088" y="2932931"/>
            <a:ext cx="288000" cy="792000"/>
            <a:chOff x="4691248" y="908720"/>
            <a:chExt cx="1228360" cy="4169664"/>
          </a:xfrm>
        </p:grpSpPr>
        <p:sp>
          <p:nvSpPr>
            <p:cNvPr id="35" name="자유형 34"/>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35"/>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rot="2992592" flipH="1">
            <a:off x="5052080" y="2932931"/>
            <a:ext cx="288000" cy="792000"/>
            <a:chOff x="4691248" y="908720"/>
            <a:chExt cx="1228360" cy="4169664"/>
          </a:xfrm>
        </p:grpSpPr>
        <p:sp>
          <p:nvSpPr>
            <p:cNvPr id="42" name="자유형 41"/>
            <p:cNvSpPr/>
            <p:nvPr/>
          </p:nvSpPr>
          <p:spPr>
            <a:xfrm>
              <a:off x="4691248"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자유형 42"/>
            <p:cNvSpPr/>
            <p:nvPr/>
          </p:nvSpPr>
          <p:spPr>
            <a:xfrm flipH="1">
              <a:off x="5297816" y="908720"/>
              <a:ext cx="621792" cy="4169664"/>
            </a:xfrm>
            <a:custGeom>
              <a:avLst/>
              <a:gdLst>
                <a:gd name="connsiteX0" fmla="*/ 621792 w 621792"/>
                <a:gd name="connsiteY0" fmla="*/ 0 h 4169664"/>
                <a:gd name="connsiteX1" fmla="*/ 0 w 621792"/>
                <a:gd name="connsiteY1" fmla="*/ 2060448 h 4169664"/>
                <a:gd name="connsiteX2" fmla="*/ 621792 w 621792"/>
                <a:gd name="connsiteY2" fmla="*/ 4169664 h 4169664"/>
              </a:gdLst>
              <a:ahLst/>
              <a:cxnLst>
                <a:cxn ang="0">
                  <a:pos x="connsiteX0" y="connsiteY0"/>
                </a:cxn>
                <a:cxn ang="0">
                  <a:pos x="connsiteX1" y="connsiteY1"/>
                </a:cxn>
                <a:cxn ang="0">
                  <a:pos x="connsiteX2" y="connsiteY2"/>
                </a:cxn>
              </a:cxnLst>
              <a:rect l="l" t="t" r="r" b="b"/>
              <a:pathLst>
                <a:path w="621792" h="4169664">
                  <a:moveTo>
                    <a:pt x="621792" y="0"/>
                  </a:moveTo>
                  <a:cubicBezTo>
                    <a:pt x="310896" y="682752"/>
                    <a:pt x="0" y="1365504"/>
                    <a:pt x="0" y="2060448"/>
                  </a:cubicBezTo>
                  <a:cubicBezTo>
                    <a:pt x="0" y="2755392"/>
                    <a:pt x="310896" y="3462528"/>
                    <a:pt x="621792" y="4169664"/>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p:cNvSpPr txBox="1"/>
          <p:nvPr/>
        </p:nvSpPr>
        <p:spPr>
          <a:xfrm>
            <a:off x="3856211" y="4653136"/>
            <a:ext cx="2167901" cy="400110"/>
          </a:xfrm>
          <a:prstGeom prst="rect">
            <a:avLst/>
          </a:prstGeom>
          <a:noFill/>
        </p:spPr>
        <p:txBody>
          <a:bodyPr wrap="none" rtlCol="0">
            <a:spAutoFit/>
          </a:bodyPr>
          <a:lstStyle/>
          <a:p>
            <a:r>
              <a:rPr lang="en-US" altLang="ko-KR" sz="2000" b="1" dirty="0" smtClean="0"/>
              <a:t>To be continue</a:t>
            </a:r>
            <a:r>
              <a:rPr lang="en-US" altLang="ko-KR" sz="2000" b="1" dirty="0"/>
              <a:t>d</a:t>
            </a:r>
            <a:endParaRPr lang="ko-KR" altLang="en-US" sz="2000" b="1" dirty="0"/>
          </a:p>
        </p:txBody>
      </p:sp>
    </p:spTree>
    <p:extLst>
      <p:ext uri="{BB962C8B-B14F-4D97-AF65-F5344CB8AC3E}">
        <p14:creationId xmlns:p14="http://schemas.microsoft.com/office/powerpoint/2010/main" val="3997287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1. iF4S </a:t>
            </a:r>
            <a:r>
              <a:rPr lang="ko-KR" altLang="en-US" dirty="0" smtClean="0"/>
              <a:t>프레임워크 개요</a:t>
            </a:r>
            <a:endParaRPr lang="ko-KR" altLang="en-GB" dirty="0"/>
          </a:p>
        </p:txBody>
      </p:sp>
      <p:sp>
        <p:nvSpPr>
          <p:cNvPr id="116" name="제목 1"/>
          <p:cNvSpPr>
            <a:spLocks noGrp="1"/>
          </p:cNvSpPr>
          <p:nvPr>
            <p:ph type="title"/>
          </p:nvPr>
        </p:nvSpPr>
        <p:spPr>
          <a:xfrm>
            <a:off x="344488" y="928688"/>
            <a:ext cx="9289032" cy="738664"/>
          </a:xfrm>
        </p:spPr>
        <p:txBody>
          <a:bodyPr>
            <a:scene3d>
              <a:camera prst="orthographicFront"/>
              <a:lightRig rig="threePt" dir="t"/>
            </a:scene3d>
            <a:sp3d extrusionH="57150">
              <a:bevelT w="38100" h="38100"/>
            </a:sp3d>
          </a:bodyPr>
          <a:lstStyle/>
          <a:p>
            <a:r>
              <a:rPr lang="en-US" altLang="ko-KR" dirty="0" smtClean="0"/>
              <a:t>iF4S </a:t>
            </a:r>
            <a:r>
              <a:rPr lang="ko-KR" altLang="en-US" dirty="0" smtClean="0"/>
              <a:t>프레임워크는 </a:t>
            </a:r>
            <a:r>
              <a:rPr lang="en-US" altLang="ko-KR" dirty="0" smtClean="0"/>
              <a:t>WEB,  Mobile </a:t>
            </a:r>
            <a:r>
              <a:rPr lang="ko-KR" altLang="en-US" dirty="0" smtClean="0"/>
              <a:t>및 </a:t>
            </a:r>
            <a:r>
              <a:rPr lang="en-US" altLang="ko-KR" dirty="0" smtClean="0"/>
              <a:t>Transaction</a:t>
            </a:r>
            <a:r>
              <a:rPr lang="ko-KR" altLang="en-US" dirty="0" smtClean="0"/>
              <a:t>처리를 위한 </a:t>
            </a:r>
            <a:r>
              <a:rPr lang="en-US" altLang="ko-KR" dirty="0" smtClean="0"/>
              <a:t>Application </a:t>
            </a:r>
            <a:r>
              <a:rPr lang="ko-KR" altLang="en-US" dirty="0" smtClean="0"/>
              <a:t>개발 프레임워크로서 업무 </a:t>
            </a:r>
            <a:r>
              <a:rPr lang="ko-KR" altLang="en-US" dirty="0"/>
              <a:t>서비스 개발</a:t>
            </a:r>
            <a:r>
              <a:rPr lang="en-US" altLang="ko-KR" dirty="0"/>
              <a:t>, </a:t>
            </a:r>
            <a:r>
              <a:rPr lang="ko-KR" altLang="en-US" dirty="0"/>
              <a:t>테스트</a:t>
            </a:r>
            <a:r>
              <a:rPr lang="en-US" altLang="ko-KR" dirty="0"/>
              <a:t>, </a:t>
            </a:r>
            <a:r>
              <a:rPr lang="ko-KR" altLang="en-US" dirty="0"/>
              <a:t>운영에 표준 절차 및 유연성 제공과 유연하게 성능을 대응할 수 있는 기능을 제공합니다</a:t>
            </a:r>
            <a:r>
              <a:rPr lang="en-US" altLang="ko-KR" dirty="0"/>
              <a:t>.</a:t>
            </a:r>
            <a:endParaRPr lang="ko-KR" altLang="en-US" dirty="0"/>
          </a:p>
        </p:txBody>
      </p:sp>
      <p:sp>
        <p:nvSpPr>
          <p:cNvPr id="89"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90" name="타원 21"/>
          <p:cNvSpPr/>
          <p:nvPr/>
        </p:nvSpPr>
        <p:spPr>
          <a:xfrm>
            <a:off x="1817712" y="2666454"/>
            <a:ext cx="6273800" cy="26797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6000" b="1" dirty="0">
                <a:latin typeface="Gisha" panose="020B0502040204020203" pitchFamily="34" charset="-79"/>
                <a:cs typeface="Gisha" panose="020B0502040204020203" pitchFamily="34" charset="-79"/>
              </a:rPr>
              <a:t>iF</a:t>
            </a:r>
            <a:r>
              <a:rPr lang="en-US" altLang="ko-KR" sz="6000" b="1" dirty="0">
                <a:solidFill>
                  <a:srgbClr val="FFC000"/>
                </a:solidFill>
                <a:latin typeface="Gisha" panose="020B0502040204020203" pitchFamily="34" charset="-79"/>
                <a:cs typeface="Gisha" panose="020B0502040204020203" pitchFamily="34" charset="-79"/>
              </a:rPr>
              <a:t>4</a:t>
            </a:r>
            <a:r>
              <a:rPr lang="en-US" altLang="ko-KR" sz="6000" b="1" dirty="0">
                <a:latin typeface="Gisha" panose="020B0502040204020203" pitchFamily="34" charset="-79"/>
                <a:cs typeface="Gisha" panose="020B0502040204020203" pitchFamily="34" charset="-79"/>
              </a:rPr>
              <a:t>S</a:t>
            </a:r>
            <a:endParaRPr lang="ko-KR" altLang="en-US" sz="6000" b="1" dirty="0">
              <a:latin typeface="Gisha" panose="020B0502040204020203" pitchFamily="34" charset="-79"/>
              <a:cs typeface="Gisha" panose="020B0502040204020203" pitchFamily="34" charset="-79"/>
            </a:endParaRPr>
          </a:p>
        </p:txBody>
      </p:sp>
      <p:sp>
        <p:nvSpPr>
          <p:cNvPr id="91" name="모서리가 둥근 직사각형 22"/>
          <p:cNvSpPr/>
          <p:nvPr/>
        </p:nvSpPr>
        <p:spPr>
          <a:xfrm>
            <a:off x="1214982" y="20608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개   </a:t>
            </a:r>
            <a:r>
              <a:rPr kumimoji="1" lang="ko-KR" altLang="en-US" sz="2000" b="1" dirty="0" smtClean="0">
                <a:solidFill>
                  <a:srgbClr val="000000"/>
                </a:solidFill>
                <a:latin typeface="+mn-ea"/>
                <a:cs typeface="Arial" charset="0"/>
              </a:rPr>
              <a:t>발</a:t>
            </a:r>
            <a:endParaRPr kumimoji="1" lang="en-US" altLang="ko-KR" sz="2000" b="1" dirty="0" smtClean="0">
              <a:solidFill>
                <a:srgbClr val="000000"/>
              </a:solidFill>
              <a:latin typeface="+mn-ea"/>
              <a:cs typeface="Arial" charset="0"/>
            </a:endParaRPr>
          </a:p>
          <a:p>
            <a:pPr marL="177800" indent="-177800" algn="ctr" eaLnBrk="0" fontAlgn="base" latinLnBrk="0" hangingPunct="0">
              <a:spcBef>
                <a:spcPct val="0"/>
              </a:spcBef>
              <a:spcAft>
                <a:spcPct val="0"/>
              </a:spcAft>
              <a:defRPr/>
            </a:pPr>
            <a:endParaRPr kumimoji="1" lang="en-US" altLang="ko-KR" sz="1400" b="1" dirty="0" smtClean="0">
              <a:solidFill>
                <a:srgbClr val="000000"/>
              </a:solidFill>
              <a:latin typeface="+mn-ea"/>
              <a:cs typeface="Arial" charset="0"/>
            </a:endParaRP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서비스 </a:t>
            </a:r>
            <a:r>
              <a:rPr kumimoji="1" lang="ko-KR" altLang="en-US" sz="1400" b="1" dirty="0">
                <a:solidFill>
                  <a:srgbClr val="000000"/>
                </a:solidFill>
                <a:latin typeface="+mn-ea"/>
                <a:cs typeface="Arial" charset="0"/>
              </a:rPr>
              <a:t>컴포넌트 개발</a:t>
            </a: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개발 </a:t>
            </a:r>
            <a:r>
              <a:rPr kumimoji="1" lang="en-US" altLang="ko-KR" sz="1400" b="1" dirty="0">
                <a:solidFill>
                  <a:srgbClr val="000000"/>
                </a:solidFill>
                <a:latin typeface="+mn-ea"/>
                <a:cs typeface="Arial" charset="0"/>
              </a:rPr>
              <a:t>PC </a:t>
            </a:r>
            <a:r>
              <a:rPr kumimoji="1" lang="ko-KR" altLang="en-US" sz="1400" b="1" dirty="0">
                <a:solidFill>
                  <a:srgbClr val="000000"/>
                </a:solidFill>
                <a:latin typeface="+mn-ea"/>
                <a:cs typeface="Arial" charset="0"/>
              </a:rPr>
              <a:t>환경 내 테스트</a:t>
            </a:r>
            <a:endParaRPr kumimoji="1" lang="en-US" altLang="ko-KR" sz="1400" b="1" dirty="0">
              <a:solidFill>
                <a:srgbClr val="000000"/>
              </a:solidFill>
              <a:latin typeface="+mn-ea"/>
              <a:cs typeface="Arial" charset="0"/>
            </a:endParaRPr>
          </a:p>
          <a:p>
            <a:pPr marL="177800" indent="-177800" eaLnBrk="0" fontAlgn="base" latinLnBrk="0" hangingPunct="0">
              <a:spcBef>
                <a:spcPct val="0"/>
              </a:spcBef>
              <a:spcAft>
                <a:spcPct val="0"/>
              </a:spcAft>
              <a:buFont typeface="Wingdings" pitchFamily="2" charset="2"/>
              <a:buChar char="l"/>
              <a:defRPr/>
            </a:pPr>
            <a:r>
              <a:rPr kumimoji="1" lang="ko-KR" altLang="en-US" sz="1400" b="1" dirty="0" smtClean="0">
                <a:solidFill>
                  <a:srgbClr val="000000"/>
                </a:solidFill>
                <a:latin typeface="+mn-ea"/>
                <a:cs typeface="Arial" charset="0"/>
              </a:rPr>
              <a:t>거래 시뮬레이터</a:t>
            </a:r>
            <a:r>
              <a:rPr kumimoji="1" lang="en-US" altLang="ko-KR" sz="1400" b="1" dirty="0" smtClean="0">
                <a:solidFill>
                  <a:srgbClr val="000000"/>
                </a:solidFill>
                <a:latin typeface="+mn-ea"/>
                <a:cs typeface="Arial" charset="0"/>
              </a:rPr>
              <a:t>*</a:t>
            </a:r>
            <a:r>
              <a:rPr kumimoji="1" lang="ko-KR" altLang="en-US" sz="1400" b="1" dirty="0" smtClean="0">
                <a:solidFill>
                  <a:srgbClr val="000000"/>
                </a:solidFill>
                <a:latin typeface="+mn-ea"/>
                <a:cs typeface="Arial" charset="0"/>
              </a:rPr>
              <a:t> </a:t>
            </a:r>
            <a:r>
              <a:rPr kumimoji="1" lang="en-US" altLang="ko-KR" sz="1200" b="1" dirty="0" smtClean="0">
                <a:solidFill>
                  <a:srgbClr val="000000"/>
                </a:solidFill>
                <a:latin typeface="+mn-ea"/>
                <a:cs typeface="Arial" charset="0"/>
              </a:rPr>
              <a:t>(2</a:t>
            </a:r>
            <a:r>
              <a:rPr kumimoji="1" lang="ko-KR" altLang="en-US" sz="1200" b="1" dirty="0" smtClean="0">
                <a:solidFill>
                  <a:srgbClr val="000000"/>
                </a:solidFill>
                <a:latin typeface="+mn-ea"/>
                <a:cs typeface="Arial" charset="0"/>
              </a:rPr>
              <a:t>단계</a:t>
            </a:r>
            <a:r>
              <a:rPr kumimoji="1" lang="en-US" altLang="ko-KR" sz="1200" b="1" dirty="0" smtClean="0">
                <a:solidFill>
                  <a:srgbClr val="000000"/>
                </a:solidFill>
                <a:latin typeface="+mn-ea"/>
                <a:cs typeface="Arial" charset="0"/>
              </a:rPr>
              <a:t>)</a:t>
            </a:r>
            <a:endParaRPr kumimoji="1" lang="ko-KR" altLang="en-US" sz="1400" b="1" dirty="0">
              <a:solidFill>
                <a:srgbClr val="000000"/>
              </a:solidFill>
              <a:latin typeface="+mn-ea"/>
              <a:cs typeface="Arial" charset="0"/>
            </a:endParaRPr>
          </a:p>
        </p:txBody>
      </p:sp>
      <p:sp>
        <p:nvSpPr>
          <p:cNvPr id="92" name="모서리가 둥근 직사각형 23"/>
          <p:cNvSpPr/>
          <p:nvPr/>
        </p:nvSpPr>
        <p:spPr>
          <a:xfrm>
            <a:off x="1214982" y="43214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서비스</a:t>
            </a:r>
            <a:endParaRPr kumimoji="1" lang="en-US" altLang="ko-KR" sz="2000" b="1" dirty="0">
              <a:solidFill>
                <a:srgbClr val="000000"/>
              </a:solidFill>
              <a:latin typeface="+mn-ea"/>
              <a:cs typeface="Arial" charset="0"/>
            </a:endParaRPr>
          </a:p>
          <a:p>
            <a:pPr algn="ctr" eaLnBrk="0" fontAlgn="base" latinLnBrk="0" hangingPunct="0">
              <a:spcBef>
                <a:spcPct val="0"/>
              </a:spcBef>
              <a:spcAft>
                <a:spcPct val="0"/>
              </a:spcAft>
              <a:defRPr/>
            </a:pP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smtClean="0">
                <a:solidFill>
                  <a:srgbClr val="000000"/>
                </a:solidFill>
                <a:latin typeface="+mn-ea"/>
                <a:cs typeface="Arial" charset="0"/>
              </a:rPr>
              <a:t>DTO </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System Interface </a:t>
            </a:r>
          </a:p>
          <a:p>
            <a:pPr marL="176213" indent="-176213" eaLnBrk="0" fontAlgn="base" latinLnBrk="0" hangingPunct="0">
              <a:spcBef>
                <a:spcPct val="0"/>
              </a:spcBef>
              <a:spcAft>
                <a:spcPct val="0"/>
              </a:spcAft>
              <a:buFont typeface="Wingdings" pitchFamily="2" charset="2"/>
              <a:buChar char="l"/>
              <a:defRPr/>
            </a:pPr>
            <a:r>
              <a:rPr kumimoji="1" lang="en-US" altLang="ko-KR" sz="1400" b="1" dirty="0" smtClean="0">
                <a:solidFill>
                  <a:srgbClr val="000000"/>
                </a:solidFill>
                <a:latin typeface="+mn-ea"/>
                <a:cs typeface="Arial" charset="0"/>
              </a:rPr>
              <a:t>Transaction Logging* </a:t>
            </a:r>
            <a:r>
              <a:rPr kumimoji="1" lang="en-US" altLang="ko-KR" sz="1200" b="1" dirty="0" smtClean="0">
                <a:solidFill>
                  <a:srgbClr val="000000"/>
                </a:solidFill>
                <a:latin typeface="+mn-ea"/>
                <a:cs typeface="Arial" charset="0"/>
              </a:rPr>
              <a:t>(2</a:t>
            </a:r>
            <a:r>
              <a:rPr kumimoji="1" lang="ko-KR" altLang="en-US" sz="1200" b="1" dirty="0" smtClean="0">
                <a:solidFill>
                  <a:srgbClr val="000000"/>
                </a:solidFill>
                <a:latin typeface="+mn-ea"/>
                <a:cs typeface="Arial" charset="0"/>
              </a:rPr>
              <a:t>단계</a:t>
            </a:r>
            <a:r>
              <a:rPr kumimoji="1" lang="en-US" altLang="ko-KR" sz="1200" b="1" dirty="0" smtClean="0">
                <a:solidFill>
                  <a:srgbClr val="000000"/>
                </a:solidFill>
                <a:latin typeface="+mn-ea"/>
                <a:cs typeface="Arial" charset="0"/>
              </a:rPr>
              <a:t>)</a:t>
            </a:r>
            <a:endParaRPr kumimoji="1" lang="ko-KR" altLang="en-US" sz="12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Channel Interface</a:t>
            </a:r>
            <a:endParaRPr kumimoji="1" lang="ko-KR" altLang="en-US" sz="1400" b="1" dirty="0">
              <a:solidFill>
                <a:srgbClr val="000000"/>
              </a:solidFill>
              <a:latin typeface="+mn-ea"/>
              <a:cs typeface="Arial" charset="0"/>
            </a:endParaRPr>
          </a:p>
        </p:txBody>
      </p:sp>
      <p:sp>
        <p:nvSpPr>
          <p:cNvPr id="93" name="모서리가 둥근 직사각형 24"/>
          <p:cNvSpPr/>
          <p:nvPr/>
        </p:nvSpPr>
        <p:spPr>
          <a:xfrm>
            <a:off x="5964311" y="20608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운   영</a:t>
            </a:r>
            <a:endParaRPr kumimoji="1" lang="en-US" altLang="ko-KR" sz="2000" b="1" dirty="0">
              <a:solidFill>
                <a:srgbClr val="000000"/>
              </a:solidFill>
              <a:latin typeface="+mn-ea"/>
              <a:cs typeface="Arial" charset="0"/>
            </a:endParaRPr>
          </a:p>
          <a:p>
            <a:pPr eaLnBrk="0" fontAlgn="base" latinLnBrk="0" hangingPunct="0">
              <a:spcBef>
                <a:spcPct val="0"/>
              </a:spcBef>
              <a:spcAft>
                <a:spcPct val="0"/>
              </a:spcAft>
              <a:defRPr/>
            </a:pPr>
            <a:endParaRPr kumimoji="1" lang="en-US" altLang="ko-KR" sz="12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서비스 관리</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전문 정보 관리</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ko-KR" altLang="en-US" sz="1400" b="1" dirty="0" err="1">
                <a:solidFill>
                  <a:srgbClr val="000000"/>
                </a:solidFill>
                <a:latin typeface="+mn-ea"/>
                <a:cs typeface="Arial" charset="0"/>
              </a:rPr>
              <a:t>라우팅</a:t>
            </a:r>
            <a:r>
              <a:rPr kumimoji="1" lang="en-US" altLang="ko-KR" sz="1400" b="1" dirty="0">
                <a:solidFill>
                  <a:srgbClr val="000000"/>
                </a:solidFill>
                <a:latin typeface="+mn-ea"/>
                <a:cs typeface="Arial" charset="0"/>
              </a:rPr>
              <a:t>(</a:t>
            </a:r>
            <a:r>
              <a:rPr kumimoji="1" lang="ko-KR" altLang="en-US" sz="1400" b="1" dirty="0">
                <a:solidFill>
                  <a:srgbClr val="000000"/>
                </a:solidFill>
                <a:latin typeface="+mn-ea"/>
                <a:cs typeface="Arial" charset="0"/>
              </a:rPr>
              <a:t>인터페이스</a:t>
            </a:r>
            <a:r>
              <a:rPr kumimoji="1" lang="en-US" altLang="ko-KR" sz="1400" b="1" dirty="0">
                <a:solidFill>
                  <a:srgbClr val="000000"/>
                </a:solidFill>
                <a:latin typeface="+mn-ea"/>
                <a:cs typeface="Arial" charset="0"/>
              </a:rPr>
              <a:t>) </a:t>
            </a:r>
            <a:r>
              <a:rPr kumimoji="1" lang="ko-KR" altLang="en-US" sz="1400" b="1" dirty="0">
                <a:solidFill>
                  <a:srgbClr val="000000"/>
                </a:solidFill>
                <a:latin typeface="+mn-ea"/>
                <a:cs typeface="Arial" charset="0"/>
              </a:rPr>
              <a:t>관리</a:t>
            </a:r>
          </a:p>
        </p:txBody>
      </p:sp>
      <p:sp>
        <p:nvSpPr>
          <p:cNvPr id="94" name="모서리가 둥근 직사각형 25"/>
          <p:cNvSpPr/>
          <p:nvPr/>
        </p:nvSpPr>
        <p:spPr>
          <a:xfrm>
            <a:off x="5964311" y="4321448"/>
            <a:ext cx="2805113" cy="1619250"/>
          </a:xfrm>
          <a:prstGeom prst="roundRect">
            <a:avLst>
              <a:gd name="adj" fmla="val 23866"/>
            </a:avLst>
          </a:prstGeom>
          <a:ln w="57150">
            <a:headEnd/>
            <a:tailEnd/>
          </a:ln>
        </p:spPr>
        <p:style>
          <a:lnRef idx="2">
            <a:schemeClr val="accent2"/>
          </a:lnRef>
          <a:fillRef idx="1">
            <a:schemeClr val="lt1"/>
          </a:fillRef>
          <a:effectRef idx="0">
            <a:schemeClr val="accent2"/>
          </a:effectRef>
          <a:fontRef idx="minor">
            <a:schemeClr val="dk1"/>
          </a:fontRef>
        </p:style>
        <p:txBody>
          <a:bodyPr wrap="none" anchor="ctr">
            <a:scene3d>
              <a:camera prst="orthographicFront"/>
              <a:lightRig rig="threePt" dir="t"/>
            </a:scene3d>
            <a:sp3d extrusionH="57150">
              <a:bevelT w="38100" h="38100"/>
            </a:sp3d>
          </a:bodyPr>
          <a:lstStyle/>
          <a:p>
            <a:pPr algn="ctr" eaLnBrk="0" fontAlgn="base" latinLnBrk="0" hangingPunct="0">
              <a:spcBef>
                <a:spcPct val="0"/>
              </a:spcBef>
              <a:spcAft>
                <a:spcPct val="0"/>
              </a:spcAft>
              <a:defRPr/>
            </a:pPr>
            <a:r>
              <a:rPr kumimoji="1" lang="ko-KR" altLang="en-US" sz="2000" b="1" dirty="0">
                <a:solidFill>
                  <a:srgbClr val="000000"/>
                </a:solidFill>
                <a:latin typeface="+mn-ea"/>
                <a:cs typeface="Arial" charset="0"/>
              </a:rPr>
              <a:t>성   능</a:t>
            </a:r>
            <a:endParaRPr kumimoji="1" lang="en-US" altLang="ko-KR" sz="2000" b="1" dirty="0">
              <a:solidFill>
                <a:srgbClr val="000000"/>
              </a:solidFill>
              <a:latin typeface="+mn-ea"/>
              <a:cs typeface="Arial" charset="0"/>
            </a:endParaRPr>
          </a:p>
          <a:p>
            <a:pPr algn="ctr" eaLnBrk="0" fontAlgn="base" latinLnBrk="0" hangingPunct="0">
              <a:spcBef>
                <a:spcPct val="0"/>
              </a:spcBef>
              <a:spcAft>
                <a:spcPct val="0"/>
              </a:spcAft>
              <a:defRPr/>
            </a:pP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J2EE </a:t>
            </a:r>
            <a:r>
              <a:rPr kumimoji="1" lang="ko-KR" altLang="en-US" sz="1400" b="1" dirty="0">
                <a:solidFill>
                  <a:srgbClr val="000000"/>
                </a:solidFill>
                <a:latin typeface="+mn-ea"/>
                <a:cs typeface="Arial" charset="0"/>
              </a:rPr>
              <a:t>기반</a:t>
            </a:r>
            <a:endParaRPr kumimoji="1" lang="en-US" altLang="ko-KR" sz="1400" b="1" dirty="0">
              <a:solidFill>
                <a:srgbClr val="000000"/>
              </a:solidFill>
              <a:latin typeface="+mn-ea"/>
              <a:cs typeface="Arial" charset="0"/>
            </a:endParaRP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Multi-Instance</a:t>
            </a:r>
          </a:p>
          <a:p>
            <a:pPr marL="176213" indent="-176213" eaLnBrk="0" fontAlgn="base" latinLnBrk="0" hangingPunct="0">
              <a:spcBef>
                <a:spcPct val="0"/>
              </a:spcBef>
              <a:spcAft>
                <a:spcPct val="0"/>
              </a:spcAft>
              <a:buFont typeface="Wingdings" pitchFamily="2" charset="2"/>
              <a:buChar char="l"/>
              <a:defRPr/>
            </a:pPr>
            <a:r>
              <a:rPr kumimoji="1" lang="en-US" altLang="ko-KR" sz="1400" b="1" dirty="0">
                <a:solidFill>
                  <a:srgbClr val="000000"/>
                </a:solidFill>
                <a:latin typeface="+mn-ea"/>
                <a:cs typeface="Arial" charset="0"/>
              </a:rPr>
              <a:t>Multi-Thread</a:t>
            </a:r>
          </a:p>
          <a:p>
            <a:pPr marL="176213" indent="-176213" eaLnBrk="0" fontAlgn="base" latinLnBrk="0" hangingPunct="0">
              <a:spcBef>
                <a:spcPct val="0"/>
              </a:spcBef>
              <a:spcAft>
                <a:spcPct val="0"/>
              </a:spcAft>
              <a:buFont typeface="Wingdings" pitchFamily="2" charset="2"/>
              <a:buChar char="l"/>
              <a:defRPr/>
            </a:pPr>
            <a:r>
              <a:rPr kumimoji="1" lang="ko-KR" altLang="en-US" sz="1400" b="1" dirty="0">
                <a:solidFill>
                  <a:srgbClr val="000000"/>
                </a:solidFill>
                <a:latin typeface="+mn-ea"/>
                <a:cs typeface="Arial" charset="0"/>
              </a:rPr>
              <a:t>부하 분산</a:t>
            </a:r>
            <a:r>
              <a:rPr kumimoji="1" lang="en-US" altLang="ko-KR" sz="1400" b="1" dirty="0">
                <a:solidFill>
                  <a:srgbClr val="000000"/>
                </a:solidFill>
                <a:latin typeface="+mn-ea"/>
                <a:cs typeface="Arial" charset="0"/>
              </a:rPr>
              <a:t>/</a:t>
            </a:r>
            <a:r>
              <a:rPr kumimoji="1" lang="ko-KR" altLang="en-US" sz="1400" b="1" dirty="0" err="1">
                <a:solidFill>
                  <a:srgbClr val="000000"/>
                </a:solidFill>
                <a:latin typeface="+mn-ea"/>
                <a:cs typeface="Arial" charset="0"/>
              </a:rPr>
              <a:t>클러스터링</a:t>
            </a:r>
            <a:endParaRPr kumimoji="1" lang="ko-KR" altLang="en-US" sz="1400" b="1" dirty="0">
              <a:solidFill>
                <a:srgbClr val="000000"/>
              </a:solidFill>
              <a:latin typeface="+mn-ea"/>
              <a:cs typeface="Arial" charset="0"/>
            </a:endParaRPr>
          </a:p>
        </p:txBody>
      </p:sp>
      <p:sp>
        <p:nvSpPr>
          <p:cNvPr id="95" name="제목 1"/>
          <p:cNvSpPr txBox="1">
            <a:spLocks/>
          </p:cNvSpPr>
          <p:nvPr/>
        </p:nvSpPr>
        <p:spPr bwMode="auto">
          <a:xfrm>
            <a:off x="1352600" y="6003721"/>
            <a:ext cx="3366914" cy="161583"/>
          </a:xfrm>
          <a:prstGeom prst="rect">
            <a:avLst/>
          </a:prstGeom>
          <a:noFill/>
          <a:ln w="9525">
            <a:noFill/>
            <a:miter lim="800000"/>
            <a:headEnd/>
            <a:tailEnd/>
          </a:ln>
        </p:spPr>
        <p:txBody>
          <a:bodyPr vert="horz" wrap="square" lIns="0" tIns="0" rIns="0" bIns="0" numCol="1" anchor="t" anchorCtr="0" compatLnSpc="1">
            <a:prstTxWarp prst="textNoShape">
              <a:avLst/>
            </a:prstTxWarp>
            <a:spAutoFit/>
            <a:scene3d>
              <a:camera prst="orthographicFront"/>
              <a:lightRig rig="threePt" dir="t"/>
            </a:scene3d>
            <a:sp3d extrusionH="57150">
              <a:bevelT w="38100" h="38100"/>
            </a:sp3d>
          </a:bodyPr>
          <a:lstStyle>
            <a:lvl1pPr algn="l" rtl="0" eaLnBrk="0" fontAlgn="base" latinLnBrk="1" hangingPunct="0">
              <a:spcBef>
                <a:spcPct val="0"/>
              </a:spcBef>
              <a:spcAft>
                <a:spcPct val="0"/>
              </a:spcAft>
              <a:defRPr sz="1600" b="1" kern="1200">
                <a:solidFill>
                  <a:schemeClr val="tx1"/>
                </a:solidFill>
                <a:latin typeface="+mj-lt"/>
                <a:ea typeface="+mj-ea"/>
                <a:cs typeface="+mj-cs"/>
              </a:defRPr>
            </a:lvl1pPr>
            <a:lvl2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1600" b="1">
                <a:solidFill>
                  <a:schemeClr val="tx1"/>
                </a:solidFill>
                <a:latin typeface="맑은 고딕" pitchFamily="50" charset="-127"/>
                <a:ea typeface="맑은 고딕" pitchFamily="50" charset="-127"/>
              </a:defRPr>
            </a:lvl5pPr>
            <a:lvl6pPr marL="457200" algn="l" rtl="0" fontAlgn="base" latinLnBrk="1">
              <a:spcBef>
                <a:spcPct val="0"/>
              </a:spcBef>
              <a:spcAft>
                <a:spcPct val="0"/>
              </a:spcAft>
              <a:defRPr sz="1400" b="1">
                <a:solidFill>
                  <a:schemeClr val="bg1"/>
                </a:solidFill>
                <a:latin typeface="맑은 고딕" pitchFamily="50" charset="-127"/>
                <a:ea typeface="맑은 고딕" pitchFamily="50" charset="-127"/>
              </a:defRPr>
            </a:lvl6pPr>
            <a:lvl7pPr marL="914400" algn="l" rtl="0" fontAlgn="base" latinLnBrk="1">
              <a:spcBef>
                <a:spcPct val="0"/>
              </a:spcBef>
              <a:spcAft>
                <a:spcPct val="0"/>
              </a:spcAft>
              <a:defRPr sz="1400" b="1">
                <a:solidFill>
                  <a:schemeClr val="bg1"/>
                </a:solidFill>
                <a:latin typeface="맑은 고딕" pitchFamily="50" charset="-127"/>
                <a:ea typeface="맑은 고딕" pitchFamily="50" charset="-127"/>
              </a:defRPr>
            </a:lvl7pPr>
            <a:lvl8pPr marL="1371600" algn="l" rtl="0" fontAlgn="base" latinLnBrk="1">
              <a:spcBef>
                <a:spcPct val="0"/>
              </a:spcBef>
              <a:spcAft>
                <a:spcPct val="0"/>
              </a:spcAft>
              <a:defRPr sz="1400" b="1">
                <a:solidFill>
                  <a:schemeClr val="bg1"/>
                </a:solidFill>
                <a:latin typeface="맑은 고딕" pitchFamily="50" charset="-127"/>
                <a:ea typeface="맑은 고딕" pitchFamily="50" charset="-127"/>
              </a:defRPr>
            </a:lvl8pPr>
            <a:lvl9pPr marL="1828800" algn="l" rtl="0" fontAlgn="base" latinLnBrk="1">
              <a:spcBef>
                <a:spcPct val="0"/>
              </a:spcBef>
              <a:spcAft>
                <a:spcPct val="0"/>
              </a:spcAft>
              <a:defRPr sz="1400" b="1">
                <a:solidFill>
                  <a:schemeClr val="bg1"/>
                </a:solidFill>
                <a:latin typeface="맑은 고딕" pitchFamily="50" charset="-127"/>
                <a:ea typeface="맑은 고딕" pitchFamily="50" charset="-127"/>
              </a:defRPr>
            </a:lvl9pPr>
          </a:lstStyle>
          <a:p>
            <a:r>
              <a:rPr lang="en-US" altLang="ko-KR" sz="1050" dirty="0" smtClean="0"/>
              <a:t>*</a:t>
            </a:r>
            <a:r>
              <a:rPr lang="ko-KR" altLang="en-US" sz="1050" dirty="0" smtClean="0"/>
              <a:t>는</a:t>
            </a:r>
            <a:r>
              <a:rPr lang="en-US" altLang="ko-KR" sz="1050" dirty="0" smtClean="0"/>
              <a:t> iF4S Loadmap 2</a:t>
            </a:r>
            <a:r>
              <a:rPr lang="ko-KR" altLang="en-US" sz="1050" dirty="0" smtClean="0"/>
              <a:t>단계 에서 구축예정</a:t>
            </a:r>
            <a:endParaRPr lang="ko-KR" altLang="en-US" sz="1050" dirty="0"/>
          </a:p>
        </p:txBody>
      </p:sp>
    </p:spTree>
    <p:extLst>
      <p:ext uri="{BB962C8B-B14F-4D97-AF65-F5344CB8AC3E}">
        <p14:creationId xmlns:p14="http://schemas.microsoft.com/office/powerpoint/2010/main" val="238957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2. iF4S </a:t>
            </a:r>
            <a:r>
              <a:rPr lang="ko-KR" altLang="en-US" dirty="0" smtClean="0"/>
              <a:t>프레임워크 특징</a:t>
            </a:r>
            <a:endParaRPr lang="ko-KR" altLang="en-GB" dirty="0"/>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ko-KR" altLang="en-US" dirty="0"/>
              <a:t>성능과 안정성이 보장되며 유연한 </a:t>
            </a:r>
            <a:r>
              <a:rPr lang="en-US" altLang="ko-KR" dirty="0"/>
              <a:t>Application </a:t>
            </a:r>
            <a:r>
              <a:rPr lang="ko-KR" altLang="en-US" dirty="0"/>
              <a:t>아키텍처를 위해 </a:t>
            </a:r>
            <a:r>
              <a:rPr lang="en-US" altLang="ko-KR" dirty="0"/>
              <a:t>JAVA </a:t>
            </a:r>
            <a:r>
              <a:rPr lang="ko-KR" altLang="en-US" dirty="0"/>
              <a:t>기반의 </a:t>
            </a:r>
            <a:r>
              <a:rPr lang="en-US" altLang="ko-KR" dirty="0"/>
              <a:t>JSP, POJO, EJB</a:t>
            </a:r>
            <a:r>
              <a:rPr lang="ko-KR" altLang="en-US" dirty="0"/>
              <a:t>등과 유연한 인터페이스를 통해 다양한 구현 </a:t>
            </a:r>
            <a:r>
              <a:rPr lang="ko-KR" altLang="en-US" dirty="0" smtClean="0"/>
              <a:t>기반 제공과</a:t>
            </a:r>
            <a:r>
              <a:rPr lang="en-US" altLang="ko-KR" dirty="0" smtClean="0"/>
              <a:t> </a:t>
            </a:r>
            <a:r>
              <a:rPr lang="ko-KR" altLang="en-US" dirty="0" smtClean="0"/>
              <a:t>신기술 </a:t>
            </a:r>
            <a:r>
              <a:rPr lang="ko-KR" altLang="en-US" dirty="0"/>
              <a:t>구현이 </a:t>
            </a:r>
            <a:r>
              <a:rPr lang="ko-KR" altLang="en-US" dirty="0" smtClean="0"/>
              <a:t>용이함</a:t>
            </a:r>
            <a:endParaRPr lang="ko-KR" altLang="en-US" dirty="0"/>
          </a:p>
        </p:txBody>
      </p:sp>
      <p:sp>
        <p:nvSpPr>
          <p:cNvPr id="11" name="정육면체 31"/>
          <p:cNvSpPr/>
          <p:nvPr/>
        </p:nvSpPr>
        <p:spPr>
          <a:xfrm>
            <a:off x="587148" y="2204864"/>
            <a:ext cx="40703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다양한 서비스 요구사항에 대한 성능 보장 필요</a:t>
            </a:r>
          </a:p>
        </p:txBody>
      </p:sp>
      <p:sp>
        <p:nvSpPr>
          <p:cNvPr id="12" name="정육면체 32"/>
          <p:cNvSpPr/>
          <p:nvPr/>
        </p:nvSpPr>
        <p:spPr>
          <a:xfrm>
            <a:off x="587148" y="3182764"/>
            <a:ext cx="40703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유사 또는 동일 비즈니스 요구사항에 대한 재활용을 통한 신규 업무 구축</a:t>
            </a:r>
          </a:p>
        </p:txBody>
      </p:sp>
      <p:sp>
        <p:nvSpPr>
          <p:cNvPr id="13" name="정육면체 33"/>
          <p:cNvSpPr/>
          <p:nvPr/>
        </p:nvSpPr>
        <p:spPr>
          <a:xfrm>
            <a:off x="587148" y="4160664"/>
            <a:ext cx="4083050"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ko-KR" altLang="en-US" sz="1200" b="1" kern="0" dirty="0">
                <a:solidFill>
                  <a:srgbClr val="000000"/>
                </a:solidFill>
                <a:latin typeface="+mn-ea"/>
              </a:rPr>
              <a:t>서비스 구성 및 전문</a:t>
            </a:r>
            <a:r>
              <a:rPr kumimoji="1" lang="en-US" altLang="ko-KR" sz="1200" b="1" kern="0" dirty="0">
                <a:solidFill>
                  <a:srgbClr val="000000"/>
                </a:solidFill>
                <a:latin typeface="+mn-ea"/>
              </a:rPr>
              <a:t>, </a:t>
            </a:r>
            <a:r>
              <a:rPr kumimoji="1" lang="ko-KR" altLang="en-US" sz="1200" b="1" kern="0" dirty="0">
                <a:solidFill>
                  <a:srgbClr val="000000"/>
                </a:solidFill>
                <a:latin typeface="+mn-ea"/>
              </a:rPr>
              <a:t>서비스 </a:t>
            </a:r>
            <a:r>
              <a:rPr kumimoji="1" lang="ko-KR" altLang="en-US" sz="1200" b="1" kern="0" dirty="0" err="1">
                <a:solidFill>
                  <a:srgbClr val="000000"/>
                </a:solidFill>
                <a:latin typeface="+mn-ea"/>
              </a:rPr>
              <a:t>라우팅</a:t>
            </a:r>
            <a:r>
              <a:rPr kumimoji="1" lang="ko-KR" altLang="en-US" sz="1200" b="1" kern="0" dirty="0">
                <a:solidFill>
                  <a:srgbClr val="000000"/>
                </a:solidFill>
                <a:latin typeface="+mn-ea"/>
              </a:rPr>
              <a:t> 등의 등록 및 관리와 운영</a:t>
            </a:r>
          </a:p>
        </p:txBody>
      </p:sp>
      <p:sp>
        <p:nvSpPr>
          <p:cNvPr id="14" name="정육면체 34"/>
          <p:cNvSpPr/>
          <p:nvPr/>
        </p:nvSpPr>
        <p:spPr>
          <a:xfrm>
            <a:off x="587148" y="5138564"/>
            <a:ext cx="4059238" cy="673100"/>
          </a:xfrm>
          <a:prstGeom prst="cube">
            <a:avLst>
              <a:gd name="adj" fmla="val 18023"/>
            </a:avLst>
          </a:prstGeom>
          <a:solidFill>
            <a:schemeClr val="accent6"/>
          </a:solidFill>
          <a:ln w="28575">
            <a:solidFill>
              <a:schemeClr val="bg1"/>
            </a:solidFill>
          </a:ln>
        </p:spPr>
        <p:style>
          <a:lnRef idx="2">
            <a:schemeClr val="accent6"/>
          </a:lnRef>
          <a:fillRef idx="1">
            <a:schemeClr val="lt1"/>
          </a:fillRef>
          <a:effectRef idx="0">
            <a:schemeClr val="accent6"/>
          </a:effectRef>
          <a:fontRef idx="minor">
            <a:schemeClr val="dk1"/>
          </a:fontRef>
        </p:style>
        <p:txBody>
          <a:bodyPr anchor="ctr">
            <a:scene3d>
              <a:camera prst="orthographicFront"/>
              <a:lightRig rig="threePt" dir="t"/>
            </a:scene3d>
            <a:sp3d extrusionH="57150">
              <a:bevelT w="38100" h="38100"/>
            </a:sp3d>
          </a:bodyPr>
          <a:lstStyle/>
          <a:p>
            <a:pPr algn="ctr" fontAlgn="base" latinLnBrk="0">
              <a:spcBef>
                <a:spcPct val="0"/>
              </a:spcBef>
              <a:spcAft>
                <a:spcPct val="0"/>
              </a:spcAft>
            </a:pPr>
            <a:r>
              <a:rPr kumimoji="1" lang="en-US" altLang="ko-KR" sz="1200" b="1" kern="0" dirty="0" smtClean="0">
                <a:solidFill>
                  <a:schemeClr val="tx1"/>
                </a:solidFill>
                <a:latin typeface="+mn-ea"/>
              </a:rPr>
              <a:t>*</a:t>
            </a:r>
            <a:r>
              <a:rPr kumimoji="1" lang="ko-KR" altLang="en-US" sz="1200" b="1" kern="0" dirty="0" smtClean="0">
                <a:solidFill>
                  <a:schemeClr val="tx1"/>
                </a:solidFill>
                <a:latin typeface="+mn-ea"/>
              </a:rPr>
              <a:t>채널 및 </a:t>
            </a:r>
            <a:r>
              <a:rPr kumimoji="1" lang="en-US" altLang="ko-KR" sz="1200" b="1" kern="0" dirty="0" smtClean="0">
                <a:solidFill>
                  <a:schemeClr val="tx1"/>
                </a:solidFill>
                <a:latin typeface="+mn-ea"/>
              </a:rPr>
              <a:t>Legacy</a:t>
            </a:r>
            <a:r>
              <a:rPr kumimoji="1" lang="ko-KR" altLang="en-US" sz="1200" b="1" kern="0" dirty="0" smtClean="0">
                <a:solidFill>
                  <a:schemeClr val="tx1"/>
                </a:solidFill>
                <a:latin typeface="+mn-ea"/>
              </a:rPr>
              <a:t> </a:t>
            </a:r>
            <a:r>
              <a:rPr kumimoji="1" lang="ko-KR" altLang="en-US" sz="1200" b="1" kern="0" dirty="0">
                <a:solidFill>
                  <a:schemeClr val="tx1"/>
                </a:solidFill>
                <a:latin typeface="+mn-ea"/>
              </a:rPr>
              <a:t>연동을 위한 </a:t>
            </a:r>
            <a:r>
              <a:rPr kumimoji="1" lang="en-US" altLang="ko-KR" sz="1200" b="1" kern="0" dirty="0">
                <a:solidFill>
                  <a:schemeClr val="tx1"/>
                </a:solidFill>
                <a:latin typeface="+mn-ea"/>
              </a:rPr>
              <a:t>Interface</a:t>
            </a:r>
            <a:endParaRPr kumimoji="1" lang="ko-KR" altLang="en-US" sz="1200" b="1" kern="0" dirty="0">
              <a:solidFill>
                <a:schemeClr val="tx1"/>
              </a:solidFill>
              <a:latin typeface="+mn-ea"/>
            </a:endParaRPr>
          </a:p>
        </p:txBody>
      </p:sp>
      <p:sp>
        <p:nvSpPr>
          <p:cNvPr id="15" name="오른쪽 화살표 35"/>
          <p:cNvSpPr/>
          <p:nvPr/>
        </p:nvSpPr>
        <p:spPr>
          <a:xfrm>
            <a:off x="4706711" y="23318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6" name="정육면체 39"/>
          <p:cNvSpPr/>
          <p:nvPr/>
        </p:nvSpPr>
        <p:spPr>
          <a:xfrm>
            <a:off x="5673480" y="51385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다양한  </a:t>
            </a:r>
            <a:r>
              <a:rPr kumimoji="1" lang="en-US" altLang="ko-KR" sz="1200" b="1" i="0" u="none" strike="noStrike" kern="0" cap="none" spc="0" normalizeH="0" baseline="0" noProof="0" dirty="0">
                <a:ln>
                  <a:noFill/>
                </a:ln>
                <a:solidFill>
                  <a:srgbClr val="000000"/>
                </a:solidFill>
                <a:effectLst/>
                <a:uLnTx/>
                <a:uFillTx/>
                <a:latin typeface="+mn-ea"/>
              </a:rPr>
              <a:t>Interface </a:t>
            </a:r>
            <a:r>
              <a:rPr kumimoji="1" lang="ko-KR" altLang="en-US" sz="1200" b="1" i="0" u="none" strike="noStrike" kern="0" cap="none" spc="0" normalizeH="0" baseline="0" noProof="0" dirty="0">
                <a:ln>
                  <a:noFill/>
                </a:ln>
                <a:solidFill>
                  <a:srgbClr val="000000"/>
                </a:solidFill>
                <a:effectLst/>
                <a:uLnTx/>
                <a:uFillTx/>
                <a:latin typeface="+mn-ea"/>
              </a:rPr>
              <a:t>지원과 </a:t>
            </a:r>
            <a:r>
              <a:rPr kumimoji="1" lang="en-US" altLang="ko-KR" sz="1200" b="1" i="0" u="none" strike="noStrike" kern="0" cap="none" spc="0" normalizeH="0" baseline="0" noProof="0" dirty="0">
                <a:ln>
                  <a:noFill/>
                </a:ln>
                <a:solidFill>
                  <a:srgbClr val="000000"/>
                </a:solidFill>
                <a:effectLst/>
                <a:uLnTx/>
                <a:uFillTx/>
                <a:latin typeface="+mn-ea"/>
              </a:rPr>
              <a:t>FLAT Text, DTO, XML</a:t>
            </a:r>
            <a:r>
              <a:rPr kumimoji="1" lang="ko-KR" altLang="en-US" sz="1200" b="1" i="0" u="none" strike="noStrike" kern="0" cap="none" spc="0" normalizeH="0" baseline="0" noProof="0" dirty="0">
                <a:ln>
                  <a:noFill/>
                </a:ln>
                <a:solidFill>
                  <a:srgbClr val="000000"/>
                </a:solidFill>
                <a:effectLst/>
                <a:uLnTx/>
                <a:uFillTx/>
                <a:latin typeface="+mn-ea"/>
              </a:rPr>
              <a:t>등의 객체 연계 지원</a:t>
            </a:r>
          </a:p>
        </p:txBody>
      </p:sp>
      <p:sp>
        <p:nvSpPr>
          <p:cNvPr id="17" name="오른쪽 화살표 40"/>
          <p:cNvSpPr/>
          <p:nvPr/>
        </p:nvSpPr>
        <p:spPr>
          <a:xfrm>
            <a:off x="4706711" y="33097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8" name="오른쪽 화살표 41"/>
          <p:cNvSpPr/>
          <p:nvPr/>
        </p:nvSpPr>
        <p:spPr>
          <a:xfrm>
            <a:off x="4706711" y="42876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19" name="오른쪽 화살표 42"/>
          <p:cNvSpPr/>
          <p:nvPr/>
        </p:nvSpPr>
        <p:spPr>
          <a:xfrm>
            <a:off x="4706711" y="5265564"/>
            <a:ext cx="968176" cy="419100"/>
          </a:xfrm>
          <a:prstGeom prst="rightArrow">
            <a:avLst/>
          </a:prstGeom>
          <a:gradFill flip="none" rotWithShape="1">
            <a:gsLst>
              <a:gs pos="0">
                <a:srgbClr val="BBE0E3">
                  <a:shade val="30000"/>
                  <a:satMod val="115000"/>
                  <a:alpha val="66000"/>
                </a:srgbClr>
              </a:gs>
              <a:gs pos="50000">
                <a:srgbClr val="BBE0E3">
                  <a:shade val="67500"/>
                  <a:satMod val="115000"/>
                </a:srgbClr>
              </a:gs>
              <a:gs pos="100000">
                <a:srgbClr val="FFFFFF"/>
              </a:gs>
            </a:gsLst>
            <a:lin ang="10800000" scaled="1"/>
            <a:tileRect/>
          </a:gradFill>
          <a:ln w="25400" cap="flat" cmpd="sng" algn="ctr">
            <a:no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200" b="1" i="0" u="none" strike="noStrike" kern="0" cap="none" spc="0" normalizeH="0" baseline="0" noProof="0">
              <a:ln>
                <a:noFill/>
              </a:ln>
              <a:solidFill>
                <a:srgbClr val="FFFFFF"/>
              </a:solidFill>
              <a:effectLst/>
              <a:uLnTx/>
              <a:uFillTx/>
              <a:latin typeface="+mn-ea"/>
            </a:endParaRPr>
          </a:p>
        </p:txBody>
      </p:sp>
      <p:sp>
        <p:nvSpPr>
          <p:cNvPr id="20" name="AutoShape 200"/>
          <p:cNvSpPr>
            <a:spLocks noChangeArrowheads="1"/>
          </p:cNvSpPr>
          <p:nvPr/>
        </p:nvSpPr>
        <p:spPr bwMode="auto">
          <a:xfrm>
            <a:off x="361950" y="1772816"/>
            <a:ext cx="9185275" cy="4462463"/>
          </a:xfrm>
          <a:prstGeom prst="roundRect">
            <a:avLst>
              <a:gd name="adj" fmla="val 2343"/>
            </a:avLst>
          </a:prstGeom>
          <a:noFill/>
          <a:ln w="15875">
            <a:solidFill>
              <a:srgbClr val="C0C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fontAlgn="base" hangingPunct="1">
              <a:spcBef>
                <a:spcPct val="0"/>
              </a:spcBef>
              <a:spcAft>
                <a:spcPct val="0"/>
              </a:spcAft>
            </a:pPr>
            <a:endParaRPr lang="ko-KR" altLang="en-US" sz="2400" b="1" smtClean="0">
              <a:solidFill>
                <a:srgbClr val="000000"/>
              </a:solidFill>
              <a:latin typeface="Futura Md" pitchFamily="34" charset="0"/>
              <a:ea typeface="가는각진제목체" pitchFamily="18" charset="-127"/>
            </a:endParaRPr>
          </a:p>
        </p:txBody>
      </p:sp>
      <p:sp>
        <p:nvSpPr>
          <p:cNvPr id="21" name="원통 48"/>
          <p:cNvSpPr/>
          <p:nvPr/>
        </p:nvSpPr>
        <p:spPr>
          <a:xfrm>
            <a:off x="7407440" y="4692969"/>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2" name="정육면체 38"/>
          <p:cNvSpPr/>
          <p:nvPr/>
        </p:nvSpPr>
        <p:spPr>
          <a:xfrm>
            <a:off x="5673480" y="41606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유연한 전문 구성</a:t>
            </a:r>
            <a:r>
              <a:rPr kumimoji="1" lang="en-US" altLang="ko-KR" sz="1200" b="1" i="0" u="none" strike="noStrike" kern="0" cap="none" spc="0" normalizeH="0" baseline="0" noProof="0" dirty="0">
                <a:ln>
                  <a:noFill/>
                </a:ln>
                <a:solidFill>
                  <a:srgbClr val="000000"/>
                </a:solidFill>
                <a:effectLst/>
                <a:uLnTx/>
                <a:uFillTx/>
                <a:latin typeface="+mn-ea"/>
              </a:rPr>
              <a:t>/</a:t>
            </a:r>
            <a:r>
              <a:rPr kumimoji="1" lang="ko-KR" altLang="en-US" sz="1200" b="1" i="0" u="none" strike="noStrike" kern="0" cap="none" spc="0" normalizeH="0" baseline="0" noProof="0" dirty="0">
                <a:ln>
                  <a:noFill/>
                </a:ln>
                <a:solidFill>
                  <a:srgbClr val="000000"/>
                </a:solidFill>
                <a:effectLst/>
                <a:uLnTx/>
                <a:uFillTx/>
                <a:latin typeface="+mn-ea"/>
              </a:rPr>
              <a:t>관리와 서비스 구성관리를 위한 다양한 관리 기능</a:t>
            </a:r>
          </a:p>
        </p:txBody>
      </p:sp>
      <p:sp>
        <p:nvSpPr>
          <p:cNvPr id="23" name="원통 47"/>
          <p:cNvSpPr/>
          <p:nvPr/>
        </p:nvSpPr>
        <p:spPr>
          <a:xfrm>
            <a:off x="7407440" y="3728864"/>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4" name="정육면체 37"/>
          <p:cNvSpPr/>
          <p:nvPr/>
        </p:nvSpPr>
        <p:spPr>
          <a:xfrm>
            <a:off x="5673480" y="31827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a:ln>
                  <a:noFill/>
                </a:ln>
                <a:solidFill>
                  <a:srgbClr val="000000"/>
                </a:solidFill>
                <a:effectLst/>
                <a:uLnTx/>
                <a:uFillTx/>
                <a:latin typeface="+mn-ea"/>
              </a:rPr>
              <a:t>컴포넌트 기반의 </a:t>
            </a:r>
            <a:r>
              <a:rPr kumimoji="1" lang="en-US" altLang="ko-KR" sz="1200" b="1" i="0" u="none" strike="noStrike" kern="0" cap="none" spc="0" normalizeH="0" baseline="0" noProof="0" dirty="0">
                <a:ln>
                  <a:noFill/>
                </a:ln>
                <a:solidFill>
                  <a:srgbClr val="000000"/>
                </a:solidFill>
                <a:effectLst/>
                <a:uLnTx/>
                <a:uFillTx/>
                <a:latin typeface="+mn-ea"/>
              </a:rPr>
              <a:t>Application </a:t>
            </a:r>
            <a:r>
              <a:rPr kumimoji="1" lang="en-US" altLang="ko-KR" sz="1200" b="1" i="0" u="none" strike="noStrike" kern="0" cap="none" spc="0" normalizeH="0" baseline="0" noProof="0" dirty="0" smtClean="0">
                <a:ln>
                  <a:noFill/>
                </a:ln>
                <a:solidFill>
                  <a:srgbClr val="000000"/>
                </a:solidFill>
                <a:effectLst/>
                <a:uLnTx/>
                <a:uFillTx/>
                <a:latin typeface="+mn-ea"/>
              </a:rPr>
              <a:t> </a:t>
            </a:r>
            <a:r>
              <a:rPr kumimoji="1" lang="en-US" altLang="ko-KR" sz="1200" b="1" i="0" u="none" strike="noStrike" kern="0" cap="none" spc="0" normalizeH="0" baseline="0" noProof="0" dirty="0">
                <a:ln>
                  <a:noFill/>
                </a:ln>
                <a:solidFill>
                  <a:srgbClr val="000000"/>
                </a:solidFill>
                <a:effectLst/>
                <a:uLnTx/>
                <a:uFillTx/>
                <a:latin typeface="+mn-ea"/>
              </a:rPr>
              <a:t>Process Engine</a:t>
            </a:r>
            <a:endParaRPr kumimoji="1" lang="ko-KR" altLang="en-US" sz="1200" b="1" i="0" u="none" strike="noStrike" kern="0" cap="none" spc="0" normalizeH="0" baseline="0" noProof="0" dirty="0">
              <a:ln>
                <a:noFill/>
              </a:ln>
              <a:solidFill>
                <a:srgbClr val="000000"/>
              </a:solidFill>
              <a:effectLst/>
              <a:uLnTx/>
              <a:uFillTx/>
              <a:latin typeface="+mn-ea"/>
            </a:endParaRPr>
          </a:p>
        </p:txBody>
      </p:sp>
      <p:sp>
        <p:nvSpPr>
          <p:cNvPr id="25" name="원통 46"/>
          <p:cNvSpPr/>
          <p:nvPr/>
        </p:nvSpPr>
        <p:spPr>
          <a:xfrm>
            <a:off x="7407440" y="2750964"/>
            <a:ext cx="132080" cy="504000"/>
          </a:xfrm>
          <a:prstGeom prst="can">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algn="ctr" fontAlgn="base" latinLnBrk="0">
              <a:spcBef>
                <a:spcPct val="0"/>
              </a:spcBef>
              <a:spcAft>
                <a:spcPct val="0"/>
              </a:spcAft>
            </a:pPr>
            <a:endParaRPr kumimoji="1" lang="ko-KR" altLang="en-US" sz="1200" b="1" kern="0">
              <a:solidFill>
                <a:srgbClr val="000000"/>
              </a:solidFill>
              <a:latin typeface="+mn-ea"/>
            </a:endParaRPr>
          </a:p>
        </p:txBody>
      </p:sp>
      <p:sp>
        <p:nvSpPr>
          <p:cNvPr id="26" name="정육면체 36"/>
          <p:cNvSpPr/>
          <p:nvPr/>
        </p:nvSpPr>
        <p:spPr>
          <a:xfrm>
            <a:off x="5673480" y="2204864"/>
            <a:ext cx="3600000" cy="673100"/>
          </a:xfrm>
          <a:prstGeom prst="cube">
            <a:avLst>
              <a:gd name="adj" fmla="val 18023"/>
            </a:avLst>
          </a:prstGeom>
          <a:solidFill>
            <a:srgbClr val="BBE0E3"/>
          </a:solidFill>
          <a:ln w="25400" cap="flat" cmpd="sng" algn="ctr">
            <a:solidFill>
              <a:schemeClr val="bg1"/>
            </a:solidFill>
            <a:prstDash val="solid"/>
          </a:ln>
          <a:effectLst/>
        </p:spPr>
        <p:txBody>
          <a:bodyPr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ko-KR" altLang="en-US" sz="1200" b="1" i="0" u="none" strike="noStrike" kern="0" cap="none" spc="0" normalizeH="0" baseline="0" noProof="0" dirty="0" smtClean="0">
                <a:ln>
                  <a:noFill/>
                </a:ln>
                <a:solidFill>
                  <a:srgbClr val="000000"/>
                </a:solidFill>
                <a:effectLst/>
                <a:uLnTx/>
                <a:uFillTx/>
                <a:latin typeface="+mn-ea"/>
              </a:rPr>
              <a:t>대 </a:t>
            </a:r>
            <a:r>
              <a:rPr kumimoji="1" lang="ko-KR" altLang="en-US" sz="1200" b="1" i="0" u="none" strike="noStrike" kern="0" cap="none" spc="0" normalizeH="0" baseline="0" noProof="0" dirty="0">
                <a:ln>
                  <a:noFill/>
                </a:ln>
                <a:solidFill>
                  <a:srgbClr val="000000"/>
                </a:solidFill>
                <a:effectLst/>
                <a:uLnTx/>
                <a:uFillTx/>
                <a:latin typeface="+mn-ea"/>
              </a:rPr>
              <a:t>용량 및 대량 거래 처리 </a:t>
            </a:r>
            <a:r>
              <a:rPr kumimoji="1" lang="ko-KR" altLang="en-US" sz="1200" b="1" i="0" u="none" strike="noStrike" kern="0" cap="none" spc="0" normalizeH="0" baseline="0" noProof="0" dirty="0" smtClean="0">
                <a:ln>
                  <a:noFill/>
                </a:ln>
                <a:solidFill>
                  <a:srgbClr val="000000"/>
                </a:solidFill>
                <a:effectLst/>
                <a:uLnTx/>
                <a:uFillTx/>
                <a:latin typeface="+mn-ea"/>
              </a:rPr>
              <a:t>성능 검증</a:t>
            </a:r>
            <a:endParaRPr kumimoji="1" lang="en-US" altLang="ko-KR" sz="1200" b="1" i="0" u="none" strike="noStrike" kern="0" cap="none" spc="0" normalizeH="0" baseline="0" noProof="0" dirty="0" smtClean="0">
              <a:ln>
                <a:noFill/>
              </a:ln>
              <a:solidFill>
                <a:srgbClr val="000000"/>
              </a:solidFill>
              <a:effectLst/>
              <a:uLnTx/>
              <a:uFillTx/>
              <a:latin typeface="+mn-ea"/>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kern="0" dirty="0" smtClean="0">
                <a:solidFill>
                  <a:srgbClr val="000000"/>
                </a:solidFill>
                <a:latin typeface="+mn-ea"/>
              </a:rPr>
              <a:t>(</a:t>
            </a:r>
            <a:r>
              <a:rPr kumimoji="1" lang="ko-KR" altLang="en-US" sz="1100" b="1" kern="0" dirty="0" smtClean="0">
                <a:solidFill>
                  <a:srgbClr val="000000"/>
                </a:solidFill>
                <a:latin typeface="+mn-ea"/>
              </a:rPr>
              <a:t>기본 아키텍처 </a:t>
            </a:r>
            <a:r>
              <a:rPr kumimoji="1" lang="en-US" altLang="ko-KR" sz="1100" b="1" kern="0" dirty="0" smtClean="0">
                <a:solidFill>
                  <a:srgbClr val="000000"/>
                </a:solidFill>
                <a:latin typeface="+mn-ea"/>
              </a:rPr>
              <a:t>KB</a:t>
            </a:r>
            <a:r>
              <a:rPr kumimoji="1" lang="ko-KR" altLang="en-US" sz="1100" b="1" kern="0" dirty="0" smtClean="0">
                <a:solidFill>
                  <a:srgbClr val="000000"/>
                </a:solidFill>
                <a:latin typeface="+mn-ea"/>
              </a:rPr>
              <a:t>에서 검증</a:t>
            </a:r>
            <a:r>
              <a:rPr kumimoji="1" lang="en-US" altLang="ko-KR" sz="1100" b="1" kern="0" dirty="0" smtClean="0">
                <a:solidFill>
                  <a:srgbClr val="000000"/>
                </a:solidFill>
                <a:latin typeface="+mn-ea"/>
              </a:rPr>
              <a:t>, </a:t>
            </a:r>
            <a:r>
              <a:rPr kumimoji="1" lang="ko-KR" altLang="en-US" sz="1100" b="1" kern="0" dirty="0" smtClean="0">
                <a:solidFill>
                  <a:srgbClr val="000000"/>
                </a:solidFill>
                <a:latin typeface="+mn-ea"/>
              </a:rPr>
              <a:t>최고 </a:t>
            </a:r>
            <a:r>
              <a:rPr kumimoji="1" lang="en-US" altLang="ko-KR" sz="1100" b="1" kern="0" dirty="0" smtClean="0">
                <a:solidFill>
                  <a:srgbClr val="000000"/>
                </a:solidFill>
                <a:latin typeface="+mn-ea"/>
              </a:rPr>
              <a:t>2,000TPS)</a:t>
            </a:r>
            <a:endParaRPr kumimoji="1" lang="ko-KR" altLang="en-US" sz="1100" b="1" i="0" u="none" strike="noStrike" kern="0" cap="none" spc="0" normalizeH="0" baseline="0" noProof="0" dirty="0">
              <a:ln>
                <a:noFill/>
              </a:ln>
              <a:solidFill>
                <a:srgbClr val="000000"/>
              </a:solidFill>
              <a:effectLst/>
              <a:uLnTx/>
              <a:uFillTx/>
              <a:latin typeface="+mn-ea"/>
            </a:endParaRPr>
          </a:p>
        </p:txBody>
      </p:sp>
    </p:spTree>
    <p:extLst>
      <p:ext uri="{BB962C8B-B14F-4D97-AF65-F5344CB8AC3E}">
        <p14:creationId xmlns:p14="http://schemas.microsoft.com/office/powerpoint/2010/main" val="2297795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 구조</a:t>
            </a:r>
            <a:endParaRPr lang="ko-KR" altLang="en-GB" dirty="0"/>
          </a:p>
        </p:txBody>
      </p:sp>
      <p:sp>
        <p:nvSpPr>
          <p:cNvPr id="116" name="제목 1"/>
          <p:cNvSpPr>
            <a:spLocks noGrp="1"/>
          </p:cNvSpPr>
          <p:nvPr>
            <p:ph type="title"/>
          </p:nvPr>
        </p:nvSpPr>
        <p:spPr>
          <a:xfrm>
            <a:off x="344488" y="928688"/>
            <a:ext cx="9289032" cy="492443"/>
          </a:xfrm>
        </p:spPr>
        <p:txBody>
          <a:bodyPr>
            <a:scene3d>
              <a:camera prst="orthographicFront"/>
              <a:lightRig rig="threePt" dir="t"/>
            </a:scene3d>
            <a:sp3d extrusionH="57150">
              <a:bevelT w="38100" h="38100"/>
            </a:sp3d>
          </a:bodyPr>
          <a:lstStyle/>
          <a:p>
            <a:r>
              <a:rPr lang="ko-KR" altLang="en-US" dirty="0"/>
              <a:t>다양한 업무환경과 </a:t>
            </a:r>
            <a:r>
              <a:rPr lang="en-US" altLang="ko-KR" dirty="0"/>
              <a:t>HTTP, XML, FALT  TEXT, DTO</a:t>
            </a:r>
            <a:r>
              <a:rPr lang="ko-KR" altLang="en-US" dirty="0"/>
              <a:t>의 메시지에 대한 제어와 관리를 통해 유연한 인터페이스를 </a:t>
            </a:r>
            <a:r>
              <a:rPr lang="ko-KR" altLang="en-US" dirty="0" smtClean="0"/>
              <a:t>지원합니다</a:t>
            </a:r>
            <a:r>
              <a:rPr lang="en-US" altLang="ko-KR" dirty="0" smtClean="0"/>
              <a:t>.</a:t>
            </a:r>
            <a:endParaRPr lang="ko-KR" altLang="en-US" dirty="0"/>
          </a:p>
        </p:txBody>
      </p:sp>
      <p:sp>
        <p:nvSpPr>
          <p:cNvPr id="11" name="Cube 10"/>
          <p:cNvSpPr/>
          <p:nvPr/>
        </p:nvSpPr>
        <p:spPr>
          <a:xfrm>
            <a:off x="7484239" y="2161728"/>
            <a:ext cx="2118297"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System Interface</a:t>
            </a:r>
          </a:p>
        </p:txBody>
      </p:sp>
      <p:sp>
        <p:nvSpPr>
          <p:cNvPr id="12" name="Cube 11"/>
          <p:cNvSpPr/>
          <p:nvPr/>
        </p:nvSpPr>
        <p:spPr>
          <a:xfrm>
            <a:off x="4871785" y="2161728"/>
            <a:ext cx="2409151"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Application Service</a:t>
            </a:r>
          </a:p>
        </p:txBody>
      </p:sp>
      <p:sp>
        <p:nvSpPr>
          <p:cNvPr id="13" name="Cube 12"/>
          <p:cNvSpPr/>
          <p:nvPr/>
        </p:nvSpPr>
        <p:spPr>
          <a:xfrm>
            <a:off x="2662407" y="2161728"/>
            <a:ext cx="2118297" cy="2008689"/>
          </a:xfrm>
          <a:prstGeom prst="cube">
            <a:avLst>
              <a:gd name="adj" fmla="val 3808"/>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a:solidFill>
                  <a:sysClr val="windowText" lastClr="000000"/>
                </a:solidFill>
                <a:effectLst>
                  <a:outerShdw blurRad="38100" dist="38100" dir="2700000" algn="tl">
                    <a:srgbClr val="FFFFFF"/>
                  </a:outerShdw>
                </a:effectLst>
                <a:latin typeface="+mn-ea"/>
              </a:rPr>
              <a:t>Message </a:t>
            </a:r>
            <a:r>
              <a:rPr lang="en-US" altLang="ko-KR" sz="1200" b="1" kern="0" dirty="0" smtClean="0">
                <a:solidFill>
                  <a:sysClr val="windowText" lastClr="000000"/>
                </a:solidFill>
                <a:effectLst>
                  <a:outerShdw blurRad="38100" dist="38100" dir="2700000" algn="tl">
                    <a:srgbClr val="FFFFFF"/>
                  </a:outerShdw>
                </a:effectLst>
                <a:latin typeface="+mn-ea"/>
              </a:rPr>
              <a:t>Control</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4" name="Cube 13"/>
          <p:cNvSpPr/>
          <p:nvPr/>
        </p:nvSpPr>
        <p:spPr>
          <a:xfrm>
            <a:off x="1010659" y="2161728"/>
            <a:ext cx="1500853" cy="2008689"/>
          </a:xfrm>
          <a:prstGeom prst="cube">
            <a:avLst>
              <a:gd name="adj" fmla="val 4712"/>
            </a:avLst>
          </a:prstGeom>
          <a:ln>
            <a:solidFill>
              <a:schemeClr val="bg1">
                <a:lumMod val="85000"/>
              </a:schemeClr>
            </a:solidFill>
          </a:ln>
        </p:spPr>
        <p:style>
          <a:lnRef idx="0">
            <a:schemeClr val="accent3"/>
          </a:lnRef>
          <a:fillRef idx="3">
            <a:schemeClr val="accent3"/>
          </a:fillRef>
          <a:effectRef idx="3">
            <a:schemeClr val="accent3"/>
          </a:effectRef>
          <a:fontRef idx="minor">
            <a:schemeClr val="lt1"/>
          </a:fontRef>
        </p:style>
        <p:txBody>
          <a:bodyPr tIns="0" rtlCol="0" anchor="t"/>
          <a:lstStyle/>
          <a:p>
            <a:pPr lvl="0" algn="ctr" defTabSz="449263" eaLnBrk="0" latinLnBrk="0" hangingPunct="0">
              <a:defRPr/>
            </a:pPr>
            <a:r>
              <a:rPr lang="en-US" altLang="ko-KR" sz="1200" b="1" kern="0" dirty="0" smtClean="0">
                <a:solidFill>
                  <a:sysClr val="windowText" lastClr="000000"/>
                </a:solidFill>
                <a:effectLst>
                  <a:outerShdw blurRad="38100" dist="38100" dir="2700000" algn="tl">
                    <a:srgbClr val="FFFFFF"/>
                  </a:outerShdw>
                </a:effectLst>
                <a:latin typeface="+mn-ea"/>
              </a:rPr>
              <a:t>Controller</a:t>
            </a:r>
            <a:endParaRPr lang="en-US" altLang="ko-KR" sz="1200" b="1" kern="0" dirty="0">
              <a:solidFill>
                <a:sysClr val="windowText" lastClr="000000"/>
              </a:solidFill>
              <a:effectLst>
                <a:outerShdw blurRad="38100" dist="38100" dir="2700000" algn="tl">
                  <a:srgbClr val="FFFFFF"/>
                </a:outerShdw>
              </a:effectLst>
              <a:latin typeface="+mn-ea"/>
            </a:endParaRPr>
          </a:p>
        </p:txBody>
      </p:sp>
      <p:sp>
        <p:nvSpPr>
          <p:cNvPr id="15" name="Rectangle 4"/>
          <p:cNvSpPr>
            <a:spLocks noChangeArrowheads="1"/>
          </p:cNvSpPr>
          <p:nvPr/>
        </p:nvSpPr>
        <p:spPr bwMode="ltGray">
          <a:xfrm>
            <a:off x="7310660" y="1784061"/>
            <a:ext cx="2427779" cy="4525259"/>
          </a:xfrm>
          <a:prstGeom prst="rect">
            <a:avLst/>
          </a:prstGeom>
          <a:noFill/>
          <a:ln w="25400" cap="flat" cmpd="sng" algn="ctr">
            <a:solidFill>
              <a:srgbClr val="808080">
                <a:lumMod val="60000"/>
                <a:lumOff val="4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smtClean="0">
              <a:ln>
                <a:noFill/>
              </a:ln>
              <a:solidFill>
                <a:sysClr val="windowText" lastClr="000000"/>
              </a:solidFill>
              <a:effectLst/>
              <a:uLnTx/>
              <a:uFillTx/>
              <a:latin typeface="Arial"/>
              <a:ea typeface="돋움체"/>
            </a:endParaRPr>
          </a:p>
        </p:txBody>
      </p:sp>
      <p:sp>
        <p:nvSpPr>
          <p:cNvPr id="16" name="Rectangle 4"/>
          <p:cNvSpPr>
            <a:spLocks noChangeArrowheads="1"/>
          </p:cNvSpPr>
          <p:nvPr/>
        </p:nvSpPr>
        <p:spPr bwMode="ltGray">
          <a:xfrm>
            <a:off x="2576368" y="1784061"/>
            <a:ext cx="4734292" cy="4525259"/>
          </a:xfrm>
          <a:prstGeom prst="rect">
            <a:avLst/>
          </a:prstGeom>
          <a:noFill/>
          <a:ln w="25400" cap="flat" cmpd="sng" algn="ctr">
            <a:solidFill>
              <a:srgbClr val="808080">
                <a:lumMod val="40000"/>
                <a:lumOff val="6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7" name="Rectangle 4"/>
          <p:cNvSpPr>
            <a:spLocks noChangeArrowheads="1"/>
          </p:cNvSpPr>
          <p:nvPr/>
        </p:nvSpPr>
        <p:spPr bwMode="ltGray">
          <a:xfrm>
            <a:off x="201613" y="1784061"/>
            <a:ext cx="2375661" cy="4525259"/>
          </a:xfrm>
          <a:prstGeom prst="rect">
            <a:avLst/>
          </a:prstGeom>
          <a:noFill/>
          <a:ln w="25400" cap="flat" cmpd="sng" algn="ctr">
            <a:solidFill>
              <a:srgbClr val="808080">
                <a:lumMod val="40000"/>
                <a:lumOff val="60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endParaRPr kumimoji="0" lang="en-US" altLang="ko-KR" sz="12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8" name="Rectangle 4"/>
          <p:cNvSpPr>
            <a:spLocks noChangeArrowheads="1"/>
          </p:cNvSpPr>
          <p:nvPr/>
        </p:nvSpPr>
        <p:spPr bwMode="ltGray">
          <a:xfrm>
            <a:off x="201612" y="1556792"/>
            <a:ext cx="2375661"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smtClean="0">
                <a:ln>
                  <a:noFill/>
                </a:ln>
                <a:solidFill>
                  <a:sysClr val="windowText" lastClr="000000"/>
                </a:solidFill>
                <a:effectLst/>
                <a:uLnTx/>
                <a:uFillTx/>
                <a:latin typeface="Arial"/>
                <a:ea typeface="돋움체"/>
              </a:rPr>
              <a:t>HTTPS/XML/FLAT/MAP</a:t>
            </a:r>
            <a:endParaRPr kumimoji="0" lang="en-US" altLang="ko-KR" sz="1100" b="1" i="0" u="none" strike="noStrike" kern="0" cap="none" spc="0" normalizeH="0" baseline="0" noProof="0" dirty="0">
              <a:ln>
                <a:noFill/>
              </a:ln>
              <a:solidFill>
                <a:sysClr val="windowText" lastClr="000000"/>
              </a:solidFill>
              <a:effectLst/>
              <a:uLnTx/>
              <a:uFillTx/>
              <a:latin typeface="Arial"/>
              <a:ea typeface="돋움체"/>
            </a:endParaRPr>
          </a:p>
        </p:txBody>
      </p:sp>
      <p:sp>
        <p:nvSpPr>
          <p:cNvPr id="19" name="Rectangle 5"/>
          <p:cNvSpPr>
            <a:spLocks noChangeArrowheads="1"/>
          </p:cNvSpPr>
          <p:nvPr/>
        </p:nvSpPr>
        <p:spPr bwMode="ltGray">
          <a:xfrm>
            <a:off x="2577530" y="1556792"/>
            <a:ext cx="4733130"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err="1">
                <a:ln>
                  <a:noFill/>
                </a:ln>
                <a:solidFill>
                  <a:sysClr val="windowText" lastClr="000000"/>
                </a:solidFill>
                <a:effectLst/>
                <a:uLnTx/>
                <a:uFillTx/>
                <a:latin typeface="Arial"/>
                <a:ea typeface="돋움체"/>
              </a:rPr>
              <a:t>GenericDTO</a:t>
            </a:r>
            <a:endParaRPr kumimoji="0" lang="en-US" altLang="ko-KR" sz="1100" b="1" i="0" u="none" strike="noStrike" kern="0" cap="none" spc="0" normalizeH="0" baseline="0" noProof="0" dirty="0">
              <a:ln>
                <a:noFill/>
              </a:ln>
              <a:solidFill>
                <a:sysClr val="windowText" lastClr="000000"/>
              </a:solidFill>
              <a:effectLst/>
              <a:uLnTx/>
              <a:uFillTx/>
              <a:latin typeface="Arial"/>
              <a:ea typeface="돋움체"/>
            </a:endParaRPr>
          </a:p>
        </p:txBody>
      </p:sp>
      <p:sp>
        <p:nvSpPr>
          <p:cNvPr id="20" name="Rectangle 6"/>
          <p:cNvSpPr>
            <a:spLocks noChangeArrowheads="1"/>
          </p:cNvSpPr>
          <p:nvPr/>
        </p:nvSpPr>
        <p:spPr bwMode="ltGray">
          <a:xfrm>
            <a:off x="7310659" y="1556792"/>
            <a:ext cx="2426400" cy="216000"/>
          </a:xfrm>
          <a:prstGeom prst="rect">
            <a:avLst/>
          </a:prstGeom>
          <a:solidFill>
            <a:schemeClr val="bg1">
              <a:lumMod val="85000"/>
            </a:schemeClr>
          </a:solidFill>
          <a:ln w="25400" cap="flat" cmpd="sng" algn="ctr">
            <a:solidFill>
              <a:srgbClr val="808080">
                <a:lumMod val="75000"/>
              </a:srgbClr>
            </a:solidFill>
            <a:prstDash val="solid"/>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100" b="1" i="0" u="none" strike="noStrike" kern="0" cap="none" spc="0" normalizeH="0" baseline="0" noProof="0" dirty="0">
                <a:ln>
                  <a:noFill/>
                </a:ln>
                <a:solidFill>
                  <a:sysClr val="windowText" lastClr="000000"/>
                </a:solidFill>
                <a:effectLst/>
                <a:uLnTx/>
                <a:uFillTx/>
                <a:latin typeface="Arial"/>
                <a:ea typeface="돋움체"/>
              </a:rPr>
              <a:t>SQL / XML / FLAT</a:t>
            </a:r>
          </a:p>
        </p:txBody>
      </p:sp>
      <p:sp>
        <p:nvSpPr>
          <p:cNvPr id="21" name="AutoShape 2"/>
          <p:cNvSpPr>
            <a:spLocks noChangeArrowheads="1"/>
          </p:cNvSpPr>
          <p:nvPr/>
        </p:nvSpPr>
        <p:spPr bwMode="ltGray">
          <a:xfrm>
            <a:off x="8554194"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err="1">
                <a:ln>
                  <a:noFill/>
                </a:ln>
                <a:solidFill>
                  <a:sysClr val="windowText" lastClr="000000"/>
                </a:solidFill>
                <a:effectLst/>
                <a:uLnTx/>
                <a:uFillTx/>
              </a:rPr>
              <a:t>Etc</a:t>
            </a:r>
            <a:endParaRPr kumimoji="0" lang="en-US" altLang="ko-KR" sz="1000" b="1" i="0" u="none" strike="noStrike" kern="0" cap="none" spc="0" normalizeH="0" baseline="0" noProof="0" dirty="0">
              <a:ln>
                <a:noFill/>
              </a:ln>
              <a:solidFill>
                <a:sysClr val="windowText" lastClr="000000"/>
              </a:solidFill>
              <a:effectLst/>
              <a:uLnTx/>
              <a:uFillTx/>
            </a:endParaRPr>
          </a:p>
        </p:txBody>
      </p:sp>
      <p:sp>
        <p:nvSpPr>
          <p:cNvPr id="22" name="Rectangle 8"/>
          <p:cNvSpPr>
            <a:spLocks noChangeArrowheads="1"/>
          </p:cNvSpPr>
          <p:nvPr/>
        </p:nvSpPr>
        <p:spPr bwMode="ltGray">
          <a:xfrm>
            <a:off x="2742220" y="3144488"/>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lvl1pPr algn="ctr" eaLnBrk="0" hangingPunct="0">
              <a:spcBef>
                <a:spcPct val="50000"/>
              </a:spcBef>
              <a:defRPr kumimoji="1" sz="1600" b="1">
                <a:solidFill>
                  <a:schemeClr val="tx1"/>
                </a:solidFill>
                <a:latin typeface="-2002" pitchFamily="18" charset="-127"/>
                <a:ea typeface="-2002" pitchFamily="18" charset="-127"/>
              </a:defRPr>
            </a:lvl1pPr>
            <a:lvl2pPr marL="742950" indent="-285750" algn="ctr" eaLnBrk="0" hangingPunct="0">
              <a:spcBef>
                <a:spcPct val="50000"/>
              </a:spcBef>
              <a:defRPr kumimoji="1" sz="1600" b="1">
                <a:solidFill>
                  <a:schemeClr val="tx1"/>
                </a:solidFill>
                <a:latin typeface="-2002" pitchFamily="18" charset="-127"/>
                <a:ea typeface="-2002" pitchFamily="18" charset="-127"/>
              </a:defRPr>
            </a:lvl2pPr>
            <a:lvl3pPr marL="1143000" indent="-228600" algn="ctr" eaLnBrk="0" hangingPunct="0">
              <a:spcBef>
                <a:spcPct val="50000"/>
              </a:spcBef>
              <a:defRPr kumimoji="1" sz="1600" b="1">
                <a:solidFill>
                  <a:schemeClr val="tx1"/>
                </a:solidFill>
                <a:latin typeface="-2002" pitchFamily="18" charset="-127"/>
                <a:ea typeface="-2002" pitchFamily="18" charset="-127"/>
              </a:defRPr>
            </a:lvl3pPr>
            <a:lvl4pPr marL="1600200" indent="-228600" algn="ctr" eaLnBrk="0" hangingPunct="0">
              <a:spcBef>
                <a:spcPct val="50000"/>
              </a:spcBef>
              <a:defRPr kumimoji="1" sz="1600" b="1">
                <a:solidFill>
                  <a:schemeClr val="tx1"/>
                </a:solidFill>
                <a:latin typeface="-2002" pitchFamily="18" charset="-127"/>
                <a:ea typeface="-2002" pitchFamily="18" charset="-127"/>
              </a:defRPr>
            </a:lvl4pPr>
            <a:lvl5pPr marL="2057400" indent="-228600" algn="ctr" eaLnBrk="0" hangingPunct="0">
              <a:spcBef>
                <a:spcPct val="50000"/>
              </a:spcBef>
              <a:defRPr kumimoji="1" sz="1600" b="1">
                <a:solidFill>
                  <a:schemeClr val="tx1"/>
                </a:solidFill>
                <a:latin typeface="-2002" pitchFamily="18" charset="-127"/>
                <a:ea typeface="-2002" pitchFamily="18" charset="-127"/>
              </a:defRPr>
            </a:lvl5pPr>
            <a:lvl6pPr marL="25146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6pPr>
            <a:lvl7pPr marL="29718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7pPr>
            <a:lvl8pPr marL="34290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8pPr>
            <a:lvl9pPr marL="38862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9pPr>
          </a:lstStyle>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Message</a:t>
            </a:r>
          </a:p>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rPr>
              <a:t>Manager</a:t>
            </a:r>
          </a:p>
        </p:txBody>
      </p:sp>
      <p:sp>
        <p:nvSpPr>
          <p:cNvPr id="23" name="Rectangle 9"/>
          <p:cNvSpPr>
            <a:spLocks noChangeArrowheads="1"/>
          </p:cNvSpPr>
          <p:nvPr/>
        </p:nvSpPr>
        <p:spPr bwMode="ltGray">
          <a:xfrm>
            <a:off x="3405545" y="2511250"/>
            <a:ext cx="540000" cy="324000"/>
          </a:xfrm>
          <a:prstGeom prst="rect">
            <a:avLst/>
          </a:prstGeom>
          <a:solidFill>
            <a:srgbClr val="808080">
              <a:lumMod val="60000"/>
              <a:lumOff val="40000"/>
            </a:srgbClr>
          </a:solidFill>
          <a:ln w="6350" algn="ctr">
            <a:solidFill>
              <a:srgbClr val="000000"/>
            </a:solidFill>
            <a:miter lim="800000"/>
            <a:headEnd type="none" w="lg" len="lg"/>
            <a:tailEnd type="none" w="lg" len="lg"/>
          </a:ln>
          <a:effectLst/>
        </p:spPr>
        <p:txBody>
          <a:bodyPr wrap="none" anchor="ct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Formatter</a:t>
            </a:r>
          </a:p>
        </p:txBody>
      </p:sp>
      <p:sp>
        <p:nvSpPr>
          <p:cNvPr id="24" name="Rectangle 10"/>
          <p:cNvSpPr>
            <a:spLocks noChangeArrowheads="1"/>
          </p:cNvSpPr>
          <p:nvPr/>
        </p:nvSpPr>
        <p:spPr bwMode="ltGray">
          <a:xfrm>
            <a:off x="3405545" y="3742331"/>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Validator</a:t>
            </a:r>
          </a:p>
        </p:txBody>
      </p:sp>
      <p:sp>
        <p:nvSpPr>
          <p:cNvPr id="25" name="Rectangle 11"/>
          <p:cNvSpPr>
            <a:spLocks noChangeArrowheads="1"/>
          </p:cNvSpPr>
          <p:nvPr/>
        </p:nvSpPr>
        <p:spPr bwMode="ltGray">
          <a:xfrm>
            <a:off x="4125625" y="2511250"/>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Logger</a:t>
            </a:r>
          </a:p>
        </p:txBody>
      </p:sp>
      <p:cxnSp>
        <p:nvCxnSpPr>
          <p:cNvPr id="26" name="AutoShape 12"/>
          <p:cNvCxnSpPr>
            <a:cxnSpLocks noChangeShapeType="1"/>
            <a:stCxn id="22" idx="0"/>
            <a:endCxn id="23" idx="1"/>
          </p:cNvCxnSpPr>
          <p:nvPr/>
        </p:nvCxnSpPr>
        <p:spPr bwMode="ltGray">
          <a:xfrm rot="5400000" flipH="1" flipV="1">
            <a:off x="2973263" y="2712207"/>
            <a:ext cx="471238" cy="393325"/>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27" name="AutoShape 13"/>
          <p:cNvCxnSpPr>
            <a:cxnSpLocks noChangeShapeType="1"/>
            <a:stCxn id="22" idx="2"/>
            <a:endCxn id="24" idx="1"/>
          </p:cNvCxnSpPr>
          <p:nvPr/>
        </p:nvCxnSpPr>
        <p:spPr bwMode="ltGray">
          <a:xfrm rot="16200000" flipH="1">
            <a:off x="2990961" y="3489746"/>
            <a:ext cx="435843" cy="393325"/>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28" name="AutoShape 14"/>
          <p:cNvCxnSpPr>
            <a:cxnSpLocks noChangeShapeType="1"/>
            <a:stCxn id="22" idx="0"/>
            <a:endCxn id="25" idx="2"/>
          </p:cNvCxnSpPr>
          <p:nvPr/>
        </p:nvCxnSpPr>
        <p:spPr bwMode="ltGray">
          <a:xfrm rot="5400000" flipH="1" flipV="1">
            <a:off x="3549303" y="2298167"/>
            <a:ext cx="309238" cy="1383405"/>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29" name="Rectangle 16"/>
          <p:cNvSpPr>
            <a:spLocks noChangeArrowheads="1"/>
          </p:cNvSpPr>
          <p:nvPr/>
        </p:nvSpPr>
        <p:spPr bwMode="ltGray">
          <a:xfrm>
            <a:off x="3873537" y="3144488"/>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 </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Router</a:t>
            </a:r>
          </a:p>
        </p:txBody>
      </p:sp>
      <p:sp>
        <p:nvSpPr>
          <p:cNvPr id="30" name="AutoShape 28"/>
          <p:cNvSpPr>
            <a:spLocks noChangeArrowheads="1"/>
          </p:cNvSpPr>
          <p:nvPr/>
        </p:nvSpPr>
        <p:spPr bwMode="ltGray">
          <a:xfrm>
            <a:off x="8934568"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EAI</a:t>
            </a:r>
          </a:p>
        </p:txBody>
      </p:sp>
      <p:sp>
        <p:nvSpPr>
          <p:cNvPr id="31" name="원통 121"/>
          <p:cNvSpPr>
            <a:spLocks noChangeArrowheads="1"/>
          </p:cNvSpPr>
          <p:nvPr/>
        </p:nvSpPr>
        <p:spPr bwMode="auto">
          <a:xfrm>
            <a:off x="8802335" y="1829023"/>
            <a:ext cx="720725" cy="288000"/>
          </a:xfrm>
          <a:prstGeom prst="can">
            <a:avLst>
              <a:gd name="adj" fmla="val 25000"/>
            </a:avLst>
          </a:prstGeom>
          <a:solidFill>
            <a:srgbClr val="FFFFFF">
              <a:lumMod val="95000"/>
            </a:srgbClr>
          </a:solidFill>
          <a:ln w="6350" algn="ctr">
            <a:solidFill>
              <a:srgbClr val="000000"/>
            </a:solidFill>
            <a:round/>
            <a:headEnd/>
            <a:tailEnd/>
          </a:ln>
          <a:effectLst/>
        </p:spPr>
        <p:txBody>
          <a:bodyPr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DBMS</a:t>
            </a:r>
          </a:p>
        </p:txBody>
      </p:sp>
      <p:sp>
        <p:nvSpPr>
          <p:cNvPr id="32" name="Rectangle 30"/>
          <p:cNvSpPr>
            <a:spLocks noChangeArrowheads="1"/>
          </p:cNvSpPr>
          <p:nvPr/>
        </p:nvSpPr>
        <p:spPr bwMode="ltGray">
          <a:xfrm>
            <a:off x="5804867" y="2799282"/>
            <a:ext cx="301055" cy="1014413"/>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FC</a:t>
            </a:r>
          </a:p>
        </p:txBody>
      </p:sp>
      <p:sp>
        <p:nvSpPr>
          <p:cNvPr id="33" name="Rectangle 31"/>
          <p:cNvSpPr>
            <a:spLocks noChangeArrowheads="1"/>
          </p:cNvSpPr>
          <p:nvPr/>
        </p:nvSpPr>
        <p:spPr bwMode="ltGray">
          <a:xfrm>
            <a:off x="6269280" y="2799282"/>
            <a:ext cx="804863" cy="1014413"/>
          </a:xfrm>
          <a:prstGeom prst="rect">
            <a:avLst/>
          </a:prstGeom>
          <a:solidFill>
            <a:srgbClr val="EAEAEA"/>
          </a:solidFill>
          <a:ln w="6350" algn="ctr">
            <a:solidFill>
              <a:srgbClr val="000000"/>
            </a:solidFill>
            <a:miter lim="800000"/>
            <a:headEnd type="none" w="lg" len="lg"/>
            <a:tailEnd type="none" w="lg" len="lg"/>
          </a:ln>
          <a:effectLst/>
        </p:spPr>
        <p:txBody>
          <a:bodyPr wrap="none" anchor="t">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Service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Component</a:t>
            </a:r>
          </a:p>
        </p:txBody>
      </p:sp>
      <p:sp>
        <p:nvSpPr>
          <p:cNvPr id="34" name="Rectangle 32"/>
          <p:cNvSpPr>
            <a:spLocks noChangeArrowheads="1"/>
          </p:cNvSpPr>
          <p:nvPr/>
        </p:nvSpPr>
        <p:spPr bwMode="ltGray">
          <a:xfrm>
            <a:off x="7658090" y="1836498"/>
            <a:ext cx="479425" cy="27305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algn="ctr" latinLnBrk="0">
              <a:lnSpc>
                <a:spcPts val="800"/>
              </a:lnSpc>
            </a:pPr>
            <a:r>
              <a:rPr lang="en-US" altLang="ko-KR" sz="800" b="1" kern="0" dirty="0">
                <a:solidFill>
                  <a:sysClr val="window" lastClr="FFFFFF"/>
                </a:solidFill>
              </a:rPr>
              <a:t>IBatis</a:t>
            </a:r>
          </a:p>
        </p:txBody>
      </p:sp>
      <p:sp>
        <p:nvSpPr>
          <p:cNvPr id="35" name="AutoShape 33"/>
          <p:cNvSpPr>
            <a:spLocks noChangeArrowheads="1"/>
          </p:cNvSpPr>
          <p:nvPr/>
        </p:nvSpPr>
        <p:spPr bwMode="ltGray">
          <a:xfrm>
            <a:off x="9305082" y="4333534"/>
            <a:ext cx="411163" cy="274638"/>
          </a:xfrm>
          <a:prstGeom prst="cube">
            <a:avLst>
              <a:gd name="adj" fmla="val 25000"/>
            </a:avLst>
          </a:prstGeom>
          <a:solidFill>
            <a:srgbClr val="FFFF99"/>
          </a:solidFill>
          <a:ln w="6350">
            <a:solidFill>
              <a:srgbClr val="000000"/>
            </a:solidFill>
            <a:miter lim="800000"/>
            <a:headEnd/>
            <a:tailEnd/>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1000" b="1" i="0" u="none" strike="noStrike" kern="0" cap="none" spc="0" normalizeH="0" baseline="0" noProof="0" dirty="0">
                <a:ln>
                  <a:noFill/>
                </a:ln>
                <a:solidFill>
                  <a:sysClr val="windowText" lastClr="000000"/>
                </a:solidFill>
                <a:effectLst/>
                <a:uLnTx/>
                <a:uFillTx/>
              </a:rPr>
              <a:t>MCI</a:t>
            </a:r>
          </a:p>
        </p:txBody>
      </p:sp>
      <p:cxnSp>
        <p:nvCxnSpPr>
          <p:cNvPr id="36" name="AutoShape 34"/>
          <p:cNvCxnSpPr>
            <a:cxnSpLocks noChangeShapeType="1"/>
            <a:stCxn id="34" idx="3"/>
            <a:endCxn id="31" idx="2"/>
          </p:cNvCxnSpPr>
          <p:nvPr/>
        </p:nvCxnSpPr>
        <p:spPr bwMode="ltGray">
          <a:xfrm>
            <a:off x="8137515" y="1973023"/>
            <a:ext cx="664820" cy="12700"/>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37" name="AutoShape 37"/>
          <p:cNvSpPr>
            <a:spLocks noChangeArrowheads="1"/>
          </p:cNvSpPr>
          <p:nvPr/>
        </p:nvSpPr>
        <p:spPr bwMode="ltGray">
          <a:xfrm>
            <a:off x="6498151" y="3159321"/>
            <a:ext cx="648000" cy="252000"/>
          </a:xfrm>
          <a:prstGeom prst="roundRect">
            <a:avLst>
              <a:gd name="adj" fmla="val 16667"/>
            </a:avLst>
          </a:prstGeom>
          <a:solidFill>
            <a:srgbClr val="FFFFFF"/>
          </a:solidFill>
          <a:ln w="6350" algn="ctr">
            <a:solidFill>
              <a:srgbClr val="000000"/>
            </a:solidFill>
            <a:round/>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800" b="1" i="0" u="none" strike="noStrike" kern="0" cap="none" spc="0" normalizeH="0" baseline="0" noProof="0" dirty="0" err="1">
                <a:ln>
                  <a:noFill/>
                </a:ln>
                <a:solidFill>
                  <a:sysClr val="windowText" lastClr="000000"/>
                </a:solidFill>
                <a:effectLst/>
                <a:uLnTx/>
                <a:uFillTx/>
              </a:rPr>
              <a:t>SQLMapper</a:t>
            </a:r>
            <a:endParaRPr kumimoji="0" lang="en-US" altLang="ko-KR" sz="800" b="1" i="0" u="none" strike="noStrike" kern="0" cap="none" spc="0" normalizeH="0" baseline="0" noProof="0" dirty="0">
              <a:ln>
                <a:noFill/>
              </a:ln>
              <a:solidFill>
                <a:sysClr val="windowText" lastClr="000000"/>
              </a:solidFill>
              <a:effectLst/>
              <a:uLnTx/>
              <a:uFillTx/>
            </a:endParaRPr>
          </a:p>
        </p:txBody>
      </p:sp>
      <p:sp>
        <p:nvSpPr>
          <p:cNvPr id="38" name="AutoShape 38"/>
          <p:cNvSpPr>
            <a:spLocks noChangeArrowheads="1"/>
          </p:cNvSpPr>
          <p:nvPr/>
        </p:nvSpPr>
        <p:spPr bwMode="ltGray">
          <a:xfrm>
            <a:off x="6498151" y="3479996"/>
            <a:ext cx="648000" cy="252000"/>
          </a:xfrm>
          <a:prstGeom prst="roundRect">
            <a:avLst>
              <a:gd name="adj" fmla="val 16667"/>
            </a:avLst>
          </a:prstGeom>
          <a:solidFill>
            <a:srgbClr val="FFFFFF"/>
          </a:solidFill>
          <a:ln w="6350" algn="ctr">
            <a:solidFill>
              <a:srgbClr val="000000"/>
            </a:solidFill>
            <a:round/>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800" b="1" i="0" u="none" strike="noStrike" kern="0" cap="none" spc="0" normalizeH="0" baseline="0" noProof="0" dirty="0" err="1">
                <a:ln>
                  <a:noFill/>
                </a:ln>
                <a:solidFill>
                  <a:sysClr val="windowText" lastClr="000000"/>
                </a:solidFill>
                <a:effectLst/>
                <a:uLnTx/>
                <a:uFillTx/>
              </a:rPr>
              <a:t>SIWrapper</a:t>
            </a:r>
            <a:endParaRPr kumimoji="0" lang="en-US" altLang="ko-KR" sz="800" b="1" i="0" u="none" strike="noStrike" kern="0" cap="none" spc="0" normalizeH="0" baseline="0" noProof="0" dirty="0">
              <a:ln>
                <a:noFill/>
              </a:ln>
              <a:solidFill>
                <a:sysClr val="windowText" lastClr="000000"/>
              </a:solidFill>
              <a:effectLst/>
              <a:uLnTx/>
              <a:uFillTx/>
            </a:endParaRPr>
          </a:p>
        </p:txBody>
      </p:sp>
      <p:cxnSp>
        <p:nvCxnSpPr>
          <p:cNvPr id="39" name="AutoShape 39"/>
          <p:cNvCxnSpPr>
            <a:cxnSpLocks noChangeShapeType="1"/>
            <a:stCxn id="37" idx="3"/>
            <a:endCxn id="34" idx="1"/>
          </p:cNvCxnSpPr>
          <p:nvPr/>
        </p:nvCxnSpPr>
        <p:spPr bwMode="ltGray">
          <a:xfrm flipV="1">
            <a:off x="7146151" y="1973023"/>
            <a:ext cx="511939" cy="131229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40" name="AutoShape 49"/>
          <p:cNvSpPr>
            <a:spLocks noChangeArrowheads="1"/>
          </p:cNvSpPr>
          <p:nvPr/>
        </p:nvSpPr>
        <p:spPr bwMode="ltGray">
          <a:xfrm>
            <a:off x="8226271" y="1919023"/>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SQL</a:t>
            </a:r>
          </a:p>
        </p:txBody>
      </p:sp>
      <p:sp>
        <p:nvSpPr>
          <p:cNvPr id="41" name="AutoShape 53"/>
          <p:cNvSpPr>
            <a:spLocks noChangeArrowheads="1"/>
          </p:cNvSpPr>
          <p:nvPr/>
        </p:nvSpPr>
        <p:spPr bwMode="ltGray">
          <a:xfrm>
            <a:off x="273274" y="2999163"/>
            <a:ext cx="511343" cy="169863"/>
          </a:xfrm>
          <a:prstGeom prst="roundRect">
            <a:avLst>
              <a:gd name="adj" fmla="val 16667"/>
            </a:avLst>
          </a:prstGeom>
          <a:gradFill rotWithShape="1">
            <a:gsLst>
              <a:gs pos="0">
                <a:srgbClr val="2D2DB9">
                  <a:shade val="51000"/>
                  <a:satMod val="130000"/>
                </a:srgbClr>
              </a:gs>
              <a:gs pos="80000">
                <a:srgbClr val="2D2DB9">
                  <a:shade val="93000"/>
                  <a:satMod val="130000"/>
                </a:srgbClr>
              </a:gs>
              <a:gs pos="100000">
                <a:srgbClr val="2D2DB9">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800" b="1" i="0" u="none" strike="noStrike" kern="0" cap="none" spc="0" normalizeH="0" baseline="0" noProof="0" dirty="0">
                <a:ln>
                  <a:noFill/>
                </a:ln>
                <a:solidFill>
                  <a:srgbClr val="FFFFFF">
                    <a:lumMod val="95000"/>
                  </a:srgbClr>
                </a:solidFill>
                <a:effectLst/>
                <a:uLnTx/>
                <a:uFillTx/>
                <a:latin typeface="+mn-ea"/>
              </a:rPr>
              <a:t>일반거래</a:t>
            </a:r>
          </a:p>
        </p:txBody>
      </p:sp>
      <p:sp>
        <p:nvSpPr>
          <p:cNvPr id="42" name="Rectangle 57"/>
          <p:cNvSpPr>
            <a:spLocks noChangeArrowheads="1"/>
          </p:cNvSpPr>
          <p:nvPr/>
        </p:nvSpPr>
        <p:spPr bwMode="ltGray">
          <a:xfrm>
            <a:off x="8892343" y="3437531"/>
            <a:ext cx="540000" cy="307975"/>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SI</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Connector</a:t>
            </a:r>
            <a:endParaRPr kumimoji="0" lang="ko-KR" altLang="en-US" sz="800" b="1" i="0" u="none" strike="noStrike" kern="0" cap="none" spc="0" normalizeH="0" baseline="0" noProof="0" dirty="0">
              <a:ln>
                <a:noFill/>
              </a:ln>
              <a:solidFill>
                <a:sysClr val="windowText" lastClr="000000"/>
              </a:solidFill>
              <a:effectLst/>
              <a:uLnTx/>
              <a:uFillTx/>
            </a:endParaRPr>
          </a:p>
        </p:txBody>
      </p:sp>
      <p:sp>
        <p:nvSpPr>
          <p:cNvPr id="43" name="Rectangle 61"/>
          <p:cNvSpPr>
            <a:spLocks noChangeArrowheads="1"/>
          </p:cNvSpPr>
          <p:nvPr/>
        </p:nvSpPr>
        <p:spPr bwMode="ltGray">
          <a:xfrm>
            <a:off x="8189038" y="2511250"/>
            <a:ext cx="540000" cy="324000"/>
          </a:xfrm>
          <a:prstGeom prst="rect">
            <a:avLst/>
          </a:prstGeom>
          <a:solidFill>
            <a:srgbClr val="808080">
              <a:lumMod val="60000"/>
              <a:lumOff val="40000"/>
            </a:srgbClr>
          </a:solidFill>
          <a:ln w="6350" algn="ctr">
            <a:solidFill>
              <a:srgbClr val="000000"/>
            </a:solidFill>
            <a:miter lim="800000"/>
            <a:headEnd type="none" w="lg" len="lg"/>
            <a:tailEnd type="none" w="lg" len="lg"/>
          </a:ln>
          <a:effectLst/>
        </p:spPr>
        <p:txBody>
          <a:bodyPr wrap="none" anchor="ct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rgbClr val="FFFFFF"/>
                </a:solidFill>
                <a:effectLst/>
                <a:uLnTx/>
                <a:uFillTx/>
              </a:rPr>
              <a:t>Formatter</a:t>
            </a:r>
          </a:p>
        </p:txBody>
      </p:sp>
      <p:sp>
        <p:nvSpPr>
          <p:cNvPr id="44" name="Rectangle 62"/>
          <p:cNvSpPr>
            <a:spLocks noChangeArrowheads="1"/>
          </p:cNvSpPr>
          <p:nvPr/>
        </p:nvSpPr>
        <p:spPr bwMode="ltGray">
          <a:xfrm>
            <a:off x="7531812" y="3749594"/>
            <a:ext cx="540000" cy="312738"/>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Validator</a:t>
            </a:r>
          </a:p>
        </p:txBody>
      </p:sp>
      <p:sp>
        <p:nvSpPr>
          <p:cNvPr id="45" name="Rectangle 63"/>
          <p:cNvSpPr>
            <a:spLocks noChangeArrowheads="1"/>
          </p:cNvSpPr>
          <p:nvPr/>
        </p:nvSpPr>
        <p:spPr bwMode="ltGray">
          <a:xfrm>
            <a:off x="8892343" y="2511250"/>
            <a:ext cx="540000"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Logger</a:t>
            </a:r>
          </a:p>
        </p:txBody>
      </p:sp>
      <p:cxnSp>
        <p:nvCxnSpPr>
          <p:cNvPr id="46" name="AutoShape 64"/>
          <p:cNvCxnSpPr>
            <a:cxnSpLocks noChangeShapeType="1"/>
            <a:stCxn id="48" idx="0"/>
            <a:endCxn id="43" idx="1"/>
          </p:cNvCxnSpPr>
          <p:nvPr/>
        </p:nvCxnSpPr>
        <p:spPr bwMode="ltGray">
          <a:xfrm rot="5400000" flipH="1" flipV="1">
            <a:off x="7759806" y="2715257"/>
            <a:ext cx="471239" cy="387226"/>
          </a:xfrm>
          <a:prstGeom prst="bentConnector2">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47" name="AutoShape 66"/>
          <p:cNvCxnSpPr>
            <a:cxnSpLocks noChangeShapeType="1"/>
            <a:stCxn id="48" idx="0"/>
            <a:endCxn id="45" idx="2"/>
          </p:cNvCxnSpPr>
          <p:nvPr/>
        </p:nvCxnSpPr>
        <p:spPr bwMode="ltGray">
          <a:xfrm rot="5400000" flipH="1" flipV="1">
            <a:off x="8327458" y="2309605"/>
            <a:ext cx="309239" cy="1360531"/>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48" name="Rectangle 69"/>
          <p:cNvSpPr>
            <a:spLocks noChangeArrowheads="1"/>
          </p:cNvSpPr>
          <p:nvPr/>
        </p:nvSpPr>
        <p:spPr bwMode="ltGray">
          <a:xfrm>
            <a:off x="7531812" y="3144489"/>
            <a:ext cx="540000" cy="492424"/>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SI</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Manager</a:t>
            </a:r>
          </a:p>
        </p:txBody>
      </p:sp>
      <p:cxnSp>
        <p:nvCxnSpPr>
          <p:cNvPr id="49" name="AutoShape 70"/>
          <p:cNvCxnSpPr>
            <a:cxnSpLocks noChangeShapeType="1"/>
            <a:stCxn id="38" idx="3"/>
            <a:endCxn id="48" idx="1"/>
          </p:cNvCxnSpPr>
          <p:nvPr/>
        </p:nvCxnSpPr>
        <p:spPr bwMode="ltGray">
          <a:xfrm flipV="1">
            <a:off x="7146151" y="3390701"/>
            <a:ext cx="385661" cy="215295"/>
          </a:xfrm>
          <a:prstGeom prst="bentConnector3">
            <a:avLst>
              <a:gd name="adj1" fmla="val 50000"/>
            </a:avLst>
          </a:prstGeom>
          <a:solidFill>
            <a:srgbClr val="00B8FF"/>
          </a:solidFill>
          <a:ln w="19050" cap="flat" cmpd="sng" algn="ctr">
            <a:solidFill>
              <a:srgbClr val="808080">
                <a:lumMod val="75000"/>
              </a:srgbClr>
            </a:solidFill>
            <a:prstDash val="solid"/>
            <a:round/>
            <a:headEnd type="triangle" w="med" len="med"/>
            <a:tailEnd type="triangle" w="med" len="med"/>
          </a:ln>
          <a:effectLst/>
          <a:extLst/>
        </p:spPr>
      </p:cxnSp>
      <p:cxnSp>
        <p:nvCxnSpPr>
          <p:cNvPr id="50" name="AutoShape 71"/>
          <p:cNvCxnSpPr>
            <a:cxnSpLocks noChangeShapeType="1"/>
            <a:stCxn id="42" idx="2"/>
            <a:endCxn id="35" idx="0"/>
          </p:cNvCxnSpPr>
          <p:nvPr/>
        </p:nvCxnSpPr>
        <p:spPr bwMode="ltGray">
          <a:xfrm rot="16200000" flipH="1">
            <a:off x="9059654" y="3848195"/>
            <a:ext cx="588028" cy="382650"/>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51" name="AutoShape 73"/>
          <p:cNvCxnSpPr>
            <a:cxnSpLocks noChangeShapeType="1"/>
            <a:stCxn id="42" idx="2"/>
            <a:endCxn id="21" idx="0"/>
          </p:cNvCxnSpPr>
          <p:nvPr/>
        </p:nvCxnSpPr>
        <p:spPr bwMode="ltGray">
          <a:xfrm rot="5400000">
            <a:off x="8684210" y="3855401"/>
            <a:ext cx="588028" cy="36823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52" name="AutoShape 74"/>
          <p:cNvSpPr>
            <a:spLocks noChangeArrowheads="1"/>
          </p:cNvSpPr>
          <p:nvPr/>
        </p:nvSpPr>
        <p:spPr bwMode="ltGray">
          <a:xfrm rot="5400000">
            <a:off x="7214384" y="2655274"/>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53" name="Rectangle 57"/>
          <p:cNvSpPr>
            <a:spLocks noChangeArrowheads="1"/>
          </p:cNvSpPr>
          <p:nvPr/>
        </p:nvSpPr>
        <p:spPr bwMode="ltGray">
          <a:xfrm>
            <a:off x="8892343" y="3048594"/>
            <a:ext cx="540000" cy="307975"/>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800" b="1" i="0" u="none" strike="noStrike" kern="0" cap="none" spc="0" normalizeH="0" baseline="0" noProof="0" dirty="0">
                <a:ln>
                  <a:noFill/>
                </a:ln>
                <a:solidFill>
                  <a:sysClr val="windowText" lastClr="000000"/>
                </a:solidFill>
                <a:effectLst/>
                <a:uLnTx/>
                <a:uFillTx/>
              </a:rPr>
              <a:t>Router</a:t>
            </a:r>
            <a:endParaRPr kumimoji="0" lang="ko-KR" altLang="en-US" sz="800" b="1" i="0" u="none" strike="noStrike" kern="0" cap="none" spc="0" normalizeH="0" baseline="0" noProof="0" dirty="0">
              <a:ln>
                <a:noFill/>
              </a:ln>
              <a:solidFill>
                <a:sysClr val="windowText" lastClr="000000"/>
              </a:solidFill>
              <a:effectLst/>
              <a:uLnTx/>
              <a:uFillTx/>
            </a:endParaRPr>
          </a:p>
        </p:txBody>
      </p:sp>
      <p:cxnSp>
        <p:nvCxnSpPr>
          <p:cNvPr id="54" name="AutoShape 65"/>
          <p:cNvCxnSpPr>
            <a:cxnSpLocks noChangeShapeType="1"/>
            <a:stCxn id="48" idx="3"/>
            <a:endCxn id="53" idx="1"/>
          </p:cNvCxnSpPr>
          <p:nvPr/>
        </p:nvCxnSpPr>
        <p:spPr bwMode="ltGray">
          <a:xfrm flipV="1">
            <a:off x="8071812" y="3202582"/>
            <a:ext cx="820531" cy="188119"/>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cxnSp>
        <p:nvCxnSpPr>
          <p:cNvPr id="55" name="AutoShape 65"/>
          <p:cNvCxnSpPr>
            <a:cxnSpLocks noChangeShapeType="1"/>
            <a:stCxn id="48" idx="3"/>
            <a:endCxn id="42" idx="1"/>
          </p:cNvCxnSpPr>
          <p:nvPr/>
        </p:nvCxnSpPr>
        <p:spPr bwMode="ltGray">
          <a:xfrm>
            <a:off x="8071812" y="3390701"/>
            <a:ext cx="820531" cy="200818"/>
          </a:xfrm>
          <a:prstGeom prst="bentConnector3">
            <a:avLst>
              <a:gd name="adj1" fmla="val 50000"/>
            </a:avLst>
          </a:prstGeom>
          <a:solidFill>
            <a:srgbClr val="00B8FF"/>
          </a:solidFill>
          <a:ln w="19050" cap="flat" cmpd="sng" algn="ctr">
            <a:solidFill>
              <a:srgbClr val="808080">
                <a:lumMod val="75000"/>
              </a:srgbClr>
            </a:solidFill>
            <a:prstDash val="solid"/>
            <a:round/>
            <a:headEnd type="none" w="med" len="med"/>
            <a:tailEnd type="triangle" w="med" len="sm"/>
          </a:ln>
          <a:effectLst/>
          <a:extLst/>
        </p:spPr>
      </p:cxnSp>
      <p:sp>
        <p:nvSpPr>
          <p:cNvPr id="56" name="AutoShape 68"/>
          <p:cNvSpPr>
            <a:spLocks noChangeArrowheads="1"/>
          </p:cNvSpPr>
          <p:nvPr/>
        </p:nvSpPr>
        <p:spPr bwMode="ltGray">
          <a:xfrm>
            <a:off x="8338281" y="3143863"/>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57" name="AutoShape 68"/>
          <p:cNvSpPr>
            <a:spLocks noChangeArrowheads="1"/>
          </p:cNvSpPr>
          <p:nvPr/>
        </p:nvSpPr>
        <p:spPr bwMode="ltGray">
          <a:xfrm>
            <a:off x="8338281" y="353751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Any</a:t>
            </a:r>
          </a:p>
        </p:txBody>
      </p:sp>
      <p:sp>
        <p:nvSpPr>
          <p:cNvPr id="58" name="Rectangle 10"/>
          <p:cNvSpPr>
            <a:spLocks noChangeArrowheads="1"/>
          </p:cNvSpPr>
          <p:nvPr/>
        </p:nvSpPr>
        <p:spPr bwMode="ltGray">
          <a:xfrm>
            <a:off x="3207187" y="4290853"/>
            <a:ext cx="1041400" cy="360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Foundation</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Facility</a:t>
            </a:r>
          </a:p>
        </p:txBody>
      </p:sp>
      <p:sp>
        <p:nvSpPr>
          <p:cNvPr id="59" name="원통 172"/>
          <p:cNvSpPr>
            <a:spLocks noChangeArrowheads="1"/>
          </p:cNvSpPr>
          <p:nvPr/>
        </p:nvSpPr>
        <p:spPr bwMode="auto">
          <a:xfrm>
            <a:off x="4396462" y="4290853"/>
            <a:ext cx="719138" cy="360000"/>
          </a:xfrm>
          <a:prstGeom prst="can">
            <a:avLst>
              <a:gd name="adj" fmla="val 25000"/>
            </a:avLst>
          </a:prstGeom>
          <a:solidFill>
            <a:srgbClr val="FFFFFF">
              <a:lumMod val="95000"/>
            </a:srgbClr>
          </a:solidFill>
          <a:ln w="6350" algn="ctr">
            <a:solidFill>
              <a:srgbClr val="000000"/>
            </a:solidFill>
            <a:round/>
            <a:headEnd/>
            <a:tailEnd/>
          </a:ln>
          <a:effectLst/>
        </p:spPr>
        <p:txBody>
          <a:bodyPr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LOGS</a:t>
            </a:r>
          </a:p>
        </p:txBody>
      </p:sp>
      <p:sp>
        <p:nvSpPr>
          <p:cNvPr id="60" name="원통 173"/>
          <p:cNvSpPr>
            <a:spLocks noChangeArrowheads="1"/>
          </p:cNvSpPr>
          <p:nvPr/>
        </p:nvSpPr>
        <p:spPr bwMode="auto">
          <a:xfrm>
            <a:off x="2073474" y="4290853"/>
            <a:ext cx="985838" cy="360000"/>
          </a:xfrm>
          <a:prstGeom prst="can">
            <a:avLst>
              <a:gd name="adj" fmla="val 25000"/>
            </a:avLst>
          </a:prstGeom>
          <a:solidFill>
            <a:srgbClr val="AAE2CA">
              <a:lumMod val="60000"/>
              <a:lumOff val="40000"/>
            </a:srgbClr>
          </a:solidFill>
          <a:ln w="6350" algn="ctr">
            <a:solidFill>
              <a:srgbClr val="000000"/>
            </a:solidFill>
            <a:round/>
            <a:headEnd/>
            <a:tailEnd/>
          </a:ln>
          <a:effectLst/>
        </p:spPr>
        <p:txBody>
          <a:bodyPr lIns="36000" tIns="0" rIns="36000" bIns="0"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Message</a:t>
            </a:r>
          </a:p>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Repository</a:t>
            </a:r>
          </a:p>
        </p:txBody>
      </p:sp>
      <p:sp>
        <p:nvSpPr>
          <p:cNvPr id="61" name="원통 174"/>
          <p:cNvSpPr>
            <a:spLocks noChangeArrowheads="1"/>
          </p:cNvSpPr>
          <p:nvPr/>
        </p:nvSpPr>
        <p:spPr bwMode="auto">
          <a:xfrm>
            <a:off x="5263475" y="4290853"/>
            <a:ext cx="1342644" cy="360000"/>
          </a:xfrm>
          <a:prstGeom prst="can">
            <a:avLst>
              <a:gd name="adj" fmla="val 25000"/>
            </a:avLst>
          </a:prstGeom>
          <a:solidFill>
            <a:srgbClr val="FFFFFF">
              <a:lumMod val="95000"/>
            </a:srgbClr>
          </a:solidFill>
          <a:ln w="6350" algn="ctr">
            <a:solidFill>
              <a:srgbClr val="000000"/>
            </a:solidFill>
            <a:round/>
            <a:headEnd/>
            <a:tailEnd/>
          </a:ln>
          <a:effectLst/>
        </p:spPr>
        <p:txBody>
          <a:bodyPr wrap="square" anchor="ctr">
            <a:spAutoFit/>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CONFIGURATIONS</a:t>
            </a:r>
          </a:p>
        </p:txBody>
      </p:sp>
      <p:sp>
        <p:nvSpPr>
          <p:cNvPr id="62" name="Rectangle 10"/>
          <p:cNvSpPr>
            <a:spLocks noChangeArrowheads="1"/>
          </p:cNvSpPr>
          <p:nvPr/>
        </p:nvSpPr>
        <p:spPr bwMode="ltGray">
          <a:xfrm>
            <a:off x="6753994" y="4290853"/>
            <a:ext cx="1038225" cy="360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Business</a:t>
            </a:r>
          </a:p>
          <a:p>
            <a:pPr marL="0" marR="0" lvl="0" indent="0" algn="ctr" defTabSz="449263" eaLnBrk="0" fontAlgn="auto" latinLnBrk="0" hangingPunct="0">
              <a:lnSpc>
                <a:spcPts val="1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Common Service</a:t>
            </a:r>
          </a:p>
        </p:txBody>
      </p:sp>
      <p:sp>
        <p:nvSpPr>
          <p:cNvPr id="63" name="Rectangle 24"/>
          <p:cNvSpPr>
            <a:spLocks noChangeArrowheads="1"/>
          </p:cNvSpPr>
          <p:nvPr/>
        </p:nvSpPr>
        <p:spPr bwMode="ltGray">
          <a:xfrm>
            <a:off x="4996084" y="3144488"/>
            <a:ext cx="660957"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&lt;&lt;POJO&gt;&gt;</a:t>
            </a:r>
          </a:p>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Service</a:t>
            </a:r>
          </a:p>
          <a:p>
            <a:pPr marL="0" marR="0" lvl="0" indent="0" algn="ctr" defTabSz="914400" eaLnBrk="1" fontAlgn="auto" latinLnBrk="0" hangingPunct="1">
              <a:lnSpc>
                <a:spcPts val="8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Delegator</a:t>
            </a:r>
          </a:p>
        </p:txBody>
      </p:sp>
      <p:pic>
        <p:nvPicPr>
          <p:cNvPr id="64" name="그림 10" descr="Screenshot_2012-07-26-20-36-34.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74" y="3205487"/>
            <a:ext cx="511343" cy="817931"/>
          </a:xfrm>
          <a:prstGeom prst="rect">
            <a:avLst/>
          </a:prstGeom>
          <a:noFill/>
          <a:ln w="9525">
            <a:solidFill>
              <a:srgbClr val="000000"/>
            </a:solidFill>
            <a:miter lim="800000"/>
            <a:headEnd/>
            <a:tailEnd/>
          </a:ln>
          <a:effectLst>
            <a:softEdge rad="12700"/>
          </a:effectLst>
          <a:extLst>
            <a:ext uri="{909E8E84-426E-40DD-AFC4-6F175D3DCCD1}">
              <a14:hiddenFill xmlns:a14="http://schemas.microsoft.com/office/drawing/2010/main">
                <a:solidFill>
                  <a:srgbClr val="FFFFFF"/>
                </a:solidFill>
              </a14:hiddenFill>
            </a:ext>
          </a:extLst>
        </p:spPr>
      </p:pic>
      <p:sp>
        <p:nvSpPr>
          <p:cNvPr id="65" name="Rectangle 8"/>
          <p:cNvSpPr>
            <a:spLocks noChangeArrowheads="1"/>
          </p:cNvSpPr>
          <p:nvPr/>
        </p:nvSpPr>
        <p:spPr bwMode="ltGray">
          <a:xfrm>
            <a:off x="1114373" y="2727274"/>
            <a:ext cx="756000"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&lt;&lt;Controller&gt;&gt;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Servlet</a:t>
            </a:r>
          </a:p>
        </p:txBody>
      </p:sp>
      <p:sp>
        <p:nvSpPr>
          <p:cNvPr id="66" name="Rectangle 8"/>
          <p:cNvSpPr>
            <a:spLocks noChangeArrowheads="1"/>
          </p:cNvSpPr>
          <p:nvPr/>
        </p:nvSpPr>
        <p:spPr bwMode="ltGray">
          <a:xfrm>
            <a:off x="1898578" y="2727274"/>
            <a:ext cx="511939" cy="324000"/>
          </a:xfrm>
          <a:prstGeom prst="rect">
            <a:avLst/>
          </a:prstGeom>
          <a:solidFill>
            <a:srgbClr val="EAEAEA"/>
          </a:solidFill>
          <a:ln w="6350" algn="ctr">
            <a:solidFill>
              <a:srgbClr val="000000"/>
            </a:solidFill>
            <a:miter lim="800000"/>
            <a:headEnd type="none" w="lg" len="lg"/>
            <a:tailEnd type="none" w="lg" len="lg"/>
          </a:ln>
          <a:effectLst/>
        </p:spPr>
        <p:txBody>
          <a:bodyPr wrap="none" anchor="ctr">
            <a:scene3d>
              <a:camera prst="orthographicFront"/>
              <a:lightRig rig="threePt" dir="t"/>
            </a:scene3d>
            <a:sp3d extrusionH="57150">
              <a:bevelT w="38100" h="38100"/>
            </a:sp3d>
          </a:bodyPr>
          <a:lstStyle>
            <a:lvl1pPr algn="ctr" eaLnBrk="0" hangingPunct="0">
              <a:spcBef>
                <a:spcPct val="50000"/>
              </a:spcBef>
              <a:defRPr kumimoji="1" sz="1600" b="1">
                <a:solidFill>
                  <a:schemeClr val="tx1"/>
                </a:solidFill>
                <a:latin typeface="-2002" pitchFamily="18" charset="-127"/>
                <a:ea typeface="-2002" pitchFamily="18" charset="-127"/>
              </a:defRPr>
            </a:lvl1pPr>
            <a:lvl2pPr marL="742950" indent="-285750" algn="ctr" eaLnBrk="0" hangingPunct="0">
              <a:spcBef>
                <a:spcPct val="50000"/>
              </a:spcBef>
              <a:defRPr kumimoji="1" sz="1600" b="1">
                <a:solidFill>
                  <a:schemeClr val="tx1"/>
                </a:solidFill>
                <a:latin typeface="-2002" pitchFamily="18" charset="-127"/>
                <a:ea typeface="-2002" pitchFamily="18" charset="-127"/>
              </a:defRPr>
            </a:lvl2pPr>
            <a:lvl3pPr marL="1143000" indent="-228600" algn="ctr" eaLnBrk="0" hangingPunct="0">
              <a:spcBef>
                <a:spcPct val="50000"/>
              </a:spcBef>
              <a:defRPr kumimoji="1" sz="1600" b="1">
                <a:solidFill>
                  <a:schemeClr val="tx1"/>
                </a:solidFill>
                <a:latin typeface="-2002" pitchFamily="18" charset="-127"/>
                <a:ea typeface="-2002" pitchFamily="18" charset="-127"/>
              </a:defRPr>
            </a:lvl3pPr>
            <a:lvl4pPr marL="1600200" indent="-228600" algn="ctr" eaLnBrk="0" hangingPunct="0">
              <a:spcBef>
                <a:spcPct val="50000"/>
              </a:spcBef>
              <a:defRPr kumimoji="1" sz="1600" b="1">
                <a:solidFill>
                  <a:schemeClr val="tx1"/>
                </a:solidFill>
                <a:latin typeface="-2002" pitchFamily="18" charset="-127"/>
                <a:ea typeface="-2002" pitchFamily="18" charset="-127"/>
              </a:defRPr>
            </a:lvl4pPr>
            <a:lvl5pPr marL="2057400" indent="-228600" algn="ctr" eaLnBrk="0" hangingPunct="0">
              <a:spcBef>
                <a:spcPct val="50000"/>
              </a:spcBef>
              <a:defRPr kumimoji="1" sz="1600" b="1">
                <a:solidFill>
                  <a:schemeClr val="tx1"/>
                </a:solidFill>
                <a:latin typeface="-2002" pitchFamily="18" charset="-127"/>
                <a:ea typeface="-2002" pitchFamily="18" charset="-127"/>
              </a:defRPr>
            </a:lvl5pPr>
            <a:lvl6pPr marL="25146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6pPr>
            <a:lvl7pPr marL="29718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7pPr>
            <a:lvl8pPr marL="34290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8pPr>
            <a:lvl9pPr marL="3886200" indent="-228600" algn="ctr" eaLnBrk="0" fontAlgn="base" hangingPunct="0">
              <a:spcBef>
                <a:spcPct val="50000"/>
              </a:spcBef>
              <a:spcAft>
                <a:spcPct val="0"/>
              </a:spcAft>
              <a:defRPr kumimoji="1" sz="1600" b="1">
                <a:solidFill>
                  <a:schemeClr val="tx1"/>
                </a:solidFill>
                <a:latin typeface="-2002" pitchFamily="18" charset="-127"/>
                <a:ea typeface="-2002" pitchFamily="18" charset="-127"/>
              </a:defRPr>
            </a:lvl9pPr>
          </a:lstStyle>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rPr>
              <a:t>Session</a:t>
            </a:r>
          </a:p>
          <a:p>
            <a:pPr marL="0" marR="0" lvl="0" indent="0" algn="ctr" defTabSz="449263" eaLnBrk="1" fontAlgn="base" latinLnBrk="0" hangingPunct="1">
              <a:lnSpc>
                <a:spcPts val="1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rPr>
              <a:t>Manager</a:t>
            </a:r>
            <a:endParaRPr kumimoji="0" lang="en-US" altLang="ko-KR" sz="800" b="1" i="0" u="none" strike="noStrike" kern="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endParaRPr>
          </a:p>
        </p:txBody>
      </p:sp>
      <p:cxnSp>
        <p:nvCxnSpPr>
          <p:cNvPr id="67" name="꺾인 연결선 181"/>
          <p:cNvCxnSpPr>
            <a:stCxn id="64" idx="3"/>
            <a:endCxn id="65" idx="1"/>
          </p:cNvCxnSpPr>
          <p:nvPr/>
        </p:nvCxnSpPr>
        <p:spPr bwMode="auto">
          <a:xfrm flipV="1">
            <a:off x="784617" y="2889274"/>
            <a:ext cx="329756" cy="725179"/>
          </a:xfrm>
          <a:prstGeom prst="bentConnector3">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68" name="AutoShape 55"/>
          <p:cNvSpPr>
            <a:spLocks noChangeArrowheads="1"/>
          </p:cNvSpPr>
          <p:nvPr/>
        </p:nvSpPr>
        <p:spPr bwMode="ltGray">
          <a:xfrm rot="5400000">
            <a:off x="675903" y="3362906"/>
            <a:ext cx="517501"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XML/FLAT</a:t>
            </a:r>
          </a:p>
        </p:txBody>
      </p:sp>
      <p:cxnSp>
        <p:nvCxnSpPr>
          <p:cNvPr id="69" name="꺾인 연결선 183"/>
          <p:cNvCxnSpPr>
            <a:stCxn id="66" idx="3"/>
            <a:endCxn id="22" idx="1"/>
          </p:cNvCxnSpPr>
          <p:nvPr/>
        </p:nvCxnSpPr>
        <p:spPr bwMode="auto">
          <a:xfrm>
            <a:off x="2410517" y="2889274"/>
            <a:ext cx="331703" cy="417214"/>
          </a:xfrm>
          <a:prstGeom prst="bentConnector3">
            <a:avLst>
              <a:gd name="adj1" fmla="val 50000"/>
            </a:avLst>
          </a:prstGeom>
          <a:solidFill>
            <a:srgbClr val="00B8FF"/>
          </a:solidFill>
          <a:ln w="9525" cap="flat" cmpd="sng" algn="ctr">
            <a:solidFill>
              <a:srgbClr val="000000">
                <a:lumMod val="75000"/>
                <a:lumOff val="25000"/>
              </a:srgbClr>
            </a:solidFill>
            <a:prstDash val="solid"/>
            <a:round/>
            <a:headEnd type="none" w="med" len="med"/>
            <a:tailEnd type="triangle"/>
          </a:ln>
          <a:effectLst/>
        </p:spPr>
      </p:cxnSp>
      <p:cxnSp>
        <p:nvCxnSpPr>
          <p:cNvPr id="70" name="꺾인 연결선 184"/>
          <p:cNvCxnSpPr>
            <a:stCxn id="65" idx="0"/>
            <a:endCxn id="66" idx="0"/>
          </p:cNvCxnSpPr>
          <p:nvPr/>
        </p:nvCxnSpPr>
        <p:spPr bwMode="auto">
          <a:xfrm rot="5400000" flipH="1" flipV="1">
            <a:off x="1823460" y="2396187"/>
            <a:ext cx="12700" cy="662175"/>
          </a:xfrm>
          <a:prstGeom prst="bentConnector3">
            <a:avLst>
              <a:gd name="adj1" fmla="val 1800000"/>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1" name="Rectangle 8"/>
          <p:cNvSpPr>
            <a:spLocks noChangeArrowheads="1"/>
          </p:cNvSpPr>
          <p:nvPr/>
        </p:nvSpPr>
        <p:spPr bwMode="ltGray">
          <a:xfrm>
            <a:off x="1114373" y="3663378"/>
            <a:ext cx="756000" cy="324000"/>
          </a:xfrm>
          <a:prstGeom prst="rect">
            <a:avLst/>
          </a:prstGeom>
          <a:gradFill rotWithShape="1">
            <a:gsLst>
              <a:gs pos="0">
                <a:srgbClr val="4F81BD">
                  <a:shade val="51000"/>
                  <a:satMod val="130000"/>
                  <a:lumMod val="99000"/>
                  <a:lumOff val="1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&lt;&lt;View&gt;&gt;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 lastClr="FFFFFF"/>
                </a:solidFill>
                <a:effectLst/>
                <a:uLnTx/>
                <a:uFillTx/>
              </a:rPr>
              <a:t>JSP</a:t>
            </a:r>
          </a:p>
        </p:txBody>
      </p:sp>
      <p:sp>
        <p:nvSpPr>
          <p:cNvPr id="72" name="AutoShape 55"/>
          <p:cNvSpPr>
            <a:spLocks noChangeArrowheads="1"/>
          </p:cNvSpPr>
          <p:nvPr/>
        </p:nvSpPr>
        <p:spPr bwMode="ltGray">
          <a:xfrm>
            <a:off x="2505425" y="283529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Map</a:t>
            </a:r>
          </a:p>
        </p:txBody>
      </p:sp>
      <p:cxnSp>
        <p:nvCxnSpPr>
          <p:cNvPr id="73" name="직선 화살표 연결선 187"/>
          <p:cNvCxnSpPr>
            <a:stCxn id="65" idx="2"/>
            <a:endCxn id="71" idx="0"/>
          </p:cNvCxnSpPr>
          <p:nvPr/>
        </p:nvCxnSpPr>
        <p:spPr bwMode="auto">
          <a:xfrm>
            <a:off x="1492373" y="3051274"/>
            <a:ext cx="0" cy="612104"/>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4" name="AutoShape 55"/>
          <p:cNvSpPr>
            <a:spLocks noChangeArrowheads="1"/>
          </p:cNvSpPr>
          <p:nvPr/>
        </p:nvSpPr>
        <p:spPr bwMode="ltGray">
          <a:xfrm>
            <a:off x="1315197" y="330333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Map</a:t>
            </a:r>
          </a:p>
        </p:txBody>
      </p:sp>
      <p:sp>
        <p:nvSpPr>
          <p:cNvPr id="75" name="AutoShape 55"/>
          <p:cNvSpPr>
            <a:spLocks noChangeArrowheads="1"/>
          </p:cNvSpPr>
          <p:nvPr/>
        </p:nvSpPr>
        <p:spPr bwMode="ltGray">
          <a:xfrm>
            <a:off x="1248267" y="2536599"/>
            <a:ext cx="647454"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HttpRequest</a:t>
            </a:r>
          </a:p>
        </p:txBody>
      </p:sp>
      <p:cxnSp>
        <p:nvCxnSpPr>
          <p:cNvPr id="76" name="꺾인 연결선 190"/>
          <p:cNvCxnSpPr>
            <a:stCxn id="71" idx="2"/>
            <a:endCxn id="64" idx="2"/>
          </p:cNvCxnSpPr>
          <p:nvPr/>
        </p:nvCxnSpPr>
        <p:spPr bwMode="auto">
          <a:xfrm rot="5400000">
            <a:off x="992640" y="3523685"/>
            <a:ext cx="36040" cy="963427"/>
          </a:xfrm>
          <a:prstGeom prst="bentConnector3">
            <a:avLst>
              <a:gd name="adj1" fmla="val 734295"/>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77" name="AutoShape 55"/>
          <p:cNvSpPr>
            <a:spLocks noChangeArrowheads="1"/>
          </p:cNvSpPr>
          <p:nvPr/>
        </p:nvSpPr>
        <p:spPr bwMode="ltGray">
          <a:xfrm>
            <a:off x="417153" y="4186102"/>
            <a:ext cx="517501"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XML/HTML</a:t>
            </a:r>
          </a:p>
        </p:txBody>
      </p:sp>
      <p:cxnSp>
        <p:nvCxnSpPr>
          <p:cNvPr id="78" name="직선 화살표 연결선 192"/>
          <p:cNvCxnSpPr>
            <a:stCxn id="22" idx="3"/>
            <a:endCxn id="29" idx="1"/>
          </p:cNvCxnSpPr>
          <p:nvPr/>
        </p:nvCxnSpPr>
        <p:spPr bwMode="auto">
          <a:xfrm>
            <a:off x="3282220" y="3306488"/>
            <a:ext cx="591317" cy="0"/>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9" name="직선 화살표 연결선 193"/>
          <p:cNvCxnSpPr>
            <a:stCxn id="29" idx="3"/>
            <a:endCxn id="63" idx="1"/>
          </p:cNvCxnSpPr>
          <p:nvPr/>
        </p:nvCxnSpPr>
        <p:spPr bwMode="auto">
          <a:xfrm>
            <a:off x="4413537" y="3306488"/>
            <a:ext cx="582547" cy="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0" name="AutoShape 48"/>
          <p:cNvSpPr>
            <a:spLocks noChangeArrowheads="1"/>
          </p:cNvSpPr>
          <p:nvPr/>
        </p:nvSpPr>
        <p:spPr bwMode="ltGray">
          <a:xfrm>
            <a:off x="4489640" y="325248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81" name="AutoShape 55"/>
          <p:cNvSpPr>
            <a:spLocks noChangeArrowheads="1"/>
          </p:cNvSpPr>
          <p:nvPr/>
        </p:nvSpPr>
        <p:spPr bwMode="ltGray">
          <a:xfrm>
            <a:off x="3366913" y="3252488"/>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cxnSp>
        <p:nvCxnSpPr>
          <p:cNvPr id="82" name="직선 화살표 연결선 196"/>
          <p:cNvCxnSpPr>
            <a:stCxn id="63" idx="3"/>
            <a:endCxn id="32" idx="1"/>
          </p:cNvCxnSpPr>
          <p:nvPr/>
        </p:nvCxnSpPr>
        <p:spPr bwMode="auto">
          <a:xfrm>
            <a:off x="5657041" y="3306488"/>
            <a:ext cx="147826" cy="1"/>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cxnSp>
        <p:nvCxnSpPr>
          <p:cNvPr id="83" name="직선 화살표 연결선 197"/>
          <p:cNvCxnSpPr>
            <a:stCxn id="32" idx="3"/>
            <a:endCxn id="33" idx="1"/>
          </p:cNvCxnSpPr>
          <p:nvPr/>
        </p:nvCxnSpPr>
        <p:spPr bwMode="auto">
          <a:xfrm>
            <a:off x="6105922" y="3306489"/>
            <a:ext cx="163358" cy="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4" name="AutoShape 74"/>
          <p:cNvSpPr>
            <a:spLocks noChangeArrowheads="1"/>
          </p:cNvSpPr>
          <p:nvPr/>
        </p:nvSpPr>
        <p:spPr bwMode="ltGray">
          <a:xfrm rot="5400000">
            <a:off x="7158982" y="3580954"/>
            <a:ext cx="360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cxnSp>
        <p:nvCxnSpPr>
          <p:cNvPr id="85" name="직선 화살표 연결선 199"/>
          <p:cNvCxnSpPr>
            <a:stCxn id="48" idx="2"/>
            <a:endCxn id="44" idx="0"/>
          </p:cNvCxnSpPr>
          <p:nvPr/>
        </p:nvCxnSpPr>
        <p:spPr bwMode="auto">
          <a:xfrm>
            <a:off x="7801812" y="3636913"/>
            <a:ext cx="0" cy="112681"/>
          </a:xfrm>
          <a:prstGeom prst="straightConnector1">
            <a:avLst/>
          </a:prstGeom>
          <a:noFill/>
          <a:ln w="9525">
            <a:solidFill>
              <a:srgbClr val="000000"/>
            </a:solidFill>
            <a:miter lim="800000"/>
            <a:headEnd type="none" w="med" len="med"/>
            <a:tailEnd type="triangle" w="med" len="med"/>
          </a:ln>
          <a:extLst>
            <a:ext uri="{909E8E84-426E-40DD-AFC4-6F175D3DCCD1}">
              <a14:hiddenFill xmlns:a14="http://schemas.microsoft.com/office/drawing/2010/main">
                <a:noFill/>
              </a14:hiddenFill>
            </a:ext>
          </a:extLst>
        </p:spPr>
      </p:cxnSp>
      <p:cxnSp>
        <p:nvCxnSpPr>
          <p:cNvPr id="86" name="직선 화살표 연결선 200"/>
          <p:cNvCxnSpPr>
            <a:stCxn id="42" idx="2"/>
          </p:cNvCxnSpPr>
          <p:nvPr/>
        </p:nvCxnSpPr>
        <p:spPr bwMode="auto">
          <a:xfrm>
            <a:off x="9162343" y="3745506"/>
            <a:ext cx="0" cy="612000"/>
          </a:xfrm>
          <a:prstGeom prst="straightConnector1">
            <a:avLst/>
          </a:prstGeom>
          <a:solidFill>
            <a:srgbClr val="00B8FF"/>
          </a:solidFill>
          <a:ln w="19050" cap="flat" cmpd="sng" algn="ctr">
            <a:solidFill>
              <a:srgbClr val="808080">
                <a:lumMod val="75000"/>
              </a:srgbClr>
            </a:solidFill>
            <a:prstDash val="solid"/>
            <a:round/>
            <a:headEnd type="none" w="med" len="med"/>
            <a:tailEnd type="triangle" w="med" len="sm"/>
          </a:ln>
          <a:effectLst/>
        </p:spPr>
      </p:cxnSp>
      <p:sp>
        <p:nvSpPr>
          <p:cNvPr id="87" name="AutoShape 76"/>
          <p:cNvSpPr>
            <a:spLocks noChangeArrowheads="1"/>
          </p:cNvSpPr>
          <p:nvPr/>
        </p:nvSpPr>
        <p:spPr bwMode="ltGray">
          <a:xfrm>
            <a:off x="8874343" y="3969072"/>
            <a:ext cx="576000" cy="108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XML/FLAT</a:t>
            </a:r>
          </a:p>
        </p:txBody>
      </p:sp>
      <p:sp>
        <p:nvSpPr>
          <p:cNvPr id="88" name="Cube 87"/>
          <p:cNvSpPr/>
          <p:nvPr/>
        </p:nvSpPr>
        <p:spPr>
          <a:xfrm>
            <a:off x="1509181" y="4715503"/>
            <a:ext cx="2165910" cy="1489804"/>
          </a:xfrm>
          <a:prstGeom prst="cube">
            <a:avLst>
              <a:gd name="adj" fmla="val 4712"/>
            </a:avLst>
          </a:prstGeom>
          <a:ln/>
        </p:spPr>
        <p:style>
          <a:lnRef idx="1">
            <a:schemeClr val="accent3"/>
          </a:lnRef>
          <a:fillRef idx="2">
            <a:schemeClr val="accent3"/>
          </a:fillRef>
          <a:effectRef idx="1">
            <a:schemeClr val="accent3"/>
          </a:effectRef>
          <a:fontRef idx="minor">
            <a:schemeClr val="dk1"/>
          </a:fontRef>
        </p:style>
        <p:txBody>
          <a:bodyPr rtlCol="0" anchor="t"/>
          <a:lstStyle/>
          <a:p>
            <a:pPr lvl="0" algn="ctr" defTabSz="449263" eaLnBrk="0" latinLnBrk="0" hangingPunct="0"/>
            <a:r>
              <a:rPr lang="en-US" altLang="ko-KR" sz="1200" b="1" kern="0" dirty="0">
                <a:solidFill>
                  <a:sysClr val="windowText" lastClr="000000"/>
                </a:solidFill>
                <a:effectLst>
                  <a:outerShdw blurRad="38100" dist="38100" dir="2700000" algn="tl">
                    <a:srgbClr val="FFFFFF"/>
                  </a:outerShdw>
                </a:effectLst>
                <a:latin typeface="+mn-ea"/>
              </a:rPr>
              <a:t>Message Formatter</a:t>
            </a:r>
          </a:p>
        </p:txBody>
      </p:sp>
      <p:sp>
        <p:nvSpPr>
          <p:cNvPr id="96" name="AutoShape 168"/>
          <p:cNvSpPr>
            <a:spLocks noChangeArrowheads="1"/>
          </p:cNvSpPr>
          <p:nvPr/>
        </p:nvSpPr>
        <p:spPr bwMode="ltGray">
          <a:xfrm>
            <a:off x="1764136" y="5045212"/>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97" name="AutoShape 169"/>
          <p:cNvSpPr>
            <a:spLocks noChangeArrowheads="1"/>
          </p:cNvSpPr>
          <p:nvPr/>
        </p:nvSpPr>
        <p:spPr bwMode="ltGray">
          <a:xfrm>
            <a:off x="1764136" y="5275319"/>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FLAT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GDTO</a:t>
            </a:r>
          </a:p>
        </p:txBody>
      </p:sp>
      <p:sp>
        <p:nvSpPr>
          <p:cNvPr id="98" name="AutoShape 170"/>
          <p:cNvSpPr>
            <a:spLocks noChangeArrowheads="1"/>
          </p:cNvSpPr>
          <p:nvPr/>
        </p:nvSpPr>
        <p:spPr bwMode="ltGray">
          <a:xfrm>
            <a:off x="1764136" y="5735533"/>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a:t>
            </a:r>
            <a:endParaRPr kumimoji="0" lang="ko-KR" altLang="en-US"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endParaRPr>
          </a:p>
        </p:txBody>
      </p:sp>
      <p:sp>
        <p:nvSpPr>
          <p:cNvPr id="99" name="AutoShape 171"/>
          <p:cNvSpPr>
            <a:spLocks noChangeArrowheads="1"/>
          </p:cNvSpPr>
          <p:nvPr/>
        </p:nvSpPr>
        <p:spPr bwMode="ltGray">
          <a:xfrm>
            <a:off x="1764136" y="5965641"/>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XML </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sym typeface="Wingdings" panose="05000000000000000000" pitchFamily="2" charset="2"/>
              </a:rPr>
              <a:t></a:t>
            </a: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 FLAT</a:t>
            </a:r>
            <a:endParaRPr kumimoji="0" lang="ko-KR" altLang="en-US"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endParaRPr>
          </a:p>
        </p:txBody>
      </p:sp>
      <p:sp>
        <p:nvSpPr>
          <p:cNvPr id="100" name="AutoShape 172"/>
          <p:cNvSpPr>
            <a:spLocks noChangeArrowheads="1"/>
          </p:cNvSpPr>
          <p:nvPr/>
        </p:nvSpPr>
        <p:spPr bwMode="ltGray">
          <a:xfrm>
            <a:off x="1764136" y="5505426"/>
            <a:ext cx="1656000" cy="144000"/>
          </a:xfrm>
          <a:prstGeom prst="roundRect">
            <a:avLst>
              <a:gd name="adj" fmla="val 16667"/>
            </a:avLst>
          </a:prstGeom>
          <a:ln/>
        </p:spPr>
        <p:style>
          <a:lnRef idx="1">
            <a:schemeClr val="accent2"/>
          </a:lnRef>
          <a:fillRef idx="3">
            <a:schemeClr val="accent2"/>
          </a:fillRef>
          <a:effectRef idx="2">
            <a:schemeClr val="accent2"/>
          </a:effectRef>
          <a:fontRef idx="minor">
            <a:schemeClr val="lt1"/>
          </a:fontRef>
        </p:style>
        <p:txBody>
          <a:bodyPr wrap="none"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800" b="1" i="0" u="none" strike="noStrike" kern="0" cap="none" spc="0" normalizeH="0" baseline="0" noProof="0" dirty="0" smtClean="0">
                <a:ln>
                  <a:noFill/>
                </a:ln>
                <a:solidFill>
                  <a:schemeClr val="tx1"/>
                </a:solidFill>
                <a:effectLst/>
                <a:uLnTx/>
                <a:uFillTx/>
                <a:latin typeface="Arial" panose="020B0604020202020204" pitchFamily="34" charset="0"/>
                <a:ea typeface="돋움체"/>
                <a:cs typeface="Arial" panose="020B0604020202020204" pitchFamily="34" charset="0"/>
              </a:rPr>
              <a:t>GDTO</a:t>
            </a:r>
          </a:p>
        </p:txBody>
      </p:sp>
      <p:sp>
        <p:nvSpPr>
          <p:cNvPr id="101" name="Cube 100"/>
          <p:cNvSpPr/>
          <p:nvPr/>
        </p:nvSpPr>
        <p:spPr>
          <a:xfrm>
            <a:off x="3745909" y="4715503"/>
            <a:ext cx="5888304" cy="1489804"/>
          </a:xfrm>
          <a:prstGeom prst="cube">
            <a:avLst>
              <a:gd name="adj" fmla="val 4712"/>
            </a:avLst>
          </a:prstGeom>
          <a:ln/>
        </p:spPr>
        <p:style>
          <a:lnRef idx="1">
            <a:schemeClr val="accent3"/>
          </a:lnRef>
          <a:fillRef idx="2">
            <a:schemeClr val="accent3"/>
          </a:fillRef>
          <a:effectRef idx="1">
            <a:schemeClr val="accent3"/>
          </a:effectRef>
          <a:fontRef idx="minor">
            <a:schemeClr val="dk1"/>
          </a:fontRef>
        </p:style>
        <p:txBody>
          <a:bodyPr rtlCol="0" anchor="t"/>
          <a:lstStyle/>
          <a:p>
            <a:pPr lvl="0" algn="ctr" defTabSz="449263" eaLnBrk="0" latinLnBrk="0" hangingPunct="0"/>
            <a:r>
              <a:rPr lang="en-US" altLang="ko-KR" sz="1200" b="1" kern="0" dirty="0">
                <a:solidFill>
                  <a:sysClr val="windowText" lastClr="000000"/>
                </a:solidFill>
                <a:effectLst>
                  <a:outerShdw blurRad="38100" dist="38100" dir="2700000" algn="tl">
                    <a:srgbClr val="FFFFFF"/>
                  </a:outerShdw>
                </a:effectLst>
                <a:latin typeface="+mn-ea"/>
              </a:rPr>
              <a:t>Message Formatter</a:t>
            </a:r>
          </a:p>
        </p:txBody>
      </p:sp>
      <p:sp>
        <p:nvSpPr>
          <p:cNvPr id="102" name="Rectangle 33"/>
          <p:cNvSpPr>
            <a:spLocks noChangeArrowheads="1"/>
          </p:cNvSpPr>
          <p:nvPr/>
        </p:nvSpPr>
        <p:spPr bwMode="ltGray">
          <a:xfrm>
            <a:off x="5078551" y="5085184"/>
            <a:ext cx="792000" cy="239713"/>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메시지 템플릿</a:t>
            </a:r>
          </a:p>
        </p:txBody>
      </p:sp>
      <p:sp>
        <p:nvSpPr>
          <p:cNvPr id="103" name="Rectangle 54"/>
          <p:cNvSpPr>
            <a:spLocks noChangeArrowheads="1"/>
          </p:cNvSpPr>
          <p:nvPr/>
        </p:nvSpPr>
        <p:spPr bwMode="ltGray">
          <a:xfrm>
            <a:off x="6790283" y="5085184"/>
            <a:ext cx="741363" cy="239713"/>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a:ln>
                  <a:noFill/>
                </a:ln>
                <a:solidFill>
                  <a:sysClr val="windowText" lastClr="000000"/>
                </a:solidFill>
                <a:effectLst/>
                <a:uLnTx/>
                <a:uFillTx/>
              </a:rPr>
              <a:t>라우팅 정보</a:t>
            </a:r>
          </a:p>
        </p:txBody>
      </p:sp>
      <p:sp>
        <p:nvSpPr>
          <p:cNvPr id="104" name="Rectangle 55"/>
          <p:cNvSpPr>
            <a:spLocks noChangeArrowheads="1"/>
          </p:cNvSpPr>
          <p:nvPr/>
        </p:nvSpPr>
        <p:spPr bwMode="ltGray">
          <a:xfrm>
            <a:off x="4195107"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err="1">
                <a:ln>
                  <a:noFill/>
                </a:ln>
                <a:solidFill>
                  <a:sysClr val="windowText" lastClr="000000"/>
                </a:solidFill>
                <a:effectLst/>
                <a:uLnTx/>
                <a:uFillTx/>
              </a:rPr>
              <a:t>포맷팅</a:t>
            </a:r>
            <a:r>
              <a:rPr kumimoji="0" lang="ko-KR" altLang="en-US" sz="900" b="1" i="0" u="none" strike="noStrike" kern="0" cap="none" spc="0" normalizeH="0" baseline="0" noProof="0" dirty="0">
                <a:ln>
                  <a:noFill/>
                </a:ln>
                <a:solidFill>
                  <a:sysClr val="windowText" lastClr="000000"/>
                </a:solidFill>
                <a:effectLst/>
                <a:uLnTx/>
                <a:uFillTx/>
              </a:rPr>
              <a:t> 룰</a:t>
            </a:r>
          </a:p>
        </p:txBody>
      </p:sp>
      <p:sp>
        <p:nvSpPr>
          <p:cNvPr id="105" name="Rectangle 202"/>
          <p:cNvSpPr>
            <a:spLocks noChangeArrowheads="1"/>
          </p:cNvSpPr>
          <p:nvPr/>
        </p:nvSpPr>
        <p:spPr bwMode="ltGray">
          <a:xfrm>
            <a:off x="5078551"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sysClr val="windowText" lastClr="000000"/>
                </a:solidFill>
                <a:effectLst/>
                <a:uLnTx/>
                <a:uFillTx/>
              </a:rPr>
              <a:t>validation </a:t>
            </a:r>
            <a:r>
              <a:rPr kumimoji="0" lang="ko-KR" altLang="en-US" sz="900" b="1" i="0" u="none" strike="noStrike" kern="0" cap="none" spc="0" normalizeH="0" baseline="0" noProof="0" dirty="0">
                <a:ln>
                  <a:noFill/>
                </a:ln>
                <a:solidFill>
                  <a:sysClr val="windowText" lastClr="000000"/>
                </a:solidFill>
                <a:effectLst/>
                <a:uLnTx/>
                <a:uFillTx/>
              </a:rPr>
              <a:t>룰</a:t>
            </a:r>
          </a:p>
        </p:txBody>
      </p:sp>
      <p:cxnSp>
        <p:nvCxnSpPr>
          <p:cNvPr id="106" name="AutoShape 203"/>
          <p:cNvCxnSpPr>
            <a:cxnSpLocks noChangeShapeType="1"/>
            <a:stCxn id="102" idx="2"/>
            <a:endCxn id="104" idx="0"/>
          </p:cNvCxnSpPr>
          <p:nvPr/>
        </p:nvCxnSpPr>
        <p:spPr bwMode="ltGray">
          <a:xfrm rot="5400000">
            <a:off x="4773274" y="5142730"/>
            <a:ext cx="519111" cy="883444"/>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107" name="AutoShape 204"/>
          <p:cNvCxnSpPr>
            <a:cxnSpLocks noChangeShapeType="1"/>
            <a:stCxn id="102" idx="2"/>
            <a:endCxn id="105" idx="0"/>
          </p:cNvCxnSpPr>
          <p:nvPr/>
        </p:nvCxnSpPr>
        <p:spPr bwMode="ltGray">
          <a:xfrm>
            <a:off x="5474551" y="5324897"/>
            <a:ext cx="0" cy="51911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8" name="Rectangle 205"/>
          <p:cNvSpPr>
            <a:spLocks noChangeArrowheads="1"/>
          </p:cNvSpPr>
          <p:nvPr/>
        </p:nvSpPr>
        <p:spPr bwMode="ltGray">
          <a:xfrm>
            <a:off x="8052345" y="5085184"/>
            <a:ext cx="1077913" cy="238125"/>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업무 카테고리 정보</a:t>
            </a:r>
          </a:p>
        </p:txBody>
      </p:sp>
      <p:cxnSp>
        <p:nvCxnSpPr>
          <p:cNvPr id="109" name="AutoShape 207"/>
          <p:cNvCxnSpPr>
            <a:cxnSpLocks noChangeShapeType="1"/>
            <a:stCxn id="103" idx="3"/>
            <a:endCxn id="108" idx="1"/>
          </p:cNvCxnSpPr>
          <p:nvPr/>
        </p:nvCxnSpPr>
        <p:spPr bwMode="ltGray">
          <a:xfrm flipV="1">
            <a:off x="7531646" y="5204247"/>
            <a:ext cx="520699" cy="7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0" name="Rectangle 208"/>
          <p:cNvSpPr>
            <a:spLocks noChangeArrowheads="1"/>
          </p:cNvSpPr>
          <p:nvPr/>
        </p:nvSpPr>
        <p:spPr bwMode="ltGray">
          <a:xfrm>
            <a:off x="5961994" y="5844008"/>
            <a:ext cx="792000" cy="252000"/>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a:ln>
                  <a:noFill/>
                </a:ln>
                <a:solidFill>
                  <a:sysClr val="windowText" lastClr="000000"/>
                </a:solidFill>
                <a:effectLst/>
                <a:uLnTx/>
                <a:uFillTx/>
              </a:rPr>
              <a:t>로그 마스킹 룰</a:t>
            </a:r>
          </a:p>
        </p:txBody>
      </p:sp>
      <p:cxnSp>
        <p:nvCxnSpPr>
          <p:cNvPr id="111" name="AutoShape 209"/>
          <p:cNvCxnSpPr>
            <a:cxnSpLocks noChangeShapeType="1"/>
            <a:stCxn id="102" idx="2"/>
            <a:endCxn id="110" idx="0"/>
          </p:cNvCxnSpPr>
          <p:nvPr/>
        </p:nvCxnSpPr>
        <p:spPr bwMode="ltGray">
          <a:xfrm rot="16200000" flipH="1">
            <a:off x="5656717" y="5142730"/>
            <a:ext cx="519111" cy="883443"/>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12" name="Rectangle 212"/>
          <p:cNvSpPr>
            <a:spLocks noChangeArrowheads="1"/>
          </p:cNvSpPr>
          <p:nvPr/>
        </p:nvSpPr>
        <p:spPr bwMode="ltGray">
          <a:xfrm>
            <a:off x="8052345" y="5805264"/>
            <a:ext cx="1077913" cy="238125"/>
          </a:xfrm>
          <a:prstGeom prst="rect">
            <a:avLst/>
          </a:prstGeom>
          <a:solidFill>
            <a:srgbClr val="C0C0C0"/>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외부시스템 접속정보</a:t>
            </a:r>
            <a:endParaRPr kumimoji="0" lang="en-US" altLang="ko-KR" sz="900" b="1" i="0" u="none" strike="noStrike" kern="0" cap="none" spc="0" normalizeH="0" baseline="0" noProof="0" dirty="0">
              <a:ln>
                <a:noFill/>
              </a:ln>
              <a:solidFill>
                <a:sysClr val="windowText" lastClr="000000"/>
              </a:solidFill>
              <a:effectLst/>
              <a:uLnTx/>
              <a:uFillTx/>
            </a:endParaRPr>
          </a:p>
        </p:txBody>
      </p:sp>
      <p:cxnSp>
        <p:nvCxnSpPr>
          <p:cNvPr id="113" name="AutoShape 213"/>
          <p:cNvCxnSpPr>
            <a:cxnSpLocks noChangeShapeType="1"/>
            <a:stCxn id="103" idx="3"/>
            <a:endCxn id="114" idx="1"/>
          </p:cNvCxnSpPr>
          <p:nvPr/>
        </p:nvCxnSpPr>
        <p:spPr bwMode="ltGray">
          <a:xfrm>
            <a:off x="7531646" y="5205041"/>
            <a:ext cx="520699" cy="358031"/>
          </a:xfrm>
          <a:prstGeom prst="bentConnector3">
            <a:avLst>
              <a:gd name="adj1" fmla="val 50000"/>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14" name="Rectangle 205"/>
          <p:cNvSpPr>
            <a:spLocks noChangeArrowheads="1"/>
          </p:cNvSpPr>
          <p:nvPr/>
        </p:nvSpPr>
        <p:spPr bwMode="ltGray">
          <a:xfrm>
            <a:off x="8052345" y="5444009"/>
            <a:ext cx="1077913" cy="238125"/>
          </a:xfrm>
          <a:prstGeom prst="rect">
            <a:avLst/>
          </a:prstGeom>
          <a:solidFill>
            <a:srgbClr val="FFFFFF"/>
          </a:solidFill>
          <a:ln w="6350" algn="ctr">
            <a:solidFill>
              <a:srgbClr val="000000"/>
            </a:solidFill>
            <a:miter lim="800000"/>
            <a:headEnd type="none" w="lg" len="lg"/>
            <a:tailEnd type="none" w="lg" len="lg"/>
          </a:ln>
          <a:effectLst>
            <a:outerShdw dist="35921" dir="2700000" algn="ctr" rotWithShape="0">
              <a:srgbClr val="808080"/>
            </a:outerShdw>
          </a:effectLst>
        </p:spPr>
        <p:txBody>
          <a:bodyPr wrap="none" anchor="ctr">
            <a:scene3d>
              <a:camera prst="orthographicFront"/>
              <a:lightRig rig="threePt" dir="t"/>
            </a:scene3d>
            <a:sp3d extrusionH="57150">
              <a:bevelT w="38100" h="38100"/>
            </a:sp3d>
          </a:bodyPr>
          <a:lstStyle/>
          <a:p>
            <a:pPr marL="0" marR="0" lvl="0" indent="0" algn="ctr" defTabSz="449263" eaLnBrk="0" fontAlgn="auto" latinLnBrk="0" hangingPunct="0">
              <a:lnSpc>
                <a:spcPct val="100000"/>
              </a:lnSpc>
              <a:spcBef>
                <a:spcPts val="0"/>
              </a:spcBef>
              <a:spcAft>
                <a:spcPts val="0"/>
              </a:spcAft>
              <a:buClrTx/>
              <a:buSzTx/>
              <a:buFontTx/>
              <a:buNone/>
              <a:tabLst/>
              <a:defRPr/>
            </a:pPr>
            <a:r>
              <a:rPr kumimoji="0" lang="ko-KR" altLang="en-US" sz="900" b="1" i="0" u="none" strike="noStrike" kern="0" cap="none" spc="0" normalizeH="0" baseline="0" noProof="0" dirty="0">
                <a:ln>
                  <a:noFill/>
                </a:ln>
                <a:solidFill>
                  <a:sysClr val="windowText" lastClr="000000"/>
                </a:solidFill>
                <a:effectLst/>
                <a:uLnTx/>
                <a:uFillTx/>
              </a:rPr>
              <a:t>업무 </a:t>
            </a:r>
            <a:r>
              <a:rPr kumimoji="0" lang="ko-KR" altLang="en-US" sz="900" b="1" i="0" u="none" strike="noStrike" kern="0" cap="none" spc="0" normalizeH="0" baseline="0" noProof="0" dirty="0" err="1">
                <a:ln>
                  <a:noFill/>
                </a:ln>
                <a:solidFill>
                  <a:sysClr val="windowText" lastClr="000000"/>
                </a:solidFill>
                <a:effectLst/>
                <a:uLnTx/>
                <a:uFillTx/>
              </a:rPr>
              <a:t>인스턴스</a:t>
            </a:r>
            <a:r>
              <a:rPr kumimoji="0" lang="ko-KR" altLang="en-US" sz="900" b="1" i="0" u="none" strike="noStrike" kern="0" cap="none" spc="0" normalizeH="0" baseline="0" noProof="0" dirty="0">
                <a:ln>
                  <a:noFill/>
                </a:ln>
                <a:solidFill>
                  <a:sysClr val="windowText" lastClr="000000"/>
                </a:solidFill>
                <a:effectLst/>
                <a:uLnTx/>
                <a:uFillTx/>
              </a:rPr>
              <a:t> 정보</a:t>
            </a:r>
          </a:p>
        </p:txBody>
      </p:sp>
    </p:spTree>
    <p:extLst>
      <p:ext uri="{BB962C8B-B14F-4D97-AF65-F5344CB8AC3E}">
        <p14:creationId xmlns:p14="http://schemas.microsoft.com/office/powerpoint/2010/main" val="170695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txBox="1">
            <a:spLocks noChangeArrowheads="1"/>
          </p:cNvSpPr>
          <p:nvPr/>
        </p:nvSpPr>
        <p:spPr bwMode="auto">
          <a:xfrm>
            <a:off x="933450" y="569913"/>
            <a:ext cx="8948738" cy="246221"/>
          </a:xfrm>
          <a:prstGeom prst="rect">
            <a:avLst/>
          </a:prstGeom>
          <a:noFill/>
          <a:ln w="9525">
            <a:noFill/>
            <a:miter lim="800000"/>
            <a:headEnd/>
            <a:tailEnd/>
          </a:ln>
        </p:spPr>
        <p:txBody>
          <a:bodyPr lIns="0" tIns="0" rIns="0" bIns="0">
            <a:spAutoFit/>
          </a:bodyPr>
          <a:lstStyle>
            <a:defPPr>
              <a:defRPr lang="ko-KR"/>
            </a:defPPr>
            <a:lvl1pPr eaLnBrk="0" hangingPunct="0">
              <a:defRPr sz="1600" b="1" kern="0">
                <a:gradFill>
                  <a:gsLst>
                    <a:gs pos="0">
                      <a:schemeClr val="bg1"/>
                    </a:gs>
                    <a:gs pos="100000">
                      <a:schemeClr val="bg1"/>
                    </a:gs>
                    <a:gs pos="100000">
                      <a:srgbClr val="4F81BD">
                        <a:shade val="94000"/>
                        <a:satMod val="135000"/>
                      </a:srgbClr>
                    </a:gs>
                  </a:gsLst>
                  <a:lin ang="16200000" scaled="0"/>
                </a:gradFill>
                <a:latin typeface="맑은 고딕" pitchFamily="50" charset="-127"/>
                <a:ea typeface="맑은 고딕" pitchFamily="50" charset="-127"/>
                <a:cs typeface="+mj-cs"/>
              </a:defRPr>
            </a:lvl1pPr>
          </a:lstStyle>
          <a:p>
            <a:r>
              <a:rPr lang="en-US" altLang="ko-KR" dirty="0" smtClean="0"/>
              <a:t>iF4S </a:t>
            </a:r>
            <a:r>
              <a:rPr lang="ko-KR" altLang="en-US" dirty="0" smtClean="0"/>
              <a:t>프레임워크의 유연성</a:t>
            </a:r>
            <a:endParaRPr lang="ko-KR" altLang="en-GB" dirty="0"/>
          </a:p>
        </p:txBody>
      </p:sp>
      <p:sp>
        <p:nvSpPr>
          <p:cNvPr id="116" name="제목 1"/>
          <p:cNvSpPr>
            <a:spLocks noGrp="1"/>
          </p:cNvSpPr>
          <p:nvPr>
            <p:ph type="title"/>
          </p:nvPr>
        </p:nvSpPr>
        <p:spPr>
          <a:xfrm>
            <a:off x="344488" y="928688"/>
            <a:ext cx="9289032" cy="246221"/>
          </a:xfrm>
        </p:spPr>
        <p:txBody>
          <a:bodyPr>
            <a:scene3d>
              <a:camera prst="orthographicFront"/>
              <a:lightRig rig="threePt" dir="t"/>
            </a:scene3d>
            <a:sp3d extrusionH="57150">
              <a:bevelT w="38100" h="38100"/>
            </a:sp3d>
          </a:bodyPr>
          <a:lstStyle/>
          <a:p>
            <a:r>
              <a:rPr lang="ko-KR" altLang="en-US" dirty="0" smtClean="0">
                <a:latin typeface="맑은 고딕" pitchFamily="50" charset="-127"/>
                <a:cs typeface="Times New Roman" pitchFamily="18" charset="0"/>
              </a:rPr>
              <a:t>개발의 </a:t>
            </a:r>
            <a:r>
              <a:rPr lang="ko-KR" altLang="en-US" dirty="0">
                <a:latin typeface="맑은 고딕" pitchFamily="50" charset="-127"/>
                <a:cs typeface="Times New Roman" pitchFamily="18" charset="0"/>
              </a:rPr>
              <a:t>구조적 </a:t>
            </a:r>
            <a:r>
              <a:rPr lang="ko-KR" altLang="en-US" dirty="0" smtClean="0">
                <a:latin typeface="맑은 고딕" pitchFamily="50" charset="-127"/>
                <a:cs typeface="Times New Roman" pitchFamily="18" charset="0"/>
              </a:rPr>
              <a:t>패턴</a:t>
            </a:r>
            <a:r>
              <a:rPr lang="ko-KR" altLang="en-US" dirty="0"/>
              <a:t> </a:t>
            </a:r>
            <a:r>
              <a:rPr lang="ko-KR" altLang="en-US" dirty="0" smtClean="0"/>
              <a:t>지원을 다양하게 지원하여 유연한 개발환경 및 운영환경 제공</a:t>
            </a:r>
            <a:endParaRPr lang="ko-KR" altLang="en-US" dirty="0"/>
          </a:p>
        </p:txBody>
      </p:sp>
      <p:grpSp>
        <p:nvGrpSpPr>
          <p:cNvPr id="2" name="Group 1"/>
          <p:cNvGrpSpPr/>
          <p:nvPr/>
        </p:nvGrpSpPr>
        <p:grpSpPr>
          <a:xfrm>
            <a:off x="387896" y="1539853"/>
            <a:ext cx="9101608" cy="4768463"/>
            <a:chOff x="1208584" y="1539853"/>
            <a:chExt cx="7460232" cy="4768463"/>
          </a:xfrm>
        </p:grpSpPr>
        <p:sp>
          <p:nvSpPr>
            <p:cNvPr id="454" name="Rectangle 211"/>
            <p:cNvSpPr>
              <a:spLocks noChangeArrowheads="1"/>
            </p:cNvSpPr>
            <p:nvPr/>
          </p:nvSpPr>
          <p:spPr bwMode="auto">
            <a:xfrm>
              <a:off x="1208584" y="1593309"/>
              <a:ext cx="7460232" cy="4715007"/>
            </a:xfrm>
            <a:prstGeom prst="rect">
              <a:avLst/>
            </a:prstGeom>
            <a:noFill/>
            <a:ln w="19050" algn="ctr">
              <a:solidFill>
                <a:srgbClr val="DDDDDD"/>
              </a:solidFill>
              <a:miter lim="800000"/>
              <a:headEnd/>
              <a:tailEnd/>
            </a:ln>
            <a:effectLst/>
          </p:spPr>
          <p:txBody>
            <a:bodyPr anchor="ctr">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dirty="0" smtClean="0">
                <a:ln>
                  <a:noFill/>
                </a:ln>
                <a:solidFill>
                  <a:srgbClr val="000000"/>
                </a:solidFill>
                <a:effectLst/>
                <a:uLnTx/>
                <a:uFillTx/>
                <a:latin typeface="+mn-ea"/>
              </a:endParaRPr>
            </a:p>
          </p:txBody>
        </p:sp>
        <p:grpSp>
          <p:nvGrpSpPr>
            <p:cNvPr id="455" name="그룹 75"/>
            <p:cNvGrpSpPr/>
            <p:nvPr/>
          </p:nvGrpSpPr>
          <p:grpSpPr>
            <a:xfrm>
              <a:off x="3405305" y="1539853"/>
              <a:ext cx="358701" cy="4699710"/>
              <a:chOff x="4568252" y="1677946"/>
              <a:chExt cx="477431" cy="4699710"/>
            </a:xfrm>
          </p:grpSpPr>
          <p:pic>
            <p:nvPicPr>
              <p:cNvPr id="456" name="Picture 107" descr="44"/>
              <p:cNvPicPr>
                <a:picLocks noChangeAspect="1" noChangeArrowheads="1"/>
              </p:cNvPicPr>
              <p:nvPr/>
            </p:nvPicPr>
            <p:blipFill>
              <a:blip r:embed="rId3" cstate="print">
                <a:lum bright="12000"/>
              </a:blip>
              <a:srcRect r="-9584" b="12776"/>
              <a:stretch>
                <a:fillRect/>
              </a:stretch>
            </p:blipFill>
            <p:spPr bwMode="auto">
              <a:xfrm>
                <a:off x="4640759" y="1677946"/>
                <a:ext cx="404924" cy="4699710"/>
              </a:xfrm>
              <a:prstGeom prst="rect">
                <a:avLst/>
              </a:prstGeom>
              <a:noFill/>
              <a:ln w="9525">
                <a:noFill/>
                <a:miter lim="800000"/>
                <a:headEnd/>
                <a:tailEnd/>
              </a:ln>
            </p:spPr>
          </p:pic>
          <p:pic>
            <p:nvPicPr>
              <p:cNvPr id="457" name="Picture 107" descr="44"/>
              <p:cNvPicPr>
                <a:picLocks noChangeAspect="1" noChangeArrowheads="1"/>
              </p:cNvPicPr>
              <p:nvPr/>
            </p:nvPicPr>
            <p:blipFill>
              <a:blip r:embed="rId4" cstate="print">
                <a:lum bright="12000"/>
              </a:blip>
              <a:srcRect l="-9584" b="12776"/>
              <a:stretch>
                <a:fillRect/>
              </a:stretch>
            </p:blipFill>
            <p:spPr bwMode="auto">
              <a:xfrm>
                <a:off x="4568252" y="1731402"/>
                <a:ext cx="404924" cy="4646254"/>
              </a:xfrm>
              <a:prstGeom prst="rect">
                <a:avLst/>
              </a:prstGeom>
              <a:noFill/>
              <a:ln w="9525">
                <a:noFill/>
                <a:miter lim="800000"/>
                <a:headEnd/>
                <a:tailEnd/>
              </a:ln>
            </p:spPr>
          </p:pic>
        </p:grpSp>
        <p:grpSp>
          <p:nvGrpSpPr>
            <p:cNvPr id="458" name="Group 146"/>
            <p:cNvGrpSpPr>
              <a:grpSpLocks/>
            </p:cNvGrpSpPr>
            <p:nvPr/>
          </p:nvGrpSpPr>
          <p:grpSpPr bwMode="auto">
            <a:xfrm>
              <a:off x="1265847" y="4325340"/>
              <a:ext cx="2238092" cy="1861370"/>
              <a:chOff x="1419" y="2825"/>
              <a:chExt cx="2163" cy="1126"/>
            </a:xfrm>
          </p:grpSpPr>
          <p:grpSp>
            <p:nvGrpSpPr>
              <p:cNvPr id="459" name="Group 133"/>
              <p:cNvGrpSpPr>
                <a:grpSpLocks/>
              </p:cNvGrpSpPr>
              <p:nvPr/>
            </p:nvGrpSpPr>
            <p:grpSpPr bwMode="auto">
              <a:xfrm>
                <a:off x="1419" y="2825"/>
                <a:ext cx="2163" cy="1126"/>
                <a:chOff x="1419" y="2825"/>
                <a:chExt cx="2163" cy="1126"/>
              </a:xfrm>
            </p:grpSpPr>
            <p:sp>
              <p:nvSpPr>
                <p:cNvPr id="472" name="Rectangle 118"/>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473" name="TextBox 472"/>
                <p:cNvSpPr txBox="1">
                  <a:spLocks noChangeArrowheads="1"/>
                </p:cNvSpPr>
                <p:nvPr/>
              </p:nvSpPr>
              <p:spPr bwMode="auto">
                <a:xfrm>
                  <a:off x="2039" y="3777"/>
                  <a:ext cx="922"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[MVC1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sp>
            <p:nvSpPr>
              <p:cNvPr id="460" name="TextBox 29"/>
              <p:cNvSpPr txBox="1">
                <a:spLocks noChangeArrowheads="1"/>
              </p:cNvSpPr>
              <p:nvPr/>
            </p:nvSpPr>
            <p:spPr bwMode="auto">
              <a:xfrm>
                <a:off x="1805" y="2914"/>
                <a:ext cx="402"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1" name="TextBox 29"/>
              <p:cNvSpPr txBox="1">
                <a:spLocks noChangeArrowheads="1"/>
              </p:cNvSpPr>
              <p:nvPr/>
            </p:nvSpPr>
            <p:spPr bwMode="auto">
              <a:xfrm>
                <a:off x="2633" y="2907"/>
                <a:ext cx="429"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Data set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2" name="TextBox 29"/>
              <p:cNvSpPr txBox="1">
                <a:spLocks noChangeArrowheads="1"/>
              </p:cNvSpPr>
              <p:nvPr/>
            </p:nvSpPr>
            <p:spPr bwMode="auto">
              <a:xfrm>
                <a:off x="1761" y="3475"/>
                <a:ext cx="451"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response</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63" name="TextBox 29"/>
              <p:cNvSpPr txBox="1">
                <a:spLocks noChangeArrowheads="1"/>
              </p:cNvSpPr>
              <p:nvPr/>
            </p:nvSpPr>
            <p:spPr bwMode="auto">
              <a:xfrm>
                <a:off x="2652" y="3468"/>
                <a:ext cx="441"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Data get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grpSp>
            <p:nvGrpSpPr>
              <p:cNvPr id="464" name="Group 129"/>
              <p:cNvGrpSpPr>
                <a:grpSpLocks/>
              </p:cNvGrpSpPr>
              <p:nvPr/>
            </p:nvGrpSpPr>
            <p:grpSpPr bwMode="auto">
              <a:xfrm>
                <a:off x="1873" y="3148"/>
                <a:ext cx="431" cy="238"/>
                <a:chOff x="1873" y="3140"/>
                <a:chExt cx="431" cy="238"/>
              </a:xfrm>
            </p:grpSpPr>
            <p:sp>
              <p:nvSpPr>
                <p:cNvPr id="470" name="오른쪽 화살표 35"/>
                <p:cNvSpPr>
                  <a:spLocks noChangeArrowheads="1"/>
                </p:cNvSpPr>
                <p:nvPr/>
              </p:nvSpPr>
              <p:spPr bwMode="auto">
                <a:xfrm>
                  <a:off x="1873" y="3140"/>
                  <a:ext cx="306" cy="106"/>
                </a:xfrm>
                <a:prstGeom prst="rightArrow">
                  <a:avLst>
                    <a:gd name="adj1" fmla="val 50000"/>
                    <a:gd name="adj2" fmla="val 56567"/>
                  </a:avLst>
                </a:prstGeom>
                <a:gradFill rotWithShape="1">
                  <a:gsLst>
                    <a:gs pos="0">
                      <a:srgbClr val="999999"/>
                    </a:gs>
                    <a:gs pos="100000">
                      <a:srgbClr val="FFFFFF"/>
                    </a:gs>
                  </a:gsLst>
                  <a:lin ang="10800000" scaled="1"/>
                </a:gradFill>
                <a:ln w="9525" algn="ctr">
                  <a:noFill/>
                  <a:round/>
                  <a:headEnd/>
                  <a:tailEnd/>
                </a:ln>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71" name="오른쪽 화살표 37"/>
                <p:cNvSpPr>
                  <a:spLocks noChangeArrowheads="1"/>
                </p:cNvSpPr>
                <p:nvPr/>
              </p:nvSpPr>
              <p:spPr bwMode="auto">
                <a:xfrm flipH="1">
                  <a:off x="1999" y="3275"/>
                  <a:ext cx="305" cy="103"/>
                </a:xfrm>
                <a:prstGeom prst="rightArrow">
                  <a:avLst>
                    <a:gd name="adj1" fmla="val 50000"/>
                    <a:gd name="adj2" fmla="val 55983"/>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grpSp>
          <p:sp>
            <p:nvSpPr>
              <p:cNvPr id="465" name="직사각형 14"/>
              <p:cNvSpPr>
                <a:spLocks noChangeArrowheads="1"/>
              </p:cNvSpPr>
              <p:nvPr/>
            </p:nvSpPr>
            <p:spPr bwMode="auto">
              <a:xfrm>
                <a:off x="148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466" name="오른쪽 화살표 35"/>
              <p:cNvSpPr>
                <a:spLocks noChangeArrowheads="1"/>
              </p:cNvSpPr>
              <p:nvPr/>
            </p:nvSpPr>
            <p:spPr bwMode="auto">
              <a:xfrm>
                <a:off x="2653" y="3148"/>
                <a:ext cx="306" cy="106"/>
              </a:xfrm>
              <a:prstGeom prst="rightArrow">
                <a:avLst>
                  <a:gd name="adj1" fmla="val 50000"/>
                  <a:gd name="adj2" fmla="val 56567"/>
                </a:avLst>
              </a:prstGeom>
              <a:gradFill rotWithShape="1">
                <a:gsLst>
                  <a:gs pos="0">
                    <a:srgbClr val="999999"/>
                  </a:gs>
                  <a:gs pos="100000">
                    <a:srgbClr val="FFFFFF"/>
                  </a:gs>
                </a:gsLst>
                <a:lin ang="10800000" scaled="1"/>
              </a:gradFill>
              <a:ln w="9525" algn="ctr">
                <a:noFill/>
                <a:round/>
                <a:headEnd/>
                <a:tailEnd/>
              </a:ln>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67" name="오른쪽 화살표 37"/>
              <p:cNvSpPr>
                <a:spLocks noChangeArrowheads="1"/>
              </p:cNvSpPr>
              <p:nvPr/>
            </p:nvSpPr>
            <p:spPr bwMode="auto">
              <a:xfrm flipH="1">
                <a:off x="2779" y="3283"/>
                <a:ext cx="305" cy="103"/>
              </a:xfrm>
              <a:prstGeom prst="rightArrow">
                <a:avLst>
                  <a:gd name="adj1" fmla="val 50000"/>
                  <a:gd name="adj2" fmla="val 55983"/>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a:ln>
                    <a:noFill/>
                  </a:ln>
                  <a:solidFill>
                    <a:srgbClr val="000000"/>
                  </a:solidFill>
                  <a:effectLst/>
                  <a:uLnTx/>
                  <a:uFillTx/>
                  <a:latin typeface="+mn-ea"/>
                </a:endParaRPr>
              </a:p>
            </p:txBody>
          </p:sp>
          <p:sp>
            <p:nvSpPr>
              <p:cNvPr id="468" name="직사각형 14"/>
              <p:cNvSpPr>
                <a:spLocks noChangeArrowheads="1"/>
              </p:cNvSpPr>
              <p:nvPr/>
            </p:nvSpPr>
            <p:spPr bwMode="auto">
              <a:xfrm>
                <a:off x="304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Beans</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(Servlet)</a:t>
                </a:r>
                <a:endParaRPr kumimoji="1" lang="ko-KR" altLang="en-US" sz="800" b="1" i="0" u="none" strike="noStrike" kern="0" cap="none" spc="0" normalizeH="0" baseline="0" noProof="0" dirty="0" smtClean="0">
                  <a:ln>
                    <a:noFill/>
                  </a:ln>
                  <a:solidFill>
                    <a:srgbClr val="000000"/>
                  </a:solidFill>
                  <a:effectLst/>
                  <a:uLnTx/>
                  <a:uFillTx/>
                  <a:latin typeface="+mn-ea"/>
                  <a:cs typeface="Tahoma" pitchFamily="34" charset="0"/>
                </a:endParaRPr>
              </a:p>
            </p:txBody>
          </p:sp>
          <p:sp>
            <p:nvSpPr>
              <p:cNvPr id="469" name="직사각형 14"/>
              <p:cNvSpPr>
                <a:spLocks noChangeArrowheads="1"/>
              </p:cNvSpPr>
              <p:nvPr/>
            </p:nvSpPr>
            <p:spPr bwMode="auto">
              <a:xfrm>
                <a:off x="2267" y="3114"/>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JSP</a:t>
                </a:r>
                <a:endParaRPr kumimoji="1" lang="ko-KR" altLang="en-US" sz="800" b="1" i="0" u="none" strike="noStrike" kern="0" cap="none" spc="0" normalizeH="0" baseline="0" noProof="0" dirty="0" smtClean="0">
                  <a:ln>
                    <a:noFill/>
                  </a:ln>
                  <a:solidFill>
                    <a:srgbClr val="000000"/>
                  </a:solidFill>
                  <a:effectLst/>
                  <a:uLnTx/>
                  <a:uFillTx/>
                  <a:latin typeface="+mn-ea"/>
                  <a:cs typeface="Tahoma" pitchFamily="34" charset="0"/>
                </a:endParaRPr>
              </a:p>
            </p:txBody>
          </p:sp>
        </p:grpSp>
        <p:grpSp>
          <p:nvGrpSpPr>
            <p:cNvPr id="474" name="Group 145"/>
            <p:cNvGrpSpPr>
              <a:grpSpLocks/>
            </p:cNvGrpSpPr>
            <p:nvPr/>
          </p:nvGrpSpPr>
          <p:grpSpPr bwMode="auto">
            <a:xfrm>
              <a:off x="3693837" y="4325337"/>
              <a:ext cx="2376264" cy="1861369"/>
              <a:chOff x="3773" y="2825"/>
              <a:chExt cx="2163" cy="1126"/>
            </a:xfrm>
          </p:grpSpPr>
          <p:grpSp>
            <p:nvGrpSpPr>
              <p:cNvPr id="475" name="Group 134"/>
              <p:cNvGrpSpPr>
                <a:grpSpLocks/>
              </p:cNvGrpSpPr>
              <p:nvPr/>
            </p:nvGrpSpPr>
            <p:grpSpPr bwMode="auto">
              <a:xfrm>
                <a:off x="3773" y="2825"/>
                <a:ext cx="2163" cy="1126"/>
                <a:chOff x="1419" y="2825"/>
                <a:chExt cx="2163" cy="1126"/>
              </a:xfrm>
            </p:grpSpPr>
            <p:sp>
              <p:nvSpPr>
                <p:cNvPr id="491" name="Rectangle 135"/>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492" name="TextBox 29"/>
                <p:cNvSpPr txBox="1">
                  <a:spLocks noChangeArrowheads="1"/>
                </p:cNvSpPr>
                <p:nvPr/>
              </p:nvSpPr>
              <p:spPr bwMode="auto">
                <a:xfrm>
                  <a:off x="1854" y="3777"/>
                  <a:ext cx="1290"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[General MVC2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grpSp>
            <p:nvGrpSpPr>
              <p:cNvPr id="476" name="Group 144"/>
              <p:cNvGrpSpPr>
                <a:grpSpLocks/>
              </p:cNvGrpSpPr>
              <p:nvPr/>
            </p:nvGrpSpPr>
            <p:grpSpPr bwMode="auto">
              <a:xfrm>
                <a:off x="3809" y="2898"/>
                <a:ext cx="2049" cy="859"/>
                <a:chOff x="3809" y="2898"/>
                <a:chExt cx="2049" cy="859"/>
              </a:xfrm>
            </p:grpSpPr>
            <p:sp>
              <p:nvSpPr>
                <p:cNvPr id="477" name="직사각형 33"/>
                <p:cNvSpPr>
                  <a:spLocks noChangeArrowheads="1"/>
                </p:cNvSpPr>
                <p:nvPr/>
              </p:nvSpPr>
              <p:spPr bwMode="auto">
                <a:xfrm>
                  <a:off x="5528" y="2898"/>
                  <a:ext cx="330" cy="84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Model</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a:t>
                  </a:r>
                  <a:r>
                    <a:rPr kumimoji="1" lang="en-US" altLang="ko-KR" sz="700" b="1" kern="0" dirty="0" smtClean="0">
                      <a:solidFill>
                        <a:srgbClr val="000000"/>
                      </a:solidFill>
                      <a:latin typeface="+mn-ea"/>
                      <a:cs typeface="Tahoma" pitchFamily="34" charset="0"/>
                    </a:rPr>
                    <a:t>Bean/</a:t>
                  </a: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 </a:t>
                  </a:r>
                  <a:b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b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POJO)</a:t>
                  </a:r>
                  <a:endParaRPr kumimoji="1" lang="ko-KR" altLang="en-US" sz="700" b="1" i="0" u="none" strike="noStrike" kern="0" cap="none" spc="0" normalizeH="0" baseline="0" noProof="0" dirty="0" smtClean="0">
                    <a:ln>
                      <a:noFill/>
                    </a:ln>
                    <a:solidFill>
                      <a:srgbClr val="000000"/>
                    </a:solidFill>
                    <a:effectLst/>
                    <a:uLnTx/>
                    <a:uFillTx/>
                    <a:latin typeface="+mn-ea"/>
                    <a:cs typeface="Tahoma" pitchFamily="34" charset="0"/>
                  </a:endParaRPr>
                </a:p>
              </p:txBody>
            </p:sp>
            <p:sp>
              <p:nvSpPr>
                <p:cNvPr id="478" name="오른쪽 화살표 34"/>
                <p:cNvSpPr>
                  <a:spLocks noChangeArrowheads="1"/>
                </p:cNvSpPr>
                <p:nvPr/>
              </p:nvSpPr>
              <p:spPr bwMode="auto">
                <a:xfrm>
                  <a:off x="4249" y="3105"/>
                  <a:ext cx="246"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79" name="오른쪽 화살표 35"/>
                <p:cNvSpPr>
                  <a:spLocks noChangeArrowheads="1"/>
                </p:cNvSpPr>
                <p:nvPr/>
              </p:nvSpPr>
              <p:spPr bwMode="auto">
                <a:xfrm>
                  <a:off x="5036" y="3027"/>
                  <a:ext cx="440"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0" name="오른쪽 화살표 36"/>
                <p:cNvSpPr>
                  <a:spLocks noChangeArrowheads="1"/>
                </p:cNvSpPr>
                <p:nvPr/>
              </p:nvSpPr>
              <p:spPr bwMode="auto">
                <a:xfrm flipH="1">
                  <a:off x="4253" y="3374"/>
                  <a:ext cx="246" cy="105"/>
                </a:xfrm>
                <a:prstGeom prst="rightArrow">
                  <a:avLst>
                    <a:gd name="adj1" fmla="val 50000"/>
                    <a:gd name="adj2" fmla="val 44179"/>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1" name="TextBox 29"/>
                <p:cNvSpPr txBox="1">
                  <a:spLocks noChangeArrowheads="1"/>
                </p:cNvSpPr>
                <p:nvPr/>
              </p:nvSpPr>
              <p:spPr bwMode="auto">
                <a:xfrm>
                  <a:off x="4076" y="294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2" name="TextBox 29"/>
                <p:cNvSpPr txBox="1">
                  <a:spLocks noChangeArrowheads="1"/>
                </p:cNvSpPr>
                <p:nvPr/>
              </p:nvSpPr>
              <p:spPr bwMode="auto">
                <a:xfrm>
                  <a:off x="4040" y="3472"/>
                  <a:ext cx="425"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response</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3" name="직사각형 39"/>
                <p:cNvSpPr>
                  <a:spLocks noChangeArrowheads="1"/>
                </p:cNvSpPr>
                <p:nvPr/>
              </p:nvSpPr>
              <p:spPr bwMode="auto">
                <a:xfrm>
                  <a:off x="4507" y="3413"/>
                  <a:ext cx="417" cy="30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smtClean="0">
                      <a:ln>
                        <a:noFill/>
                      </a:ln>
                      <a:solidFill>
                        <a:srgbClr val="000000"/>
                      </a:solidFill>
                      <a:effectLst/>
                      <a:uLnTx/>
                      <a:uFillTx/>
                      <a:latin typeface="+mn-ea"/>
                      <a:cs typeface="Tahoma" pitchFamily="34" charset="0"/>
                    </a:rPr>
                    <a:t>View</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smtClean="0">
                      <a:ln>
                        <a:noFill/>
                      </a:ln>
                      <a:solidFill>
                        <a:srgbClr val="000000"/>
                      </a:solidFill>
                      <a:effectLst/>
                      <a:uLnTx/>
                      <a:uFillTx/>
                      <a:latin typeface="+mn-ea"/>
                      <a:cs typeface="Tahoma" pitchFamily="34" charset="0"/>
                    </a:rPr>
                    <a:t>JSP</a:t>
                  </a:r>
                  <a:endParaRPr kumimoji="1" lang="ko-KR" altLang="en-US" sz="700" b="1" i="0" u="none" strike="noStrike" kern="0" cap="none" spc="0" normalizeH="0" baseline="0" noProof="0" smtClean="0">
                    <a:ln>
                      <a:noFill/>
                    </a:ln>
                    <a:solidFill>
                      <a:srgbClr val="000000"/>
                    </a:solidFill>
                    <a:effectLst/>
                    <a:uLnTx/>
                    <a:uFillTx/>
                    <a:latin typeface="+mn-ea"/>
                    <a:cs typeface="Tahoma" pitchFamily="34" charset="0"/>
                  </a:endParaRPr>
                </a:p>
              </p:txBody>
            </p:sp>
            <p:sp>
              <p:nvSpPr>
                <p:cNvPr id="484" name="TextBox 29"/>
                <p:cNvSpPr txBox="1">
                  <a:spLocks noChangeArrowheads="1"/>
                </p:cNvSpPr>
                <p:nvPr/>
              </p:nvSpPr>
              <p:spPr bwMode="auto">
                <a:xfrm>
                  <a:off x="4992" y="2915"/>
                  <a:ext cx="498" cy="112"/>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latin typeface="+mn-ea"/>
                    </a:rPr>
                    <a:t>Get  Instance</a:t>
                  </a:r>
                  <a:endParaRPr kumimoji="1" lang="ko-KR" altLang="en-US" sz="600" b="1" i="0" u="none" strike="noStrike" kern="0" cap="none" spc="0" normalizeH="0" baseline="0" noProof="0" dirty="0" smtClean="0">
                    <a:ln>
                      <a:noFill/>
                    </a:ln>
                    <a:solidFill>
                      <a:srgbClr val="000000"/>
                    </a:solidFill>
                    <a:effectLst/>
                    <a:uLnTx/>
                    <a:uFillTx/>
                    <a:latin typeface="+mn-ea"/>
                  </a:endParaRPr>
                </a:p>
              </p:txBody>
            </p:sp>
            <p:sp>
              <p:nvSpPr>
                <p:cNvPr id="485" name="TextBox 29"/>
                <p:cNvSpPr txBox="1">
                  <a:spLocks noChangeArrowheads="1"/>
                </p:cNvSpPr>
                <p:nvPr/>
              </p:nvSpPr>
              <p:spPr bwMode="auto">
                <a:xfrm>
                  <a:off x="5054" y="3589"/>
                  <a:ext cx="372" cy="16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600" b="1" i="0" u="none" strike="noStrike" kern="0" cap="none" spc="0" normalizeH="0" baseline="0" noProof="0" dirty="0" smtClean="0">
                      <a:ln>
                        <a:noFill/>
                      </a:ln>
                      <a:solidFill>
                        <a:srgbClr val="000000"/>
                      </a:solidFill>
                      <a:effectLst/>
                      <a:uLnTx/>
                      <a:uFillTx/>
                      <a:latin typeface="+mn-ea"/>
                    </a:rPr>
                    <a:t>Call</a:t>
                  </a:r>
                  <a:br>
                    <a:rPr kumimoji="1" lang="en-US" altLang="ko-KR" sz="600" b="1" i="0" u="none" strike="noStrike" kern="0" cap="none" spc="0" normalizeH="0" baseline="0" noProof="0" dirty="0" smtClean="0">
                      <a:ln>
                        <a:noFill/>
                      </a:ln>
                      <a:solidFill>
                        <a:srgbClr val="000000"/>
                      </a:solidFill>
                      <a:effectLst/>
                      <a:uLnTx/>
                      <a:uFillTx/>
                      <a:latin typeface="+mn-ea"/>
                    </a:rPr>
                  </a:br>
                  <a:r>
                    <a:rPr kumimoji="1" lang="en-US" altLang="ko-KR" sz="600" b="1" i="0" u="none" strike="noStrike" kern="0" cap="none" spc="0" normalizeH="0" baseline="0" noProof="0" dirty="0" smtClean="0">
                      <a:ln>
                        <a:noFill/>
                      </a:ln>
                      <a:solidFill>
                        <a:srgbClr val="000000"/>
                      </a:solidFill>
                      <a:effectLst/>
                      <a:uLnTx/>
                      <a:uFillTx/>
                      <a:latin typeface="+mn-ea"/>
                    </a:rPr>
                    <a:t>Function</a:t>
                  </a:r>
                  <a:endParaRPr kumimoji="1" lang="ko-KR" altLang="en-US" sz="600" b="1" i="0" u="none" strike="noStrike" kern="0" cap="none" spc="0" normalizeH="0" baseline="0" noProof="0" dirty="0" smtClean="0">
                    <a:ln>
                      <a:noFill/>
                    </a:ln>
                    <a:solidFill>
                      <a:srgbClr val="000000"/>
                    </a:solidFill>
                    <a:effectLst/>
                    <a:uLnTx/>
                    <a:uFillTx/>
                    <a:latin typeface="+mn-ea"/>
                  </a:endParaRPr>
                </a:p>
              </p:txBody>
            </p:sp>
            <p:sp>
              <p:nvSpPr>
                <p:cNvPr id="486" name="아래쪽 화살표 42"/>
                <p:cNvSpPr>
                  <a:spLocks noChangeArrowheads="1"/>
                </p:cNvSpPr>
                <p:nvPr/>
              </p:nvSpPr>
              <p:spPr bwMode="auto">
                <a:xfrm>
                  <a:off x="4653" y="3175"/>
                  <a:ext cx="147" cy="228"/>
                </a:xfrm>
                <a:prstGeom prst="downArrow">
                  <a:avLst>
                    <a:gd name="adj1" fmla="val 50000"/>
                    <a:gd name="adj2" fmla="val 5640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7" name="TextBox 29"/>
                <p:cNvSpPr txBox="1">
                  <a:spLocks noChangeArrowheads="1"/>
                </p:cNvSpPr>
                <p:nvPr/>
              </p:nvSpPr>
              <p:spPr bwMode="auto">
                <a:xfrm>
                  <a:off x="4714" y="321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488" name="왼쪽/오른쪽 화살표 44"/>
                <p:cNvSpPr>
                  <a:spLocks noChangeArrowheads="1"/>
                </p:cNvSpPr>
                <p:nvPr/>
              </p:nvSpPr>
              <p:spPr bwMode="auto">
                <a:xfrm>
                  <a:off x="5014" y="3472"/>
                  <a:ext cx="462" cy="109"/>
                </a:xfrm>
                <a:prstGeom prst="leftRightArrow">
                  <a:avLst>
                    <a:gd name="adj1" fmla="val 50343"/>
                    <a:gd name="adj2" fmla="val 52410"/>
                  </a:avLst>
                </a:prstGeom>
                <a:gradFill rotWithShape="1">
                  <a:gsLst>
                    <a:gs pos="50000">
                      <a:srgbClr val="FFFFFF">
                        <a:lumMod val="85000"/>
                      </a:srgbClr>
                    </a:gs>
                    <a:gs pos="0">
                      <a:srgbClr val="999999"/>
                    </a:gs>
                    <a:gs pos="100000">
                      <a:srgbClr val="FFFFFF">
                        <a:lumMod val="65000"/>
                      </a:srgbClr>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489" name="직사각형 45"/>
                <p:cNvSpPr>
                  <a:spLocks noChangeArrowheads="1"/>
                </p:cNvSpPr>
                <p:nvPr/>
              </p:nvSpPr>
              <p:spPr bwMode="auto">
                <a:xfrm>
                  <a:off x="3809" y="3120"/>
                  <a:ext cx="417" cy="305"/>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490" name="직사각형 46"/>
                <p:cNvSpPr>
                  <a:spLocks noChangeArrowheads="1"/>
                </p:cNvSpPr>
                <p:nvPr/>
              </p:nvSpPr>
              <p:spPr bwMode="auto">
                <a:xfrm>
                  <a:off x="4507" y="2898"/>
                  <a:ext cx="417" cy="306"/>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Controller</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cs typeface="Tahoma" pitchFamily="34" charset="0"/>
                    </a:rPr>
                    <a:t>Servlet</a:t>
                  </a:r>
                  <a:endParaRPr kumimoji="1" lang="ko-KR" altLang="en-US" sz="700" b="1" i="0" u="none" strike="noStrike" kern="0" cap="none" spc="0" normalizeH="0" baseline="0" noProof="0" dirty="0" smtClean="0">
                    <a:ln>
                      <a:noFill/>
                    </a:ln>
                    <a:solidFill>
                      <a:srgbClr val="000000"/>
                    </a:solidFill>
                    <a:effectLst/>
                    <a:uLnTx/>
                    <a:uFillTx/>
                    <a:latin typeface="+mn-ea"/>
                    <a:cs typeface="Tahoma" pitchFamily="34" charset="0"/>
                  </a:endParaRPr>
                </a:p>
              </p:txBody>
            </p:sp>
          </p:grpSp>
        </p:grpSp>
        <p:grpSp>
          <p:nvGrpSpPr>
            <p:cNvPr id="493" name="Group 70"/>
            <p:cNvGrpSpPr>
              <a:grpSpLocks/>
            </p:cNvGrpSpPr>
            <p:nvPr/>
          </p:nvGrpSpPr>
          <p:grpSpPr bwMode="auto">
            <a:xfrm>
              <a:off x="3693836" y="2216366"/>
              <a:ext cx="1803753" cy="972501"/>
              <a:chOff x="3434" y="1423"/>
              <a:chExt cx="1617" cy="741"/>
            </a:xfrm>
          </p:grpSpPr>
          <p:sp>
            <p:nvSpPr>
              <p:cNvPr id="494" name="Text Box 115"/>
              <p:cNvSpPr txBox="1">
                <a:spLocks noChangeArrowheads="1"/>
              </p:cNvSpPr>
              <p:nvPr/>
            </p:nvSpPr>
            <p:spPr bwMode="auto">
              <a:xfrm>
                <a:off x="3443" y="1423"/>
                <a:ext cx="820"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MVC2의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495" name="Text Box 117"/>
              <p:cNvSpPr txBox="1">
                <a:spLocks noChangeArrowheads="1"/>
              </p:cNvSpPr>
              <p:nvPr/>
            </p:nvSpPr>
            <p:spPr bwMode="auto">
              <a:xfrm>
                <a:off x="3434" y="1625"/>
                <a:ext cx="1617" cy="539"/>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유지보수가 편리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업무확장이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소스가 간단</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업무로직 분리가 용이</a:t>
                </a:r>
                <a:endParaRPr kumimoji="1" lang="en-US" altLang="ko-KR" sz="1000" b="0" i="0" u="none" strike="noStrike" kern="0" cap="none" spc="0" normalizeH="0" baseline="0" noProof="0" dirty="0" smtClean="0">
                  <a:ln>
                    <a:noFill/>
                  </a:ln>
                  <a:solidFill>
                    <a:srgbClr val="000000"/>
                  </a:solidFill>
                  <a:effectLst/>
                  <a:uLnTx/>
                  <a:uFillTx/>
                  <a:latin typeface="+mn-ea"/>
                </a:endParaRPr>
              </a:p>
            </p:txBody>
          </p:sp>
        </p:grpSp>
        <p:sp>
          <p:nvSpPr>
            <p:cNvPr id="496" name="Text Box 115"/>
            <p:cNvSpPr txBox="1">
              <a:spLocks noChangeArrowheads="1"/>
            </p:cNvSpPr>
            <p:nvPr/>
          </p:nvSpPr>
          <p:spPr bwMode="auto">
            <a:xfrm>
              <a:off x="3703877" y="3224765"/>
              <a:ext cx="914751"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MVC2의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497" name="Text Box 117"/>
            <p:cNvSpPr txBox="1">
              <a:spLocks noChangeArrowheads="1"/>
            </p:cNvSpPr>
            <p:nvPr/>
          </p:nvSpPr>
          <p:spPr bwMode="auto">
            <a:xfrm>
              <a:off x="3693838" y="3497287"/>
              <a:ext cx="1946177" cy="553998"/>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시스템 구성이 다소 복잡하고 어려움</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프로그램 구성 설계가 어려움</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처음 접하는 개발자는 진입비용 발생</a:t>
              </a:r>
            </a:p>
          </p:txBody>
        </p:sp>
        <p:grpSp>
          <p:nvGrpSpPr>
            <p:cNvPr id="498" name="Group 78"/>
            <p:cNvGrpSpPr>
              <a:grpSpLocks/>
            </p:cNvGrpSpPr>
            <p:nvPr/>
          </p:nvGrpSpPr>
          <p:grpSpPr bwMode="auto">
            <a:xfrm>
              <a:off x="1245066" y="2215057"/>
              <a:ext cx="1384327" cy="666708"/>
              <a:chOff x="3434" y="1422"/>
              <a:chExt cx="1241" cy="508"/>
            </a:xfrm>
          </p:grpSpPr>
          <p:sp>
            <p:nvSpPr>
              <p:cNvPr id="499" name="Text Box 115"/>
              <p:cNvSpPr txBox="1">
                <a:spLocks noChangeArrowheads="1"/>
              </p:cNvSpPr>
              <p:nvPr/>
            </p:nvSpPr>
            <p:spPr bwMode="auto">
              <a:xfrm>
                <a:off x="3443" y="1422"/>
                <a:ext cx="824"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a:t>
                </a:r>
                <a:r>
                  <a:rPr kumimoji="1" lang="en-US" altLang="ko-KR" sz="1200" b="1" i="0" u="none" strike="noStrike" kern="0" cap="none" spc="0" normalizeH="0" baseline="0" noProof="0" dirty="0" smtClean="0">
                    <a:ln>
                      <a:noFill/>
                    </a:ln>
                    <a:solidFill>
                      <a:srgbClr val="000000"/>
                    </a:solidFill>
                    <a:effectLst/>
                    <a:uLnTx/>
                    <a:uFillTx/>
                    <a:latin typeface="+mn-ea"/>
                  </a:rPr>
                  <a:t>1</a:t>
                </a:r>
                <a:r>
                  <a:rPr kumimoji="1" lang="en-US" altLang="en-US" sz="1200" b="1" i="0" u="none" strike="noStrike" kern="0" cap="none" spc="0" normalizeH="0" baseline="0" noProof="0" dirty="0" smtClean="0">
                    <a:ln>
                      <a:noFill/>
                    </a:ln>
                    <a:solidFill>
                      <a:srgbClr val="000000"/>
                    </a:solidFill>
                    <a:effectLst/>
                    <a:uLnTx/>
                    <a:uFillTx/>
                    <a:latin typeface="+mn-ea"/>
                  </a:rPr>
                  <a:t>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500" name="Text Box 117"/>
              <p:cNvSpPr txBox="1">
                <a:spLocks noChangeArrowheads="1"/>
              </p:cNvSpPr>
              <p:nvPr/>
            </p:nvSpPr>
            <p:spPr bwMode="auto">
              <a:xfrm>
                <a:off x="3434" y="1625"/>
                <a:ext cx="1241" cy="305"/>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단순하다.</a:t>
                </a: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초보 개발자도 쉽게 개발</a:t>
                </a:r>
              </a:p>
            </p:txBody>
          </p:sp>
        </p:grpSp>
        <p:sp>
          <p:nvSpPr>
            <p:cNvPr id="501" name="Text Box 115"/>
            <p:cNvSpPr txBox="1">
              <a:spLocks noChangeArrowheads="1"/>
            </p:cNvSpPr>
            <p:nvPr/>
          </p:nvSpPr>
          <p:spPr bwMode="auto">
            <a:xfrm>
              <a:off x="1255107" y="3224765"/>
              <a:ext cx="918692"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MVC</a:t>
              </a:r>
              <a:r>
                <a:rPr kumimoji="1" lang="en-US" altLang="ko-KR" sz="1200" b="1" i="0" u="none" strike="noStrike" kern="0" cap="none" spc="0" normalizeH="0" baseline="0" noProof="0" dirty="0" smtClean="0">
                  <a:ln>
                    <a:noFill/>
                  </a:ln>
                  <a:solidFill>
                    <a:srgbClr val="000000"/>
                  </a:solidFill>
                  <a:effectLst/>
                  <a:uLnTx/>
                  <a:uFillTx/>
                  <a:latin typeface="+mn-ea"/>
                </a:rPr>
                <a:t>1</a:t>
              </a:r>
              <a:r>
                <a:rPr kumimoji="1" lang="en-US" altLang="en-US" sz="1200" b="1" i="0" u="none" strike="noStrike" kern="0" cap="none" spc="0" normalizeH="0" baseline="0" noProof="0" dirty="0" smtClean="0">
                  <a:ln>
                    <a:noFill/>
                  </a:ln>
                  <a:solidFill>
                    <a:srgbClr val="000000"/>
                  </a:solidFill>
                  <a:effectLst/>
                  <a:uLnTx/>
                  <a:uFillTx/>
                  <a:latin typeface="+mn-ea"/>
                </a:rPr>
                <a:t>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502" name="Text Box 117"/>
            <p:cNvSpPr txBox="1">
              <a:spLocks noChangeArrowheads="1"/>
            </p:cNvSpPr>
            <p:nvPr/>
          </p:nvSpPr>
          <p:spPr bwMode="auto">
            <a:xfrm>
              <a:off x="1245068" y="3497286"/>
              <a:ext cx="1909387" cy="707886"/>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유지보수가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업무 확장이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ko-KR" sz="1000" b="0" i="0" u="none" strike="noStrike" kern="0" cap="none" spc="0" normalizeH="0" baseline="0" noProof="0" dirty="0" smtClean="0">
                  <a:ln>
                    <a:noFill/>
                  </a:ln>
                  <a:solidFill>
                    <a:srgbClr val="000000"/>
                  </a:solidFill>
                  <a:effectLst/>
                  <a:uLnTx/>
                  <a:uFillTx/>
                  <a:latin typeface="+mn-ea"/>
                </a:rPr>
                <a:t>소스가 복잡</a:t>
              </a: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a:t>
              </a:r>
              <a:r>
                <a:rPr kumimoji="1" lang="ko-KR" altLang="ko-KR" sz="1000" b="0" i="0" u="none" strike="noStrike" kern="0" cap="none" spc="0" normalizeH="0" baseline="0" noProof="0" dirty="0" smtClean="0">
                  <a:ln>
                    <a:noFill/>
                  </a:ln>
                  <a:solidFill>
                    <a:srgbClr val="000000"/>
                  </a:solidFill>
                  <a:effectLst/>
                  <a:uLnTx/>
                  <a:uFillTx/>
                  <a:latin typeface="+mn-ea"/>
                </a:rPr>
                <a:t>업무</a:t>
              </a:r>
              <a:r>
                <a:rPr kumimoji="1" lang="ko-KR" altLang="en-US" sz="1000" b="0" i="0" u="none" strike="noStrike" kern="0" cap="none" spc="0" normalizeH="0" baseline="0" noProof="0" dirty="0" smtClean="0">
                  <a:ln>
                    <a:noFill/>
                  </a:ln>
                  <a:solidFill>
                    <a:srgbClr val="000000"/>
                  </a:solidFill>
                  <a:effectLst/>
                  <a:uLnTx/>
                  <a:uFillTx/>
                  <a:latin typeface="+mn-ea"/>
                </a:rPr>
                <a:t>로직</a:t>
              </a:r>
              <a:r>
                <a:rPr kumimoji="1" lang="ko-KR" altLang="ko-KR" sz="1000" b="0" i="0" u="none" strike="noStrike" kern="0" cap="none" spc="0" normalizeH="0" baseline="0" noProof="0" dirty="0" smtClean="0">
                  <a:ln>
                    <a:noFill/>
                  </a:ln>
                  <a:solidFill>
                    <a:srgbClr val="000000"/>
                  </a:solidFill>
                  <a:effectLst/>
                  <a:uLnTx/>
                  <a:uFillTx/>
                  <a:latin typeface="+mn-ea"/>
                </a:rPr>
                <a:t> 분리가 어</a:t>
              </a:r>
              <a:r>
                <a:rPr kumimoji="1" lang="ko-KR" altLang="en-US" sz="1000" b="0" i="0" u="none" strike="noStrike" kern="0" cap="none" spc="0" normalizeH="0" baseline="0" noProof="0" dirty="0" smtClean="0">
                  <a:ln>
                    <a:noFill/>
                  </a:ln>
                  <a:solidFill>
                    <a:srgbClr val="000000"/>
                  </a:solidFill>
                  <a:effectLst/>
                  <a:uLnTx/>
                  <a:uFillTx/>
                  <a:latin typeface="+mn-ea"/>
                </a:rPr>
                <a:t>려움</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3" name="Line 147"/>
            <p:cNvSpPr>
              <a:spLocks noChangeShapeType="1"/>
            </p:cNvSpPr>
            <p:nvPr/>
          </p:nvSpPr>
          <p:spPr bwMode="auto">
            <a:xfrm>
              <a:off x="3693337" y="3211179"/>
              <a:ext cx="2376763" cy="772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04" name="Line 148"/>
            <p:cNvSpPr>
              <a:spLocks noChangeShapeType="1"/>
            </p:cNvSpPr>
            <p:nvPr/>
          </p:nvSpPr>
          <p:spPr bwMode="auto">
            <a:xfrm flipV="1">
              <a:off x="1305398" y="3211179"/>
              <a:ext cx="2198541"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05" name="Text Box 115"/>
            <p:cNvSpPr txBox="1">
              <a:spLocks noChangeArrowheads="1"/>
            </p:cNvSpPr>
            <p:nvPr/>
          </p:nvSpPr>
          <p:spPr bwMode="auto">
            <a:xfrm>
              <a:off x="1255113" y="1611026"/>
              <a:ext cx="1046142"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MVC</a:t>
              </a:r>
              <a:r>
                <a:rPr kumimoji="1" lang="en-US" altLang="ko-KR" sz="1400" b="1" i="0" u="none" strike="noStrike" kern="0" cap="none" spc="0" normalizeH="0" baseline="0" noProof="0" dirty="0" smtClean="0">
                  <a:ln>
                    <a:noFill/>
                  </a:ln>
                  <a:solidFill>
                    <a:srgbClr val="000000"/>
                  </a:solidFill>
                  <a:effectLst/>
                  <a:uLnTx/>
                  <a:uFillTx/>
                  <a:latin typeface="+mn-ea"/>
                </a:rPr>
                <a:t>1</a:t>
              </a:r>
              <a:r>
                <a:rPr kumimoji="1" lang="en-US" altLang="en-US" sz="1400" b="1" i="0" u="none" strike="noStrike" kern="0" cap="none" spc="0" normalizeH="0" baseline="0" noProof="0" dirty="0" smtClean="0">
                  <a:ln>
                    <a:noFill/>
                  </a:ln>
                  <a:solidFill>
                    <a:srgbClr val="000000"/>
                  </a:solidFill>
                  <a:effectLst/>
                  <a:uLnTx/>
                  <a:uFillTx/>
                  <a:latin typeface="+mn-ea"/>
                </a:rPr>
                <a:t>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06" name="Text Box 117"/>
            <p:cNvSpPr txBox="1">
              <a:spLocks noChangeArrowheads="1"/>
            </p:cNvSpPr>
            <p:nvPr/>
          </p:nvSpPr>
          <p:spPr bwMode="auto">
            <a:xfrm>
              <a:off x="1245074" y="1892044"/>
              <a:ext cx="1328635"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en-US" altLang="ko-KR" sz="1000" b="0" i="0" u="none" strike="noStrike" kern="0" cap="none" spc="0" normalizeH="0" baseline="0" noProof="0" dirty="0" smtClean="0">
                  <a:ln>
                    <a:noFill/>
                  </a:ln>
                  <a:solidFill>
                    <a:srgbClr val="000000"/>
                  </a:solidFill>
                  <a:effectLst/>
                  <a:uLnTx/>
                  <a:uFillTx/>
                  <a:latin typeface="+mn-ea"/>
                </a:rPr>
                <a:t>JSP</a:t>
              </a:r>
              <a:r>
                <a:rPr kumimoji="1" lang="ko-KR" altLang="en-US" sz="1000" b="0" i="0" u="none" strike="noStrike" kern="0" cap="none" spc="0" normalizeH="0" baseline="0" noProof="0" dirty="0" smtClean="0">
                  <a:ln>
                    <a:noFill/>
                  </a:ln>
                  <a:solidFill>
                    <a:srgbClr val="000000"/>
                  </a:solidFill>
                  <a:effectLst/>
                  <a:uLnTx/>
                  <a:uFillTx/>
                  <a:latin typeface="+mn-ea"/>
                </a:rPr>
                <a:t>에서 모든 것을 해결</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7" name="Text Box 115"/>
            <p:cNvSpPr txBox="1">
              <a:spLocks noChangeArrowheads="1"/>
            </p:cNvSpPr>
            <p:nvPr/>
          </p:nvSpPr>
          <p:spPr bwMode="auto">
            <a:xfrm>
              <a:off x="3703880" y="1611026"/>
              <a:ext cx="1042200"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MVC2의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08" name="Text Box 117"/>
            <p:cNvSpPr txBox="1">
              <a:spLocks noChangeArrowheads="1"/>
            </p:cNvSpPr>
            <p:nvPr/>
          </p:nvSpPr>
          <p:spPr bwMode="auto">
            <a:xfrm>
              <a:off x="3693841" y="1892044"/>
              <a:ext cx="1804274"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업무로직 처리와 화면처리가 분리</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09" name="Line 147"/>
            <p:cNvSpPr>
              <a:spLocks noChangeShapeType="1"/>
            </p:cNvSpPr>
            <p:nvPr/>
          </p:nvSpPr>
          <p:spPr bwMode="auto">
            <a:xfrm flipV="1">
              <a:off x="3703881" y="2209808"/>
              <a:ext cx="236622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10" name="Line 148"/>
            <p:cNvSpPr>
              <a:spLocks noChangeShapeType="1"/>
            </p:cNvSpPr>
            <p:nvPr/>
          </p:nvSpPr>
          <p:spPr bwMode="auto">
            <a:xfrm flipV="1">
              <a:off x="1305399" y="2209808"/>
              <a:ext cx="219854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grpSp>
          <p:nvGrpSpPr>
            <p:cNvPr id="511" name="그룹 76"/>
            <p:cNvGrpSpPr/>
            <p:nvPr/>
          </p:nvGrpSpPr>
          <p:grpSpPr>
            <a:xfrm>
              <a:off x="5992005" y="1539853"/>
              <a:ext cx="358701" cy="4699710"/>
              <a:chOff x="4568252" y="1677946"/>
              <a:chExt cx="477431" cy="4699710"/>
            </a:xfrm>
          </p:grpSpPr>
          <p:pic>
            <p:nvPicPr>
              <p:cNvPr id="512" name="Picture 107" descr="44"/>
              <p:cNvPicPr>
                <a:picLocks noChangeAspect="1" noChangeArrowheads="1"/>
              </p:cNvPicPr>
              <p:nvPr/>
            </p:nvPicPr>
            <p:blipFill>
              <a:blip r:embed="rId3" cstate="print">
                <a:lum bright="12000"/>
              </a:blip>
              <a:srcRect r="-9584" b="12776"/>
              <a:stretch>
                <a:fillRect/>
              </a:stretch>
            </p:blipFill>
            <p:spPr bwMode="auto">
              <a:xfrm>
                <a:off x="4640759" y="1677946"/>
                <a:ext cx="404924" cy="4699710"/>
              </a:xfrm>
              <a:prstGeom prst="rect">
                <a:avLst/>
              </a:prstGeom>
              <a:noFill/>
              <a:ln w="9525">
                <a:noFill/>
                <a:miter lim="800000"/>
                <a:headEnd/>
                <a:tailEnd/>
              </a:ln>
            </p:spPr>
          </p:pic>
          <p:pic>
            <p:nvPicPr>
              <p:cNvPr id="513" name="Picture 107" descr="44"/>
              <p:cNvPicPr>
                <a:picLocks noChangeAspect="1" noChangeArrowheads="1"/>
              </p:cNvPicPr>
              <p:nvPr/>
            </p:nvPicPr>
            <p:blipFill>
              <a:blip r:embed="rId4" cstate="print">
                <a:lum bright="12000"/>
              </a:blip>
              <a:srcRect l="-9584" b="12776"/>
              <a:stretch>
                <a:fillRect/>
              </a:stretch>
            </p:blipFill>
            <p:spPr bwMode="auto">
              <a:xfrm>
                <a:off x="4568252" y="1731402"/>
                <a:ext cx="404924" cy="4646254"/>
              </a:xfrm>
              <a:prstGeom prst="rect">
                <a:avLst/>
              </a:prstGeom>
              <a:noFill/>
              <a:ln w="9525">
                <a:noFill/>
                <a:miter lim="800000"/>
                <a:headEnd/>
                <a:tailEnd/>
              </a:ln>
            </p:spPr>
          </p:pic>
        </p:grpSp>
        <p:grpSp>
          <p:nvGrpSpPr>
            <p:cNvPr id="514" name="Group 145"/>
            <p:cNvGrpSpPr>
              <a:grpSpLocks/>
            </p:cNvGrpSpPr>
            <p:nvPr/>
          </p:nvGrpSpPr>
          <p:grpSpPr bwMode="auto">
            <a:xfrm>
              <a:off x="6258227" y="4325658"/>
              <a:ext cx="2376264" cy="1861369"/>
              <a:chOff x="3773" y="2825"/>
              <a:chExt cx="2163" cy="1126"/>
            </a:xfrm>
          </p:grpSpPr>
          <p:grpSp>
            <p:nvGrpSpPr>
              <p:cNvPr id="515" name="Group 134"/>
              <p:cNvGrpSpPr>
                <a:grpSpLocks/>
              </p:cNvGrpSpPr>
              <p:nvPr/>
            </p:nvGrpSpPr>
            <p:grpSpPr bwMode="auto">
              <a:xfrm>
                <a:off x="3773" y="2825"/>
                <a:ext cx="2163" cy="1126"/>
                <a:chOff x="1419" y="2825"/>
                <a:chExt cx="2163" cy="1126"/>
              </a:xfrm>
            </p:grpSpPr>
            <p:sp>
              <p:nvSpPr>
                <p:cNvPr id="523" name="Rectangle 135"/>
                <p:cNvSpPr>
                  <a:spLocks noChangeArrowheads="1"/>
                </p:cNvSpPr>
                <p:nvPr/>
              </p:nvSpPr>
              <p:spPr bwMode="auto">
                <a:xfrm>
                  <a:off x="1419" y="2825"/>
                  <a:ext cx="2163" cy="1126"/>
                </a:xfrm>
                <a:prstGeom prst="rect">
                  <a:avLst/>
                </a:prstGeom>
                <a:pattFill prst="wdUpDiag">
                  <a:fgClr>
                    <a:srgbClr val="ECECEC"/>
                  </a:fgClr>
                  <a:bgClr>
                    <a:srgbClr val="FFFFFF"/>
                  </a:bgClr>
                </a:pattFill>
                <a:ln w="12700" algn="ctr">
                  <a:pattFill prst="wdUpDiag">
                    <a:fgClr>
                      <a:srgbClr val="B4CFA5"/>
                    </a:fgClr>
                    <a:bgClr>
                      <a:srgbClr val="47793F"/>
                    </a:bgClr>
                  </a:pattFill>
                  <a:miter lim="800000"/>
                  <a:headEnd/>
                  <a:tailEnd type="none" w="sm" len="med"/>
                </a:ln>
                <a:effectLst/>
              </p:spPr>
              <p:txBody>
                <a:bodyPr lIns="18000" rIns="18000" anchor="ct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24" name="TextBox 29"/>
                <p:cNvSpPr txBox="1">
                  <a:spLocks noChangeArrowheads="1"/>
                </p:cNvSpPr>
                <p:nvPr/>
              </p:nvSpPr>
              <p:spPr bwMode="auto">
                <a:xfrm>
                  <a:off x="1800" y="3777"/>
                  <a:ext cx="1398" cy="158"/>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1100" b="1" i="0" u="none" strike="noStrike" kern="0" cap="none" spc="0" normalizeH="0" baseline="0" noProof="0" dirty="0" smtClean="0">
                      <a:ln>
                        <a:noFill/>
                      </a:ln>
                      <a:solidFill>
                        <a:srgbClr val="000000"/>
                      </a:solidFill>
                      <a:effectLst/>
                      <a:uLnTx/>
                      <a:uFillTx/>
                      <a:latin typeface="+mn-ea"/>
                    </a:rPr>
                    <a:t>[Advanced MVC2 Model]</a:t>
                  </a:r>
                  <a:endParaRPr kumimoji="1" lang="ko-KR" altLang="en-US" sz="1100" b="1" i="0" u="none" strike="noStrike" kern="0" cap="none" spc="0" normalizeH="0" baseline="0" noProof="0" dirty="0" smtClean="0">
                    <a:ln>
                      <a:noFill/>
                    </a:ln>
                    <a:solidFill>
                      <a:srgbClr val="000000"/>
                    </a:solidFill>
                    <a:effectLst/>
                    <a:uLnTx/>
                    <a:uFillTx/>
                    <a:latin typeface="+mn-ea"/>
                  </a:endParaRPr>
                </a:p>
              </p:txBody>
            </p:sp>
          </p:grpSp>
          <p:grpSp>
            <p:nvGrpSpPr>
              <p:cNvPr id="516" name="Group 144"/>
              <p:cNvGrpSpPr>
                <a:grpSpLocks/>
              </p:cNvGrpSpPr>
              <p:nvPr/>
            </p:nvGrpSpPr>
            <p:grpSpPr bwMode="auto">
              <a:xfrm>
                <a:off x="3809" y="2898"/>
                <a:ext cx="1581" cy="753"/>
                <a:chOff x="3809" y="2898"/>
                <a:chExt cx="1581" cy="753"/>
              </a:xfrm>
            </p:grpSpPr>
            <p:sp>
              <p:nvSpPr>
                <p:cNvPr id="517" name="오른쪽 화살표 252"/>
                <p:cNvSpPr>
                  <a:spLocks noChangeArrowheads="1"/>
                </p:cNvSpPr>
                <p:nvPr/>
              </p:nvSpPr>
              <p:spPr bwMode="auto">
                <a:xfrm>
                  <a:off x="4249" y="3105"/>
                  <a:ext cx="246" cy="109"/>
                </a:xfrm>
                <a:prstGeom prst="rightArrow">
                  <a:avLst>
                    <a:gd name="adj1" fmla="val 50000"/>
                    <a:gd name="adj2" fmla="val 44534"/>
                  </a:avLst>
                </a:prstGeom>
                <a:gradFill rotWithShape="1">
                  <a:gsLst>
                    <a:gs pos="0">
                      <a:srgbClr val="999999"/>
                    </a:gs>
                    <a:gs pos="100000">
                      <a:srgbClr val="FFFFFF"/>
                    </a:gs>
                  </a:gsLst>
                  <a:lin ang="108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18" name="오른쪽 화살표 253"/>
                <p:cNvSpPr>
                  <a:spLocks noChangeArrowheads="1"/>
                </p:cNvSpPr>
                <p:nvPr/>
              </p:nvSpPr>
              <p:spPr bwMode="auto">
                <a:xfrm>
                  <a:off x="5036" y="2996"/>
                  <a:ext cx="354" cy="109"/>
                </a:xfrm>
                <a:prstGeom prst="rightArrow">
                  <a:avLst>
                    <a:gd name="adj1" fmla="val 50000"/>
                    <a:gd name="adj2" fmla="val 44534"/>
                  </a:avLst>
                </a:prstGeom>
                <a:gradFill rotWithShape="1">
                  <a:gsLst>
                    <a:gs pos="0">
                      <a:srgbClr val="FFFFFF"/>
                    </a:gs>
                    <a:gs pos="100000">
                      <a:srgbClr val="CC6600"/>
                    </a:gs>
                  </a:gsLst>
                  <a:lin ang="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19" name="TextBox 29"/>
                <p:cNvSpPr txBox="1">
                  <a:spLocks noChangeArrowheads="1"/>
                </p:cNvSpPr>
                <p:nvPr/>
              </p:nvSpPr>
              <p:spPr bwMode="auto">
                <a:xfrm>
                  <a:off x="4233" y="2949"/>
                  <a:ext cx="378" cy="121"/>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ko-KR" sz="700" b="1" i="0" u="none" strike="noStrike" kern="0" cap="none" spc="0" normalizeH="0" baseline="0" noProof="0" dirty="0" smtClean="0">
                      <a:ln>
                        <a:noFill/>
                      </a:ln>
                      <a:solidFill>
                        <a:srgbClr val="000000"/>
                      </a:solidFill>
                      <a:effectLst/>
                      <a:uLnTx/>
                      <a:uFillTx/>
                      <a:latin typeface="+mn-ea"/>
                    </a:rPr>
                    <a:t>request</a:t>
                  </a:r>
                  <a:endParaRPr kumimoji="1" lang="ko-KR" altLang="en-US" sz="700" b="1" i="0" u="none" strike="noStrike" kern="0" cap="none" spc="0" normalizeH="0" baseline="0" noProof="0" dirty="0" smtClean="0">
                    <a:ln>
                      <a:noFill/>
                    </a:ln>
                    <a:solidFill>
                      <a:srgbClr val="000000"/>
                    </a:solidFill>
                    <a:effectLst/>
                    <a:uLnTx/>
                    <a:uFillTx/>
                    <a:latin typeface="+mn-ea"/>
                  </a:endParaRPr>
                </a:p>
              </p:txBody>
            </p:sp>
            <p:sp>
              <p:nvSpPr>
                <p:cNvPr id="520" name="아래쪽 화살표 260"/>
                <p:cNvSpPr>
                  <a:spLocks noChangeArrowheads="1"/>
                </p:cNvSpPr>
                <p:nvPr/>
              </p:nvSpPr>
              <p:spPr bwMode="auto">
                <a:xfrm rot="5400000" flipH="1">
                  <a:off x="4781" y="2965"/>
                  <a:ext cx="113" cy="1033"/>
                </a:xfrm>
                <a:prstGeom prst="downArrow">
                  <a:avLst>
                    <a:gd name="adj1" fmla="val 50000"/>
                    <a:gd name="adj2" fmla="val 56404"/>
                  </a:avLst>
                </a:prstGeom>
                <a:gradFill rotWithShape="1">
                  <a:gsLst>
                    <a:gs pos="0">
                      <a:srgbClr val="FFFFFF"/>
                    </a:gs>
                    <a:gs pos="100000">
                      <a:srgbClr val="CC6600"/>
                    </a:gs>
                  </a:gsLst>
                  <a:lin ang="540000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sp>
              <p:nvSpPr>
                <p:cNvPr id="521" name="직사각형 263"/>
                <p:cNvSpPr>
                  <a:spLocks noChangeArrowheads="1"/>
                </p:cNvSpPr>
                <p:nvPr/>
              </p:nvSpPr>
              <p:spPr bwMode="auto">
                <a:xfrm>
                  <a:off x="3809" y="2898"/>
                  <a:ext cx="417" cy="753"/>
                </a:xfrm>
                <a:prstGeom prst="rect">
                  <a:avLst/>
                </a:prstGeom>
                <a:gradFill rotWithShape="1">
                  <a:gsLst>
                    <a:gs pos="0">
                      <a:srgbClr val="EAEAEA">
                        <a:gamma/>
                        <a:tint val="37647"/>
                        <a:invGamma/>
                      </a:srgbClr>
                    </a:gs>
                    <a:gs pos="50000">
                      <a:srgbClr val="EAEAEA"/>
                    </a:gs>
                    <a:gs pos="100000">
                      <a:srgbClr val="EAEAEA">
                        <a:gamma/>
                        <a:tint val="37647"/>
                        <a:invGamma/>
                      </a:srgbClr>
                    </a:gs>
                  </a:gsLst>
                  <a:lin ang="5400000" scaled="1"/>
                </a:gradFill>
                <a:ln w="9525" algn="ctr">
                  <a:solidFill>
                    <a:srgbClr val="C0C0C0"/>
                  </a:solidFill>
                  <a:round/>
                  <a:headEnd/>
                  <a:tailEnd/>
                </a:ln>
                <a:effectLst/>
              </p:spPr>
              <p:txBody>
                <a:bodyPr lIns="0" tIns="36000" rIns="0" bIns="36000"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800" b="1" i="0" u="none" strike="noStrike" kern="0" cap="none" spc="0" normalizeH="0" baseline="0" noProof="0" dirty="0" smtClean="0">
                      <a:ln>
                        <a:noFill/>
                      </a:ln>
                      <a:solidFill>
                        <a:srgbClr val="000000"/>
                      </a:solidFill>
                      <a:effectLst/>
                      <a:uLnTx/>
                      <a:uFillTx/>
                      <a:latin typeface="+mn-ea"/>
                      <a:cs typeface="Tahoma" pitchFamily="34" charset="0"/>
                    </a:rPr>
                    <a:t>Client</a:t>
                  </a:r>
                </a:p>
              </p:txBody>
            </p:sp>
            <p:sp>
              <p:nvSpPr>
                <p:cNvPr id="522" name="직사각형 264"/>
                <p:cNvSpPr>
                  <a:spLocks noChangeArrowheads="1"/>
                </p:cNvSpPr>
                <p:nvPr/>
              </p:nvSpPr>
              <p:spPr bwMode="auto">
                <a:xfrm>
                  <a:off x="4626" y="2898"/>
                  <a:ext cx="417" cy="306"/>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Web</a:t>
                  </a:r>
                </a:p>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Service</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grpSp>
        </p:grpSp>
        <p:grpSp>
          <p:nvGrpSpPr>
            <p:cNvPr id="525" name="Group 70"/>
            <p:cNvGrpSpPr>
              <a:grpSpLocks/>
            </p:cNvGrpSpPr>
            <p:nvPr/>
          </p:nvGrpSpPr>
          <p:grpSpPr bwMode="auto">
            <a:xfrm>
              <a:off x="6258226" y="2216686"/>
              <a:ext cx="1630851" cy="1451533"/>
              <a:chOff x="3434" y="1423"/>
              <a:chExt cx="1462" cy="1106"/>
            </a:xfrm>
          </p:grpSpPr>
          <p:sp>
            <p:nvSpPr>
              <p:cNvPr id="526" name="Text Box 115"/>
              <p:cNvSpPr txBox="1">
                <a:spLocks noChangeArrowheads="1"/>
              </p:cNvSpPr>
              <p:nvPr/>
            </p:nvSpPr>
            <p:spPr bwMode="auto">
              <a:xfrm>
                <a:off x="3443" y="1423"/>
                <a:ext cx="1391" cy="211"/>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Advanced MVC2의 </a:t>
                </a:r>
                <a:r>
                  <a:rPr kumimoji="1" lang="en-US" altLang="en-US" sz="1200" b="1" i="0" u="none" strike="noStrike" kern="0" cap="none" spc="0" normalizeH="0" baseline="0" noProof="0" dirty="0" err="1" smtClean="0">
                    <a:ln>
                      <a:noFill/>
                    </a:ln>
                    <a:solidFill>
                      <a:srgbClr val="000000"/>
                    </a:solidFill>
                    <a:effectLst/>
                    <a:uLnTx/>
                    <a:uFillTx/>
                    <a:latin typeface="+mn-ea"/>
                  </a:rPr>
                  <a:t>장점</a:t>
                </a:r>
                <a:endParaRPr kumimoji="1" lang="en-US" altLang="en-US" sz="1200" b="1" i="0" u="none" strike="noStrike" kern="0" cap="none" spc="0" normalizeH="0" baseline="0" noProof="0" dirty="0" smtClean="0">
                  <a:ln>
                    <a:noFill/>
                  </a:ln>
                  <a:solidFill>
                    <a:srgbClr val="000000"/>
                  </a:solidFill>
                  <a:effectLst/>
                  <a:uLnTx/>
                  <a:uFillTx/>
                  <a:latin typeface="+mn-ea"/>
                </a:endParaRPr>
              </a:p>
            </p:txBody>
          </p:sp>
          <p:sp>
            <p:nvSpPr>
              <p:cNvPr id="527" name="Text Box 117"/>
              <p:cNvSpPr txBox="1">
                <a:spLocks noChangeArrowheads="1"/>
              </p:cNvSpPr>
              <p:nvPr/>
            </p:nvSpPr>
            <p:spPr bwMode="auto">
              <a:xfrm>
                <a:off x="3434" y="1638"/>
                <a:ext cx="1462" cy="89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유지보수가 편리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업무확장이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소스가 간단</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화면처리와 업무로직의 분리</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웹표준 및 웹접근성 대응 용이</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자동 </a:t>
                </a:r>
                <a:r>
                  <a:rPr kumimoji="1" lang="en-US" altLang="ko-KR" sz="1000" b="0" i="0" u="none" strike="noStrike" kern="0" cap="none" spc="0" normalizeH="0" baseline="0" noProof="0" dirty="0" smtClean="0">
                    <a:ln>
                      <a:noFill/>
                    </a:ln>
                    <a:solidFill>
                      <a:srgbClr val="000000"/>
                    </a:solidFill>
                    <a:effectLst/>
                    <a:uLnTx/>
                    <a:uFillTx/>
                    <a:latin typeface="+mn-ea"/>
                  </a:rPr>
                  <a:t>Control </a:t>
                </a:r>
                <a:r>
                  <a:rPr kumimoji="1" lang="ko-KR" altLang="en-US" sz="1000" b="0" i="0" u="none" strike="noStrike" kern="0" cap="none" spc="0" normalizeH="0" baseline="0" noProof="0" dirty="0" smtClean="0">
                    <a:ln>
                      <a:noFill/>
                    </a:ln>
                    <a:solidFill>
                      <a:srgbClr val="000000"/>
                    </a:solidFill>
                    <a:effectLst/>
                    <a:uLnTx/>
                    <a:uFillTx/>
                    <a:latin typeface="+mn-ea"/>
                  </a:rPr>
                  <a:t>기능</a:t>
                </a:r>
                <a:endParaRPr kumimoji="1" lang="en-US" altLang="ko-KR" sz="1000" b="0" i="0" u="none" strike="noStrike" kern="0" cap="none" spc="0" normalizeH="0" baseline="0" noProof="0" dirty="0" smtClean="0">
                  <a:ln>
                    <a:noFill/>
                  </a:ln>
                  <a:solidFill>
                    <a:srgbClr val="000000"/>
                  </a:solidFill>
                  <a:effectLst/>
                  <a:uLnTx/>
                  <a:uFillTx/>
                  <a:latin typeface="+mn-ea"/>
                </a:endParaRPr>
              </a:p>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표준용어 준수</a:t>
                </a:r>
                <a:endParaRPr kumimoji="1" lang="en-US" altLang="ko-KR" sz="1000" b="0" i="0" u="none" strike="noStrike" kern="0" cap="none" spc="0" normalizeH="0" baseline="0" noProof="0" dirty="0" smtClean="0">
                  <a:ln>
                    <a:noFill/>
                  </a:ln>
                  <a:solidFill>
                    <a:srgbClr val="000000"/>
                  </a:solidFill>
                  <a:effectLst/>
                  <a:uLnTx/>
                  <a:uFillTx/>
                  <a:latin typeface="+mn-ea"/>
                </a:endParaRPr>
              </a:p>
            </p:txBody>
          </p:sp>
        </p:grpSp>
        <p:sp>
          <p:nvSpPr>
            <p:cNvPr id="528" name="Text Box 115"/>
            <p:cNvSpPr txBox="1">
              <a:spLocks noChangeArrowheads="1"/>
            </p:cNvSpPr>
            <p:nvPr/>
          </p:nvSpPr>
          <p:spPr bwMode="auto">
            <a:xfrm>
              <a:off x="6268267" y="3733988"/>
              <a:ext cx="1552001" cy="276999"/>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200" b="1" i="0" u="none" strike="noStrike" kern="0" cap="none" spc="0" normalizeH="0" baseline="0" noProof="0" dirty="0" smtClean="0">
                  <a:ln>
                    <a:noFill/>
                  </a:ln>
                  <a:solidFill>
                    <a:srgbClr val="000000"/>
                  </a:solidFill>
                  <a:effectLst/>
                  <a:uLnTx/>
                  <a:uFillTx/>
                  <a:latin typeface="+mn-ea"/>
                </a:rPr>
                <a:t>Advanced MVC2의 단점</a:t>
              </a:r>
              <a:endParaRPr kumimoji="1" lang="ko-KR" altLang="en-US" sz="1200" b="1" i="0" u="none" strike="noStrike" kern="0" cap="none" spc="0" normalizeH="0" baseline="0" noProof="0" dirty="0" smtClean="0">
                <a:ln>
                  <a:noFill/>
                </a:ln>
                <a:solidFill>
                  <a:srgbClr val="000000"/>
                </a:solidFill>
                <a:effectLst/>
                <a:uLnTx/>
                <a:uFillTx/>
                <a:latin typeface="+mn-ea"/>
              </a:endParaRPr>
            </a:p>
          </p:txBody>
        </p:sp>
        <p:sp>
          <p:nvSpPr>
            <p:cNvPr id="529" name="Text Box 117"/>
            <p:cNvSpPr txBox="1">
              <a:spLocks noChangeArrowheads="1"/>
            </p:cNvSpPr>
            <p:nvPr/>
          </p:nvSpPr>
          <p:spPr bwMode="auto">
            <a:xfrm>
              <a:off x="6258228" y="3980790"/>
              <a:ext cx="1946177"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ko-KR" altLang="en-US" sz="1000" b="0" i="0" u="none" strike="noStrike" kern="0" cap="none" spc="0" normalizeH="0" baseline="0" noProof="0" dirty="0" smtClean="0">
                  <a:ln>
                    <a:noFill/>
                  </a:ln>
                  <a:solidFill>
                    <a:srgbClr val="000000"/>
                  </a:solidFill>
                  <a:effectLst/>
                  <a:uLnTx/>
                  <a:uFillTx/>
                  <a:latin typeface="+mn-ea"/>
                </a:rPr>
                <a:t>처음 접하는 개발자는 진입비용 발생</a:t>
              </a:r>
            </a:p>
          </p:txBody>
        </p:sp>
        <p:sp>
          <p:nvSpPr>
            <p:cNvPr id="530" name="Line 147"/>
            <p:cNvSpPr>
              <a:spLocks noChangeShapeType="1"/>
            </p:cNvSpPr>
            <p:nvPr/>
          </p:nvSpPr>
          <p:spPr bwMode="auto">
            <a:xfrm>
              <a:off x="6257727" y="3722955"/>
              <a:ext cx="2376763" cy="772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31" name="Text Box 115"/>
            <p:cNvSpPr txBox="1">
              <a:spLocks noChangeArrowheads="1"/>
            </p:cNvSpPr>
            <p:nvPr/>
          </p:nvSpPr>
          <p:spPr bwMode="auto">
            <a:xfrm>
              <a:off x="6268270" y="1611347"/>
              <a:ext cx="1783251" cy="307777"/>
            </a:xfrm>
            <a:prstGeom prst="rect">
              <a:avLst/>
            </a:prstGeom>
            <a:noFill/>
            <a:ln w="9525">
              <a:noFill/>
              <a:miter lim="800000"/>
              <a:headEnd/>
              <a:tailEnd/>
            </a:ln>
          </p:spPr>
          <p:txBody>
            <a:bodyPr wrap="none" anchor="ctr">
              <a:spAutoFit/>
              <a:scene3d>
                <a:camera prst="orthographicFront"/>
                <a:lightRig rig="threePt" dir="t"/>
              </a:scene3d>
              <a:sp3d extrusionH="57150">
                <a:bevelT w="38100" h="38100"/>
              </a:sp3d>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en-US" sz="1400" b="1" i="0" u="none" strike="noStrike" kern="0" cap="none" spc="0" normalizeH="0" baseline="0" noProof="0" dirty="0" smtClean="0">
                  <a:ln>
                    <a:noFill/>
                  </a:ln>
                  <a:solidFill>
                    <a:srgbClr val="000000"/>
                  </a:solidFill>
                  <a:effectLst/>
                  <a:uLnTx/>
                  <a:uFillTx/>
                  <a:latin typeface="+mn-ea"/>
                </a:rPr>
                <a:t>Advanced MVC2의 </a:t>
              </a:r>
              <a:r>
                <a:rPr kumimoji="1" lang="ko-KR" altLang="en-US" sz="1400" b="1" i="0" u="none" strike="noStrike" kern="0" cap="none" spc="0" normalizeH="0" baseline="0" noProof="0" dirty="0" smtClean="0">
                  <a:ln>
                    <a:noFill/>
                  </a:ln>
                  <a:solidFill>
                    <a:srgbClr val="000000"/>
                  </a:solidFill>
                  <a:effectLst/>
                  <a:uLnTx/>
                  <a:uFillTx/>
                  <a:latin typeface="+mn-ea"/>
                </a:rPr>
                <a:t>이해</a:t>
              </a:r>
              <a:endParaRPr kumimoji="1" lang="en-US" altLang="en-US" sz="1400" b="1" i="0" u="none" strike="noStrike" kern="0" cap="none" spc="0" normalizeH="0" baseline="0" noProof="0" dirty="0" smtClean="0">
                <a:ln>
                  <a:noFill/>
                </a:ln>
                <a:solidFill>
                  <a:srgbClr val="000000"/>
                </a:solidFill>
                <a:effectLst/>
                <a:uLnTx/>
                <a:uFillTx/>
                <a:latin typeface="+mn-ea"/>
              </a:endParaRPr>
            </a:p>
          </p:txBody>
        </p:sp>
        <p:sp>
          <p:nvSpPr>
            <p:cNvPr id="532" name="Text Box 117"/>
            <p:cNvSpPr txBox="1">
              <a:spLocks noChangeArrowheads="1"/>
            </p:cNvSpPr>
            <p:nvPr/>
          </p:nvSpPr>
          <p:spPr bwMode="auto">
            <a:xfrm>
              <a:off x="6258231" y="1892365"/>
              <a:ext cx="1881795" cy="246221"/>
            </a:xfrm>
            <a:prstGeom prst="rect">
              <a:avLst/>
            </a:prstGeom>
            <a:noFill/>
            <a:ln w="9525" algn="ctr">
              <a:noFill/>
              <a:miter lim="800000"/>
              <a:headEnd/>
              <a:tailEnd/>
            </a:ln>
            <a:effectLst/>
          </p:spPr>
          <p:txBody>
            <a:bodyPr wrap="none">
              <a:spAutoFit/>
              <a:scene3d>
                <a:camera prst="orthographicFront"/>
                <a:lightRig rig="threePt" dir="t"/>
              </a:scene3d>
              <a:sp3d extrusionH="57150">
                <a:bevelT w="38100" h="38100"/>
              </a:sp3d>
            </a:bodyPr>
            <a:lstStyle/>
            <a:p>
              <a:pPr marL="85725" marR="0" lvl="0" indent="-85725" defTabSz="914400" eaLnBrk="1" fontAlgn="base" latinLnBrk="0" hangingPunct="1">
                <a:lnSpc>
                  <a:spcPct val="100000"/>
                </a:lnSpc>
                <a:spcBef>
                  <a:spcPct val="0"/>
                </a:spcBef>
                <a:spcAft>
                  <a:spcPct val="0"/>
                </a:spcAft>
                <a:buClrTx/>
                <a:buSzTx/>
                <a:buFontTx/>
                <a:buChar char="•"/>
                <a:tabLst/>
                <a:defRPr/>
              </a:pPr>
              <a:r>
                <a:rPr kumimoji="1" lang="en-US" altLang="ko-KR" sz="1000" b="0" i="0" u="none" strike="noStrike" kern="0" cap="none" spc="0" normalizeH="0" baseline="0" noProof="0" dirty="0" smtClean="0">
                  <a:ln>
                    <a:noFill/>
                  </a:ln>
                  <a:solidFill>
                    <a:srgbClr val="000000"/>
                  </a:solidFill>
                  <a:effectLst/>
                  <a:uLnTx/>
                  <a:uFillTx/>
                  <a:latin typeface="+mn-ea"/>
                </a:rPr>
                <a:t>MVC2</a:t>
              </a:r>
              <a:r>
                <a:rPr kumimoji="1" lang="ko-KR" altLang="en-US" sz="1000" b="0" i="0" u="none" strike="noStrike" kern="0" cap="none" spc="0" normalizeH="0" baseline="0" noProof="0" dirty="0" smtClean="0">
                  <a:ln>
                    <a:noFill/>
                  </a:ln>
                  <a:solidFill>
                    <a:srgbClr val="000000"/>
                  </a:solidFill>
                  <a:effectLst/>
                  <a:uLnTx/>
                  <a:uFillTx/>
                  <a:latin typeface="+mn-ea"/>
                </a:rPr>
                <a:t>모델의 웹서비스를 쉽게 구현</a:t>
              </a:r>
              <a:endParaRPr kumimoji="1" lang="ko-KR" altLang="ko-KR" sz="1000" b="0" i="0" u="none" strike="noStrike" kern="0" cap="none" spc="0" normalizeH="0" baseline="0" noProof="0" dirty="0" smtClean="0">
                <a:ln>
                  <a:noFill/>
                </a:ln>
                <a:solidFill>
                  <a:srgbClr val="000000"/>
                </a:solidFill>
                <a:effectLst/>
                <a:uLnTx/>
                <a:uFillTx/>
                <a:latin typeface="+mn-ea"/>
              </a:endParaRPr>
            </a:p>
          </p:txBody>
        </p:sp>
        <p:sp>
          <p:nvSpPr>
            <p:cNvPr id="533" name="Line 147"/>
            <p:cNvSpPr>
              <a:spLocks noChangeShapeType="1"/>
            </p:cNvSpPr>
            <p:nvPr/>
          </p:nvSpPr>
          <p:spPr bwMode="auto">
            <a:xfrm flipV="1">
              <a:off x="6268271" y="2210129"/>
              <a:ext cx="2366220" cy="0"/>
            </a:xfrm>
            <a:prstGeom prst="line">
              <a:avLst/>
            </a:prstGeom>
            <a:noFill/>
            <a:ln w="9525">
              <a:solidFill>
                <a:srgbClr val="DDDDDD"/>
              </a:solidFill>
              <a:round/>
              <a:headEnd/>
              <a:tailEnd type="none" w="sm" len="med"/>
            </a:ln>
            <a:effectLst/>
          </p:spPr>
          <p:txBody>
            <a:bodyPr>
              <a:scene3d>
                <a:camera prst="orthographicFront"/>
                <a:lightRig rig="threePt" dir="t"/>
              </a:scene3d>
              <a:sp3d extrusionH="57150">
                <a:bevelT w="38100" h="38100"/>
              </a:sp3d>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ko-KR" altLang="en-US" sz="1800" b="0" i="0" u="none" strike="noStrike" kern="0" cap="none" spc="0" normalizeH="0" baseline="0" noProof="0" smtClean="0">
                <a:ln>
                  <a:noFill/>
                </a:ln>
                <a:solidFill>
                  <a:srgbClr val="000000"/>
                </a:solidFill>
                <a:effectLst/>
                <a:uLnTx/>
                <a:uFillTx/>
                <a:latin typeface="+mn-ea"/>
              </a:endParaRPr>
            </a:p>
          </p:txBody>
        </p:sp>
        <p:sp>
          <p:nvSpPr>
            <p:cNvPr id="534" name="직사각형 276"/>
            <p:cNvSpPr>
              <a:spLocks noChangeArrowheads="1"/>
            </p:cNvSpPr>
            <p:nvPr/>
          </p:nvSpPr>
          <p:spPr bwMode="auto">
            <a:xfrm>
              <a:off x="8085480" y="4446333"/>
              <a:ext cx="458115" cy="505843"/>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Action</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sp>
          <p:nvSpPr>
            <p:cNvPr id="535" name="직사각형 277"/>
            <p:cNvSpPr>
              <a:spLocks noChangeArrowheads="1"/>
            </p:cNvSpPr>
            <p:nvPr/>
          </p:nvSpPr>
          <p:spPr bwMode="auto">
            <a:xfrm>
              <a:off x="8085479" y="5185001"/>
              <a:ext cx="458115" cy="505843"/>
            </a:xfrm>
            <a:prstGeom prst="rect">
              <a:avLst/>
            </a:prstGeom>
            <a:gradFill rotWithShape="1">
              <a:gsLst>
                <a:gs pos="0">
                  <a:srgbClr val="69584C">
                    <a:gamma/>
                    <a:tint val="85882"/>
                    <a:invGamma/>
                  </a:srgbClr>
                </a:gs>
                <a:gs pos="50000">
                  <a:srgbClr val="69584C"/>
                </a:gs>
                <a:gs pos="100000">
                  <a:srgbClr val="69584C">
                    <a:gamma/>
                    <a:tint val="85882"/>
                    <a:invGamma/>
                  </a:srgbClr>
                </a:gs>
              </a:gsLst>
              <a:lin ang="5400000" scaled="1"/>
            </a:gradFill>
            <a:ln w="9525" algn="ctr">
              <a:solidFill>
                <a:srgbClr val="464034"/>
              </a:solidFill>
              <a:round/>
              <a:headEnd/>
              <a:tailEnd/>
            </a:ln>
            <a:effectLst/>
          </p:spPr>
          <p:txBody>
            <a:bodyPr wrap="none" lIns="91430" tIns="45714" rIns="91430" bIns="45714" anchor="ctr">
              <a:scene3d>
                <a:camera prst="orthographicFront"/>
                <a:lightRig rig="threePt" dir="t"/>
              </a:scene3d>
              <a:sp3d extrusionH="57150">
                <a:bevelT w="38100" h="38100"/>
              </a:sp3d>
            </a:bodyPr>
            <a:lstStyle/>
            <a:p>
              <a:pPr marL="0" marR="0" lvl="0" indent="0" algn="ctr" defTabSz="1089025" eaLnBrk="1" fontAlgn="base" latinLnBrk="0" hangingPunct="1">
                <a:lnSpc>
                  <a:spcPct val="100000"/>
                </a:lnSpc>
                <a:spcBef>
                  <a:spcPct val="0"/>
                </a:spcBef>
                <a:spcAft>
                  <a:spcPct val="0"/>
                </a:spcAft>
                <a:buClrTx/>
                <a:buSzTx/>
                <a:buFontTx/>
                <a:buNone/>
                <a:tabLst/>
                <a:defRPr/>
              </a:pPr>
              <a:r>
                <a:rPr kumimoji="1" lang="en-US" altLang="ko-KR" sz="900" b="1" i="0" u="none" strike="noStrike" kern="0" cap="none" spc="0" normalizeH="0" baseline="0" noProof="0" dirty="0" smtClean="0">
                  <a:ln>
                    <a:noFill/>
                  </a:ln>
                  <a:solidFill>
                    <a:schemeClr val="bg1"/>
                  </a:solidFill>
                  <a:effectLst/>
                  <a:uLnTx/>
                  <a:uFillTx/>
                  <a:latin typeface="+mn-ea"/>
                </a:rPr>
                <a:t>View</a:t>
              </a:r>
              <a:endParaRPr kumimoji="1" lang="ko-KR" altLang="en-US" sz="900" b="1" i="0" u="none" strike="noStrike" kern="0" cap="none" spc="0" normalizeH="0" baseline="0" noProof="0" dirty="0" smtClean="0">
                <a:ln>
                  <a:noFill/>
                </a:ln>
                <a:solidFill>
                  <a:schemeClr val="bg1"/>
                </a:solidFill>
                <a:effectLst/>
                <a:uLnTx/>
                <a:uFillTx/>
                <a:latin typeface="+mn-ea"/>
              </a:endParaRPr>
            </a:p>
          </p:txBody>
        </p:sp>
        <p:sp>
          <p:nvSpPr>
            <p:cNvPr id="536" name="TextBox 29"/>
            <p:cNvSpPr txBox="1">
              <a:spLocks noChangeArrowheads="1"/>
            </p:cNvSpPr>
            <p:nvPr/>
          </p:nvSpPr>
          <p:spPr bwMode="auto">
            <a:xfrm>
              <a:off x="7194331" y="5507984"/>
              <a:ext cx="466704" cy="200055"/>
            </a:xfrm>
            <a:prstGeom prst="rect">
              <a:avLst/>
            </a:prstGeom>
            <a:noFill/>
            <a:ln w="9525">
              <a:noFill/>
              <a:miter lim="800000"/>
              <a:headEnd/>
              <a:tailEnd/>
            </a:ln>
          </p:spPr>
          <p:txBody>
            <a:bodyPr wrap="none">
              <a:spAutoFit/>
              <a:scene3d>
                <a:camera prst="orthographicFront"/>
                <a:lightRig rig="threePt" dir="t"/>
              </a:scene3d>
              <a:sp3d extrusionH="57150">
                <a:bevelT w="38100" h="38100"/>
              </a:sp3d>
            </a:bodyPr>
            <a:lstStyle/>
            <a:p>
              <a:pPr algn="ctr" fontAlgn="base">
                <a:spcBef>
                  <a:spcPct val="0"/>
                </a:spcBef>
                <a:spcAft>
                  <a:spcPct val="0"/>
                </a:spcAft>
              </a:pPr>
              <a:r>
                <a:rPr kumimoji="1" lang="en-US" altLang="ko-KR" sz="700" b="1" dirty="0" smtClean="0">
                  <a:solidFill>
                    <a:srgbClr val="000000"/>
                  </a:solidFill>
                  <a:latin typeface="+mn-ea"/>
                </a:rPr>
                <a:t>response</a:t>
              </a:r>
              <a:endParaRPr kumimoji="1" lang="ko-KR" altLang="en-US" sz="700" b="1" dirty="0">
                <a:solidFill>
                  <a:srgbClr val="000000"/>
                </a:solidFill>
                <a:latin typeface="+mn-ea"/>
              </a:endParaRPr>
            </a:p>
          </p:txBody>
        </p:sp>
        <p:sp>
          <p:nvSpPr>
            <p:cNvPr id="537" name="오른쪽 화살표 279"/>
            <p:cNvSpPr>
              <a:spLocks noChangeArrowheads="1"/>
            </p:cNvSpPr>
            <p:nvPr/>
          </p:nvSpPr>
          <p:spPr bwMode="auto">
            <a:xfrm rot="5400000">
              <a:off x="8217311" y="4988319"/>
              <a:ext cx="194450" cy="182967"/>
            </a:xfrm>
            <a:prstGeom prst="rightArrow">
              <a:avLst>
                <a:gd name="adj1" fmla="val 50000"/>
                <a:gd name="adj2" fmla="val 44534"/>
              </a:avLst>
            </a:prstGeom>
            <a:gradFill rotWithShape="1">
              <a:gsLst>
                <a:gs pos="0">
                  <a:srgbClr val="FFFFFF"/>
                </a:gs>
                <a:gs pos="100000">
                  <a:srgbClr val="CC6600"/>
                </a:gs>
              </a:gsLst>
              <a:lin ang="0" scaled="1"/>
            </a:gradFill>
            <a:ln w="9525" algn="ctr">
              <a:noFill/>
              <a:round/>
              <a:headEnd/>
              <a:tailEnd/>
            </a:ln>
            <a:effectLst/>
          </p:spPr>
          <p:txBody>
            <a:bodyPr>
              <a:scene3d>
                <a:camera prst="orthographicFront"/>
                <a:lightRig rig="threePt" dir="t"/>
              </a:scene3d>
              <a:sp3d extrusionH="57150">
                <a:bevelT w="38100" h="38100"/>
              </a:sp3d>
            </a:bodyPr>
            <a:lstStyle/>
            <a:p>
              <a:pPr marL="0" marR="0" lvl="0" indent="0" algn="r" defTabSz="914400" eaLnBrk="1" fontAlgn="base" latinLnBrk="0"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smtClean="0">
                <a:ln>
                  <a:noFill/>
                </a:ln>
                <a:solidFill>
                  <a:srgbClr val="000000"/>
                </a:solidFill>
                <a:effectLst/>
                <a:uLnTx/>
                <a:uFillTx/>
                <a:latin typeface="+mn-ea"/>
              </a:endParaRPr>
            </a:p>
          </p:txBody>
        </p:sp>
      </p:grpSp>
    </p:spTree>
    <p:extLst>
      <p:ext uri="{BB962C8B-B14F-4D97-AF65-F5344CB8AC3E}">
        <p14:creationId xmlns:p14="http://schemas.microsoft.com/office/powerpoint/2010/main" val="780027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KCCConsulting">
  <a:themeElements>
    <a:clrScheme name="SK C&amp;C Consulting">
      <a:dk1>
        <a:srgbClr val="000000"/>
      </a:dk1>
      <a:lt1>
        <a:srgbClr val="FFFFFF"/>
      </a:lt1>
      <a:dk2>
        <a:srgbClr val="004785"/>
      </a:dk2>
      <a:lt2>
        <a:srgbClr val="808080"/>
      </a:lt2>
      <a:accent1>
        <a:srgbClr val="3E7898"/>
      </a:accent1>
      <a:accent2>
        <a:srgbClr val="C0D8E6"/>
      </a:accent2>
      <a:accent3>
        <a:srgbClr val="FFFFFF"/>
      </a:accent3>
      <a:accent4>
        <a:srgbClr val="003B71"/>
      </a:accent4>
      <a:accent5>
        <a:srgbClr val="AFBECA"/>
      </a:accent5>
      <a:accent6>
        <a:srgbClr val="AEC4D0"/>
      </a:accent6>
      <a:hlink>
        <a:srgbClr val="6EA5C4"/>
      </a:hlink>
      <a:folHlink>
        <a:srgbClr val="C0C0C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1523</TotalTime>
  <Words>4961</Words>
  <Application>Microsoft Office PowerPoint</Application>
  <PresentationFormat>A4 용지(210x297mm)</PresentationFormat>
  <Paragraphs>2700</Paragraphs>
  <Slides>53</Slides>
  <Notes>7</Notes>
  <HiddenSlides>0</HiddenSlides>
  <MMClips>0</MMClips>
  <ScaleCrop>false</ScaleCrop>
  <HeadingPairs>
    <vt:vector size="4" baseType="variant">
      <vt:variant>
        <vt:lpstr>테마</vt:lpstr>
      </vt:variant>
      <vt:variant>
        <vt:i4>1</vt:i4>
      </vt:variant>
      <vt:variant>
        <vt:lpstr>슬라이드 제목</vt:lpstr>
      </vt:variant>
      <vt:variant>
        <vt:i4>53</vt:i4>
      </vt:variant>
    </vt:vector>
  </HeadingPairs>
  <TitlesOfParts>
    <vt:vector size="54" baseType="lpstr">
      <vt:lpstr>SKCCConsulting</vt:lpstr>
      <vt:lpstr>PowerPoint 프레젠테이션</vt:lpstr>
      <vt:lpstr>PowerPoint 프레젠테이션</vt:lpstr>
      <vt:lpstr>PowerPoint 프레젠테이션</vt:lpstr>
      <vt:lpstr>PowerPoint 프레젠테이션</vt:lpstr>
      <vt:lpstr>PowerPoint 프레젠테이션</vt:lpstr>
      <vt:lpstr>iF4S 프레임워크는 WEB,  Mobile 및 Transaction처리를 위한 Application 개발 프레임워크로서 업무 서비스 개발, 테스트, 운영에 표준 절차 및 유연성 제공과 유연하게 성능을 대응할 수 있는 기능을 제공합니다.</vt:lpstr>
      <vt:lpstr>성능과 안정성이 보장되며 유연한 Application 아키텍처를 위해 JAVA 기반의 JSP, POJO, EJB등과 유연한 인터페이스를 통해 다양한 구현 기반 제공과 신기술 구현이 용이함</vt:lpstr>
      <vt:lpstr>다양한 업무환경과 HTTP, XML, FALT  TEXT, DTO의 메시지에 대한 제어와 관리를 통해 유연한 인터페이스를 지원합니다.</vt:lpstr>
      <vt:lpstr>개발의 구조적 패턴 지원을 다양하게 지원하여 유연한 개발환경 및 운영환경 제공</vt:lpstr>
      <vt:lpstr>프로젝트 품질관리 및 원가관리, 보고체계의 기본 흐름은 프로젝트의 규모, 원가구조에 따라 산출물, 품질활동의 단계가 일부 생략될 수 있으나 전체적인 프로젝트 관리 흐름</vt:lpstr>
      <vt:lpstr>iF4S는 입출력 정의를 통해 작성된 서비스 명세 또는 SQL명세를 기반으로 전문등록에서 부터 구현, 테스트까지의 흐름을 지원함</vt:lpstr>
      <vt:lpstr>Prototype 대상은 안심클릭 ACS의 승인결제 표준Flow를 대상으로 하며, 카드승인관련 Legacy연동은 Simulator에 적재된 LOG 데이터를 송수신하여 거래를 구현</vt:lpstr>
      <vt:lpstr>PowerPoint 프레젠테이션</vt:lpstr>
      <vt:lpstr>고객의 다양한 운영환경에 신속히 대응할 수 있는 MPI의 구조 개선 방안 수립 및 재개발 필요</vt:lpstr>
      <vt:lpstr>AS-IS 현행 주요 ISSUE에 대해 해결방안을 도출하여 TO-BE MPI 구축에 적용 개발</vt:lpstr>
      <vt:lpstr>MPI Architecture 구성은 PG/Mall과 Directory Server, Access Control Server 등과 연계 하는 인터페이스 Layer와 거래인증 서비스를 위한 Application Layer, Visa 3D Secure 규격의 Message 처리(Message Process) Layer, MPI에 필요한 공통 처리(Common Process) Layer를 두고 각종 정보 저장 매체를 활용 하여 인증정보및 Card Range/URL 정보등을 저장하는 Storing Medium Layer로 구성</vt:lpstr>
      <vt:lpstr>호환성 및 효율 극대화를 위해 JAVA기반으로 DS(Directory Server)에서 Card Range 정보를 가져오는 CR Thread와 Card Range 정보에서 PAN에 해당하는 브랜드 URL에 VEReq/VERes 메시지 처리와 PAReq/PARes를 처리하는 Process Thread Pool을 개발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요약</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KEuBo</dc:creator>
  <cp:lastModifiedBy>guddy</cp:lastModifiedBy>
  <cp:revision>120</cp:revision>
  <dcterms:created xsi:type="dcterms:W3CDTF">2013-11-19T09:18:24Z</dcterms:created>
  <dcterms:modified xsi:type="dcterms:W3CDTF">2014-04-14T05:13:24Z</dcterms:modified>
</cp:coreProperties>
</file>