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61" r:id="rId3"/>
    <p:sldId id="262" r:id="rId4"/>
    <p:sldId id="263" r:id="rId5"/>
    <p:sldId id="264" r:id="rId6"/>
    <p:sldId id="265" r:id="rId7"/>
    <p:sldId id="266" r:id="rId8"/>
    <p:sldId id="267" r:id="rId9"/>
    <p:sldId id="268" r:id="rId10"/>
    <p:sldId id="269" r:id="rId11"/>
    <p:sldId id="286" r:id="rId12"/>
    <p:sldId id="270" r:id="rId13"/>
    <p:sldId id="271" r:id="rId14"/>
    <p:sldId id="287"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60"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0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2014/2/17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2014/2/17 Monday</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2388" y="-1592"/>
            <a:ext cx="2957512"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Rectangle 4"/>
          <p:cNvSpPr>
            <a:spLocks noGrp="1" noChangeArrowheads="1"/>
          </p:cNvSpPr>
          <p:nvPr>
            <p:ph type="body" idx="1"/>
          </p:nvPr>
        </p:nvSpPr>
        <p:spPr>
          <a:noFill/>
          <a:ln/>
        </p:spPr>
        <p:txBody>
          <a:bodyPr/>
          <a:lstStyle/>
          <a:p>
            <a:r>
              <a:rPr lang="en-US" altLang="zh-CN"/>
              <a:t>Lesson Aim</a:t>
            </a:r>
          </a:p>
          <a:p>
            <a:pPr lvl="1"/>
            <a:r>
              <a:rPr lang="en-US" altLang="zh-CN"/>
              <a:t>In this lesson, you learn how to write </a:t>
            </a:r>
            <a:r>
              <a:rPr lang="en-US" altLang="zh-CN">
                <a:solidFill>
                  <a:srgbClr val="FC0128"/>
                </a:solidFill>
              </a:rPr>
              <a:t>multiple-column subqueries</a:t>
            </a:r>
            <a:r>
              <a:rPr lang="en-US" altLang="zh-CN"/>
              <a:t> and </a:t>
            </a:r>
            <a:r>
              <a:rPr lang="en-US" altLang="zh-CN">
                <a:solidFill>
                  <a:srgbClr val="FC0128"/>
                </a:solidFill>
              </a:rPr>
              <a:t>subqueries in the </a:t>
            </a:r>
            <a:r>
              <a:rPr lang="en-US" altLang="zh-CN">
                <a:solidFill>
                  <a:srgbClr val="FC0128"/>
                </a:solidFill>
                <a:latin typeface="Courier New" pitchFamily="49" charset="0"/>
              </a:rPr>
              <a:t>FROM</a:t>
            </a:r>
            <a:r>
              <a:rPr lang="en-US" altLang="zh-CN">
                <a:solidFill>
                  <a:srgbClr val="FC0128"/>
                </a:solidFill>
              </a:rPr>
              <a:t> clause</a:t>
            </a:r>
            <a:r>
              <a:rPr lang="en-US" altLang="zh-CN"/>
              <a:t> of a </a:t>
            </a:r>
            <a:r>
              <a:rPr lang="en-US" altLang="zh-CN">
                <a:latin typeface="Courier New" pitchFamily="49" charset="0"/>
              </a:rPr>
              <a:t>SELECT</a:t>
            </a:r>
            <a:r>
              <a:rPr lang="en-US" altLang="zh-CN"/>
              <a:t> statement. Y</a:t>
            </a:r>
            <a:r>
              <a:rPr lang="en-US" altLang="zh-CN">
                <a:solidFill>
                  <a:srgbClr val="000000"/>
                </a:solidFill>
              </a:rPr>
              <a:t>ou also learn how to solve problems by using scalar, </a:t>
            </a:r>
            <a:r>
              <a:rPr lang="en-US" altLang="zh-CN">
                <a:solidFill>
                  <a:srgbClr val="FC0128"/>
                </a:solidFill>
              </a:rPr>
              <a:t>correlated subqueries</a:t>
            </a:r>
            <a:r>
              <a:rPr lang="en-US" altLang="zh-CN">
                <a:solidFill>
                  <a:srgbClr val="000000"/>
                </a:solidFill>
              </a:rPr>
              <a:t> and the </a:t>
            </a:r>
            <a:r>
              <a:rPr lang="en-US" altLang="zh-CN">
                <a:solidFill>
                  <a:srgbClr val="FC0128"/>
                </a:solidFill>
                <a:latin typeface="Courier New" pitchFamily="49" charset="0"/>
              </a:rPr>
              <a:t>WITH</a:t>
            </a:r>
            <a:r>
              <a:rPr lang="en-US" altLang="zh-CN">
                <a:solidFill>
                  <a:srgbClr val="FC0128"/>
                </a:solidFill>
              </a:rPr>
              <a:t> clause.</a:t>
            </a:r>
          </a:p>
        </p:txBody>
      </p:sp>
      <p:sp>
        <p:nvSpPr>
          <p:cNvPr id="8197" name="Rectangle 5"/>
          <p:cNvSpPr>
            <a:spLocks noGrp="1" noRot="1" noChangeAspect="1" noChangeArrowheads="1" noTextEdit="1"/>
          </p:cNvSpPr>
          <p:nvPr>
            <p:ph type="sldImg"/>
          </p:nvPr>
        </p:nvSpPr>
        <p:spPr>
          <a:xfrm>
            <a:off x="444500" y="219075"/>
            <a:ext cx="5861050" cy="4395788"/>
          </a:xfrm>
          <a:prstGeom prst="rect">
            <a:avLst/>
          </a:prstGeo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4025" y="4762268"/>
            <a:ext cx="5981700" cy="3795803"/>
          </a:xfrm>
          <a:noFill/>
          <a:ln/>
        </p:spPr>
        <p:txBody>
          <a:bodyPr lIns="0" tIns="0" rIns="0" bIns="0"/>
          <a:lstStyle/>
          <a:p>
            <a:pPr defTabSz="446088">
              <a:tabLst>
                <a:tab pos="433388" algn="l"/>
              </a:tabLst>
            </a:pPr>
            <a:r>
              <a:rPr lang="en-US" altLang="zh-CN"/>
              <a:t>Using a Subquery in the </a:t>
            </a:r>
            <a:r>
              <a:rPr lang="en-US" altLang="zh-CN">
                <a:latin typeface="Courier New" pitchFamily="49" charset="0"/>
              </a:rPr>
              <a:t>FROM</a:t>
            </a:r>
            <a:r>
              <a:rPr lang="en-US" altLang="zh-CN"/>
              <a:t> Clause</a:t>
            </a:r>
          </a:p>
          <a:p>
            <a:pPr lvl="1" defTabSz="446088">
              <a:tabLst>
                <a:tab pos="433388" algn="l"/>
              </a:tabLst>
            </a:pPr>
            <a:r>
              <a:rPr lang="en-US" altLang="zh-CN"/>
              <a:t>You can use a </a:t>
            </a:r>
            <a:r>
              <a:rPr lang="en-US" altLang="zh-CN">
                <a:solidFill>
                  <a:srgbClr val="FC0128"/>
                </a:solidFill>
              </a:rPr>
              <a:t>subquery in the </a:t>
            </a:r>
            <a:r>
              <a:rPr lang="en-US" altLang="zh-CN">
                <a:solidFill>
                  <a:srgbClr val="FC0128"/>
                </a:solidFill>
                <a:latin typeface="Courier New" pitchFamily="49" charset="0"/>
              </a:rPr>
              <a:t>FROM</a:t>
            </a:r>
            <a:r>
              <a:rPr lang="en-US" altLang="zh-CN">
                <a:solidFill>
                  <a:srgbClr val="FC0128"/>
                </a:solidFill>
              </a:rPr>
              <a:t> clause </a:t>
            </a:r>
            <a:r>
              <a:rPr lang="en-US" altLang="zh-CN"/>
              <a:t>of a </a:t>
            </a:r>
            <a:r>
              <a:rPr lang="en-US" altLang="zh-CN">
                <a:latin typeface="Courier New" pitchFamily="49" charset="0"/>
              </a:rPr>
              <a:t>SELECT</a:t>
            </a:r>
            <a:r>
              <a:rPr lang="en-US" altLang="zh-CN"/>
              <a:t> statement, which is very similar to how views are used. A subquery in the </a:t>
            </a:r>
            <a:r>
              <a:rPr lang="en-US" altLang="zh-CN">
                <a:latin typeface="Courier New" pitchFamily="49" charset="0"/>
              </a:rPr>
              <a:t>FROM</a:t>
            </a:r>
            <a:r>
              <a:rPr lang="en-US" altLang="zh-CN"/>
              <a:t> clause of a </a:t>
            </a:r>
            <a:r>
              <a:rPr lang="en-US" altLang="zh-CN">
                <a:latin typeface="Courier New" pitchFamily="49" charset="0"/>
              </a:rPr>
              <a:t>SELECT</a:t>
            </a:r>
            <a:r>
              <a:rPr lang="en-US" altLang="zh-CN"/>
              <a:t> statement is also called an </a:t>
            </a:r>
            <a:r>
              <a:rPr lang="en-US" altLang="zh-CN" i="1"/>
              <a:t>inline</a:t>
            </a:r>
            <a:r>
              <a:rPr lang="en-US" altLang="zh-CN"/>
              <a:t> view. A subquery in the </a:t>
            </a:r>
            <a:r>
              <a:rPr lang="en-US" altLang="zh-CN">
                <a:latin typeface="Courier New" pitchFamily="49" charset="0"/>
              </a:rPr>
              <a:t>FROM</a:t>
            </a:r>
            <a:r>
              <a:rPr lang="en-US" altLang="zh-CN"/>
              <a:t> clause of a </a:t>
            </a:r>
            <a:r>
              <a:rPr lang="en-US" altLang="zh-CN">
                <a:latin typeface="Courier New" pitchFamily="49" charset="0"/>
              </a:rPr>
              <a:t>SELECT</a:t>
            </a:r>
            <a:r>
              <a:rPr lang="en-US" altLang="zh-CN"/>
              <a:t> statement defines a data source for that particular </a:t>
            </a:r>
            <a:r>
              <a:rPr lang="en-US" altLang="zh-CN">
                <a:latin typeface="Courier New" pitchFamily="49" charset="0"/>
              </a:rPr>
              <a:t>SELECT</a:t>
            </a:r>
            <a:r>
              <a:rPr lang="en-US" altLang="zh-CN"/>
              <a:t> statement, and only that </a:t>
            </a:r>
            <a:r>
              <a:rPr lang="en-US" altLang="zh-CN">
                <a:latin typeface="Courier New" pitchFamily="49" charset="0"/>
              </a:rPr>
              <a:t>SELECT</a:t>
            </a:r>
            <a:r>
              <a:rPr lang="en-US" altLang="zh-CN"/>
              <a:t> statement. The example on the slide displays employee last names, salaries, department numbers, and average salaries for all the employees who earn more than the average salary in their department. The subquery in the </a:t>
            </a:r>
            <a:r>
              <a:rPr lang="en-US" altLang="zh-CN">
                <a:latin typeface="Courier New" pitchFamily="49" charset="0"/>
              </a:rPr>
              <a:t>FROM</a:t>
            </a:r>
            <a:r>
              <a:rPr lang="en-US" altLang="zh-CN"/>
              <a:t> clause is named </a:t>
            </a:r>
            <a:r>
              <a:rPr lang="en-US" altLang="zh-CN">
                <a:latin typeface="Courier New" pitchFamily="49" charset="0"/>
              </a:rPr>
              <a:t>b</a:t>
            </a:r>
            <a:r>
              <a:rPr lang="en-US" altLang="zh-CN"/>
              <a:t>, and the outer query references the </a:t>
            </a:r>
            <a:r>
              <a:rPr lang="en-US" altLang="zh-CN">
                <a:latin typeface="Courier New" pitchFamily="49" charset="0"/>
              </a:rPr>
              <a:t>SALAVG</a:t>
            </a:r>
            <a:r>
              <a:rPr lang="en-US" altLang="zh-CN"/>
              <a:t> column using this alias.</a:t>
            </a:r>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defTabSz="446088">
              <a:tabLst>
                <a:tab pos="433388" algn="l"/>
              </a:tabLst>
            </a:pPr>
            <a:r>
              <a:rPr lang="en-US" altLang="zh-CN">
                <a:solidFill>
                  <a:srgbClr val="0000FF"/>
                </a:solidFill>
              </a:rPr>
              <a:t>Instructor Note</a:t>
            </a:r>
          </a:p>
          <a:p>
            <a:pPr lvl="1" defTabSz="446088">
              <a:tabLst>
                <a:tab pos="433388" algn="l"/>
              </a:tabLst>
            </a:pPr>
            <a:r>
              <a:rPr lang="en-US" altLang="zh-CN">
                <a:solidFill>
                  <a:srgbClr val="0000FF"/>
                </a:solidFill>
              </a:rPr>
              <a:t>You may wish to point out that the example demonstrates a useful technique to combine detail row values and aggregate data in the same output.</a:t>
            </a:r>
          </a:p>
        </p:txBody>
      </p:sp>
      <p:sp>
        <p:nvSpPr>
          <p:cNvPr id="24579" name="Rectangle 3"/>
          <p:cNvSpPr>
            <a:spLocks noGrp="1" noRot="1" noChangeAspect="1" noChangeArrowheads="1" noTextEdit="1"/>
          </p:cNvSpPr>
          <p:nvPr>
            <p:ph type="sldImg"/>
          </p:nvPr>
        </p:nvSpPr>
        <p:spPr>
          <a:xfrm>
            <a:off x="450850" y="177800"/>
            <a:ext cx="5905500" cy="4430713"/>
          </a:xfrm>
          <a:prstGeom prst="rect">
            <a:avLst/>
          </a:prstGeo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09575" y="4763860"/>
            <a:ext cx="5995988" cy="3846753"/>
          </a:xfrm>
          <a:noFill/>
          <a:ln/>
        </p:spPr>
        <p:txBody>
          <a:bodyPr/>
          <a:lstStyle/>
          <a:p>
            <a:pPr>
              <a:tabLst>
                <a:tab pos="338138" algn="r"/>
                <a:tab pos="501650" algn="l"/>
              </a:tabLst>
            </a:pPr>
            <a:r>
              <a:rPr lang="en-US" altLang="zh-CN"/>
              <a:t>Scalar Subqueries in SQL</a:t>
            </a:r>
          </a:p>
          <a:p>
            <a:pPr lvl="1">
              <a:tabLst>
                <a:tab pos="338138" algn="r"/>
                <a:tab pos="501650" algn="l"/>
              </a:tabLst>
            </a:pPr>
            <a:r>
              <a:rPr lang="en-US" altLang="zh-CN"/>
              <a:t>A subquery that returns exactly one column value from one row is also referred to as a </a:t>
            </a:r>
            <a:r>
              <a:rPr lang="en-US" altLang="zh-CN">
                <a:solidFill>
                  <a:srgbClr val="FC0128"/>
                </a:solidFill>
              </a:rPr>
              <a:t>scalar subquery</a:t>
            </a:r>
            <a:r>
              <a:rPr lang="en-US" altLang="zh-CN"/>
              <a:t>. Multiple-column subqueries written to compare two or more columns, using a compound </a:t>
            </a:r>
            <a:r>
              <a:rPr lang="en-US" altLang="zh-CN">
                <a:latin typeface="Courier New" pitchFamily="49" charset="0"/>
              </a:rPr>
              <a:t>WHERE </a:t>
            </a:r>
            <a:r>
              <a:rPr lang="en-US" altLang="zh-CN"/>
              <a:t>clause and logical operators, do not qualify as scalar subqueries.</a:t>
            </a:r>
          </a:p>
          <a:p>
            <a:pPr lvl="1">
              <a:tabLst>
                <a:tab pos="338138" algn="r"/>
                <a:tab pos="501650" algn="l"/>
              </a:tabLst>
            </a:pPr>
            <a:r>
              <a:rPr lang="en-US" altLang="zh-CN"/>
              <a:t>The value of the scalar subquery expression is the value of the select list item of the subquery. If the subquery returns 0 rows, the value of the scalar subquery expression is </a:t>
            </a:r>
            <a:r>
              <a:rPr lang="en-US" altLang="zh-CN">
                <a:latin typeface="Courier New" pitchFamily="49" charset="0"/>
              </a:rPr>
              <a:t>NULL</a:t>
            </a:r>
            <a:r>
              <a:rPr lang="en-US" altLang="zh-CN"/>
              <a:t>. If the subquery returns more than one row, the Oracle Server returns an error</a:t>
            </a:r>
            <a:r>
              <a:rPr lang="en-US" altLang="zh-CN">
                <a:latin typeface="Arial" pitchFamily="34" charset="0"/>
              </a:rPr>
              <a:t>. </a:t>
            </a:r>
            <a:r>
              <a:rPr lang="en-US" altLang="zh-CN"/>
              <a:t>The Oracle Server has always supported the usage of a scalar subquery in a  </a:t>
            </a:r>
            <a:r>
              <a:rPr lang="en-US" altLang="zh-CN">
                <a:latin typeface="Courier New" pitchFamily="49" charset="0"/>
              </a:rPr>
              <a:t>SELECT</a:t>
            </a:r>
            <a:r>
              <a:rPr lang="en-US" altLang="zh-CN"/>
              <a:t> statement. The usage of scalar subqueries has been enhanced in Oracle9</a:t>
            </a:r>
            <a:r>
              <a:rPr lang="en-US" altLang="zh-CN" i="1"/>
              <a:t>i</a:t>
            </a:r>
            <a:r>
              <a:rPr lang="en-US" altLang="zh-CN"/>
              <a:t>. You can now use scalar subqueries in:</a:t>
            </a:r>
          </a:p>
          <a:p>
            <a:pPr lvl="2">
              <a:lnSpc>
                <a:spcPct val="90000"/>
              </a:lnSpc>
              <a:spcBef>
                <a:spcPct val="20000"/>
              </a:spcBef>
              <a:tabLst>
                <a:tab pos="338138" algn="r"/>
                <a:tab pos="501650" algn="l"/>
              </a:tabLst>
            </a:pPr>
            <a:r>
              <a:rPr lang="en-US" altLang="zh-CN"/>
              <a:t>Condition and expression part of </a:t>
            </a:r>
            <a:r>
              <a:rPr lang="en-US" altLang="zh-CN">
                <a:latin typeface="Courier New" pitchFamily="49" charset="0"/>
              </a:rPr>
              <a:t>DECODE</a:t>
            </a:r>
            <a:r>
              <a:rPr lang="en-US" altLang="zh-CN"/>
              <a:t> and </a:t>
            </a:r>
            <a:r>
              <a:rPr lang="en-US" altLang="zh-CN">
                <a:latin typeface="Courier New" pitchFamily="49" charset="0"/>
              </a:rPr>
              <a:t>CASE</a:t>
            </a:r>
            <a:endParaRPr lang="en-US" altLang="zh-CN"/>
          </a:p>
          <a:p>
            <a:pPr lvl="2">
              <a:lnSpc>
                <a:spcPct val="90000"/>
              </a:lnSpc>
              <a:spcBef>
                <a:spcPct val="20000"/>
              </a:spcBef>
              <a:tabLst>
                <a:tab pos="338138" algn="r"/>
                <a:tab pos="501650" algn="l"/>
              </a:tabLst>
            </a:pPr>
            <a:r>
              <a:rPr lang="en-US" altLang="zh-CN"/>
              <a:t>All clauses of </a:t>
            </a:r>
            <a:r>
              <a:rPr lang="en-US" altLang="zh-CN">
                <a:latin typeface="Courier New" pitchFamily="49" charset="0"/>
              </a:rPr>
              <a:t>SELECT</a:t>
            </a:r>
            <a:r>
              <a:rPr lang="en-US" altLang="zh-CN"/>
              <a:t> except </a:t>
            </a:r>
            <a:r>
              <a:rPr lang="en-US" altLang="zh-CN">
                <a:latin typeface="Courier New" pitchFamily="49" charset="0"/>
              </a:rPr>
              <a:t>GROUP BY</a:t>
            </a:r>
          </a:p>
          <a:p>
            <a:pPr lvl="2">
              <a:lnSpc>
                <a:spcPct val="90000"/>
              </a:lnSpc>
              <a:spcBef>
                <a:spcPct val="20000"/>
              </a:spcBef>
              <a:tabLst>
                <a:tab pos="338138" algn="r"/>
                <a:tab pos="501650" algn="l"/>
              </a:tabLst>
            </a:pPr>
            <a:r>
              <a:rPr lang="en-US" altLang="zh-CN"/>
              <a:t>In the left-hand side of the operator in the </a:t>
            </a:r>
            <a:r>
              <a:rPr lang="en-US" altLang="zh-CN">
                <a:latin typeface="Courier New" pitchFamily="49" charset="0"/>
              </a:rPr>
              <a:t>SET</a:t>
            </a:r>
            <a:r>
              <a:rPr lang="en-US" altLang="zh-CN"/>
              <a:t> clause and </a:t>
            </a:r>
            <a:r>
              <a:rPr lang="en-US" altLang="zh-CN">
                <a:latin typeface="Courier New" pitchFamily="49" charset="0"/>
              </a:rPr>
              <a:t>WHERE</a:t>
            </a:r>
            <a:r>
              <a:rPr lang="en-US" altLang="zh-CN"/>
              <a:t> clause of </a:t>
            </a:r>
            <a:r>
              <a:rPr lang="en-US" altLang="zh-CN">
                <a:latin typeface="Courier New" pitchFamily="49" charset="0"/>
              </a:rPr>
              <a:t>UPDATE</a:t>
            </a:r>
            <a:r>
              <a:rPr lang="en-US" altLang="zh-CN"/>
              <a:t> statement </a:t>
            </a:r>
          </a:p>
          <a:p>
            <a:pPr lvl="1">
              <a:tabLst>
                <a:tab pos="338138" algn="r"/>
                <a:tab pos="501650" algn="l"/>
              </a:tabLst>
            </a:pPr>
            <a:r>
              <a:rPr lang="en-US" altLang="zh-CN"/>
              <a:t>However, scalar subqueries are not valid expressions in the following places:</a:t>
            </a:r>
          </a:p>
          <a:p>
            <a:pPr lvl="2">
              <a:lnSpc>
                <a:spcPct val="90000"/>
              </a:lnSpc>
              <a:spcBef>
                <a:spcPct val="0"/>
              </a:spcBef>
              <a:tabLst>
                <a:tab pos="338138" algn="r"/>
                <a:tab pos="501650" algn="l"/>
              </a:tabLst>
            </a:pPr>
            <a:r>
              <a:rPr lang="en-US" altLang="zh-CN"/>
              <a:t>  As default values for columns and hash expressions for clusters</a:t>
            </a:r>
          </a:p>
          <a:p>
            <a:pPr lvl="2">
              <a:lnSpc>
                <a:spcPct val="90000"/>
              </a:lnSpc>
              <a:spcBef>
                <a:spcPct val="25000"/>
              </a:spcBef>
              <a:tabLst>
                <a:tab pos="338138" algn="r"/>
                <a:tab pos="501650" algn="l"/>
              </a:tabLst>
            </a:pPr>
            <a:r>
              <a:rPr lang="en-US" altLang="zh-CN"/>
              <a:t>  In the </a:t>
            </a:r>
            <a:r>
              <a:rPr lang="en-US" altLang="zh-CN">
                <a:latin typeface="Courier New" pitchFamily="49" charset="0"/>
              </a:rPr>
              <a:t>RETURNING</a:t>
            </a:r>
            <a:r>
              <a:rPr lang="en-US" altLang="zh-CN"/>
              <a:t> clause of DML statements</a:t>
            </a:r>
          </a:p>
          <a:p>
            <a:pPr lvl="2">
              <a:lnSpc>
                <a:spcPct val="90000"/>
              </a:lnSpc>
              <a:spcBef>
                <a:spcPct val="25000"/>
              </a:spcBef>
              <a:tabLst>
                <a:tab pos="338138" algn="r"/>
                <a:tab pos="501650" algn="l"/>
              </a:tabLst>
            </a:pPr>
            <a:r>
              <a:rPr lang="en-US" altLang="zh-CN"/>
              <a:t>  As the basis of a function-based index</a:t>
            </a:r>
          </a:p>
          <a:p>
            <a:pPr lvl="2">
              <a:lnSpc>
                <a:spcPct val="90000"/>
              </a:lnSpc>
              <a:spcBef>
                <a:spcPct val="25000"/>
              </a:spcBef>
              <a:tabLst>
                <a:tab pos="338138" algn="r"/>
                <a:tab pos="501650" algn="l"/>
              </a:tabLst>
            </a:pPr>
            <a:r>
              <a:rPr lang="en-US" altLang="zh-CN"/>
              <a:t>  In </a:t>
            </a:r>
            <a:r>
              <a:rPr lang="en-US" altLang="zh-CN">
                <a:latin typeface="Courier New" pitchFamily="49" charset="0"/>
              </a:rPr>
              <a:t>GROUP BY</a:t>
            </a:r>
            <a:r>
              <a:rPr lang="en-US" altLang="zh-CN"/>
              <a:t> clauses, </a:t>
            </a:r>
            <a:r>
              <a:rPr lang="en-US" altLang="zh-CN">
                <a:latin typeface="Courier New" pitchFamily="49" charset="0"/>
              </a:rPr>
              <a:t>CHECK</a:t>
            </a:r>
            <a:r>
              <a:rPr lang="en-US" altLang="zh-CN"/>
              <a:t> constraints,  </a:t>
            </a:r>
            <a:r>
              <a:rPr lang="en-US" altLang="zh-CN">
                <a:latin typeface="Courier New" pitchFamily="49" charset="0"/>
              </a:rPr>
              <a:t>WHEN </a:t>
            </a:r>
            <a:r>
              <a:rPr lang="en-US" altLang="zh-CN"/>
              <a:t>conditions</a:t>
            </a:r>
          </a:p>
          <a:p>
            <a:pPr lvl="2">
              <a:lnSpc>
                <a:spcPct val="90000"/>
              </a:lnSpc>
              <a:spcBef>
                <a:spcPct val="25000"/>
              </a:spcBef>
              <a:tabLst>
                <a:tab pos="338138" algn="r"/>
                <a:tab pos="501650" algn="l"/>
              </a:tabLst>
            </a:pPr>
            <a:r>
              <a:rPr lang="en-US" altLang="zh-CN"/>
              <a:t>  </a:t>
            </a:r>
            <a:r>
              <a:rPr lang="en-US" altLang="zh-CN">
                <a:latin typeface="Courier New" pitchFamily="49" charset="0"/>
              </a:rPr>
              <a:t>HAVING</a:t>
            </a:r>
            <a:r>
              <a:rPr lang="en-US" altLang="zh-CN"/>
              <a:t> clauses</a:t>
            </a:r>
          </a:p>
          <a:p>
            <a:pPr lvl="2">
              <a:lnSpc>
                <a:spcPct val="90000"/>
              </a:lnSpc>
              <a:spcBef>
                <a:spcPct val="25000"/>
              </a:spcBef>
              <a:tabLst>
                <a:tab pos="338138" algn="r"/>
                <a:tab pos="501650" algn="l"/>
              </a:tabLst>
            </a:pPr>
            <a:r>
              <a:rPr lang="en-US" altLang="zh-CN"/>
              <a:t>  In </a:t>
            </a:r>
            <a:r>
              <a:rPr lang="en-US" altLang="zh-CN">
                <a:latin typeface="Courier New" pitchFamily="49" charset="0"/>
              </a:rPr>
              <a:t>START WITH</a:t>
            </a:r>
            <a:r>
              <a:rPr lang="en-US" altLang="zh-CN"/>
              <a:t> and </a:t>
            </a:r>
            <a:r>
              <a:rPr lang="en-US" altLang="zh-CN">
                <a:latin typeface="Courier New" pitchFamily="49" charset="0"/>
              </a:rPr>
              <a:t>CONNECT BY</a:t>
            </a:r>
            <a:r>
              <a:rPr lang="en-US" altLang="zh-CN"/>
              <a:t> clauses</a:t>
            </a:r>
          </a:p>
          <a:p>
            <a:pPr lvl="2">
              <a:lnSpc>
                <a:spcPct val="90000"/>
              </a:lnSpc>
              <a:spcBef>
                <a:spcPct val="25000"/>
              </a:spcBef>
              <a:tabLst>
                <a:tab pos="338138" algn="r"/>
                <a:tab pos="501650" algn="l"/>
              </a:tabLst>
            </a:pPr>
            <a:r>
              <a:rPr lang="en-US" altLang="zh-CN"/>
              <a:t>  In statements that are unrelated to queries, such as </a:t>
            </a:r>
            <a:r>
              <a:rPr lang="en-US" altLang="zh-CN">
                <a:latin typeface="Courier New" pitchFamily="49" charset="0"/>
              </a:rPr>
              <a:t>CREATE PROFILE</a:t>
            </a:r>
          </a:p>
        </p:txBody>
      </p:sp>
      <p:sp>
        <p:nvSpPr>
          <p:cNvPr id="26627" name="Rectangle 3"/>
          <p:cNvSpPr>
            <a:spLocks noChangeArrowheads="1"/>
          </p:cNvSpPr>
          <p:nvPr/>
        </p:nvSpPr>
        <p:spPr bwMode="auto">
          <a:xfrm>
            <a:off x="841375" y="6868747"/>
            <a:ext cx="4478338" cy="102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4"/>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398464" y="4685842"/>
            <a:ext cx="5976937" cy="3794210"/>
          </a:xfrm>
          <a:noFill/>
          <a:ln/>
        </p:spPr>
        <p:txBody>
          <a:bodyPr lIns="87235" tIns="42060" rIns="87235" bIns="42060"/>
          <a:lstStyle/>
          <a:p>
            <a:pPr defTabSz="446088">
              <a:tabLst>
                <a:tab pos="433388" algn="l"/>
              </a:tabLst>
            </a:pPr>
            <a:r>
              <a:rPr lang="en-US" altLang="zh-CN"/>
              <a:t>Scalar Subqueries: Examples</a:t>
            </a:r>
          </a:p>
          <a:p>
            <a:pPr lvl="1" defTabSz="446088">
              <a:spcBef>
                <a:spcPct val="10000"/>
              </a:spcBef>
              <a:tabLst>
                <a:tab pos="433388" algn="l"/>
              </a:tabLst>
            </a:pPr>
            <a:r>
              <a:rPr lang="en-US" altLang="zh-CN"/>
              <a:t>The first example in the slide demonstrates that scalar subqueries can be used in </a:t>
            </a:r>
            <a:r>
              <a:rPr lang="en-US" altLang="zh-CN">
                <a:solidFill>
                  <a:srgbClr val="FC0128"/>
                </a:solidFill>
                <a:latin typeface="Courier New" pitchFamily="49" charset="0"/>
              </a:rPr>
              <a:t>CASE</a:t>
            </a:r>
            <a:r>
              <a:rPr lang="en-US" altLang="zh-CN">
                <a:solidFill>
                  <a:srgbClr val="FC0128"/>
                </a:solidFill>
              </a:rPr>
              <a:t> expressions</a:t>
            </a:r>
            <a:r>
              <a:rPr lang="en-US" altLang="zh-CN"/>
              <a:t>. The inner query returns the value 20, which is the department ID of the department whose location ID is 1800. The </a:t>
            </a:r>
            <a:r>
              <a:rPr lang="en-US" altLang="zh-CN">
                <a:latin typeface="Courier New" pitchFamily="49" charset="0"/>
              </a:rPr>
              <a:t>CASE </a:t>
            </a:r>
            <a:r>
              <a:rPr lang="en-US" altLang="zh-CN"/>
              <a:t>expression in the outer query uses the result of the inner query to display the employee ID, last names, and a value of Canada or USA, depending on whether the department ID of the record retrieved by the outer query is 20 or not.</a:t>
            </a:r>
          </a:p>
          <a:p>
            <a:pPr lvl="1" defTabSz="446088">
              <a:spcBef>
                <a:spcPct val="15000"/>
              </a:spcBef>
              <a:tabLst>
                <a:tab pos="433388" algn="l"/>
              </a:tabLst>
            </a:pPr>
            <a:r>
              <a:rPr lang="en-US" altLang="zh-CN"/>
              <a:t>The result of the preceding example follows:</a:t>
            </a:r>
          </a:p>
          <a:p>
            <a:pPr lvl="1" defTabSz="446088">
              <a:tabLst>
                <a:tab pos="433388" algn="l"/>
              </a:tabLst>
            </a:pPr>
            <a:endParaRPr lang="en-US" altLang="zh-CN">
              <a:latin typeface="Courier New" pitchFamily="49" charset="0"/>
            </a:endParaRPr>
          </a:p>
          <a:p>
            <a:pPr lvl="1" defTabSz="446088">
              <a:tabLst>
                <a:tab pos="433388" algn="l"/>
              </a:tabLst>
            </a:pPr>
            <a:endParaRPr lang="en-US" altLang="zh-CN"/>
          </a:p>
          <a:p>
            <a:pPr lvl="1" defTabSz="446088">
              <a:tabLst>
                <a:tab pos="433388" algn="l"/>
              </a:tabLst>
            </a:pPr>
            <a:endParaRPr lang="en-US" altLang="zh-CN"/>
          </a:p>
          <a:p>
            <a:pPr defTabSz="446088">
              <a:tabLst>
                <a:tab pos="433388" algn="l"/>
              </a:tabLst>
            </a:pPr>
            <a:endParaRPr lang="en-US" altLang="zh-CN" b="0">
              <a:latin typeface="Times New Roman" pitchFamily="18" charset="0"/>
            </a:endParaRPr>
          </a:p>
        </p:txBody>
      </p:sp>
      <p:sp>
        <p:nvSpPr>
          <p:cNvPr id="28675" name="Rectangle 3"/>
          <p:cNvSpPr>
            <a:spLocks noGrp="1" noRot="1" noChangeAspect="1" noChangeArrowheads="1" noTextEdit="1"/>
          </p:cNvSpPr>
          <p:nvPr>
            <p:ph type="sldImg"/>
          </p:nvPr>
        </p:nvSpPr>
        <p:spPr>
          <a:xfrm>
            <a:off x="446088" y="171450"/>
            <a:ext cx="5911850" cy="4435475"/>
          </a:xfrm>
          <a:prstGeom prst="rect">
            <a:avLst/>
          </a:prstGeom>
          <a:ln cap="flat"/>
        </p:spPr>
      </p:sp>
      <p:pic>
        <p:nvPicPr>
          <p:cNvPr id="286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5961194"/>
            <a:ext cx="5399088" cy="92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86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6943581"/>
            <a:ext cx="5595938" cy="11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8685" name="Text Box 13"/>
          <p:cNvSpPr txBox="1">
            <a:spLocks noChangeArrowheads="1"/>
          </p:cNvSpPr>
          <p:nvPr/>
        </p:nvSpPr>
        <p:spPr bwMode="auto">
          <a:xfrm>
            <a:off x="782638" y="6628326"/>
            <a:ext cx="360362" cy="39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6" tIns="12466" rIns="12466" bIns="12466">
            <a:spAutoFit/>
          </a:bodyPr>
          <a:lstStyle>
            <a:lvl1pPr defTabSz="806450">
              <a:defRPr sz="2400">
                <a:solidFill>
                  <a:schemeClr val="tx1"/>
                </a:solidFill>
                <a:latin typeface="Times New Roman" pitchFamily="18" charset="0"/>
              </a:defRPr>
            </a:lvl1pPr>
            <a:lvl2pPr marL="403225" defTabSz="806450">
              <a:defRPr sz="2400">
                <a:solidFill>
                  <a:schemeClr val="tx1"/>
                </a:solidFill>
                <a:latin typeface="Times New Roman" pitchFamily="18" charset="0"/>
              </a:defRPr>
            </a:lvl2pPr>
            <a:lvl3pPr marL="806450" defTabSz="806450">
              <a:defRPr sz="2400">
                <a:solidFill>
                  <a:schemeClr val="tx1"/>
                </a:solidFill>
                <a:latin typeface="Times New Roman" pitchFamily="18" charset="0"/>
              </a:defRPr>
            </a:lvl3pPr>
            <a:lvl4pPr marL="1212850" defTabSz="806450">
              <a:defRPr sz="2400">
                <a:solidFill>
                  <a:schemeClr val="tx1"/>
                </a:solidFill>
                <a:latin typeface="Times New Roman" pitchFamily="18" charset="0"/>
              </a:defRPr>
            </a:lvl4pPr>
            <a:lvl5pPr marL="1616075" defTabSz="806450">
              <a:defRPr sz="2400">
                <a:solidFill>
                  <a:schemeClr val="tx1"/>
                </a:solidFill>
                <a:latin typeface="Times New Roman" pitchFamily="18" charset="0"/>
              </a:defRPr>
            </a:lvl5pPr>
            <a:lvl6pPr marL="2073275" defTabSz="806450" fontAlgn="base">
              <a:spcBef>
                <a:spcPct val="0"/>
              </a:spcBef>
              <a:spcAft>
                <a:spcPct val="0"/>
              </a:spcAft>
              <a:defRPr sz="2400">
                <a:solidFill>
                  <a:schemeClr val="tx1"/>
                </a:solidFill>
                <a:latin typeface="Times New Roman" pitchFamily="18" charset="0"/>
              </a:defRPr>
            </a:lvl6pPr>
            <a:lvl7pPr marL="2530475" defTabSz="806450" fontAlgn="base">
              <a:spcBef>
                <a:spcPct val="0"/>
              </a:spcBef>
              <a:spcAft>
                <a:spcPct val="0"/>
              </a:spcAft>
              <a:defRPr sz="2400">
                <a:solidFill>
                  <a:schemeClr val="tx1"/>
                </a:solidFill>
                <a:latin typeface="Times New Roman" pitchFamily="18" charset="0"/>
              </a:defRPr>
            </a:lvl7pPr>
            <a:lvl8pPr marL="2987675" defTabSz="806450" fontAlgn="base">
              <a:spcBef>
                <a:spcPct val="0"/>
              </a:spcBef>
              <a:spcAft>
                <a:spcPct val="0"/>
              </a:spcAft>
              <a:defRPr sz="2400">
                <a:solidFill>
                  <a:schemeClr val="tx1"/>
                </a:solidFill>
                <a:latin typeface="Times New Roman" pitchFamily="18" charset="0"/>
              </a:defRPr>
            </a:lvl8pPr>
            <a:lvl9pPr marL="3444875" defTabSz="80645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pitchFamily="34" charset="0"/>
              <a:buNone/>
            </a:pPr>
            <a:r>
              <a:rPr lang="en-US" altLang="zh-CN" b="1">
                <a:latin typeface="Arial" pitchFamily="34" charset="0"/>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398464" y="4685842"/>
            <a:ext cx="5976937" cy="3794210"/>
          </a:xfrm>
          <a:noFill/>
          <a:ln/>
        </p:spPr>
        <p:txBody>
          <a:bodyPr lIns="87235" tIns="42060" rIns="87235" bIns="42060"/>
          <a:lstStyle/>
          <a:p>
            <a:pPr defTabSz="446088">
              <a:tabLst>
                <a:tab pos="433388" algn="l"/>
              </a:tabLst>
            </a:pPr>
            <a:r>
              <a:rPr lang="en-US" altLang="zh-CN"/>
              <a:t>Scalar Subqueries: Examples</a:t>
            </a:r>
          </a:p>
          <a:p>
            <a:pPr lvl="1" defTabSz="446088">
              <a:spcBef>
                <a:spcPct val="10000"/>
              </a:spcBef>
              <a:tabLst>
                <a:tab pos="433388" algn="l"/>
              </a:tabLst>
            </a:pPr>
            <a:r>
              <a:rPr lang="en-US" altLang="zh-CN"/>
              <a:t>The first example in the slide demonstrates that scalar subqueries can be used in </a:t>
            </a:r>
            <a:r>
              <a:rPr lang="en-US" altLang="zh-CN">
                <a:solidFill>
                  <a:srgbClr val="FC0128"/>
                </a:solidFill>
                <a:latin typeface="Courier New" pitchFamily="49" charset="0"/>
              </a:rPr>
              <a:t>CASE</a:t>
            </a:r>
            <a:r>
              <a:rPr lang="en-US" altLang="zh-CN">
                <a:solidFill>
                  <a:srgbClr val="FC0128"/>
                </a:solidFill>
              </a:rPr>
              <a:t> expressions</a:t>
            </a:r>
            <a:r>
              <a:rPr lang="en-US" altLang="zh-CN"/>
              <a:t>. The inner query returns the value 20, which is the department ID of the department whose location ID is 1800. The </a:t>
            </a:r>
            <a:r>
              <a:rPr lang="en-US" altLang="zh-CN">
                <a:latin typeface="Courier New" pitchFamily="49" charset="0"/>
              </a:rPr>
              <a:t>CASE </a:t>
            </a:r>
            <a:r>
              <a:rPr lang="en-US" altLang="zh-CN"/>
              <a:t>expression in the outer query uses the result of the inner query to display the employee ID, last names, and a value of Canada or USA, depending on whether the department ID of the record retrieved by the outer query is 20 or not.</a:t>
            </a:r>
          </a:p>
          <a:p>
            <a:pPr lvl="1" defTabSz="446088">
              <a:spcBef>
                <a:spcPct val="15000"/>
              </a:spcBef>
              <a:tabLst>
                <a:tab pos="433388" algn="l"/>
              </a:tabLst>
            </a:pPr>
            <a:r>
              <a:rPr lang="en-US" altLang="zh-CN"/>
              <a:t>The result of the preceding example follows:</a:t>
            </a:r>
          </a:p>
          <a:p>
            <a:pPr lvl="1" defTabSz="446088">
              <a:tabLst>
                <a:tab pos="433388" algn="l"/>
              </a:tabLst>
            </a:pPr>
            <a:endParaRPr lang="en-US" altLang="zh-CN">
              <a:latin typeface="Courier New" pitchFamily="49" charset="0"/>
            </a:endParaRPr>
          </a:p>
          <a:p>
            <a:pPr lvl="1" defTabSz="446088">
              <a:tabLst>
                <a:tab pos="433388" algn="l"/>
              </a:tabLst>
            </a:pPr>
            <a:endParaRPr lang="en-US" altLang="zh-CN"/>
          </a:p>
          <a:p>
            <a:pPr lvl="1" defTabSz="446088">
              <a:tabLst>
                <a:tab pos="433388" algn="l"/>
              </a:tabLst>
            </a:pPr>
            <a:endParaRPr lang="en-US" altLang="zh-CN"/>
          </a:p>
          <a:p>
            <a:pPr defTabSz="446088">
              <a:tabLst>
                <a:tab pos="433388" algn="l"/>
              </a:tabLst>
            </a:pPr>
            <a:endParaRPr lang="en-US" altLang="zh-CN" b="0">
              <a:latin typeface="Times New Roman" pitchFamily="18" charset="0"/>
            </a:endParaRPr>
          </a:p>
        </p:txBody>
      </p:sp>
      <p:sp>
        <p:nvSpPr>
          <p:cNvPr id="28675" name="Rectangle 3"/>
          <p:cNvSpPr>
            <a:spLocks noGrp="1" noRot="1" noChangeAspect="1" noChangeArrowheads="1" noTextEdit="1"/>
          </p:cNvSpPr>
          <p:nvPr>
            <p:ph type="sldImg"/>
          </p:nvPr>
        </p:nvSpPr>
        <p:spPr>
          <a:xfrm>
            <a:off x="446088" y="171450"/>
            <a:ext cx="5911850" cy="4435475"/>
          </a:xfrm>
          <a:prstGeom prst="rect">
            <a:avLst/>
          </a:prstGeom>
          <a:ln cap="flat"/>
        </p:spPr>
      </p:sp>
      <p:pic>
        <p:nvPicPr>
          <p:cNvPr id="286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5961194"/>
            <a:ext cx="5399088" cy="92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86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6943581"/>
            <a:ext cx="5595938" cy="11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8685" name="Text Box 13"/>
          <p:cNvSpPr txBox="1">
            <a:spLocks noChangeArrowheads="1"/>
          </p:cNvSpPr>
          <p:nvPr/>
        </p:nvSpPr>
        <p:spPr bwMode="auto">
          <a:xfrm>
            <a:off x="782638" y="6628326"/>
            <a:ext cx="360362" cy="39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6" tIns="12466" rIns="12466" bIns="12466">
            <a:spAutoFit/>
          </a:bodyPr>
          <a:lstStyle>
            <a:lvl1pPr defTabSz="806450">
              <a:defRPr sz="2400">
                <a:solidFill>
                  <a:schemeClr val="tx1"/>
                </a:solidFill>
                <a:latin typeface="Times New Roman" pitchFamily="18" charset="0"/>
              </a:defRPr>
            </a:lvl1pPr>
            <a:lvl2pPr marL="403225" defTabSz="806450">
              <a:defRPr sz="2400">
                <a:solidFill>
                  <a:schemeClr val="tx1"/>
                </a:solidFill>
                <a:latin typeface="Times New Roman" pitchFamily="18" charset="0"/>
              </a:defRPr>
            </a:lvl2pPr>
            <a:lvl3pPr marL="806450" defTabSz="806450">
              <a:defRPr sz="2400">
                <a:solidFill>
                  <a:schemeClr val="tx1"/>
                </a:solidFill>
                <a:latin typeface="Times New Roman" pitchFamily="18" charset="0"/>
              </a:defRPr>
            </a:lvl3pPr>
            <a:lvl4pPr marL="1212850" defTabSz="806450">
              <a:defRPr sz="2400">
                <a:solidFill>
                  <a:schemeClr val="tx1"/>
                </a:solidFill>
                <a:latin typeface="Times New Roman" pitchFamily="18" charset="0"/>
              </a:defRPr>
            </a:lvl4pPr>
            <a:lvl5pPr marL="1616075" defTabSz="806450">
              <a:defRPr sz="2400">
                <a:solidFill>
                  <a:schemeClr val="tx1"/>
                </a:solidFill>
                <a:latin typeface="Times New Roman" pitchFamily="18" charset="0"/>
              </a:defRPr>
            </a:lvl5pPr>
            <a:lvl6pPr marL="2073275" defTabSz="806450" fontAlgn="base">
              <a:spcBef>
                <a:spcPct val="0"/>
              </a:spcBef>
              <a:spcAft>
                <a:spcPct val="0"/>
              </a:spcAft>
              <a:defRPr sz="2400">
                <a:solidFill>
                  <a:schemeClr val="tx1"/>
                </a:solidFill>
                <a:latin typeface="Times New Roman" pitchFamily="18" charset="0"/>
              </a:defRPr>
            </a:lvl6pPr>
            <a:lvl7pPr marL="2530475" defTabSz="806450" fontAlgn="base">
              <a:spcBef>
                <a:spcPct val="0"/>
              </a:spcBef>
              <a:spcAft>
                <a:spcPct val="0"/>
              </a:spcAft>
              <a:defRPr sz="2400">
                <a:solidFill>
                  <a:schemeClr val="tx1"/>
                </a:solidFill>
                <a:latin typeface="Times New Roman" pitchFamily="18" charset="0"/>
              </a:defRPr>
            </a:lvl7pPr>
            <a:lvl8pPr marL="2987675" defTabSz="806450" fontAlgn="base">
              <a:spcBef>
                <a:spcPct val="0"/>
              </a:spcBef>
              <a:spcAft>
                <a:spcPct val="0"/>
              </a:spcAft>
              <a:defRPr sz="2400">
                <a:solidFill>
                  <a:schemeClr val="tx1"/>
                </a:solidFill>
                <a:latin typeface="Times New Roman" pitchFamily="18" charset="0"/>
              </a:defRPr>
            </a:lvl8pPr>
            <a:lvl9pPr marL="3444875" defTabSz="80645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pitchFamily="34" charset="0"/>
              <a:buNone/>
            </a:pPr>
            <a:r>
              <a:rPr lang="en-US" altLang="zh-CN" b="1">
                <a:latin typeface="Arial" pitchFamily="34" charset="0"/>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36563" y="204788"/>
            <a:ext cx="5905500" cy="4429125"/>
          </a:xfrm>
          <a:prstGeom prst="rect">
            <a:avLst/>
          </a:prstGeom>
          <a:ln cap="flat"/>
        </p:spPr>
      </p:sp>
      <p:sp>
        <p:nvSpPr>
          <p:cNvPr id="32771" name="Rectangle 3"/>
          <p:cNvSpPr>
            <a:spLocks noGrp="1" noChangeArrowheads="1"/>
          </p:cNvSpPr>
          <p:nvPr>
            <p:ph type="body" idx="1"/>
          </p:nvPr>
        </p:nvSpPr>
        <p:spPr>
          <a:xfrm>
            <a:off x="409575" y="4763860"/>
            <a:ext cx="5995988" cy="3620661"/>
          </a:xfrm>
          <a:noFill/>
          <a:ln/>
        </p:spPr>
        <p:txBody>
          <a:bodyPr/>
          <a:lstStyle/>
          <a:p>
            <a:pPr>
              <a:tabLst>
                <a:tab pos="334963" algn="l"/>
              </a:tabLst>
            </a:pPr>
            <a:r>
              <a:rPr lang="en-US" altLang="zh-CN">
                <a:latin typeface="Helvetica" pitchFamily="34" charset="0"/>
              </a:rPr>
              <a:t>Correlated Subqueries</a:t>
            </a:r>
            <a:endParaRPr lang="en-US" altLang="zh-CN" b="0">
              <a:latin typeface="Helvetica" pitchFamily="34" charset="0"/>
            </a:endParaRPr>
          </a:p>
          <a:p>
            <a:pPr lvl="1">
              <a:tabLst>
                <a:tab pos="334963" algn="l"/>
              </a:tabLst>
            </a:pPr>
            <a:r>
              <a:rPr lang="en-US" altLang="zh-CN"/>
              <a:t>The Oracle Server performs a </a:t>
            </a:r>
            <a:r>
              <a:rPr lang="en-US" altLang="zh-CN">
                <a:solidFill>
                  <a:srgbClr val="FC0128"/>
                </a:solidFill>
              </a:rPr>
              <a:t>correlated subquery</a:t>
            </a:r>
            <a:r>
              <a:rPr lang="en-US" altLang="zh-CN"/>
              <a:t> when the subquery references a column from a table referred to in the parent statement. A correlated subquery is evaluated once for each row processed by the parent statement. The parent statement can be a </a:t>
            </a:r>
            <a:r>
              <a:rPr lang="en-US" altLang="zh-CN">
                <a:latin typeface="Courier New" pitchFamily="49" charset="0"/>
              </a:rPr>
              <a:t>SELECT</a:t>
            </a:r>
            <a:r>
              <a:rPr lang="en-US" altLang="zh-CN"/>
              <a:t>, </a:t>
            </a:r>
            <a:r>
              <a:rPr lang="en-US" altLang="zh-CN">
                <a:latin typeface="Courier New" pitchFamily="49" charset="0"/>
              </a:rPr>
              <a:t>UPDATE</a:t>
            </a:r>
            <a:r>
              <a:rPr lang="en-US" altLang="zh-CN"/>
              <a:t>, or </a:t>
            </a:r>
            <a:r>
              <a:rPr lang="en-US" altLang="zh-CN">
                <a:latin typeface="Courier New" pitchFamily="49" charset="0"/>
              </a:rPr>
              <a:t>DELETE</a:t>
            </a:r>
            <a:r>
              <a:rPr lang="en-US" altLang="zh-CN"/>
              <a:t> statement. </a:t>
            </a:r>
          </a:p>
          <a:p>
            <a:pPr lvl="1">
              <a:tabLst>
                <a:tab pos="334963" algn="l"/>
              </a:tabLst>
            </a:pPr>
            <a:r>
              <a:rPr lang="en-US" altLang="zh-CN" b="1"/>
              <a:t>Nested Subqueries Versus Correlated Subqueries</a:t>
            </a:r>
          </a:p>
          <a:p>
            <a:pPr lvl="1">
              <a:tabLst>
                <a:tab pos="334963" algn="l"/>
              </a:tabLst>
            </a:pPr>
            <a:r>
              <a:rPr lang="en-US" altLang="zh-CN"/>
              <a:t>With a normal </a:t>
            </a:r>
            <a:r>
              <a:rPr lang="en-US" altLang="zh-CN">
                <a:solidFill>
                  <a:srgbClr val="FC0128"/>
                </a:solidFill>
              </a:rPr>
              <a:t>nested subquery</a:t>
            </a:r>
            <a:r>
              <a:rPr lang="en-US" altLang="zh-CN"/>
              <a:t>, the inner </a:t>
            </a:r>
            <a:r>
              <a:rPr lang="en-US" altLang="zh-CN">
                <a:latin typeface="Courier New" pitchFamily="49" charset="0"/>
              </a:rPr>
              <a:t>SELECT</a:t>
            </a:r>
            <a:r>
              <a:rPr lang="en-US" altLang="zh-CN"/>
              <a:t> query runs first and executes once, returning values to be used by the main query. A correlated subquery, however, executes once for each candidate row considered by the outer query. In other words, the inner query is driven by the outer query.</a:t>
            </a:r>
          </a:p>
          <a:p>
            <a:pPr lvl="1">
              <a:tabLst>
                <a:tab pos="334963" algn="l"/>
              </a:tabLst>
            </a:pPr>
            <a:r>
              <a:rPr lang="en-US" altLang="zh-CN" b="1"/>
              <a:t>Nested Subquery Execution</a:t>
            </a:r>
          </a:p>
          <a:p>
            <a:pPr lvl="2">
              <a:tabLst>
                <a:tab pos="334963" algn="l"/>
              </a:tabLst>
            </a:pPr>
            <a:r>
              <a:rPr lang="en-US" altLang="zh-CN"/>
              <a:t>The inner query executes first and finds a value.</a:t>
            </a:r>
          </a:p>
          <a:p>
            <a:pPr lvl="2">
              <a:tabLst>
                <a:tab pos="334963" algn="l"/>
              </a:tabLst>
            </a:pPr>
            <a:r>
              <a:rPr lang="en-US" altLang="zh-CN"/>
              <a:t>The outer query executes once, using the value from the inner query.</a:t>
            </a:r>
          </a:p>
          <a:p>
            <a:pPr lvl="1">
              <a:tabLst>
                <a:tab pos="334963" algn="l"/>
              </a:tabLst>
            </a:pPr>
            <a:r>
              <a:rPr lang="en-US" altLang="zh-CN" b="1"/>
              <a:t>Correlated Subquery Execution</a:t>
            </a:r>
            <a:endParaRPr lang="en-US" altLang="zh-CN"/>
          </a:p>
          <a:p>
            <a:pPr lvl="2">
              <a:tabLst>
                <a:tab pos="334963" algn="l"/>
              </a:tabLst>
            </a:pPr>
            <a:r>
              <a:rPr lang="en-US" altLang="zh-CN"/>
              <a:t>Get a candidate row (fetched by the outer query).</a:t>
            </a:r>
          </a:p>
          <a:p>
            <a:pPr lvl="2">
              <a:tabLst>
                <a:tab pos="334963" algn="l"/>
              </a:tabLst>
            </a:pPr>
            <a:r>
              <a:rPr lang="en-US" altLang="zh-CN"/>
              <a:t>Execute the inner query using the value of the candidate row.</a:t>
            </a:r>
            <a:endParaRPr lang="en-US" altLang="zh-CN" b="1"/>
          </a:p>
          <a:p>
            <a:pPr lvl="2">
              <a:tabLst>
                <a:tab pos="334963" algn="l"/>
              </a:tabLst>
            </a:pPr>
            <a:r>
              <a:rPr lang="en-US" altLang="zh-CN"/>
              <a:t>Use the values resulting from the inner query to qualify or disqualify the candidate.</a:t>
            </a:r>
            <a:endParaRPr lang="en-US" altLang="zh-CN" b="1"/>
          </a:p>
          <a:p>
            <a:pPr lvl="2">
              <a:tabLst>
                <a:tab pos="334963" algn="l"/>
              </a:tabLst>
            </a:pPr>
            <a:r>
              <a:rPr lang="en-US" altLang="zh-CN"/>
              <a:t>Repeat until no candidate row remains.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398464" y="4762268"/>
            <a:ext cx="5976937" cy="3795803"/>
          </a:xfrm>
          <a:noFill/>
          <a:ln/>
        </p:spPr>
        <p:txBody>
          <a:bodyPr lIns="87235" tIns="42060" rIns="87235" bIns="42060"/>
          <a:lstStyle/>
          <a:p>
            <a:pPr defTabSz="446088">
              <a:tabLst>
                <a:tab pos="433388" algn="l"/>
              </a:tabLst>
            </a:pPr>
            <a:r>
              <a:rPr lang="en-US" altLang="zh-CN"/>
              <a:t>Correlated Subqueries (continued)</a:t>
            </a:r>
          </a:p>
          <a:p>
            <a:pPr lvl="1" defTabSz="446088">
              <a:tabLst>
                <a:tab pos="433388" algn="l"/>
              </a:tabLst>
            </a:pPr>
            <a:r>
              <a:rPr lang="en-US" altLang="zh-CN"/>
              <a:t>A </a:t>
            </a:r>
            <a:r>
              <a:rPr lang="en-US" altLang="zh-CN">
                <a:solidFill>
                  <a:srgbClr val="FC0128"/>
                </a:solidFill>
              </a:rPr>
              <a:t>correlated subquery</a:t>
            </a:r>
            <a:r>
              <a:rPr lang="en-US" altLang="zh-CN"/>
              <a:t> is one way of reading every row in a table and comparing values in each row against related data. It is used whenever a subquery must return a different result or set of results for each candidate row considered by the main query. In other words, you use a correlated subquery to answer a multipart question whose answer depends on the value in each row processed by the parent statement. </a:t>
            </a:r>
          </a:p>
          <a:p>
            <a:pPr lvl="1" defTabSz="446088">
              <a:tabLst>
                <a:tab pos="433388" algn="l"/>
              </a:tabLst>
            </a:pPr>
            <a:r>
              <a:rPr lang="en-US" altLang="zh-CN"/>
              <a:t>The Oracle Server performs a correlated subquery when the subquery references a column from a table in the parent query. </a:t>
            </a:r>
            <a:endParaRPr lang="en-US" altLang="zh-CN" b="1"/>
          </a:p>
          <a:p>
            <a:pPr lvl="1" defTabSz="446088">
              <a:tabLst>
                <a:tab pos="433388" algn="l"/>
              </a:tabLst>
            </a:pPr>
            <a:r>
              <a:rPr lang="en-US" altLang="zh-CN" b="1"/>
              <a:t>Note:</a:t>
            </a:r>
            <a:r>
              <a:rPr lang="en-US" altLang="zh-CN"/>
              <a:t> You can use the </a:t>
            </a:r>
            <a:r>
              <a:rPr lang="en-US" altLang="zh-CN">
                <a:latin typeface="Courier New" pitchFamily="49" charset="0"/>
              </a:rPr>
              <a:t>ANY</a:t>
            </a:r>
            <a:r>
              <a:rPr lang="en-US" altLang="zh-CN"/>
              <a:t> and </a:t>
            </a:r>
            <a:r>
              <a:rPr lang="en-US" altLang="zh-CN">
                <a:latin typeface="Courier New" pitchFamily="49" charset="0"/>
              </a:rPr>
              <a:t>ALL</a:t>
            </a:r>
            <a:r>
              <a:rPr lang="en-US" altLang="zh-CN"/>
              <a:t> operators in a correlated subquery. </a:t>
            </a:r>
          </a:p>
          <a:p>
            <a:pPr defTabSz="446088">
              <a:tabLst>
                <a:tab pos="433388" algn="l"/>
              </a:tabLst>
            </a:pPr>
            <a:endParaRPr lang="en-US" altLang="zh-CN"/>
          </a:p>
          <a:p>
            <a:pPr defTabSz="446088">
              <a:tabLst>
                <a:tab pos="433388" algn="l"/>
              </a:tabLst>
            </a:pPr>
            <a:endParaRPr lang="en-US" altLang="zh-CN"/>
          </a:p>
        </p:txBody>
      </p:sp>
      <p:sp>
        <p:nvSpPr>
          <p:cNvPr id="34819"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398464" y="4762268"/>
            <a:ext cx="5976937" cy="3795803"/>
          </a:xfrm>
          <a:noFill/>
          <a:ln/>
        </p:spPr>
        <p:txBody>
          <a:bodyPr lIns="87235" tIns="42060" rIns="87235" bIns="42060"/>
          <a:lstStyle/>
          <a:p>
            <a:pPr defTabSz="446088">
              <a:tabLst>
                <a:tab pos="433388" algn="l"/>
              </a:tabLst>
            </a:pPr>
            <a:r>
              <a:rPr lang="en-US" altLang="zh-CN"/>
              <a:t>Using Correlated Subqueries</a:t>
            </a:r>
          </a:p>
          <a:p>
            <a:pPr lvl="1" defTabSz="446088">
              <a:tabLst>
                <a:tab pos="433388" algn="l"/>
              </a:tabLst>
            </a:pPr>
            <a:r>
              <a:rPr lang="en-US" altLang="zh-CN"/>
              <a:t>The example in the slide determines which employees earn more than the average salary of their department. In this case, the correlated subquery specifically computes the average salary for each department.</a:t>
            </a:r>
          </a:p>
          <a:p>
            <a:pPr lvl="1" defTabSz="446088">
              <a:tabLst>
                <a:tab pos="433388" algn="l"/>
              </a:tabLst>
            </a:pPr>
            <a:r>
              <a:rPr lang="en-US" altLang="zh-CN"/>
              <a:t>Because both the outer query and inner query use the </a:t>
            </a:r>
            <a:r>
              <a:rPr lang="en-US" altLang="zh-CN">
                <a:latin typeface="Courier New" pitchFamily="49" charset="0"/>
              </a:rPr>
              <a:t>EMPLOYEES</a:t>
            </a:r>
            <a:r>
              <a:rPr lang="en-US" altLang="zh-CN"/>
              <a:t> table in the </a:t>
            </a:r>
            <a:r>
              <a:rPr lang="en-US" altLang="zh-CN">
                <a:latin typeface="Courier New" pitchFamily="49" charset="0"/>
              </a:rPr>
              <a:t>FROM</a:t>
            </a:r>
            <a:r>
              <a:rPr lang="en-US" altLang="zh-CN"/>
              <a:t> clause, an alias is given to </a:t>
            </a:r>
            <a:r>
              <a:rPr lang="en-US" altLang="zh-CN">
                <a:latin typeface="Courier New" pitchFamily="49" charset="0"/>
              </a:rPr>
              <a:t>EMPLOYEES</a:t>
            </a:r>
            <a:r>
              <a:rPr lang="en-US" altLang="zh-CN"/>
              <a:t> in the outer </a:t>
            </a:r>
            <a:r>
              <a:rPr lang="en-US" altLang="zh-CN">
                <a:latin typeface="Courier New" pitchFamily="49" charset="0"/>
              </a:rPr>
              <a:t>SELECT</a:t>
            </a:r>
            <a:r>
              <a:rPr lang="en-US" altLang="zh-CN"/>
              <a:t> statement, for clarity. Not only does the alias make the entire </a:t>
            </a:r>
            <a:r>
              <a:rPr lang="en-US" altLang="zh-CN">
                <a:latin typeface="Courier New" pitchFamily="49" charset="0"/>
              </a:rPr>
              <a:t>SELECT</a:t>
            </a:r>
            <a:r>
              <a:rPr lang="en-US" altLang="zh-CN"/>
              <a:t> statement more readable, but without the alias the query would not work properly, because the inner statement would not be able to distinguish the inner table column from the outer table column.</a:t>
            </a:r>
          </a:p>
          <a:p>
            <a:pPr lvl="1" defTabSz="446088">
              <a:tabLst>
                <a:tab pos="433388" algn="l"/>
              </a:tabLst>
            </a:pPr>
            <a:endParaRPr lang="en-US" altLang="zh-CN"/>
          </a:p>
          <a:p>
            <a:pPr lvl="1" defTabSz="446088">
              <a:tabLst>
                <a:tab pos="433388" algn="l"/>
              </a:tabLst>
            </a:pPr>
            <a:endParaRPr lang="en-US" altLang="zh-CN"/>
          </a:p>
          <a:p>
            <a:pPr defTabSz="446088">
              <a:tabLst>
                <a:tab pos="433388" algn="l"/>
              </a:tabLst>
            </a:pPr>
            <a:r>
              <a:rPr lang="en-US" altLang="zh-CN"/>
              <a:t>   </a:t>
            </a:r>
          </a:p>
          <a:p>
            <a:pPr defTabSz="446088">
              <a:tabLst>
                <a:tab pos="433388" algn="l"/>
              </a:tabLst>
            </a:pPr>
            <a:endParaRPr lang="en-US" altLang="zh-CN"/>
          </a:p>
          <a:p>
            <a:pPr defTabSz="446088">
              <a:tabLst>
                <a:tab pos="433388" algn="l"/>
              </a:tabLst>
            </a:pPr>
            <a:endParaRPr lang="en-US" altLang="zh-CN"/>
          </a:p>
          <a:p>
            <a:pPr defTabSz="446088">
              <a:tabLst>
                <a:tab pos="433388" algn="l"/>
              </a:tabLst>
            </a:pPr>
            <a:endParaRPr lang="en-US" altLang="zh-CN"/>
          </a:p>
          <a:p>
            <a:pPr defTabSz="446088">
              <a:tabLst>
                <a:tab pos="433388" algn="l"/>
              </a:tabLst>
            </a:pPr>
            <a:r>
              <a:rPr lang="en-US" altLang="zh-CN">
                <a:solidFill>
                  <a:srgbClr val="0000FF"/>
                </a:solidFill>
              </a:rPr>
              <a:t>Instructor Note</a:t>
            </a:r>
          </a:p>
          <a:p>
            <a:pPr lvl="1" defTabSz="446088">
              <a:tabLst>
                <a:tab pos="433388" algn="l"/>
              </a:tabLst>
            </a:pPr>
            <a:r>
              <a:rPr lang="en-US" altLang="zh-CN">
                <a:solidFill>
                  <a:srgbClr val="0000FF"/>
                </a:solidFill>
              </a:rPr>
              <a:t>You may wish to indicate that the aliases used are a syntactical requirement. The alias </a:t>
            </a:r>
            <a:r>
              <a:rPr lang="en-US" altLang="zh-CN">
                <a:solidFill>
                  <a:srgbClr val="0000FF"/>
                </a:solidFill>
                <a:latin typeface="Courier New" pitchFamily="49" charset="0"/>
              </a:rPr>
              <a:t>OUTER</a:t>
            </a:r>
            <a:r>
              <a:rPr lang="en-US" altLang="zh-CN">
                <a:solidFill>
                  <a:srgbClr val="0000FF"/>
                </a:solidFill>
              </a:rPr>
              <a:t> used here is mandatory, unlike other cases where an alias is used to add clarity and readability to the SQL statement</a:t>
            </a:r>
            <a:r>
              <a:rPr lang="en-US" altLang="zh-CN" b="1">
                <a:solidFill>
                  <a:srgbClr val="0000FF"/>
                </a:solidFill>
              </a:rPr>
              <a:t>. </a:t>
            </a:r>
          </a:p>
        </p:txBody>
      </p:sp>
      <p:sp>
        <p:nvSpPr>
          <p:cNvPr id="36867"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398464" y="4837101"/>
            <a:ext cx="5976937" cy="3607923"/>
          </a:xfrm>
          <a:noFill/>
          <a:ln/>
        </p:spPr>
        <p:txBody>
          <a:bodyPr lIns="87235" tIns="42060" rIns="87235" bIns="42060"/>
          <a:lstStyle/>
          <a:p>
            <a:pPr defTabSz="446088">
              <a:tabLst>
                <a:tab pos="433388" algn="l"/>
              </a:tabLst>
            </a:pPr>
            <a:r>
              <a:rPr lang="en-US" altLang="zh-CN"/>
              <a:t>Using Correlated Subqueries</a:t>
            </a:r>
          </a:p>
          <a:p>
            <a:pPr lvl="1" defTabSz="446088">
              <a:tabLst>
                <a:tab pos="433388" algn="l"/>
              </a:tabLst>
            </a:pPr>
            <a:r>
              <a:rPr lang="en-US" altLang="zh-CN"/>
              <a:t>The example in the slide displays the details of those employees who have switched jobs at least twice. The Oracle Server evaluates a correlated subquery as follows:</a:t>
            </a:r>
          </a:p>
          <a:p>
            <a:pPr marL="484188" lvl="2" indent="-209550" defTabSz="446088">
              <a:buFont typeface="Times New Roman" pitchFamily="18" charset="0"/>
              <a:buNone/>
              <a:tabLst>
                <a:tab pos="433388" algn="l"/>
              </a:tabLst>
            </a:pPr>
            <a:r>
              <a:rPr lang="en-US" altLang="zh-CN"/>
              <a:t>1.		Select a row from the table specified in the outer query. This will be the current candidate row.</a:t>
            </a:r>
          </a:p>
          <a:p>
            <a:pPr marL="484188" lvl="2" indent="-209550" defTabSz="446088">
              <a:spcBef>
                <a:spcPct val="0"/>
              </a:spcBef>
              <a:buFont typeface="Times New Roman" pitchFamily="18" charset="0"/>
              <a:buNone/>
              <a:tabLst>
                <a:tab pos="433388" algn="l"/>
              </a:tabLst>
            </a:pPr>
            <a:r>
              <a:rPr lang="en-US" altLang="zh-CN"/>
              <a:t>2.		Store the value of the column referenced in the subquery from this candidate row. (In the example in the slide, the column referenced in the subquery is </a:t>
            </a:r>
            <a:r>
              <a:rPr lang="en-US" altLang="zh-CN">
                <a:latin typeface="Courier New" pitchFamily="49" charset="0"/>
              </a:rPr>
              <a:t>E.EMPLOYEE_ID</a:t>
            </a:r>
            <a:r>
              <a:rPr lang="en-US" altLang="zh-CN"/>
              <a:t>.)</a:t>
            </a:r>
          </a:p>
          <a:p>
            <a:pPr marL="484188" lvl="2" indent="-209550" defTabSz="446088">
              <a:spcBef>
                <a:spcPct val="20000"/>
              </a:spcBef>
              <a:buFont typeface="Times New Roman" pitchFamily="18" charset="0"/>
              <a:buNone/>
              <a:tabLst>
                <a:tab pos="433388" algn="l"/>
              </a:tabLst>
            </a:pPr>
            <a:r>
              <a:rPr lang="en-US" altLang="zh-CN"/>
              <a:t>3.		Perform the subquery with its condition referencing the value from the outer query’s candidate row. (In the example in the slide, group function </a:t>
            </a:r>
            <a:r>
              <a:rPr lang="en-US" altLang="zh-CN">
                <a:latin typeface="Courier New" pitchFamily="49" charset="0"/>
              </a:rPr>
              <a:t>COUNT(*)</a:t>
            </a:r>
            <a:r>
              <a:rPr lang="en-US" altLang="zh-CN"/>
              <a:t> is evaluated based on the value </a:t>
            </a:r>
            <a:br>
              <a:rPr lang="en-US" altLang="zh-CN"/>
            </a:br>
            <a:r>
              <a:rPr lang="en-US" altLang="zh-CN"/>
              <a:t>of the </a:t>
            </a:r>
            <a:r>
              <a:rPr lang="en-US" altLang="zh-CN">
                <a:latin typeface="Courier New" pitchFamily="49" charset="0"/>
              </a:rPr>
              <a:t>E.EMPLOYEE_ID</a:t>
            </a:r>
            <a:r>
              <a:rPr lang="en-US" altLang="zh-CN"/>
              <a:t> column obtained in step 2.) </a:t>
            </a:r>
          </a:p>
          <a:p>
            <a:pPr marL="484188" lvl="2" indent="-209550" defTabSz="446088">
              <a:spcBef>
                <a:spcPct val="20000"/>
              </a:spcBef>
              <a:buFont typeface="Times New Roman" pitchFamily="18" charset="0"/>
              <a:buNone/>
              <a:tabLst>
                <a:tab pos="433388" algn="l"/>
              </a:tabLst>
            </a:pPr>
            <a:r>
              <a:rPr lang="en-US" altLang="zh-CN"/>
              <a:t>4.		Evaluate the </a:t>
            </a:r>
            <a:r>
              <a:rPr lang="en-US" altLang="zh-CN">
                <a:latin typeface="Courier New" pitchFamily="49" charset="0"/>
              </a:rPr>
              <a:t>WHERE</a:t>
            </a:r>
            <a:r>
              <a:rPr lang="en-US" altLang="zh-CN"/>
              <a:t> clause of the outer query on the basis of results of the subquery  </a:t>
            </a:r>
            <a:br>
              <a:rPr lang="en-US" altLang="zh-CN"/>
            </a:br>
            <a:r>
              <a:rPr lang="en-US" altLang="zh-CN"/>
              <a:t>performed in step 3. This is determines if the candidate row is selected for output. (In the         example, the  number of times an employee has switched jobs, evaluated by the subquery, is compared with 2 in the </a:t>
            </a:r>
            <a:r>
              <a:rPr lang="en-US" altLang="zh-CN">
                <a:latin typeface="Courier New" pitchFamily="49" charset="0"/>
              </a:rPr>
              <a:t>WHERE</a:t>
            </a:r>
            <a:r>
              <a:rPr lang="en-US" altLang="zh-CN"/>
              <a:t> clause of the outer query. If the condition is satisfied, that</a:t>
            </a:r>
            <a:br>
              <a:rPr lang="en-US" altLang="zh-CN"/>
            </a:br>
            <a:r>
              <a:rPr lang="en-US" altLang="zh-CN"/>
              <a:t>employee record is displayed.)</a:t>
            </a:r>
          </a:p>
          <a:p>
            <a:pPr marL="484188" lvl="2" indent="-209550" defTabSz="446088">
              <a:spcBef>
                <a:spcPct val="20000"/>
              </a:spcBef>
              <a:buFont typeface="Times New Roman" pitchFamily="18" charset="0"/>
              <a:buNone/>
              <a:tabLst>
                <a:tab pos="433388" algn="l"/>
              </a:tabLst>
            </a:pPr>
            <a:r>
              <a:rPr lang="en-US" altLang="zh-CN"/>
              <a:t>5.	Repeat the procedure for the next candidate row of the table, and so on until all the rows in the table have been processed. </a:t>
            </a:r>
          </a:p>
          <a:p>
            <a:pPr marL="484188" lvl="2" indent="-209550" defTabSz="446088">
              <a:spcBef>
                <a:spcPct val="20000"/>
              </a:spcBef>
              <a:buFont typeface="Times New Roman" pitchFamily="18" charset="0"/>
              <a:buNone/>
              <a:tabLst>
                <a:tab pos="433388" algn="l"/>
              </a:tabLst>
            </a:pPr>
            <a:r>
              <a:rPr lang="en-US" altLang="zh-CN"/>
              <a:t>The </a:t>
            </a:r>
            <a:r>
              <a:rPr lang="en-US" altLang="zh-CN">
                <a:solidFill>
                  <a:srgbClr val="FC0128"/>
                </a:solidFill>
              </a:rPr>
              <a:t>correlation </a:t>
            </a:r>
            <a:r>
              <a:rPr lang="en-US" altLang="zh-CN"/>
              <a:t>is established by using an element from the outer query in the subquery. In this</a:t>
            </a:r>
          </a:p>
          <a:p>
            <a:pPr marL="484188" lvl="2" indent="-209550" defTabSz="446088">
              <a:spcBef>
                <a:spcPct val="0"/>
              </a:spcBef>
              <a:buFont typeface="Times New Roman" pitchFamily="18" charset="0"/>
              <a:buNone/>
              <a:tabLst>
                <a:tab pos="433388" algn="l"/>
              </a:tabLst>
            </a:pPr>
            <a:r>
              <a:rPr lang="en-US" altLang="zh-CN"/>
              <a:t>example, the correlation is established by the statement </a:t>
            </a:r>
            <a:r>
              <a:rPr lang="en-US" altLang="zh-CN">
                <a:latin typeface="Courier New" pitchFamily="49" charset="0"/>
              </a:rPr>
              <a:t>EMPLOYEE_ID = E.EMPLOYEE_ID</a:t>
            </a:r>
            <a:r>
              <a:rPr lang="en-US" altLang="zh-CN"/>
              <a:t> in</a:t>
            </a:r>
          </a:p>
          <a:p>
            <a:pPr marL="484188" lvl="2" indent="-209550" defTabSz="446088">
              <a:spcBef>
                <a:spcPct val="0"/>
              </a:spcBef>
              <a:buFont typeface="Times New Roman" pitchFamily="18" charset="0"/>
              <a:buNone/>
              <a:tabLst>
                <a:tab pos="433388" algn="l"/>
              </a:tabLst>
            </a:pPr>
            <a:r>
              <a:rPr lang="en-US" altLang="zh-CN"/>
              <a:t>which you compare </a:t>
            </a:r>
            <a:r>
              <a:rPr lang="en-US" altLang="zh-CN">
                <a:latin typeface="Courier New" pitchFamily="49" charset="0"/>
              </a:rPr>
              <a:t>EMPLOYEE_ID</a:t>
            </a:r>
            <a:r>
              <a:rPr lang="en-US" altLang="zh-CN"/>
              <a:t> from the table in the subquery with the </a:t>
            </a:r>
            <a:r>
              <a:rPr lang="en-US" altLang="zh-CN">
                <a:latin typeface="Courier New" pitchFamily="49" charset="0"/>
              </a:rPr>
              <a:t>EMPLOYEE_ID </a:t>
            </a:r>
          </a:p>
          <a:p>
            <a:pPr marL="484188" lvl="2" indent="-209550" defTabSz="446088">
              <a:spcBef>
                <a:spcPct val="0"/>
              </a:spcBef>
              <a:buFont typeface="Times New Roman" pitchFamily="18" charset="0"/>
              <a:buNone/>
              <a:tabLst>
                <a:tab pos="433388" algn="l"/>
              </a:tabLst>
            </a:pPr>
            <a:r>
              <a:rPr lang="en-US" altLang="zh-CN"/>
              <a:t>from the table in the outer query.</a:t>
            </a:r>
          </a:p>
        </p:txBody>
      </p:sp>
      <p:sp>
        <p:nvSpPr>
          <p:cNvPr id="38915"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387351" y="4757491"/>
            <a:ext cx="5902325" cy="3797395"/>
          </a:xfrm>
          <a:noFill/>
          <a:ln/>
        </p:spPr>
        <p:txBody>
          <a:bodyPr lIns="87235" tIns="42060" rIns="87235" bIns="42060"/>
          <a:lstStyle/>
          <a:p>
            <a:pPr defTabSz="446088">
              <a:tabLst>
                <a:tab pos="433388" algn="l"/>
              </a:tabLst>
            </a:pPr>
            <a:r>
              <a:rPr lang="en-US" altLang="zh-CN"/>
              <a:t>The </a:t>
            </a:r>
            <a:r>
              <a:rPr lang="en-US" altLang="zh-CN">
                <a:latin typeface="Courier New" pitchFamily="49" charset="0"/>
              </a:rPr>
              <a:t>EXISTS</a:t>
            </a:r>
            <a:r>
              <a:rPr lang="en-US" altLang="zh-CN"/>
              <a:t> Operator</a:t>
            </a:r>
          </a:p>
          <a:p>
            <a:pPr lvl="1" defTabSz="446088">
              <a:spcAft>
                <a:spcPct val="657000"/>
              </a:spcAft>
              <a:tabLst>
                <a:tab pos="433388" algn="l"/>
              </a:tabLst>
            </a:pPr>
            <a:r>
              <a:rPr lang="en-US" altLang="zh-CN"/>
              <a:t>With nesting </a:t>
            </a:r>
            <a:r>
              <a:rPr lang="en-US" altLang="zh-CN">
                <a:latin typeface="Courier New" pitchFamily="49" charset="0"/>
              </a:rPr>
              <a:t>SELECT</a:t>
            </a:r>
            <a:r>
              <a:rPr lang="en-US" altLang="zh-CN"/>
              <a:t> statements, all logical operators are valid. In addition, you can use the </a:t>
            </a:r>
            <a:r>
              <a:rPr lang="en-US" altLang="zh-CN">
                <a:solidFill>
                  <a:srgbClr val="FC0128"/>
                </a:solidFill>
                <a:latin typeface="Courier New" pitchFamily="49" charset="0"/>
              </a:rPr>
              <a:t>EXISTS</a:t>
            </a:r>
            <a:r>
              <a:rPr lang="en-US" altLang="zh-CN">
                <a:solidFill>
                  <a:srgbClr val="FC0128"/>
                </a:solidFill>
              </a:rPr>
              <a:t> operator</a:t>
            </a:r>
            <a:r>
              <a:rPr lang="en-US" altLang="zh-CN"/>
              <a:t>. This operator is frequently used with correlated subqueries to test whether a value retrieved by the outer query exists in the results set of the values retrieved by the inner query. If the subquery returns at least one row, the operator returns </a:t>
            </a:r>
            <a:r>
              <a:rPr lang="en-US" altLang="zh-CN">
                <a:latin typeface="Courier New" pitchFamily="49" charset="0"/>
              </a:rPr>
              <a:t>TRUE</a:t>
            </a:r>
            <a:r>
              <a:rPr lang="en-US" altLang="zh-CN"/>
              <a:t>. If the value does not exist, it returns </a:t>
            </a:r>
            <a:r>
              <a:rPr lang="en-US" altLang="zh-CN">
                <a:latin typeface="Courier New" pitchFamily="49" charset="0"/>
              </a:rPr>
              <a:t>FALSE</a:t>
            </a:r>
            <a:r>
              <a:rPr lang="en-US" altLang="zh-CN"/>
              <a:t>. Accordingly, </a:t>
            </a:r>
            <a:r>
              <a:rPr lang="en-US" altLang="zh-CN">
                <a:latin typeface="Courier New" pitchFamily="49" charset="0"/>
              </a:rPr>
              <a:t>NOT EXISTS</a:t>
            </a:r>
            <a:r>
              <a:rPr lang="en-US" altLang="zh-CN"/>
              <a:t> tests whether a value retrieved by the outer query is not a part of  the results set of the values retrieved by the inner query.</a:t>
            </a:r>
          </a:p>
        </p:txBody>
      </p:sp>
      <p:sp>
        <p:nvSpPr>
          <p:cNvPr id="40963" name="Rectangle 3"/>
          <p:cNvSpPr>
            <a:spLocks noGrp="1" noRot="1" noChangeAspect="1" noChangeArrowheads="1" noTextEdit="1"/>
          </p:cNvSpPr>
          <p:nvPr>
            <p:ph type="sldImg"/>
          </p:nvPr>
        </p:nvSpPr>
        <p:spPr>
          <a:xfrm>
            <a:off x="385763" y="179388"/>
            <a:ext cx="5900737" cy="4427537"/>
          </a:xfrm>
          <a:prstGeom prst="rect">
            <a:avLst/>
          </a:prstGeo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2000" cy="3429000"/>
          </a:xfrm>
          <a:prstGeom prst="rect">
            <a:avLst/>
          </a:prstGeom>
          <a:ln cap="flat"/>
        </p:spPr>
      </p:sp>
      <p:sp>
        <p:nvSpPr>
          <p:cNvPr id="43011" name="Rectangle 3"/>
          <p:cNvSpPr>
            <a:spLocks noGrp="1" noChangeArrowheads="1"/>
          </p:cNvSpPr>
          <p:nvPr>
            <p:ph type="body" idx="1"/>
          </p:nvPr>
        </p:nvSpPr>
        <p:spPr>
          <a:noFill/>
          <a:ln/>
        </p:spPr>
        <p:txBody>
          <a:bodyPr/>
          <a:lstStyle/>
          <a:p>
            <a:r>
              <a:rPr lang="en-US" altLang="zh-CN"/>
              <a:t>Using the </a:t>
            </a:r>
            <a:r>
              <a:rPr lang="en-US" altLang="zh-CN">
                <a:latin typeface="Courier New" pitchFamily="49" charset="0"/>
              </a:rPr>
              <a:t>EXISTS</a:t>
            </a:r>
            <a:r>
              <a:rPr lang="en-US" altLang="zh-CN"/>
              <a:t> Operator</a:t>
            </a:r>
          </a:p>
          <a:p>
            <a:pPr lvl="1"/>
            <a:r>
              <a:rPr lang="en-US" altLang="zh-CN"/>
              <a:t>The </a:t>
            </a:r>
            <a:r>
              <a:rPr lang="en-US" altLang="zh-CN">
                <a:solidFill>
                  <a:srgbClr val="FC0128"/>
                </a:solidFill>
                <a:latin typeface="Courier New" pitchFamily="49" charset="0"/>
              </a:rPr>
              <a:t>EXISTS</a:t>
            </a:r>
            <a:r>
              <a:rPr lang="en-US" altLang="zh-CN">
                <a:solidFill>
                  <a:srgbClr val="FC0128"/>
                </a:solidFill>
              </a:rPr>
              <a:t> operator </a:t>
            </a:r>
            <a:r>
              <a:rPr lang="en-US" altLang="zh-CN"/>
              <a:t>ensures that the search in the inner query does not continue when at least one match is found for the manager and employee number by the condition:</a:t>
            </a:r>
            <a:br>
              <a:rPr lang="en-US" altLang="zh-CN"/>
            </a:br>
            <a:r>
              <a:rPr lang="en-US" altLang="zh-CN">
                <a:latin typeface="Courier New" pitchFamily="49" charset="0"/>
              </a:rPr>
              <a:t>   WHERE manager_id = outer.employee_id.</a:t>
            </a:r>
          </a:p>
          <a:p>
            <a:pPr lvl="1"/>
            <a:r>
              <a:rPr lang="en-US" altLang="zh-CN"/>
              <a:t>Note that the inner </a:t>
            </a:r>
            <a:r>
              <a:rPr lang="en-US" altLang="zh-CN">
                <a:latin typeface="Courier New" pitchFamily="49" charset="0"/>
              </a:rPr>
              <a:t>SELECT</a:t>
            </a:r>
            <a:r>
              <a:rPr lang="en-US" altLang="zh-CN"/>
              <a:t> query does not need to return a specific value, so a constant can be selected. From a performance standpoint, it is faster to select a constant than a column.</a:t>
            </a:r>
          </a:p>
          <a:p>
            <a:pPr lvl="1"/>
            <a:r>
              <a:rPr lang="en-US" altLang="zh-CN" b="1"/>
              <a:t>Note: </a:t>
            </a:r>
            <a:r>
              <a:rPr lang="en-US" altLang="zh-CN"/>
              <a:t>Having </a:t>
            </a:r>
            <a:r>
              <a:rPr lang="en-US" altLang="zh-CN">
                <a:latin typeface="Courier New" pitchFamily="49" charset="0"/>
              </a:rPr>
              <a:t>EMPLOYEE_ID</a:t>
            </a:r>
            <a:r>
              <a:rPr lang="en-US" altLang="zh-CN"/>
              <a:t> in the </a:t>
            </a:r>
            <a:r>
              <a:rPr lang="en-US" altLang="zh-CN">
                <a:latin typeface="Courier New" pitchFamily="49" charset="0"/>
              </a:rPr>
              <a:t>SELECT</a:t>
            </a:r>
            <a:r>
              <a:rPr lang="en-US" altLang="zh-CN"/>
              <a:t> clause of the inner query causes a table scan for that column. Replacing it with the literal </a:t>
            </a:r>
            <a:r>
              <a:rPr lang="en-US" altLang="zh-CN">
                <a:latin typeface="Courier New" pitchFamily="49" charset="0"/>
              </a:rPr>
              <a:t>X</a:t>
            </a:r>
            <a:r>
              <a:rPr lang="en-US" altLang="zh-CN"/>
              <a:t>, or any constant, improves performance. This is more efficient than using the </a:t>
            </a:r>
            <a:r>
              <a:rPr lang="en-US" altLang="zh-CN">
                <a:latin typeface="Courier New" pitchFamily="49" charset="0"/>
              </a:rPr>
              <a:t>IN</a:t>
            </a:r>
            <a:r>
              <a:rPr lang="en-US" altLang="zh-CN"/>
              <a:t> operator. </a:t>
            </a:r>
          </a:p>
          <a:p>
            <a:pPr lvl="1"/>
            <a:r>
              <a:rPr lang="en-US" altLang="zh-CN"/>
              <a:t>A </a:t>
            </a:r>
            <a:r>
              <a:rPr lang="en-US" altLang="zh-CN">
                <a:latin typeface="Courier New" pitchFamily="49" charset="0"/>
              </a:rPr>
              <a:t>IN</a:t>
            </a:r>
            <a:r>
              <a:rPr lang="en-US" altLang="zh-CN"/>
              <a:t> construct can be used as an alternative for a </a:t>
            </a:r>
            <a:r>
              <a:rPr lang="en-US" altLang="zh-CN">
                <a:solidFill>
                  <a:srgbClr val="FC0128"/>
                </a:solidFill>
                <a:latin typeface="Courier New" pitchFamily="49" charset="0"/>
              </a:rPr>
              <a:t>EXISTS</a:t>
            </a:r>
            <a:r>
              <a:rPr lang="en-US" altLang="zh-CN">
                <a:solidFill>
                  <a:srgbClr val="FC0128"/>
                </a:solidFill>
              </a:rPr>
              <a:t> operator,</a:t>
            </a:r>
            <a:r>
              <a:rPr lang="en-US" altLang="zh-CN"/>
              <a:t> as shown in the following example: </a:t>
            </a:r>
          </a:p>
          <a:p>
            <a:pPr lvl="1"/>
            <a:r>
              <a:rPr lang="en-US" altLang="zh-CN">
                <a:solidFill>
                  <a:schemeClr val="tx2"/>
                </a:solidFill>
                <a:latin typeface="Courier New" pitchFamily="49" charset="0"/>
              </a:rPr>
              <a:t>   SELECT employee_id,last_name,job_id,department_id</a:t>
            </a:r>
          </a:p>
          <a:p>
            <a:pPr lvl="1">
              <a:spcBef>
                <a:spcPct val="0"/>
              </a:spcBef>
            </a:pPr>
            <a:r>
              <a:rPr lang="en-US" altLang="zh-CN">
                <a:solidFill>
                  <a:schemeClr val="tx2"/>
                </a:solidFill>
                <a:latin typeface="Courier New" pitchFamily="49" charset="0"/>
              </a:rPr>
              <a:t>   FROM   employees </a:t>
            </a:r>
          </a:p>
          <a:p>
            <a:pPr lvl="1">
              <a:spcBef>
                <a:spcPct val="0"/>
              </a:spcBef>
            </a:pPr>
            <a:r>
              <a:rPr lang="en-US" altLang="zh-CN">
                <a:solidFill>
                  <a:schemeClr val="tx2"/>
                </a:solidFill>
                <a:latin typeface="Courier New" pitchFamily="49" charset="0"/>
              </a:rPr>
              <a:t>   WHERE  employee_id IN (SELECT manager_id</a:t>
            </a:r>
          </a:p>
          <a:p>
            <a:pPr lvl="1">
              <a:spcBef>
                <a:spcPct val="0"/>
              </a:spcBef>
            </a:pPr>
            <a:r>
              <a:rPr lang="en-US" altLang="zh-CN">
                <a:solidFill>
                  <a:schemeClr val="tx2"/>
                </a:solidFill>
                <a:latin typeface="Courier New" pitchFamily="49" charset="0"/>
              </a:rPr>
              <a:t>                          FROM   employees</a:t>
            </a:r>
          </a:p>
          <a:p>
            <a:pPr lvl="1">
              <a:spcBef>
                <a:spcPct val="0"/>
              </a:spcBef>
            </a:pPr>
            <a:r>
              <a:rPr lang="en-US" altLang="zh-CN">
                <a:solidFill>
                  <a:schemeClr val="tx2"/>
                </a:solidFill>
                <a:latin typeface="Courier New" pitchFamily="49" charset="0"/>
              </a:rPr>
              <a:t>                          WHERE  manager_id IS NOT NULL);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00050" y="4757491"/>
            <a:ext cx="5964238" cy="3797395"/>
          </a:xfrm>
          <a:noFill/>
          <a:ln/>
        </p:spPr>
        <p:txBody>
          <a:bodyPr lIns="0" tIns="0" rIns="0" bIns="0"/>
          <a:lstStyle/>
          <a:p>
            <a:pPr marL="106363" defTabSz="446088">
              <a:tabLst>
                <a:tab pos="433388" algn="l"/>
              </a:tabLst>
            </a:pPr>
            <a:r>
              <a:rPr lang="en-US" altLang="zh-CN"/>
              <a:t>What Is a Subquery?</a:t>
            </a:r>
          </a:p>
          <a:p>
            <a:pPr marL="220663" lvl="1" defTabSz="446088">
              <a:tabLst>
                <a:tab pos="433388" algn="l"/>
              </a:tabLst>
            </a:pPr>
            <a:r>
              <a:rPr lang="en-US" altLang="zh-CN"/>
              <a:t>A </a:t>
            </a:r>
            <a:r>
              <a:rPr lang="en-US" altLang="zh-CN" i="1"/>
              <a:t>subquery</a:t>
            </a:r>
            <a:r>
              <a:rPr lang="en-US" altLang="zh-CN" b="1" i="1"/>
              <a:t> </a:t>
            </a:r>
            <a:r>
              <a:rPr lang="en-US" altLang="zh-CN"/>
              <a:t>is a </a:t>
            </a:r>
            <a:r>
              <a:rPr lang="en-US" altLang="zh-CN">
                <a:latin typeface="Courier New" pitchFamily="49" charset="0"/>
              </a:rPr>
              <a:t>SELECT</a:t>
            </a:r>
            <a:r>
              <a:rPr lang="en-US" altLang="zh-CN"/>
              <a:t> statement that is embedded in a clause of another SQL statement, called the parent statement.</a:t>
            </a:r>
          </a:p>
          <a:p>
            <a:pPr marL="220663" lvl="1" defTabSz="446088">
              <a:tabLst>
                <a:tab pos="433388" algn="l"/>
              </a:tabLst>
            </a:pPr>
            <a:r>
              <a:rPr lang="en-US" altLang="zh-CN"/>
              <a:t>The </a:t>
            </a:r>
            <a:r>
              <a:rPr lang="en-US" altLang="zh-CN">
                <a:solidFill>
                  <a:srgbClr val="FC0128"/>
                </a:solidFill>
              </a:rPr>
              <a:t>subquery </a:t>
            </a:r>
            <a:r>
              <a:rPr lang="en-US" altLang="zh-CN"/>
              <a:t>(inner query) returns a value that is used by the parent statement. Using a nested subquery is equivalent to performing two sequential queries and using the result of the inner query as the search value in the outer query (main query).</a:t>
            </a:r>
          </a:p>
          <a:p>
            <a:pPr marL="220663" lvl="1" defTabSz="446088">
              <a:tabLst>
                <a:tab pos="433388" algn="l"/>
              </a:tabLst>
            </a:pPr>
            <a:r>
              <a:rPr lang="en-US" altLang="zh-CN"/>
              <a:t>Subqueries can be used for the following purposes: </a:t>
            </a:r>
          </a:p>
          <a:p>
            <a:pPr marL="538163" lvl="2" indent="-203200" defTabSz="446088">
              <a:tabLst>
                <a:tab pos="433388" algn="l"/>
              </a:tabLst>
            </a:pPr>
            <a:r>
              <a:rPr lang="en-US" altLang="zh-CN"/>
              <a:t>To provide values for conditions in </a:t>
            </a:r>
            <a:r>
              <a:rPr lang="en-US" altLang="zh-CN">
                <a:latin typeface="Courier New" pitchFamily="49" charset="0"/>
              </a:rPr>
              <a:t>WHERE</a:t>
            </a:r>
            <a:r>
              <a:rPr lang="en-US" altLang="zh-CN"/>
              <a:t>, </a:t>
            </a:r>
            <a:r>
              <a:rPr lang="en-US" altLang="zh-CN">
                <a:latin typeface="Courier New" pitchFamily="49" charset="0"/>
              </a:rPr>
              <a:t>HAVING</a:t>
            </a:r>
            <a:r>
              <a:rPr lang="en-US" altLang="zh-CN"/>
              <a:t>, and </a:t>
            </a:r>
            <a:r>
              <a:rPr lang="en-US" altLang="zh-CN">
                <a:latin typeface="Courier New" pitchFamily="49" charset="0"/>
              </a:rPr>
              <a:t>START WITH</a:t>
            </a:r>
            <a:r>
              <a:rPr lang="en-US" altLang="zh-CN"/>
              <a:t> clauses of </a:t>
            </a:r>
            <a:r>
              <a:rPr lang="en-US" altLang="zh-CN">
                <a:latin typeface="Courier New" pitchFamily="49" charset="0"/>
              </a:rPr>
              <a:t>SELECT</a:t>
            </a:r>
            <a:r>
              <a:rPr lang="en-US" altLang="zh-CN"/>
              <a:t> statements</a:t>
            </a:r>
          </a:p>
          <a:p>
            <a:pPr marL="538163" lvl="2" indent="-203200" defTabSz="446088">
              <a:tabLst>
                <a:tab pos="433388" algn="l"/>
              </a:tabLst>
            </a:pPr>
            <a:r>
              <a:rPr lang="en-US" altLang="zh-CN"/>
              <a:t>To define the set of rows to be inserted into the target table of an </a:t>
            </a:r>
            <a:r>
              <a:rPr lang="en-US" altLang="zh-CN">
                <a:latin typeface="Courier New" pitchFamily="49" charset="0"/>
              </a:rPr>
              <a:t>INSERT</a:t>
            </a:r>
            <a:r>
              <a:rPr lang="en-US" altLang="zh-CN"/>
              <a:t> or </a:t>
            </a:r>
            <a:r>
              <a:rPr lang="en-US" altLang="zh-CN">
                <a:latin typeface="Courier New" pitchFamily="49" charset="0"/>
              </a:rPr>
              <a:t>CREATE TABLE </a:t>
            </a:r>
            <a:r>
              <a:rPr lang="en-US" altLang="zh-CN"/>
              <a:t>statement</a:t>
            </a:r>
          </a:p>
          <a:p>
            <a:pPr marL="538163" lvl="2" indent="-203200" defTabSz="446088">
              <a:tabLst>
                <a:tab pos="433388" algn="l"/>
              </a:tabLst>
            </a:pPr>
            <a:r>
              <a:rPr lang="en-US" altLang="zh-CN"/>
              <a:t>To define the set of rows to be included in a view or snapshot in a </a:t>
            </a:r>
            <a:r>
              <a:rPr lang="en-US" altLang="zh-CN">
                <a:latin typeface="Courier New" pitchFamily="49" charset="0"/>
              </a:rPr>
              <a:t>CREATE VIEW</a:t>
            </a:r>
            <a:r>
              <a:rPr lang="en-US" altLang="zh-CN"/>
              <a:t> or </a:t>
            </a:r>
            <a:r>
              <a:rPr lang="en-US" altLang="zh-CN">
                <a:latin typeface="Courier New" pitchFamily="49" charset="0"/>
              </a:rPr>
              <a:t>CREATE SNAPSHOT</a:t>
            </a:r>
            <a:r>
              <a:rPr lang="en-US" altLang="zh-CN"/>
              <a:t> statement</a:t>
            </a:r>
          </a:p>
          <a:p>
            <a:pPr marL="538163" lvl="2" indent="-203200" defTabSz="446088">
              <a:tabLst>
                <a:tab pos="433388" algn="l"/>
              </a:tabLst>
            </a:pPr>
            <a:r>
              <a:rPr lang="en-US" altLang="zh-CN"/>
              <a:t>To define one or more values to be assigned to existing rows in an </a:t>
            </a:r>
            <a:r>
              <a:rPr lang="en-US" altLang="zh-CN">
                <a:latin typeface="Courier New" pitchFamily="49" charset="0"/>
              </a:rPr>
              <a:t>UPDATE</a:t>
            </a:r>
            <a:r>
              <a:rPr lang="en-US" altLang="zh-CN"/>
              <a:t> statement</a:t>
            </a:r>
          </a:p>
          <a:p>
            <a:pPr marL="538163" lvl="2" indent="-203200" defTabSz="446088">
              <a:tabLst>
                <a:tab pos="433388" algn="l"/>
              </a:tabLst>
            </a:pPr>
            <a:r>
              <a:rPr lang="en-US" altLang="zh-CN"/>
              <a:t>To define a table to be operated on by a containing query. (You do this by placing the subquery in the </a:t>
            </a:r>
            <a:r>
              <a:rPr lang="en-US" altLang="zh-CN">
                <a:latin typeface="Courier New" pitchFamily="49" charset="0"/>
              </a:rPr>
              <a:t>FROM</a:t>
            </a:r>
            <a:r>
              <a:rPr lang="en-US" altLang="zh-CN"/>
              <a:t> clause. This can be done in </a:t>
            </a:r>
            <a:r>
              <a:rPr lang="en-US" altLang="zh-CN">
                <a:latin typeface="Courier New" pitchFamily="49" charset="0"/>
              </a:rPr>
              <a:t>INSERT</a:t>
            </a:r>
            <a:r>
              <a:rPr lang="en-US" altLang="zh-CN"/>
              <a:t>, </a:t>
            </a:r>
            <a:r>
              <a:rPr lang="en-US" altLang="zh-CN">
                <a:latin typeface="Courier New" pitchFamily="49" charset="0"/>
              </a:rPr>
              <a:t>UPDATE</a:t>
            </a:r>
            <a:r>
              <a:rPr lang="en-US" altLang="zh-CN"/>
              <a:t>, and </a:t>
            </a:r>
            <a:r>
              <a:rPr lang="en-US" altLang="zh-CN">
                <a:latin typeface="Courier New" pitchFamily="49" charset="0"/>
              </a:rPr>
              <a:t>DELETE</a:t>
            </a:r>
            <a:r>
              <a:rPr lang="en-US" altLang="zh-CN"/>
              <a:t> statements as well.)</a:t>
            </a:r>
          </a:p>
          <a:p>
            <a:pPr marL="220663" lvl="1" defTabSz="446088">
              <a:tabLst>
                <a:tab pos="433388" algn="l"/>
              </a:tabLst>
            </a:pPr>
            <a:r>
              <a:rPr lang="en-US" altLang="zh-CN" b="1"/>
              <a:t>Note:</a:t>
            </a:r>
            <a:r>
              <a:rPr lang="en-US" altLang="zh-CN"/>
              <a:t> A subquery is evaluated once for the entire parent statement.</a:t>
            </a:r>
          </a:p>
          <a:p>
            <a:pPr marL="106363" defTabSz="446088">
              <a:tabLst>
                <a:tab pos="433388" algn="l"/>
              </a:tabLst>
            </a:pPr>
            <a:r>
              <a:rPr lang="en-US" altLang="zh-CN">
                <a:solidFill>
                  <a:srgbClr val="0000FF"/>
                </a:solidFill>
              </a:rPr>
              <a:t>Instructor Note</a:t>
            </a:r>
          </a:p>
          <a:p>
            <a:pPr marL="220663" lvl="1" defTabSz="446088">
              <a:tabLst>
                <a:tab pos="433388" algn="l"/>
              </a:tabLst>
            </a:pPr>
            <a:r>
              <a:rPr lang="en-US" altLang="zh-CN">
                <a:solidFill>
                  <a:srgbClr val="0000FF"/>
                </a:solidFill>
              </a:rPr>
              <a:t>You can skip this slide if the students are already familiar with these concepts.</a:t>
            </a:r>
            <a:endParaRPr lang="en-US" altLang="zh-CN" b="1">
              <a:solidFill>
                <a:srgbClr val="0000FF"/>
              </a:solidFill>
            </a:endParaRPr>
          </a:p>
        </p:txBody>
      </p:sp>
      <p:sp>
        <p:nvSpPr>
          <p:cNvPr id="10243"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3000" y="685800"/>
            <a:ext cx="4572000" cy="3429000"/>
          </a:xfrm>
          <a:prstGeom prst="rect">
            <a:avLst/>
          </a:prstGeom>
          <a:ln cap="flat"/>
        </p:spPr>
      </p:sp>
      <p:sp>
        <p:nvSpPr>
          <p:cNvPr id="45059" name="Rectangle 3"/>
          <p:cNvSpPr>
            <a:spLocks noGrp="1" noChangeArrowheads="1"/>
          </p:cNvSpPr>
          <p:nvPr>
            <p:ph type="body" idx="1"/>
          </p:nvPr>
        </p:nvSpPr>
        <p:spPr>
          <a:noFill/>
          <a:ln/>
        </p:spPr>
        <p:txBody>
          <a:bodyPr/>
          <a:lstStyle/>
          <a:p>
            <a:r>
              <a:rPr lang="en-US" altLang="zh-CN"/>
              <a:t>Using the </a:t>
            </a:r>
            <a:r>
              <a:rPr lang="en-US" altLang="zh-CN">
                <a:latin typeface="Courier New" pitchFamily="49" charset="0"/>
              </a:rPr>
              <a:t>NOT EXISTS</a:t>
            </a:r>
            <a:r>
              <a:rPr lang="en-US" altLang="zh-CN"/>
              <a:t> Operator</a:t>
            </a:r>
          </a:p>
          <a:p>
            <a:pPr lvl="1"/>
            <a:r>
              <a:rPr lang="en-US" altLang="zh-CN" b="1"/>
              <a:t>Alternative</a:t>
            </a:r>
            <a:r>
              <a:rPr lang="en-US" altLang="zh-CN"/>
              <a:t> </a:t>
            </a:r>
            <a:r>
              <a:rPr lang="en-US" altLang="zh-CN" b="1"/>
              <a:t>Solution</a:t>
            </a:r>
            <a:r>
              <a:rPr lang="en-US" altLang="zh-CN"/>
              <a:t> </a:t>
            </a:r>
          </a:p>
          <a:p>
            <a:pPr lvl="1"/>
            <a:r>
              <a:rPr lang="en-US" altLang="zh-CN"/>
              <a:t>A </a:t>
            </a:r>
            <a:r>
              <a:rPr lang="en-US" altLang="zh-CN">
                <a:solidFill>
                  <a:srgbClr val="FC0128"/>
                </a:solidFill>
                <a:latin typeface="Courier New" pitchFamily="49" charset="0"/>
              </a:rPr>
              <a:t>NOT IN</a:t>
            </a:r>
            <a:r>
              <a:rPr lang="en-US" altLang="zh-CN">
                <a:solidFill>
                  <a:srgbClr val="FC0128"/>
                </a:solidFill>
              </a:rPr>
              <a:t> construct</a:t>
            </a:r>
            <a:r>
              <a:rPr lang="en-US" altLang="zh-CN"/>
              <a:t> can be used as an alternative for a </a:t>
            </a:r>
            <a:r>
              <a:rPr lang="en-US" altLang="zh-CN">
                <a:solidFill>
                  <a:srgbClr val="FC0128"/>
                </a:solidFill>
                <a:latin typeface="Courier New" pitchFamily="49" charset="0"/>
              </a:rPr>
              <a:t>NOT EXISTS</a:t>
            </a:r>
            <a:r>
              <a:rPr lang="en-US" altLang="zh-CN">
                <a:solidFill>
                  <a:srgbClr val="FC0128"/>
                </a:solidFill>
              </a:rPr>
              <a:t> operator,</a:t>
            </a:r>
            <a:r>
              <a:rPr lang="en-US" altLang="zh-CN"/>
              <a:t> as shown in the following example. </a:t>
            </a:r>
            <a:endParaRPr lang="en-US" altLang="zh-CN" b="1"/>
          </a:p>
          <a:p>
            <a:pPr lvl="1"/>
            <a:r>
              <a:rPr lang="en-US" altLang="zh-CN">
                <a:latin typeface="Courier New" pitchFamily="49" charset="0"/>
              </a:rPr>
              <a:t>   SELECT department_id, department_name</a:t>
            </a:r>
          </a:p>
          <a:p>
            <a:pPr lvl="1">
              <a:spcBef>
                <a:spcPct val="0"/>
              </a:spcBef>
            </a:pPr>
            <a:r>
              <a:rPr lang="en-US" altLang="zh-CN">
                <a:latin typeface="Courier New" pitchFamily="49" charset="0"/>
              </a:rPr>
              <a:t>   FROM   departments </a:t>
            </a:r>
          </a:p>
          <a:p>
            <a:pPr lvl="1">
              <a:spcBef>
                <a:spcPct val="0"/>
              </a:spcBef>
            </a:pPr>
            <a:r>
              <a:rPr lang="en-US" altLang="zh-CN">
                <a:latin typeface="Courier New" pitchFamily="49" charset="0"/>
              </a:rPr>
              <a:t>   WHERE  department_id NOT IN (SELECT department_id</a:t>
            </a:r>
          </a:p>
          <a:p>
            <a:pPr lvl="1">
              <a:spcBef>
                <a:spcPct val="0"/>
              </a:spcBef>
            </a:pPr>
            <a:r>
              <a:rPr lang="en-US" altLang="zh-CN">
                <a:latin typeface="Courier New" pitchFamily="49" charset="0"/>
              </a:rPr>
              <a:t>                                FROM   employees);</a:t>
            </a:r>
          </a:p>
          <a:p>
            <a:pPr lvl="1">
              <a:spcBef>
                <a:spcPct val="0"/>
              </a:spcBef>
            </a:pPr>
            <a:endParaRPr lang="en-US" altLang="zh-CN">
              <a:latin typeface="Courier New" pitchFamily="49" charset="0"/>
            </a:endParaRPr>
          </a:p>
          <a:p>
            <a:pPr lvl="1">
              <a:spcBef>
                <a:spcPct val="0"/>
              </a:spcBef>
            </a:pPr>
            <a:endParaRPr lang="en-US" altLang="zh-CN">
              <a:latin typeface="Courier New" pitchFamily="49" charset="0"/>
            </a:endParaRPr>
          </a:p>
          <a:p>
            <a:pPr lvl="1">
              <a:spcBef>
                <a:spcPct val="0"/>
              </a:spcBef>
            </a:pPr>
            <a:endParaRPr lang="en-US" altLang="zh-CN"/>
          </a:p>
          <a:p>
            <a:pPr lvl="1">
              <a:spcBef>
                <a:spcPct val="0"/>
              </a:spcBef>
            </a:pPr>
            <a:r>
              <a:rPr lang="en-US" altLang="zh-CN"/>
              <a:t>However, </a:t>
            </a:r>
            <a:r>
              <a:rPr lang="en-US" altLang="zh-CN">
                <a:latin typeface="Courier New" pitchFamily="49" charset="0"/>
              </a:rPr>
              <a:t>NOT IN</a:t>
            </a:r>
            <a:r>
              <a:rPr lang="en-US" altLang="zh-CN"/>
              <a:t> evaluates to </a:t>
            </a:r>
            <a:r>
              <a:rPr lang="en-US" altLang="zh-CN">
                <a:latin typeface="Courier New" pitchFamily="49" charset="0"/>
              </a:rPr>
              <a:t>FALSE</a:t>
            </a:r>
            <a:r>
              <a:rPr lang="en-US" altLang="zh-CN"/>
              <a:t> if any member of the set is a </a:t>
            </a:r>
            <a:r>
              <a:rPr lang="en-US" altLang="zh-CN">
                <a:latin typeface="Courier New" pitchFamily="49" charset="0"/>
              </a:rPr>
              <a:t>NULL</a:t>
            </a:r>
            <a:r>
              <a:rPr lang="en-US" altLang="zh-CN"/>
              <a:t> value. Therefore, your query will not return any rows even if there are rows in the departments table that satisfy the </a:t>
            </a:r>
            <a:r>
              <a:rPr lang="en-US" altLang="zh-CN">
                <a:latin typeface="Courier New" pitchFamily="49" charset="0"/>
              </a:rPr>
              <a:t>WHERE </a:t>
            </a:r>
            <a:r>
              <a:rPr lang="en-US" altLang="zh-CN"/>
              <a:t>condition. </a:t>
            </a:r>
            <a:endParaRPr lang="en-US" altLang="zh-CN">
              <a:latin typeface="Courier New" pitchFamily="49" charset="0"/>
            </a:endParaRPr>
          </a:p>
          <a:p>
            <a:pPr>
              <a:spcBef>
                <a:spcPct val="0"/>
              </a:spcBef>
            </a:pPr>
            <a:endParaRPr lang="en-US" altLang="zh-CN" b="0">
              <a:latin typeface="Courier New" pitchFamily="49" charset="0"/>
            </a:endParaRP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4" y="6379943"/>
            <a:ext cx="6175375" cy="33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398464" y="4762268"/>
            <a:ext cx="5965825" cy="3795803"/>
          </a:xfrm>
          <a:noFill/>
          <a:ln/>
        </p:spPr>
        <p:txBody>
          <a:bodyPr lIns="87235" tIns="42060" rIns="87235" bIns="42060"/>
          <a:lstStyle/>
          <a:p>
            <a:pPr defTabSz="446088">
              <a:tabLst>
                <a:tab pos="433388" algn="l"/>
              </a:tabLst>
            </a:pPr>
            <a:r>
              <a:rPr lang="en-US" altLang="zh-CN"/>
              <a:t>Correlated </a:t>
            </a:r>
            <a:r>
              <a:rPr lang="en-US" altLang="zh-CN">
                <a:latin typeface="Courier New" pitchFamily="49" charset="0"/>
              </a:rPr>
              <a:t>UPDATE</a:t>
            </a:r>
            <a:endParaRPr lang="en-US" altLang="zh-CN"/>
          </a:p>
          <a:p>
            <a:pPr lvl="1" defTabSz="446088">
              <a:tabLst>
                <a:tab pos="433388" algn="l"/>
              </a:tabLst>
            </a:pPr>
            <a:r>
              <a:rPr lang="en-US" altLang="zh-CN"/>
              <a:t>In the case of the </a:t>
            </a:r>
            <a:r>
              <a:rPr lang="en-US" altLang="zh-CN">
                <a:latin typeface="Courier New" pitchFamily="49" charset="0"/>
              </a:rPr>
              <a:t>UPDATE</a:t>
            </a:r>
            <a:r>
              <a:rPr lang="en-US" altLang="zh-CN"/>
              <a:t> statement, you can use a </a:t>
            </a:r>
            <a:r>
              <a:rPr lang="en-US" altLang="zh-CN">
                <a:solidFill>
                  <a:srgbClr val="FC0128"/>
                </a:solidFill>
              </a:rPr>
              <a:t>correlated subquery to update rows</a:t>
            </a:r>
            <a:r>
              <a:rPr lang="en-US" altLang="zh-CN"/>
              <a:t> in one table based on rows from another table.</a:t>
            </a:r>
          </a:p>
          <a:p>
            <a:pPr defTabSz="446088">
              <a:spcBef>
                <a:spcPct val="0"/>
              </a:spcBef>
              <a:tabLst>
                <a:tab pos="433388" algn="l"/>
              </a:tabLst>
            </a:pPr>
            <a:endParaRPr lang="en-US" altLang="zh-CN">
              <a:solidFill>
                <a:schemeClr val="tx2"/>
              </a:solidFill>
              <a:latin typeface="Courier New" pitchFamily="49" charset="0"/>
            </a:endParaRPr>
          </a:p>
          <a:p>
            <a:pPr defTabSz="446088">
              <a:spcBef>
                <a:spcPct val="0"/>
              </a:spcBef>
              <a:tabLst>
                <a:tab pos="433388" algn="l"/>
              </a:tabLst>
            </a:pPr>
            <a:r>
              <a:rPr lang="en-US" altLang="zh-CN">
                <a:solidFill>
                  <a:schemeClr val="tx2"/>
                </a:solidFill>
                <a:latin typeface="Courier New" pitchFamily="49" charset="0"/>
              </a:rPr>
              <a:t>	</a:t>
            </a:r>
            <a:endParaRPr lang="en-US" altLang="zh-CN" b="0">
              <a:solidFill>
                <a:schemeClr val="tx2"/>
              </a:solidFill>
              <a:latin typeface="Courier New" pitchFamily="49" charset="0"/>
            </a:endParaRPr>
          </a:p>
          <a:p>
            <a:pPr defTabSz="446088">
              <a:spcBef>
                <a:spcPct val="0"/>
              </a:spcBef>
              <a:tabLst>
                <a:tab pos="433388" algn="l"/>
              </a:tabLst>
            </a:pPr>
            <a:r>
              <a:rPr lang="en-US" altLang="zh-CN" b="0">
                <a:solidFill>
                  <a:schemeClr val="tx2"/>
                </a:solidFill>
                <a:latin typeface="Courier New" pitchFamily="49" charset="0"/>
              </a:rPr>
              <a:t>	</a:t>
            </a:r>
          </a:p>
        </p:txBody>
      </p:sp>
      <p:sp>
        <p:nvSpPr>
          <p:cNvPr id="47107"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98463" y="4695396"/>
            <a:ext cx="6221412" cy="3795803"/>
          </a:xfrm>
          <a:noFill/>
          <a:ln/>
        </p:spPr>
        <p:txBody>
          <a:bodyPr lIns="87235" tIns="42060" rIns="87235" bIns="42060"/>
          <a:lstStyle/>
          <a:p>
            <a:pPr defTabSz="446088">
              <a:lnSpc>
                <a:spcPct val="90000"/>
              </a:lnSpc>
              <a:spcBef>
                <a:spcPct val="25000"/>
              </a:spcBef>
              <a:tabLst>
                <a:tab pos="433388" algn="l"/>
              </a:tabLst>
            </a:pPr>
            <a:r>
              <a:rPr lang="en-US" altLang="zh-CN"/>
              <a:t>Correlated </a:t>
            </a:r>
            <a:r>
              <a:rPr lang="en-US" altLang="zh-CN">
                <a:latin typeface="Courier New" pitchFamily="49" charset="0"/>
              </a:rPr>
              <a:t>UPDATE</a:t>
            </a:r>
            <a:r>
              <a:rPr lang="en-US" altLang="zh-CN"/>
              <a:t> (continued)</a:t>
            </a:r>
          </a:p>
          <a:p>
            <a:pPr lvl="1" defTabSz="446088">
              <a:lnSpc>
                <a:spcPct val="90000"/>
              </a:lnSpc>
              <a:spcBef>
                <a:spcPct val="20000"/>
              </a:spcBef>
              <a:tabLst>
                <a:tab pos="433388" algn="l"/>
              </a:tabLst>
            </a:pPr>
            <a:r>
              <a:rPr lang="en-US" altLang="zh-CN"/>
              <a:t>The example in the slide denormalizes the </a:t>
            </a:r>
            <a:r>
              <a:rPr lang="en-US" altLang="zh-CN">
                <a:latin typeface="Courier New" pitchFamily="49" charset="0"/>
              </a:rPr>
              <a:t>EMPLOYEES</a:t>
            </a:r>
            <a:r>
              <a:rPr lang="en-US" altLang="zh-CN"/>
              <a:t> table by adding a column to store the department name and then populates the table by using a correlated update.</a:t>
            </a:r>
          </a:p>
          <a:p>
            <a:pPr lvl="1" defTabSz="446088">
              <a:lnSpc>
                <a:spcPct val="90000"/>
              </a:lnSpc>
              <a:spcBef>
                <a:spcPct val="20000"/>
              </a:spcBef>
              <a:tabLst>
                <a:tab pos="433388" algn="l"/>
              </a:tabLst>
            </a:pPr>
            <a:r>
              <a:rPr lang="en-US" altLang="zh-CN"/>
              <a:t>Here is another example for a</a:t>
            </a:r>
            <a:r>
              <a:rPr lang="en-US" altLang="zh-CN" b="1"/>
              <a:t> </a:t>
            </a:r>
            <a:r>
              <a:rPr lang="en-US" altLang="zh-CN">
                <a:solidFill>
                  <a:srgbClr val="FC0128"/>
                </a:solidFill>
              </a:rPr>
              <a:t>correlated update</a:t>
            </a:r>
            <a:r>
              <a:rPr lang="en-US" altLang="zh-CN"/>
              <a:t>.</a:t>
            </a:r>
          </a:p>
          <a:p>
            <a:pPr lvl="1" defTabSz="446088">
              <a:lnSpc>
                <a:spcPct val="90000"/>
              </a:lnSpc>
              <a:spcBef>
                <a:spcPct val="25000"/>
              </a:spcBef>
              <a:tabLst>
                <a:tab pos="433388" algn="l"/>
              </a:tabLst>
            </a:pPr>
            <a:r>
              <a:rPr lang="en-US" altLang="zh-CN" b="1"/>
              <a:t>Problem Statement</a:t>
            </a:r>
          </a:p>
          <a:p>
            <a:pPr lvl="1" defTabSz="446088">
              <a:lnSpc>
                <a:spcPct val="90000"/>
              </a:lnSpc>
              <a:spcBef>
                <a:spcPct val="25000"/>
              </a:spcBef>
              <a:tabLst>
                <a:tab pos="433388" algn="l"/>
              </a:tabLst>
            </a:pPr>
            <a:r>
              <a:rPr lang="en-US" altLang="zh-CN"/>
              <a:t>Use a correlated subquery to update rows in the </a:t>
            </a:r>
            <a:r>
              <a:rPr lang="en-US" altLang="zh-CN">
                <a:latin typeface="Courier New" pitchFamily="49" charset="0"/>
              </a:rPr>
              <a:t>EMPLOYEES</a:t>
            </a:r>
            <a:r>
              <a:rPr lang="en-US" altLang="zh-CN"/>
              <a:t> table based on rows from the </a:t>
            </a:r>
            <a:r>
              <a:rPr lang="en-US" altLang="zh-CN">
                <a:latin typeface="Courier New" pitchFamily="49" charset="0"/>
              </a:rPr>
              <a:t>REWARDS</a:t>
            </a:r>
            <a:r>
              <a:rPr lang="en-US" altLang="zh-CN"/>
              <a:t> table:</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UPDATE employees</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SET    salary = (SELECT employees.salary + rewards.pay_raise</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                 FROM   rewards</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                 WHERE  employee_id  =  employees.employee_id</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                 AND   payraise_date = </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                      (SELECT MAX(payraise_date) </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                       FROM   rewards</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                       WHERE  employee_id = employees.employee_id))</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WHERE  employees.employee_id </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IN    (SELECT employee_id </a:t>
            </a:r>
          </a:p>
          <a:p>
            <a:pPr marL="538163" lvl="2" indent="-211138" defTabSz="446088">
              <a:lnSpc>
                <a:spcPct val="90000"/>
              </a:lnSpc>
              <a:spcBef>
                <a:spcPct val="0"/>
              </a:spcBef>
              <a:buFont typeface="Times New Roman" pitchFamily="18" charset="0"/>
              <a:buNone/>
              <a:tabLst>
                <a:tab pos="433388" algn="l"/>
              </a:tabLst>
            </a:pPr>
            <a:r>
              <a:rPr lang="en-US" altLang="zh-CN">
                <a:latin typeface="Courier New" pitchFamily="49" charset="0"/>
              </a:rPr>
              <a:t>       FROM   rewards);</a:t>
            </a:r>
          </a:p>
          <a:p>
            <a:pPr defTabSz="446088">
              <a:lnSpc>
                <a:spcPct val="90000"/>
              </a:lnSpc>
              <a:tabLst>
                <a:tab pos="433388" algn="l"/>
              </a:tabLst>
            </a:pPr>
            <a:r>
              <a:rPr lang="en-US" altLang="zh-CN">
                <a:solidFill>
                  <a:srgbClr val="0000FF"/>
                </a:solidFill>
              </a:rPr>
              <a:t>Instructor Note</a:t>
            </a:r>
          </a:p>
          <a:p>
            <a:pPr lvl="1" defTabSz="446088">
              <a:lnSpc>
                <a:spcPct val="90000"/>
              </a:lnSpc>
              <a:spcBef>
                <a:spcPct val="0"/>
              </a:spcBef>
              <a:tabLst>
                <a:tab pos="433388" algn="l"/>
              </a:tabLst>
            </a:pPr>
            <a:r>
              <a:rPr lang="en-US" altLang="zh-CN">
                <a:solidFill>
                  <a:srgbClr val="0000FF"/>
                </a:solidFill>
              </a:rPr>
              <a:t>In order to demonstrate the code example in the notes, you must first run the script file </a:t>
            </a:r>
            <a:r>
              <a:rPr lang="en-US" altLang="zh-CN">
                <a:solidFill>
                  <a:srgbClr val="0000FF"/>
                </a:solidFill>
                <a:latin typeface="Courier New" pitchFamily="49" charset="0"/>
              </a:rPr>
              <a:t>\labs\cre_reward.sql</a:t>
            </a:r>
            <a:r>
              <a:rPr lang="en-US" altLang="zh-CN">
                <a:solidFill>
                  <a:srgbClr val="0000FF"/>
                </a:solidFill>
              </a:rPr>
              <a:t>, which creates the </a:t>
            </a:r>
            <a:r>
              <a:rPr lang="en-US" altLang="zh-CN">
                <a:solidFill>
                  <a:srgbClr val="0000FF"/>
                </a:solidFill>
                <a:latin typeface="Courier New" pitchFamily="49" charset="0"/>
              </a:rPr>
              <a:t>REWARDS</a:t>
            </a:r>
            <a:r>
              <a:rPr lang="en-US" altLang="zh-CN">
                <a:solidFill>
                  <a:srgbClr val="0000FF"/>
                </a:solidFill>
              </a:rPr>
              <a:t> table and inserts records into the table.</a:t>
            </a:r>
          </a:p>
          <a:p>
            <a:pPr lvl="1" defTabSz="446088">
              <a:lnSpc>
                <a:spcPct val="90000"/>
              </a:lnSpc>
              <a:spcBef>
                <a:spcPct val="0"/>
              </a:spcBef>
              <a:tabLst>
                <a:tab pos="433388" algn="l"/>
              </a:tabLst>
            </a:pPr>
            <a:r>
              <a:rPr lang="en-US" altLang="zh-CN">
                <a:solidFill>
                  <a:srgbClr val="0000FF"/>
                </a:solidFill>
              </a:rPr>
              <a:t>Remember to </a:t>
            </a:r>
            <a:r>
              <a:rPr lang="en-US" altLang="zh-CN" b="1">
                <a:solidFill>
                  <a:srgbClr val="0000FF"/>
                </a:solidFill>
              </a:rPr>
              <a:t>rollback</a:t>
            </a:r>
            <a:r>
              <a:rPr lang="en-US" altLang="zh-CN">
                <a:solidFill>
                  <a:srgbClr val="0000FF"/>
                </a:solidFill>
              </a:rPr>
              <a:t> the transaction if you demo the script in the slide or notes page. This is very important as if this is not done, the outputs shown in the practices will not match.</a:t>
            </a:r>
          </a:p>
          <a:p>
            <a:pPr lvl="1" defTabSz="446088">
              <a:lnSpc>
                <a:spcPct val="90000"/>
              </a:lnSpc>
              <a:tabLst>
                <a:tab pos="433388" algn="l"/>
              </a:tabLst>
            </a:pPr>
            <a:endParaRPr lang="en-US" altLang="zh-CN">
              <a:solidFill>
                <a:srgbClr val="0000FF"/>
              </a:solidFill>
            </a:endParaRPr>
          </a:p>
          <a:p>
            <a:pPr marL="538163" lvl="2" indent="-211138" defTabSz="446088">
              <a:lnSpc>
                <a:spcPct val="90000"/>
              </a:lnSpc>
              <a:spcBef>
                <a:spcPct val="0"/>
              </a:spcBef>
              <a:buFont typeface="Times New Roman" pitchFamily="18" charset="0"/>
              <a:buNone/>
              <a:tabLst>
                <a:tab pos="433388" algn="l"/>
              </a:tabLst>
            </a:pPr>
            <a:endParaRPr lang="en-US" altLang="zh-CN">
              <a:latin typeface="Courier New" pitchFamily="49" charset="0"/>
            </a:endParaRPr>
          </a:p>
        </p:txBody>
      </p:sp>
      <p:sp>
        <p:nvSpPr>
          <p:cNvPr id="49155" name="Rectangle 3"/>
          <p:cNvSpPr>
            <a:spLocks noGrp="1" noRot="1" noChangeAspect="1" noChangeArrowheads="1" noTextEdit="1"/>
          </p:cNvSpPr>
          <p:nvPr>
            <p:ph type="sldImg"/>
          </p:nvPr>
        </p:nvSpPr>
        <p:spPr>
          <a:xfrm>
            <a:off x="446088" y="171450"/>
            <a:ext cx="5911850" cy="4435475"/>
          </a:xfrm>
          <a:prstGeom prst="rect">
            <a:avLst/>
          </a:prstGeo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3000" y="685800"/>
            <a:ext cx="4572000" cy="3429000"/>
          </a:xfrm>
          <a:prstGeom prst="rect">
            <a:avLst/>
          </a:prstGeom>
          <a:ln cap="flat"/>
        </p:spPr>
      </p:sp>
      <p:sp>
        <p:nvSpPr>
          <p:cNvPr id="53251" name="Rectangle 3"/>
          <p:cNvSpPr>
            <a:spLocks noGrp="1" noChangeArrowheads="1"/>
          </p:cNvSpPr>
          <p:nvPr>
            <p:ph type="body" idx="1"/>
          </p:nvPr>
        </p:nvSpPr>
        <p:spPr>
          <a:xfrm>
            <a:off x="398463" y="4757492"/>
            <a:ext cx="5935662" cy="3749629"/>
          </a:xfrm>
          <a:noFill/>
          <a:ln/>
        </p:spPr>
        <p:txBody>
          <a:bodyPr/>
          <a:lstStyle/>
          <a:p>
            <a:r>
              <a:rPr lang="en-US" altLang="zh-CN"/>
              <a:t>Correlated </a:t>
            </a:r>
            <a:r>
              <a:rPr lang="en-US" altLang="zh-CN">
                <a:latin typeface="Courier New" pitchFamily="49" charset="0"/>
              </a:rPr>
              <a:t>DELETE</a:t>
            </a:r>
            <a:endParaRPr lang="en-US" altLang="zh-CN"/>
          </a:p>
          <a:p>
            <a:pPr lvl="1"/>
            <a:r>
              <a:rPr lang="en-US" altLang="zh-CN"/>
              <a:t>In the case of a </a:t>
            </a:r>
            <a:r>
              <a:rPr lang="en-US" altLang="zh-CN">
                <a:latin typeface="Courier New" pitchFamily="49" charset="0"/>
              </a:rPr>
              <a:t>DELETE</a:t>
            </a:r>
            <a:r>
              <a:rPr lang="en-US" altLang="zh-CN"/>
              <a:t> statement, you can use a </a:t>
            </a:r>
            <a:r>
              <a:rPr lang="en-US" altLang="zh-CN">
                <a:solidFill>
                  <a:srgbClr val="FC0128"/>
                </a:solidFill>
              </a:rPr>
              <a:t>correlated subquery to delete</a:t>
            </a:r>
            <a:r>
              <a:rPr lang="en-US" altLang="zh-CN"/>
              <a:t> only those rows that also exist in another table. </a:t>
            </a:r>
            <a:r>
              <a:rPr lang="en-US" altLang="zh-CN">
                <a:latin typeface="TimesNewRoman" charset="0"/>
              </a:rPr>
              <a:t>If you decide that you will maintain only the last four job history records in the </a:t>
            </a:r>
            <a:r>
              <a:rPr lang="en-US" altLang="zh-CN">
                <a:latin typeface="Courier New" pitchFamily="49" charset="0"/>
              </a:rPr>
              <a:t>JOB_HISTORY</a:t>
            </a:r>
            <a:r>
              <a:rPr lang="en-US" altLang="zh-CN">
                <a:latin typeface="TimesNewRoman" charset="0"/>
              </a:rPr>
              <a:t> table, then when an employee transfers to a fifth job, you delete the oldest </a:t>
            </a:r>
            <a:r>
              <a:rPr lang="en-US" altLang="zh-CN">
                <a:latin typeface="Courier New" pitchFamily="49" charset="0"/>
              </a:rPr>
              <a:t>JOB_HISTORY</a:t>
            </a:r>
            <a:r>
              <a:rPr lang="en-US" altLang="zh-CN">
                <a:latin typeface="TimesNewRoman" charset="0"/>
              </a:rPr>
              <a:t> row by looking up the </a:t>
            </a:r>
            <a:r>
              <a:rPr lang="en-US" altLang="zh-CN">
                <a:latin typeface="Courier New" pitchFamily="49" charset="0"/>
              </a:rPr>
              <a:t>JOB_HISTORY</a:t>
            </a:r>
            <a:r>
              <a:rPr lang="en-US" altLang="zh-CN">
                <a:latin typeface="TimesNewRoman" charset="0"/>
              </a:rPr>
              <a:t> table for the </a:t>
            </a:r>
            <a:r>
              <a:rPr lang="en-US" altLang="zh-CN">
                <a:latin typeface="Courier New" pitchFamily="49" charset="0"/>
              </a:rPr>
              <a:t>MIN(START_DATE)</a:t>
            </a:r>
            <a:r>
              <a:rPr lang="en-US" altLang="zh-CN">
                <a:latin typeface="TimesNewRoman" charset="0"/>
              </a:rPr>
              <a:t>for the employee. The following code illustrates how the preceding operation can be performed using a </a:t>
            </a:r>
            <a:r>
              <a:rPr lang="en-US" altLang="zh-CN"/>
              <a:t>correlated </a:t>
            </a:r>
            <a:r>
              <a:rPr lang="en-US" altLang="zh-CN">
                <a:latin typeface="Courier New" pitchFamily="49" charset="0"/>
              </a:rPr>
              <a:t>DELETE</a:t>
            </a:r>
            <a:r>
              <a:rPr lang="en-US" altLang="zh-CN">
                <a:latin typeface="TimesNewRoman" charset="0"/>
              </a:rPr>
              <a:t>:</a:t>
            </a:r>
          </a:p>
          <a:p>
            <a:pPr lvl="1"/>
            <a:r>
              <a:rPr lang="en-US" altLang="zh-CN">
                <a:latin typeface="Courier New" pitchFamily="49" charset="0"/>
              </a:rPr>
              <a:t>   DELETE FROM job_history JH</a:t>
            </a:r>
          </a:p>
          <a:p>
            <a:pPr lvl="1">
              <a:spcBef>
                <a:spcPct val="0"/>
              </a:spcBef>
            </a:pPr>
            <a:r>
              <a:rPr lang="en-US" altLang="zh-CN">
                <a:latin typeface="Courier New" pitchFamily="49" charset="0"/>
              </a:rPr>
              <a:t>   WHERE  employee_id =</a:t>
            </a:r>
          </a:p>
          <a:p>
            <a:pPr lvl="1">
              <a:spcBef>
                <a:spcPct val="0"/>
              </a:spcBef>
            </a:pPr>
            <a:r>
              <a:rPr lang="en-US" altLang="zh-CN">
                <a:latin typeface="Courier New" pitchFamily="49" charset="0"/>
              </a:rPr>
              <a:t>         (SELECT employee_id </a:t>
            </a:r>
          </a:p>
          <a:p>
            <a:pPr lvl="1">
              <a:spcBef>
                <a:spcPct val="0"/>
              </a:spcBef>
            </a:pPr>
            <a:r>
              <a:rPr lang="en-US" altLang="zh-CN">
                <a:latin typeface="Courier New" pitchFamily="49" charset="0"/>
              </a:rPr>
              <a:t>          FROM   employees E</a:t>
            </a:r>
          </a:p>
          <a:p>
            <a:pPr lvl="1">
              <a:spcBef>
                <a:spcPct val="0"/>
              </a:spcBef>
            </a:pPr>
            <a:r>
              <a:rPr lang="en-US" altLang="zh-CN">
                <a:latin typeface="Courier New" pitchFamily="49" charset="0"/>
              </a:rPr>
              <a:t>          WHERE  JH.employee_id = E.employee_id</a:t>
            </a:r>
          </a:p>
          <a:p>
            <a:pPr lvl="1">
              <a:spcBef>
                <a:spcPct val="0"/>
              </a:spcBef>
            </a:pPr>
            <a:r>
              <a:rPr lang="en-US" altLang="zh-CN">
                <a:latin typeface="Courier New" pitchFamily="49" charset="0"/>
              </a:rPr>
              <a:t>          AND    start_date =</a:t>
            </a:r>
          </a:p>
          <a:p>
            <a:pPr lvl="1">
              <a:spcBef>
                <a:spcPct val="0"/>
              </a:spcBef>
            </a:pPr>
            <a:r>
              <a:rPr lang="en-US" altLang="zh-CN">
                <a:latin typeface="Courier New" pitchFamily="49" charset="0"/>
              </a:rPr>
              <a:t>                (SELECT MIN(start_date)  </a:t>
            </a:r>
          </a:p>
          <a:p>
            <a:pPr lvl="1">
              <a:spcBef>
                <a:spcPct val="0"/>
              </a:spcBef>
            </a:pPr>
            <a:r>
              <a:rPr lang="en-US" altLang="zh-CN">
                <a:latin typeface="Courier New" pitchFamily="49" charset="0"/>
              </a:rPr>
              <a:t>                 FROM   job_history JH</a:t>
            </a:r>
          </a:p>
          <a:p>
            <a:pPr lvl="1">
              <a:spcBef>
                <a:spcPct val="0"/>
              </a:spcBef>
            </a:pPr>
            <a:r>
              <a:rPr lang="en-US" altLang="zh-CN">
                <a:latin typeface="Courier New" pitchFamily="49" charset="0"/>
              </a:rPr>
              <a:t>                 WHERE  JH.employee_id = E.employee_id)</a:t>
            </a:r>
          </a:p>
          <a:p>
            <a:pPr lvl="1">
              <a:spcBef>
                <a:spcPct val="0"/>
              </a:spcBef>
            </a:pPr>
            <a:r>
              <a:rPr lang="en-US" altLang="zh-CN">
                <a:latin typeface="Courier New" pitchFamily="49" charset="0"/>
              </a:rPr>
              <a:t>                 AND 5 &gt;  (SELECT COUNT(*)  </a:t>
            </a:r>
          </a:p>
          <a:p>
            <a:pPr lvl="1">
              <a:spcBef>
                <a:spcPct val="0"/>
              </a:spcBef>
            </a:pPr>
            <a:r>
              <a:rPr lang="en-US" altLang="zh-CN">
                <a:latin typeface="Courier New" pitchFamily="49" charset="0"/>
              </a:rPr>
              <a:t>                           FROM   job_history JH</a:t>
            </a:r>
          </a:p>
          <a:p>
            <a:pPr lvl="1">
              <a:spcBef>
                <a:spcPct val="0"/>
              </a:spcBef>
            </a:pPr>
            <a:r>
              <a:rPr lang="en-US" altLang="zh-CN">
                <a:latin typeface="Courier New" pitchFamily="49" charset="0"/>
              </a:rPr>
              <a:t>                           WHERE  JH.employee_id = E.employee_id</a:t>
            </a:r>
          </a:p>
          <a:p>
            <a:pPr lvl="1">
              <a:spcBef>
                <a:spcPct val="0"/>
              </a:spcBef>
            </a:pPr>
            <a:r>
              <a:rPr lang="en-US" altLang="zh-CN">
                <a:latin typeface="Courier New" pitchFamily="49" charset="0"/>
              </a:rPr>
              <a:t>                           GROUP  BY employee_id</a:t>
            </a:r>
          </a:p>
          <a:p>
            <a:pPr lvl="1">
              <a:spcBef>
                <a:spcPct val="0"/>
              </a:spcBef>
            </a:pPr>
            <a:r>
              <a:rPr lang="en-US" altLang="zh-CN">
                <a:latin typeface="Courier New" pitchFamily="49" charset="0"/>
              </a:rPr>
              <a:t>                           HAVING COUNT(*) &gt;= 4));</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p:spPr>
        <p:txBody>
          <a:bodyPr/>
          <a:lstStyle/>
          <a:p>
            <a:pPr>
              <a:tabLst>
                <a:tab pos="338138" algn="r"/>
                <a:tab pos="501650" algn="l"/>
              </a:tabLst>
            </a:pPr>
            <a:r>
              <a:rPr lang="en-US" altLang="zh-CN"/>
              <a:t>Correlated </a:t>
            </a:r>
            <a:r>
              <a:rPr lang="en-US" altLang="zh-CN">
                <a:latin typeface="Courier New" pitchFamily="49" charset="0"/>
              </a:rPr>
              <a:t>DELETE</a:t>
            </a:r>
            <a:r>
              <a:rPr lang="en-US" altLang="zh-CN"/>
              <a:t> (continued)</a:t>
            </a:r>
          </a:p>
          <a:p>
            <a:pPr lvl="1">
              <a:tabLst>
                <a:tab pos="338138" algn="r"/>
                <a:tab pos="501650" algn="l"/>
              </a:tabLst>
            </a:pPr>
            <a:r>
              <a:rPr lang="en-US" altLang="zh-CN" b="1"/>
              <a:t>Example</a:t>
            </a:r>
            <a:endParaRPr lang="en-US" altLang="zh-CN"/>
          </a:p>
          <a:p>
            <a:pPr lvl="1">
              <a:tabLst>
                <a:tab pos="338138" algn="r"/>
                <a:tab pos="501650" algn="l"/>
              </a:tabLst>
            </a:pPr>
            <a:r>
              <a:rPr lang="en-US" altLang="zh-CN"/>
              <a:t>Two tables are used in this example. They are:</a:t>
            </a:r>
          </a:p>
          <a:p>
            <a:pPr lvl="2">
              <a:tabLst>
                <a:tab pos="338138" algn="r"/>
                <a:tab pos="501650" algn="l"/>
              </a:tabLst>
            </a:pPr>
            <a:r>
              <a:rPr lang="en-US" altLang="zh-CN"/>
              <a:t>The </a:t>
            </a:r>
            <a:r>
              <a:rPr lang="en-US" altLang="zh-CN">
                <a:latin typeface="Courier New" pitchFamily="49" charset="0"/>
              </a:rPr>
              <a:t>EMPLOYEES</a:t>
            </a:r>
            <a:r>
              <a:rPr lang="en-US" altLang="zh-CN"/>
              <a:t> table, which gives details of all the current employees</a:t>
            </a:r>
          </a:p>
          <a:p>
            <a:pPr lvl="2">
              <a:tabLst>
                <a:tab pos="338138" algn="r"/>
                <a:tab pos="501650" algn="l"/>
              </a:tabLst>
            </a:pPr>
            <a:r>
              <a:rPr lang="en-US" altLang="zh-CN"/>
              <a:t>The </a:t>
            </a:r>
            <a:r>
              <a:rPr lang="en-US" altLang="zh-CN">
                <a:latin typeface="Courier New" pitchFamily="49" charset="0"/>
              </a:rPr>
              <a:t>EMP_HISTORY</a:t>
            </a:r>
            <a:r>
              <a:rPr lang="en-US" altLang="zh-CN"/>
              <a:t> table, which gives details of previous employees</a:t>
            </a:r>
          </a:p>
          <a:p>
            <a:pPr lvl="1">
              <a:tabLst>
                <a:tab pos="338138" algn="r"/>
                <a:tab pos="501650" algn="l"/>
              </a:tabLst>
            </a:pPr>
            <a:r>
              <a:rPr lang="en-US" altLang="zh-CN">
                <a:latin typeface="Courier New" pitchFamily="49" charset="0"/>
              </a:rPr>
              <a:t>EMP_HISTORY</a:t>
            </a:r>
            <a:r>
              <a:rPr lang="en-US" altLang="zh-CN"/>
              <a:t> contains data regarding previous employees, so it would be erroneous if the same employee’s record existed in both the </a:t>
            </a:r>
            <a:r>
              <a:rPr lang="en-US" altLang="zh-CN">
                <a:latin typeface="Courier New" pitchFamily="49" charset="0"/>
              </a:rPr>
              <a:t>EMPLOYEES</a:t>
            </a:r>
            <a:r>
              <a:rPr lang="en-US" altLang="zh-CN"/>
              <a:t> and </a:t>
            </a:r>
            <a:r>
              <a:rPr lang="en-US" altLang="zh-CN">
                <a:latin typeface="Courier New" pitchFamily="49" charset="0"/>
              </a:rPr>
              <a:t>EMP_HISTORY</a:t>
            </a:r>
            <a:r>
              <a:rPr lang="en-US" altLang="zh-CN"/>
              <a:t> tables. You can delete such erroneous records by using the correlated subquery shown in the slide.</a:t>
            </a:r>
          </a:p>
          <a:p>
            <a:pPr lvl="1">
              <a:tabLst>
                <a:tab pos="338138" algn="r"/>
                <a:tab pos="501650" algn="l"/>
              </a:tabLst>
            </a:pPr>
            <a:endParaRPr lang="en-US" altLang="zh-CN"/>
          </a:p>
          <a:p>
            <a:pPr lvl="1">
              <a:tabLst>
                <a:tab pos="338138" algn="r"/>
                <a:tab pos="501650" algn="l"/>
              </a:tabLst>
            </a:pPr>
            <a:endParaRPr lang="en-US" altLang="zh-CN"/>
          </a:p>
          <a:p>
            <a:pPr lvl="1">
              <a:tabLst>
                <a:tab pos="338138" algn="r"/>
                <a:tab pos="501650" algn="l"/>
              </a:tabLst>
            </a:pPr>
            <a:endParaRPr lang="en-US" altLang="zh-CN"/>
          </a:p>
          <a:p>
            <a:pPr lvl="1">
              <a:tabLst>
                <a:tab pos="338138" algn="r"/>
                <a:tab pos="501650" algn="l"/>
              </a:tabLst>
            </a:pPr>
            <a:endParaRPr lang="en-US" altLang="zh-CN"/>
          </a:p>
          <a:p>
            <a:pPr lvl="1">
              <a:tabLst>
                <a:tab pos="338138" algn="r"/>
                <a:tab pos="501650" algn="l"/>
              </a:tabLst>
            </a:pPr>
            <a:endParaRPr lang="en-US" altLang="zh-CN"/>
          </a:p>
          <a:p>
            <a:pPr lvl="1">
              <a:tabLst>
                <a:tab pos="338138" algn="r"/>
                <a:tab pos="501650" algn="l"/>
              </a:tabLst>
            </a:pPr>
            <a:endParaRPr lang="en-US" altLang="zh-CN"/>
          </a:p>
          <a:p>
            <a:pPr>
              <a:tabLst>
                <a:tab pos="338138" algn="r"/>
                <a:tab pos="501650" algn="l"/>
              </a:tabLst>
            </a:pPr>
            <a:r>
              <a:rPr lang="en-US" altLang="zh-CN">
                <a:solidFill>
                  <a:srgbClr val="0000FF"/>
                </a:solidFill>
              </a:rPr>
              <a:t>Instructor Note</a:t>
            </a:r>
          </a:p>
          <a:p>
            <a:pPr lvl="1">
              <a:tabLst>
                <a:tab pos="338138" algn="r"/>
                <a:tab pos="501650" algn="l"/>
              </a:tabLst>
            </a:pPr>
            <a:r>
              <a:rPr lang="en-US" altLang="zh-CN">
                <a:solidFill>
                  <a:srgbClr val="0000FF"/>
                </a:solidFill>
              </a:rPr>
              <a:t>In order to demonstrate the code example in the slide, you must first run the script file </a:t>
            </a:r>
            <a:r>
              <a:rPr lang="en-US" altLang="zh-CN">
                <a:solidFill>
                  <a:srgbClr val="0000FF"/>
                </a:solidFill>
                <a:latin typeface="Courier New" pitchFamily="49" charset="0"/>
              </a:rPr>
              <a:t>\labs\cre_emphistory.sql</a:t>
            </a:r>
            <a:r>
              <a:rPr lang="en-US" altLang="zh-CN">
                <a:solidFill>
                  <a:srgbClr val="0000FF"/>
                </a:solidFill>
              </a:rPr>
              <a:t>, which creates the </a:t>
            </a:r>
            <a:r>
              <a:rPr lang="en-US" altLang="zh-CN">
                <a:solidFill>
                  <a:srgbClr val="0000FF"/>
                </a:solidFill>
                <a:latin typeface="Courier New" pitchFamily="49" charset="0"/>
              </a:rPr>
              <a:t>EMP_HISTORY</a:t>
            </a:r>
            <a:r>
              <a:rPr lang="en-US" altLang="zh-CN">
                <a:solidFill>
                  <a:srgbClr val="0000FF"/>
                </a:solidFill>
              </a:rPr>
              <a:t> table and inserts records into the table.</a:t>
            </a:r>
          </a:p>
        </p:txBody>
      </p:sp>
      <p:sp>
        <p:nvSpPr>
          <p:cNvPr id="55299" name="Rectangle 3"/>
          <p:cNvSpPr>
            <a:spLocks noChangeArrowheads="1"/>
          </p:cNvSpPr>
          <p:nvPr/>
        </p:nvSpPr>
        <p:spPr bwMode="auto">
          <a:xfrm>
            <a:off x="841375" y="6868747"/>
            <a:ext cx="4478338" cy="1026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0" name="Rectangle 4"/>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Rectangle 4"/>
          <p:cNvSpPr>
            <a:spLocks noGrp="1" noRot="1" noChangeAspect="1" noChangeArrowheads="1" noTextEdit="1"/>
          </p:cNvSpPr>
          <p:nvPr>
            <p:ph type="sldImg"/>
          </p:nvPr>
        </p:nvSpPr>
        <p:spPr>
          <a:xfrm>
            <a:off x="1143000" y="685800"/>
            <a:ext cx="4572000" cy="3429000"/>
          </a:xfrm>
          <a:prstGeom prst="rect">
            <a:avLst/>
          </a:prstGeom>
          <a:ln cap="flat"/>
        </p:spPr>
      </p:sp>
      <p:sp>
        <p:nvSpPr>
          <p:cNvPr id="57349" name="Rectangle 5"/>
          <p:cNvSpPr>
            <a:spLocks noGrp="1" noChangeArrowheads="1"/>
          </p:cNvSpPr>
          <p:nvPr>
            <p:ph type="body" idx="1"/>
          </p:nvPr>
        </p:nvSpPr>
        <p:spPr>
          <a:noFill/>
          <a:ln/>
        </p:spPr>
        <p:txBody>
          <a:bodyPr/>
          <a:lstStyle/>
          <a:p>
            <a:r>
              <a:rPr lang="en-US" altLang="zh-CN"/>
              <a:t>The </a:t>
            </a:r>
            <a:r>
              <a:rPr lang="en-US" altLang="zh-CN">
                <a:latin typeface="Courier New" pitchFamily="49" charset="0"/>
              </a:rPr>
              <a:t>WITH</a:t>
            </a:r>
            <a:r>
              <a:rPr lang="en-US" altLang="zh-CN"/>
              <a:t> clause</a:t>
            </a:r>
          </a:p>
          <a:p>
            <a:pPr lvl="1"/>
            <a:r>
              <a:rPr lang="en-US" altLang="zh-CN"/>
              <a:t>Using the </a:t>
            </a:r>
            <a:r>
              <a:rPr lang="en-US" altLang="zh-CN">
                <a:latin typeface="Courier New" pitchFamily="49" charset="0"/>
              </a:rPr>
              <a:t>WITH</a:t>
            </a:r>
            <a:r>
              <a:rPr lang="en-US" altLang="zh-CN"/>
              <a:t> clause, you can define a query block before using it in a query. The </a:t>
            </a:r>
            <a:r>
              <a:rPr lang="en-US" altLang="zh-CN">
                <a:latin typeface="Courier New" pitchFamily="49" charset="0"/>
              </a:rPr>
              <a:t>WITH</a:t>
            </a:r>
            <a:r>
              <a:rPr lang="en-US" altLang="zh-CN"/>
              <a:t> clause (formally known as </a:t>
            </a:r>
            <a:r>
              <a:rPr lang="en-US" altLang="zh-CN">
                <a:latin typeface="Courier New" pitchFamily="49" charset="0"/>
              </a:rPr>
              <a:t>subquery_factoring_clause</a:t>
            </a:r>
            <a:r>
              <a:rPr lang="en-US" altLang="zh-CN"/>
              <a:t>) enables you to reuse the same query block in a </a:t>
            </a:r>
            <a:r>
              <a:rPr lang="en-US" altLang="zh-CN">
                <a:latin typeface="Courier New" pitchFamily="49" charset="0"/>
              </a:rPr>
              <a:t>SELECT</a:t>
            </a:r>
            <a:r>
              <a:rPr lang="en-US" altLang="zh-CN"/>
              <a:t> statement when it occurs more than once within a complex query. This is particularly useful when a query has many references to the same query block and there are joins and aggregations. </a:t>
            </a:r>
          </a:p>
          <a:p>
            <a:pPr lvl="1"/>
            <a:r>
              <a:rPr lang="en-US" altLang="zh-CN"/>
              <a:t>Using the </a:t>
            </a:r>
            <a:r>
              <a:rPr lang="en-US" altLang="zh-CN">
                <a:latin typeface="Courier New" pitchFamily="49" charset="0"/>
              </a:rPr>
              <a:t>WITH</a:t>
            </a:r>
            <a:r>
              <a:rPr lang="en-US" altLang="zh-CN"/>
              <a:t> clause, you can reuse the same query when it is high cost to evaluate the query block and it occurs more than once within a complex query. Using the </a:t>
            </a:r>
            <a:r>
              <a:rPr lang="en-US" altLang="zh-CN">
                <a:latin typeface="Courier New" pitchFamily="49" charset="0"/>
              </a:rPr>
              <a:t>WITH</a:t>
            </a:r>
            <a:r>
              <a:rPr lang="en-US" altLang="zh-CN"/>
              <a:t> clause, the Oracle Server retrieves the results of a query block and stores it in the user’s temporary tablespace. This can improve performance.</a:t>
            </a:r>
          </a:p>
          <a:p>
            <a:pPr lvl="1"/>
            <a:r>
              <a:rPr lang="en-US" altLang="zh-CN" b="1">
                <a:latin typeface="Courier New" pitchFamily="49" charset="0"/>
              </a:rPr>
              <a:t>WITH</a:t>
            </a:r>
            <a:r>
              <a:rPr lang="en-US" altLang="zh-CN" b="1"/>
              <a:t> Clause Benefits</a:t>
            </a:r>
          </a:p>
          <a:p>
            <a:pPr lvl="2"/>
            <a:r>
              <a:rPr lang="en-US" altLang="zh-CN"/>
              <a:t>Makes the query easy to read</a:t>
            </a:r>
          </a:p>
          <a:p>
            <a:pPr lvl="2"/>
            <a:r>
              <a:rPr lang="en-US" altLang="zh-CN"/>
              <a:t>Evaluates a clause only once, even if it appears multiple times in the query, thereby </a:t>
            </a:r>
            <a:br>
              <a:rPr lang="en-US" altLang="zh-CN"/>
            </a:br>
            <a:r>
              <a:rPr lang="en-US" altLang="zh-CN"/>
              <a:t>enhancing performance </a:t>
            </a:r>
          </a:p>
          <a:p>
            <a:pPr lvl="1"/>
            <a:endParaRPr lang="en-US" altLang="zh-CN"/>
          </a:p>
          <a:p>
            <a:endParaRPr lang="zh-CN" altLang="en-US" b="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4"/>
          <p:cNvSpPr>
            <a:spLocks noGrp="1" noChangeArrowheads="1"/>
          </p:cNvSpPr>
          <p:nvPr>
            <p:ph type="body" idx="1"/>
          </p:nvPr>
        </p:nvSpPr>
        <p:spPr>
          <a:xfrm>
            <a:off x="409575" y="4763860"/>
            <a:ext cx="5995988" cy="3752814"/>
          </a:xfrm>
          <a:noFill/>
          <a:ln/>
        </p:spPr>
        <p:txBody>
          <a:bodyPr/>
          <a:lstStyle/>
          <a:p>
            <a:r>
              <a:rPr lang="en-US" altLang="zh-CN">
                <a:latin typeface="Courier New" pitchFamily="49" charset="0"/>
              </a:rPr>
              <a:t>WITH</a:t>
            </a:r>
            <a:r>
              <a:rPr lang="en-US" altLang="zh-CN"/>
              <a:t> Clause: Example (continued)</a:t>
            </a:r>
          </a:p>
          <a:p>
            <a:pPr lvl="1">
              <a:lnSpc>
                <a:spcPct val="95000"/>
              </a:lnSpc>
            </a:pPr>
            <a:r>
              <a:rPr lang="en-US" altLang="zh-CN"/>
              <a:t>The SQL code in the slide is an example of a situation in which you can improve performance and write SQL more simply by using the </a:t>
            </a:r>
            <a:r>
              <a:rPr lang="en-US" altLang="zh-CN">
                <a:latin typeface="Courier New" pitchFamily="49" charset="0"/>
              </a:rPr>
              <a:t>WITH</a:t>
            </a:r>
            <a:r>
              <a:rPr lang="en-US" altLang="zh-CN"/>
              <a:t> clause. The query creates the query names </a:t>
            </a:r>
            <a:r>
              <a:rPr lang="en-US" altLang="zh-CN">
                <a:latin typeface="Courier New" pitchFamily="49" charset="0"/>
              </a:rPr>
              <a:t>DEPT_COSTS</a:t>
            </a:r>
            <a:r>
              <a:rPr lang="en-US" altLang="zh-CN"/>
              <a:t> and </a:t>
            </a:r>
            <a:r>
              <a:rPr lang="en-US" altLang="zh-CN">
                <a:latin typeface="Courier New" pitchFamily="49" charset="0"/>
              </a:rPr>
              <a:t>AVG_COST</a:t>
            </a:r>
            <a:r>
              <a:rPr lang="en-US" altLang="zh-CN"/>
              <a:t> and then uses them in the body of the main query. Internally, the </a:t>
            </a:r>
            <a:r>
              <a:rPr lang="en-US" altLang="zh-CN">
                <a:latin typeface="Courier New" pitchFamily="49" charset="0"/>
              </a:rPr>
              <a:t>WITH</a:t>
            </a:r>
            <a:r>
              <a:rPr lang="en-US" altLang="zh-CN"/>
              <a:t> clause is resolved either as an in-line view or a temporary table. The optimizer chooses the appropriate resolution depending on the cost or benefit of temporarily storing the results of the </a:t>
            </a:r>
            <a:r>
              <a:rPr lang="en-US" altLang="zh-CN">
                <a:latin typeface="Courier New" pitchFamily="49" charset="0"/>
              </a:rPr>
              <a:t>WITH </a:t>
            </a:r>
            <a:r>
              <a:rPr lang="en-US" altLang="zh-CN"/>
              <a:t>clause.</a:t>
            </a:r>
          </a:p>
          <a:p>
            <a:pPr lvl="1">
              <a:lnSpc>
                <a:spcPct val="95000"/>
              </a:lnSpc>
            </a:pPr>
            <a:r>
              <a:rPr lang="en-US" altLang="zh-CN" b="1"/>
              <a:t>Note:</a:t>
            </a:r>
            <a:r>
              <a:rPr lang="en-US" altLang="zh-CN"/>
              <a:t> A subquery in the </a:t>
            </a:r>
            <a:r>
              <a:rPr lang="en-US" altLang="zh-CN">
                <a:latin typeface="Courier New" pitchFamily="49" charset="0"/>
              </a:rPr>
              <a:t>FROM</a:t>
            </a:r>
            <a:r>
              <a:rPr lang="en-US" altLang="zh-CN"/>
              <a:t> clause of a </a:t>
            </a:r>
            <a:r>
              <a:rPr lang="en-US" altLang="zh-CN">
                <a:latin typeface="Courier New" pitchFamily="49" charset="0"/>
              </a:rPr>
              <a:t>SELECT</a:t>
            </a:r>
            <a:r>
              <a:rPr lang="en-US" altLang="zh-CN"/>
              <a:t> statement is also called an in-line view.</a:t>
            </a:r>
          </a:p>
          <a:p>
            <a:pPr lvl="1">
              <a:lnSpc>
                <a:spcPct val="95000"/>
              </a:lnSpc>
            </a:pPr>
            <a:r>
              <a:rPr lang="en-US" altLang="zh-CN"/>
              <a:t>The output generated by the SQL code on the slide will be as follows:</a:t>
            </a:r>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endParaRPr lang="en-US" altLang="zh-CN"/>
          </a:p>
          <a:p>
            <a:pPr>
              <a:lnSpc>
                <a:spcPct val="95000"/>
              </a:lnSpc>
            </a:pPr>
            <a:r>
              <a:rPr lang="en-US" altLang="zh-CN"/>
              <a:t>The </a:t>
            </a:r>
            <a:r>
              <a:rPr lang="en-US" altLang="zh-CN">
                <a:latin typeface="Courier New" pitchFamily="49" charset="0"/>
              </a:rPr>
              <a:t>WITH</a:t>
            </a:r>
            <a:r>
              <a:rPr lang="en-US" altLang="zh-CN"/>
              <a:t> Clause Usage Notes</a:t>
            </a:r>
          </a:p>
          <a:p>
            <a:pPr lvl="2"/>
            <a:r>
              <a:rPr lang="en-US" altLang="zh-CN"/>
              <a:t>It is used only with </a:t>
            </a:r>
            <a:r>
              <a:rPr lang="en-US" altLang="zh-CN">
                <a:latin typeface="Courier New" pitchFamily="49" charset="0"/>
              </a:rPr>
              <a:t>SELECT</a:t>
            </a:r>
            <a:r>
              <a:rPr lang="en-US" altLang="zh-CN"/>
              <a:t> statements.</a:t>
            </a:r>
          </a:p>
          <a:p>
            <a:pPr lvl="2"/>
            <a:r>
              <a:rPr lang="en-US" altLang="zh-CN"/>
              <a:t>A query name is visible to all </a:t>
            </a:r>
            <a:r>
              <a:rPr lang="en-US" altLang="zh-CN">
                <a:latin typeface="Courier New" pitchFamily="49" charset="0"/>
              </a:rPr>
              <a:t>WITH</a:t>
            </a:r>
            <a:r>
              <a:rPr lang="en-US" altLang="zh-CN"/>
              <a:t> element query blocks (including their subquery blocks) defined after it and the main query block itself (including its subquery blocks).</a:t>
            </a:r>
          </a:p>
          <a:p>
            <a:pPr lvl="2"/>
            <a:r>
              <a:rPr lang="en-US" altLang="zh-CN"/>
              <a:t>When the query name is the same as an existing table name, the parser searches from the inside out, the query block name takes precedence over the table name.</a:t>
            </a:r>
          </a:p>
          <a:p>
            <a:pPr lvl="2"/>
            <a:r>
              <a:rPr lang="en-US" altLang="zh-CN"/>
              <a:t>The </a:t>
            </a:r>
            <a:r>
              <a:rPr lang="en-US" altLang="zh-CN">
                <a:latin typeface="Courier New" pitchFamily="49" charset="0"/>
              </a:rPr>
              <a:t>WITH</a:t>
            </a:r>
            <a:r>
              <a:rPr lang="en-US" altLang="zh-CN"/>
              <a:t> clause can hold more than one query. Each query is then separated by a comma.</a:t>
            </a:r>
          </a:p>
        </p:txBody>
      </p:sp>
      <p:sp>
        <p:nvSpPr>
          <p:cNvPr id="61445" name="Rectangle 5"/>
          <p:cNvSpPr>
            <a:spLocks noGrp="1" noRot="1" noChangeAspect="1" noChangeArrowheads="1" noTextEdit="1"/>
          </p:cNvSpPr>
          <p:nvPr>
            <p:ph type="sldImg"/>
          </p:nvPr>
        </p:nvSpPr>
        <p:spPr>
          <a:xfrm>
            <a:off x="501650" y="176213"/>
            <a:ext cx="5818188" cy="4364037"/>
          </a:xfrm>
          <a:prstGeom prst="rect">
            <a:avLst/>
          </a:prstGeom>
          <a:ln cap="flat"/>
        </p:spPr>
      </p:sp>
      <p:pic>
        <p:nvPicPr>
          <p:cNvPr id="614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9" y="6301925"/>
            <a:ext cx="5381625" cy="70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88950" y="166688"/>
            <a:ext cx="5842000" cy="4383087"/>
          </a:xfrm>
          <a:prstGeom prst="rect">
            <a:avLst/>
          </a:prstGeom>
          <a:ln cap="flat"/>
        </p:spPr>
      </p:sp>
      <p:sp>
        <p:nvSpPr>
          <p:cNvPr id="63491" name="Rectangle 3"/>
          <p:cNvSpPr>
            <a:spLocks noGrp="1" noChangeArrowheads="1"/>
          </p:cNvSpPr>
          <p:nvPr>
            <p:ph type="body" idx="1"/>
          </p:nvPr>
        </p:nvSpPr>
        <p:spPr>
          <a:noFill/>
          <a:ln/>
        </p:spPr>
        <p:txBody>
          <a:bodyPr/>
          <a:lstStyle/>
          <a:p>
            <a:pPr>
              <a:tabLst>
                <a:tab pos="447675" algn="l"/>
              </a:tabLst>
            </a:pPr>
            <a:r>
              <a:rPr lang="en-US" altLang="zh-CN"/>
              <a:t>Summary</a:t>
            </a:r>
          </a:p>
          <a:p>
            <a:pPr lvl="1">
              <a:tabLst>
                <a:tab pos="447675" algn="l"/>
              </a:tabLst>
            </a:pPr>
            <a:r>
              <a:rPr lang="en-US" altLang="zh-CN"/>
              <a:t>You can use multiple-column subqueries to combine multiple </a:t>
            </a:r>
            <a:r>
              <a:rPr lang="en-US" altLang="zh-CN">
                <a:latin typeface="Courier New" pitchFamily="49" charset="0"/>
              </a:rPr>
              <a:t>WHERE</a:t>
            </a:r>
            <a:r>
              <a:rPr lang="en-US" altLang="zh-CN"/>
              <a:t> conditions into a single </a:t>
            </a:r>
            <a:r>
              <a:rPr lang="en-US" altLang="zh-CN">
                <a:latin typeface="Courier New" pitchFamily="49" charset="0"/>
              </a:rPr>
              <a:t>WHERE</a:t>
            </a:r>
            <a:r>
              <a:rPr lang="en-US" altLang="zh-CN"/>
              <a:t> clause. Column comparisons in a multiple-column subquery can be pairwise comparisons or non-pairwise comparisons. </a:t>
            </a:r>
          </a:p>
          <a:p>
            <a:pPr lvl="1">
              <a:tabLst>
                <a:tab pos="447675" algn="l"/>
              </a:tabLst>
            </a:pPr>
            <a:r>
              <a:rPr lang="en-US" altLang="zh-CN"/>
              <a:t>You can use a subquery to define a table to be operated on by a containing query. </a:t>
            </a:r>
          </a:p>
          <a:p>
            <a:pPr lvl="1">
              <a:tabLst>
                <a:tab pos="447675" algn="l"/>
              </a:tabLst>
            </a:pPr>
            <a:r>
              <a:rPr lang="en-US" altLang="zh-CN"/>
              <a:t>Oracle 9</a:t>
            </a:r>
            <a:r>
              <a:rPr lang="en-US" altLang="zh-CN" i="1"/>
              <a:t>i</a:t>
            </a:r>
            <a:r>
              <a:rPr lang="en-US" altLang="zh-CN"/>
              <a:t> enhances the the uses of scalar subqueries. Scalar subqueries can now be used in:</a:t>
            </a:r>
          </a:p>
          <a:p>
            <a:pPr marL="439738" lvl="2" indent="-211138">
              <a:buClr>
                <a:schemeClr val="tx1"/>
              </a:buClr>
              <a:tabLst>
                <a:tab pos="447675" algn="l"/>
              </a:tabLst>
            </a:pPr>
            <a:r>
              <a:rPr lang="en-US" altLang="zh-CN"/>
              <a:t>Condition and expression part of </a:t>
            </a:r>
            <a:r>
              <a:rPr lang="en-US" altLang="zh-CN">
                <a:latin typeface="Courier New" pitchFamily="49" charset="0"/>
              </a:rPr>
              <a:t>DECODE</a:t>
            </a:r>
            <a:r>
              <a:rPr lang="en-US" altLang="zh-CN"/>
              <a:t>  and </a:t>
            </a:r>
            <a:r>
              <a:rPr lang="en-US" altLang="zh-CN">
                <a:latin typeface="Courier New" pitchFamily="49" charset="0"/>
              </a:rPr>
              <a:t>CASE</a:t>
            </a:r>
            <a:endParaRPr lang="en-US" altLang="zh-CN"/>
          </a:p>
          <a:p>
            <a:pPr marL="439738" lvl="2" indent="-211138">
              <a:buClr>
                <a:schemeClr val="tx1"/>
              </a:buClr>
              <a:tabLst>
                <a:tab pos="447675" algn="l"/>
              </a:tabLst>
            </a:pPr>
            <a:r>
              <a:rPr lang="en-US" altLang="zh-CN"/>
              <a:t>All clauses of </a:t>
            </a:r>
            <a:r>
              <a:rPr lang="en-US" altLang="zh-CN">
                <a:latin typeface="Courier New" pitchFamily="49" charset="0"/>
              </a:rPr>
              <a:t>SELECT</a:t>
            </a:r>
            <a:r>
              <a:rPr lang="en-US" altLang="zh-CN"/>
              <a:t> except </a:t>
            </a:r>
            <a:r>
              <a:rPr lang="en-US" altLang="zh-CN">
                <a:latin typeface="Courier New" pitchFamily="49" charset="0"/>
              </a:rPr>
              <a:t>GROUP BY  </a:t>
            </a:r>
            <a:endParaRPr lang="en-US" altLang="zh-CN"/>
          </a:p>
          <a:p>
            <a:pPr marL="439738" lvl="2" indent="-211138">
              <a:buClr>
                <a:schemeClr val="tx1"/>
              </a:buClr>
              <a:tabLst>
                <a:tab pos="447675" algn="l"/>
              </a:tabLst>
            </a:pPr>
            <a:r>
              <a:rPr lang="en-US" altLang="zh-CN">
                <a:latin typeface="Courier New" pitchFamily="49" charset="0"/>
              </a:rPr>
              <a:t>SET</a:t>
            </a:r>
            <a:r>
              <a:rPr lang="en-US" altLang="zh-CN"/>
              <a:t> clause and </a:t>
            </a:r>
            <a:r>
              <a:rPr lang="en-US" altLang="zh-CN">
                <a:latin typeface="Courier New" pitchFamily="49" charset="0"/>
              </a:rPr>
              <a:t>WHERE</a:t>
            </a:r>
            <a:r>
              <a:rPr lang="en-US" altLang="zh-CN"/>
              <a:t> clause of </a:t>
            </a:r>
            <a:r>
              <a:rPr lang="en-US" altLang="zh-CN">
                <a:latin typeface="Courier New" pitchFamily="49" charset="0"/>
              </a:rPr>
              <a:t>UPDATE</a:t>
            </a:r>
            <a:r>
              <a:rPr lang="en-US" altLang="zh-CN"/>
              <a:t> statement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ltLang="zh-CN"/>
              <a:t>Subqueries</a:t>
            </a:r>
          </a:p>
          <a:p>
            <a:pPr lvl="1"/>
            <a:r>
              <a:rPr lang="en-US" altLang="zh-CN">
                <a:latin typeface="Times" pitchFamily="18" charset="0"/>
              </a:rPr>
              <a:t>You can build powerful statements out of simple ones by using subqueries. </a:t>
            </a:r>
            <a:r>
              <a:rPr lang="en-US" altLang="zh-CN"/>
              <a:t>Subqueries</a:t>
            </a:r>
            <a:r>
              <a:rPr lang="en-US" altLang="zh-CN">
                <a:latin typeface="Times" pitchFamily="18" charset="0"/>
              </a:rPr>
              <a:t> can be very useful when you need to select rows from a table with a condition that depends on the data in the table itself or some other table. </a:t>
            </a:r>
            <a:r>
              <a:rPr lang="en-US" altLang="zh-CN"/>
              <a:t>Subqueries are very useful for writing SQL statements that need values based on one or more unknown conditional values.</a:t>
            </a:r>
          </a:p>
          <a:p>
            <a:pPr lvl="1"/>
            <a:r>
              <a:rPr lang="en-US" altLang="zh-CN"/>
              <a:t>In the syntax:</a:t>
            </a:r>
          </a:p>
          <a:p>
            <a:pPr algn="just">
              <a:lnSpc>
                <a:spcPct val="112000"/>
              </a:lnSpc>
              <a:spcBef>
                <a:spcPct val="0"/>
              </a:spcBef>
            </a:pPr>
            <a:r>
              <a:rPr lang="en-US" altLang="zh-CN" b="0" i="1">
                <a:latin typeface="Times" pitchFamily="18" charset="0"/>
              </a:rPr>
              <a:t>	</a:t>
            </a:r>
            <a:r>
              <a:rPr lang="en-US" altLang="zh-CN" b="0" i="1">
                <a:latin typeface="Courier New" pitchFamily="49" charset="0"/>
              </a:rPr>
              <a:t>operator</a:t>
            </a:r>
            <a:r>
              <a:rPr lang="en-US" altLang="zh-CN" b="0">
                <a:latin typeface="Times" pitchFamily="18" charset="0"/>
              </a:rPr>
              <a:t>	includes a comparison operator such as &gt;, =, or </a:t>
            </a:r>
            <a:r>
              <a:rPr lang="en-US" altLang="zh-CN" b="0">
                <a:latin typeface="Courier New" pitchFamily="49" charset="0"/>
              </a:rPr>
              <a:t>IN</a:t>
            </a:r>
            <a:endParaRPr lang="en-US" altLang="zh-CN" b="0">
              <a:latin typeface="Times" pitchFamily="18" charset="0"/>
            </a:endParaRPr>
          </a:p>
          <a:p>
            <a:pPr lvl="1"/>
            <a:r>
              <a:rPr lang="en-US" altLang="zh-CN" b="1"/>
              <a:t>Note:</a:t>
            </a:r>
            <a:r>
              <a:rPr lang="en-US" altLang="zh-CN"/>
              <a:t> </a:t>
            </a:r>
            <a:r>
              <a:rPr lang="en-US" altLang="zh-CN">
                <a:solidFill>
                  <a:srgbClr val="FC0128"/>
                </a:solidFill>
              </a:rPr>
              <a:t>Comparison operators</a:t>
            </a:r>
            <a:r>
              <a:rPr lang="en-US" altLang="zh-CN"/>
              <a:t> fall into two classes: single-row operators (&gt;, =, &gt;=, &lt;, &lt;&gt;, &lt;=) and multiple-row operators (</a:t>
            </a:r>
            <a:r>
              <a:rPr lang="en-US" altLang="zh-CN">
                <a:latin typeface="Courier New" pitchFamily="49" charset="0"/>
              </a:rPr>
              <a:t>IN</a:t>
            </a:r>
            <a:r>
              <a:rPr lang="en-US" altLang="zh-CN"/>
              <a:t>, </a:t>
            </a:r>
            <a:r>
              <a:rPr lang="en-US" altLang="zh-CN">
                <a:latin typeface="Courier New" pitchFamily="49" charset="0"/>
              </a:rPr>
              <a:t>ANY</a:t>
            </a:r>
            <a:r>
              <a:rPr lang="en-US" altLang="zh-CN"/>
              <a:t>, </a:t>
            </a:r>
            <a:r>
              <a:rPr lang="en-US" altLang="zh-CN">
                <a:latin typeface="Courier New" pitchFamily="49" charset="0"/>
              </a:rPr>
              <a:t>ALL</a:t>
            </a:r>
            <a:r>
              <a:rPr lang="en-US" altLang="zh-CN"/>
              <a:t>). </a:t>
            </a:r>
          </a:p>
          <a:p>
            <a:pPr lvl="1"/>
            <a:r>
              <a:rPr lang="en-US" altLang="zh-CN"/>
              <a:t>The subquery is often referred to as a nested </a:t>
            </a:r>
            <a:r>
              <a:rPr lang="en-US" altLang="zh-CN">
                <a:latin typeface="Courier New" pitchFamily="49" charset="0"/>
              </a:rPr>
              <a:t>SELECT</a:t>
            </a:r>
            <a:r>
              <a:rPr lang="en-US" altLang="zh-CN"/>
              <a:t>, sub-</a:t>
            </a:r>
            <a:r>
              <a:rPr lang="en-US" altLang="zh-CN">
                <a:latin typeface="Courier New" pitchFamily="49" charset="0"/>
              </a:rPr>
              <a:t>SELECT</a:t>
            </a:r>
            <a:r>
              <a:rPr lang="en-US" altLang="zh-CN"/>
              <a:t>, or inner </a:t>
            </a:r>
            <a:r>
              <a:rPr lang="en-US" altLang="zh-CN">
                <a:latin typeface="Courier New" pitchFamily="49" charset="0"/>
              </a:rPr>
              <a:t>SELECT</a:t>
            </a:r>
            <a:r>
              <a:rPr lang="en-US" altLang="zh-CN"/>
              <a:t> statement. The inner and outer queries can retrieve data from either the same table or different tables.</a:t>
            </a:r>
          </a:p>
          <a:p>
            <a:pPr lvl="1"/>
            <a:endParaRPr lang="en-US" altLang="zh-CN"/>
          </a:p>
          <a:p>
            <a:pPr lvl="1"/>
            <a:endParaRPr lang="en-US" altLang="zh-CN"/>
          </a:p>
          <a:p>
            <a:pPr lvl="1"/>
            <a:endParaRPr lang="en-US" altLang="zh-CN"/>
          </a:p>
          <a:p>
            <a:pPr lvl="1"/>
            <a:endParaRPr lang="en-US" altLang="zh-CN"/>
          </a:p>
          <a:p>
            <a:pPr lvl="1"/>
            <a:endParaRPr lang="en-US" altLang="zh-CN"/>
          </a:p>
          <a:p>
            <a:r>
              <a:rPr lang="en-US" altLang="zh-CN">
                <a:solidFill>
                  <a:srgbClr val="0000FF"/>
                </a:solidFill>
              </a:rPr>
              <a:t>Instructor Note</a:t>
            </a:r>
          </a:p>
          <a:p>
            <a:pPr lvl="1"/>
            <a:r>
              <a:rPr lang="en-US" altLang="zh-CN">
                <a:solidFill>
                  <a:srgbClr val="0000FF"/>
                </a:solidFill>
              </a:rPr>
              <a:t>You can skip this slide if the students are already familiar with these concepts.</a:t>
            </a:r>
          </a:p>
          <a:p>
            <a:endParaRPr lang="en-US" altLang="zh-CN" b="0">
              <a:solidFill>
                <a:srgbClr val="0000FF"/>
              </a:solidFill>
              <a:latin typeface="Times New Roman" pitchFamily="18" charset="0"/>
            </a:endParaRPr>
          </a:p>
        </p:txBody>
      </p:sp>
      <p:sp>
        <p:nvSpPr>
          <p:cNvPr id="12291" name="Rectangle 3"/>
          <p:cNvSpPr>
            <a:spLocks noGrp="1" noRot="1" noChangeAspect="1" noChangeArrowheads="1" noTextEdit="1"/>
          </p:cNvSpPr>
          <p:nvPr>
            <p:ph type="sldImg"/>
          </p:nvPr>
        </p:nvSpPr>
        <p:spPr>
          <a:xfrm>
            <a:off x="452438" y="227013"/>
            <a:ext cx="5849937" cy="4387850"/>
          </a:xfrm>
          <a:prstGeom prst="rect">
            <a:avLst/>
          </a:prstGeo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7675" y="171450"/>
            <a:ext cx="5913438" cy="4435475"/>
          </a:xfrm>
          <a:prstGeom prst="rect">
            <a:avLst/>
          </a:prstGeom>
          <a:ln cap="flat"/>
        </p:spPr>
      </p:sp>
      <p:sp>
        <p:nvSpPr>
          <p:cNvPr id="14339" name="Rectangle 3"/>
          <p:cNvSpPr>
            <a:spLocks noGrp="1" noChangeArrowheads="1"/>
          </p:cNvSpPr>
          <p:nvPr>
            <p:ph type="body" idx="1"/>
          </p:nvPr>
        </p:nvSpPr>
        <p:spPr>
          <a:xfrm>
            <a:off x="400051" y="4684250"/>
            <a:ext cx="5984875" cy="3794211"/>
          </a:xfrm>
          <a:noFill/>
          <a:ln/>
        </p:spPr>
        <p:txBody>
          <a:bodyPr/>
          <a:lstStyle/>
          <a:p>
            <a:pPr defTabSz="381000">
              <a:spcBef>
                <a:spcPct val="0"/>
              </a:spcBef>
              <a:tabLst>
                <a:tab pos="446088" algn="l"/>
              </a:tabLst>
            </a:pPr>
            <a:r>
              <a:rPr lang="en-US" altLang="zh-CN"/>
              <a:t>Using a Subquery</a:t>
            </a:r>
          </a:p>
          <a:p>
            <a:pPr lvl="1" defTabSz="381000">
              <a:spcBef>
                <a:spcPct val="0"/>
              </a:spcBef>
              <a:tabLst>
                <a:tab pos="446088" algn="l"/>
              </a:tabLst>
            </a:pPr>
            <a:r>
              <a:rPr lang="en-US" altLang="zh-CN"/>
              <a:t>In the example in the slide, the </a:t>
            </a:r>
            <a:r>
              <a:rPr lang="en-US" altLang="zh-CN">
                <a:solidFill>
                  <a:srgbClr val="FC0128"/>
                </a:solidFill>
              </a:rPr>
              <a:t>inner query r</a:t>
            </a:r>
            <a:r>
              <a:rPr lang="en-US" altLang="zh-CN"/>
              <a:t>eturns the salary of the employee with employee number 149. The </a:t>
            </a:r>
            <a:r>
              <a:rPr lang="en-US" altLang="zh-CN">
                <a:solidFill>
                  <a:srgbClr val="FC0128"/>
                </a:solidFill>
              </a:rPr>
              <a:t>outer query </a:t>
            </a:r>
            <a:r>
              <a:rPr lang="en-US" altLang="zh-CN"/>
              <a:t>uses the result of the inner query to display the names of all the employees who earn more than this amount.</a:t>
            </a:r>
          </a:p>
          <a:p>
            <a:pPr lvl="1" defTabSz="381000">
              <a:spcBef>
                <a:spcPct val="0"/>
              </a:spcBef>
              <a:tabLst>
                <a:tab pos="446088" algn="l"/>
              </a:tabLst>
            </a:pPr>
            <a:r>
              <a:rPr lang="en-US" altLang="zh-CN" b="1"/>
              <a:t>Example</a:t>
            </a:r>
          </a:p>
          <a:p>
            <a:pPr lvl="1" defTabSz="381000">
              <a:tabLst>
                <a:tab pos="446088" algn="l"/>
              </a:tabLst>
            </a:pPr>
            <a:r>
              <a:rPr lang="en-US" altLang="zh-CN"/>
              <a:t>Display the names of all employees who earn less than the average salary in the company.</a:t>
            </a:r>
          </a:p>
          <a:p>
            <a:pPr lvl="1" defTabSz="381000">
              <a:tabLst>
                <a:tab pos="446088" algn="l"/>
              </a:tabLst>
            </a:pPr>
            <a:r>
              <a:rPr lang="en-US" altLang="zh-CN">
                <a:latin typeface="Courier New" pitchFamily="49" charset="0"/>
              </a:rPr>
              <a:t>   SELECT last_name, job_id, salary</a:t>
            </a:r>
          </a:p>
          <a:p>
            <a:pPr lvl="1" defTabSz="381000">
              <a:spcBef>
                <a:spcPct val="0"/>
              </a:spcBef>
              <a:tabLst>
                <a:tab pos="446088" algn="l"/>
              </a:tabLst>
            </a:pPr>
            <a:r>
              <a:rPr lang="en-US" altLang="zh-CN">
                <a:latin typeface="Courier New" pitchFamily="49" charset="0"/>
              </a:rPr>
              <a:t>   FROM   employees</a:t>
            </a:r>
          </a:p>
          <a:p>
            <a:pPr lvl="1" defTabSz="381000">
              <a:spcBef>
                <a:spcPct val="0"/>
              </a:spcBef>
              <a:tabLst>
                <a:tab pos="446088" algn="l"/>
              </a:tabLst>
            </a:pPr>
            <a:r>
              <a:rPr lang="en-US" altLang="zh-CN">
                <a:latin typeface="Courier New" pitchFamily="49" charset="0"/>
              </a:rPr>
              <a:t>   WHERE  salary &lt; (SELECT AVG(salary)</a:t>
            </a:r>
          </a:p>
          <a:p>
            <a:pPr lvl="1" defTabSz="381000">
              <a:spcBef>
                <a:spcPct val="0"/>
              </a:spcBef>
              <a:tabLst>
                <a:tab pos="446088" algn="l"/>
              </a:tabLst>
            </a:pPr>
            <a:r>
              <a:rPr lang="en-US" altLang="zh-CN">
                <a:latin typeface="Courier New" pitchFamily="49" charset="0"/>
              </a:rPr>
              <a:t>                    FROM   employees);</a:t>
            </a:r>
            <a:endParaRPr lang="en-US" altLang="zh-CN"/>
          </a:p>
          <a:p>
            <a:pPr defTabSz="381000">
              <a:tabLst>
                <a:tab pos="446088" algn="l"/>
              </a:tabLst>
            </a:pPr>
            <a:endParaRPr lang="en-US" altLang="zh-CN">
              <a:solidFill>
                <a:srgbClr val="0000FF"/>
              </a:solidFill>
            </a:endParaRPr>
          </a:p>
          <a:p>
            <a:pPr defTabSz="381000">
              <a:tabLst>
                <a:tab pos="446088" algn="l"/>
              </a:tabLst>
            </a:pPr>
            <a:endParaRPr lang="en-US" altLang="zh-CN">
              <a:solidFill>
                <a:srgbClr val="0000FF"/>
              </a:solidFill>
            </a:endParaRPr>
          </a:p>
          <a:p>
            <a:pPr defTabSz="381000">
              <a:tabLst>
                <a:tab pos="446088" algn="l"/>
              </a:tabLst>
            </a:pPr>
            <a:endParaRPr lang="en-US" altLang="zh-CN">
              <a:solidFill>
                <a:srgbClr val="0000FF"/>
              </a:solidFill>
            </a:endParaRPr>
          </a:p>
          <a:p>
            <a:pPr defTabSz="381000">
              <a:tabLst>
                <a:tab pos="446088" algn="l"/>
              </a:tabLst>
            </a:pPr>
            <a:endParaRPr lang="en-US" altLang="zh-CN">
              <a:solidFill>
                <a:srgbClr val="0000FF"/>
              </a:solidFill>
            </a:endParaRPr>
          </a:p>
          <a:p>
            <a:pPr defTabSz="381000">
              <a:tabLst>
                <a:tab pos="446088" algn="l"/>
              </a:tabLst>
            </a:pPr>
            <a:endParaRPr lang="en-US" altLang="zh-CN">
              <a:solidFill>
                <a:srgbClr val="0000FF"/>
              </a:solidFill>
            </a:endParaRPr>
          </a:p>
          <a:p>
            <a:pPr defTabSz="381000">
              <a:tabLst>
                <a:tab pos="446088" algn="l"/>
              </a:tabLst>
            </a:pPr>
            <a:endParaRPr lang="en-US" altLang="zh-CN">
              <a:solidFill>
                <a:srgbClr val="0000FF"/>
              </a:solidFill>
            </a:endParaRPr>
          </a:p>
          <a:p>
            <a:pPr defTabSz="381000">
              <a:tabLst>
                <a:tab pos="446088" algn="l"/>
              </a:tabLst>
            </a:pPr>
            <a:endParaRPr lang="en-US" altLang="zh-CN">
              <a:solidFill>
                <a:srgbClr val="0000FF"/>
              </a:solidFill>
            </a:endParaRPr>
          </a:p>
          <a:p>
            <a:pPr defTabSz="381000">
              <a:tabLst>
                <a:tab pos="446088" algn="l"/>
              </a:tabLst>
            </a:pPr>
            <a:r>
              <a:rPr lang="en-US" altLang="zh-CN">
                <a:solidFill>
                  <a:srgbClr val="0000FF"/>
                </a:solidFill>
              </a:rPr>
              <a:t>Instructor Note</a:t>
            </a:r>
          </a:p>
          <a:p>
            <a:pPr lvl="1" defTabSz="381000">
              <a:tabLst>
                <a:tab pos="446088" algn="l"/>
              </a:tabLst>
            </a:pPr>
            <a:r>
              <a:rPr lang="en-US" altLang="zh-CN">
                <a:solidFill>
                  <a:srgbClr val="0000FF"/>
                </a:solidFill>
              </a:rPr>
              <a:t>You can skip this slide if the students are already familiar with these concepts.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88950" y="166688"/>
            <a:ext cx="5842000" cy="4383087"/>
          </a:xfrm>
          <a:prstGeom prst="rect">
            <a:avLst/>
          </a:prstGeom>
          <a:ln cap="flat"/>
        </p:spPr>
      </p:sp>
      <p:sp>
        <p:nvSpPr>
          <p:cNvPr id="16387" name="Rectangle 3"/>
          <p:cNvSpPr>
            <a:spLocks noGrp="1" noChangeArrowheads="1"/>
          </p:cNvSpPr>
          <p:nvPr>
            <p:ph type="body" idx="1"/>
          </p:nvPr>
        </p:nvSpPr>
        <p:spPr>
          <a:noFill/>
          <a:ln/>
        </p:spPr>
        <p:txBody>
          <a:bodyPr/>
          <a:lstStyle/>
          <a:p>
            <a:pPr>
              <a:tabLst>
                <a:tab pos="447675" algn="l"/>
              </a:tabLst>
            </a:pPr>
            <a:r>
              <a:rPr lang="en-US" altLang="zh-CN"/>
              <a:t>Multiple-Column Subqueries</a:t>
            </a:r>
          </a:p>
          <a:p>
            <a:pPr lvl="1">
              <a:tabLst>
                <a:tab pos="447675" algn="l"/>
              </a:tabLst>
            </a:pPr>
            <a:r>
              <a:rPr lang="en-US" altLang="zh-CN"/>
              <a:t>So far you have written </a:t>
            </a:r>
            <a:r>
              <a:rPr lang="en-US" altLang="zh-CN">
                <a:solidFill>
                  <a:srgbClr val="FC0128"/>
                </a:solidFill>
              </a:rPr>
              <a:t>single-row subqueries</a:t>
            </a:r>
            <a:r>
              <a:rPr lang="en-US" altLang="zh-CN"/>
              <a:t> and </a:t>
            </a:r>
            <a:r>
              <a:rPr lang="en-US" altLang="zh-CN">
                <a:solidFill>
                  <a:srgbClr val="FC0128"/>
                </a:solidFill>
              </a:rPr>
              <a:t>multiple-row subqueries</a:t>
            </a:r>
            <a:r>
              <a:rPr lang="en-US" altLang="zh-CN"/>
              <a:t> where only one column is returned by the inner </a:t>
            </a:r>
            <a:r>
              <a:rPr lang="en-US" altLang="zh-CN">
                <a:latin typeface="Courier New" pitchFamily="49" charset="0"/>
              </a:rPr>
              <a:t>SELECT</a:t>
            </a:r>
            <a:r>
              <a:rPr lang="en-US" altLang="zh-CN"/>
              <a:t> statement and this is used to evaluate the expression in the parent select statement. If you want to compare two or more columns, you must write a compound </a:t>
            </a:r>
            <a:r>
              <a:rPr lang="en-US" altLang="zh-CN">
                <a:latin typeface="Courier New" pitchFamily="49" charset="0"/>
              </a:rPr>
              <a:t>WHERE</a:t>
            </a:r>
            <a:r>
              <a:rPr lang="en-US" altLang="zh-CN"/>
              <a:t> clause using logical operators. Using multiple-column subqueries, you can combine duplicate </a:t>
            </a:r>
            <a:r>
              <a:rPr lang="en-US" altLang="zh-CN">
                <a:latin typeface="Courier New" pitchFamily="49" charset="0"/>
              </a:rPr>
              <a:t>WHERE </a:t>
            </a:r>
            <a:r>
              <a:rPr lang="en-US" altLang="zh-CN"/>
              <a:t>conditions into a single </a:t>
            </a:r>
            <a:r>
              <a:rPr lang="en-US" altLang="zh-CN">
                <a:latin typeface="Courier New" pitchFamily="49" charset="0"/>
              </a:rPr>
              <a:t>WHERE</a:t>
            </a:r>
            <a:r>
              <a:rPr lang="en-US" altLang="zh-CN"/>
              <a:t> clause.</a:t>
            </a:r>
          </a:p>
          <a:p>
            <a:pPr lvl="1">
              <a:tabLst>
                <a:tab pos="447675" algn="l"/>
              </a:tabLst>
            </a:pPr>
            <a:r>
              <a:rPr lang="en-US" altLang="zh-CN" b="1"/>
              <a:t>Syntax</a:t>
            </a:r>
          </a:p>
          <a:p>
            <a:pPr>
              <a:tabLst>
                <a:tab pos="447675" algn="l"/>
              </a:tabLst>
            </a:pPr>
            <a:endParaRPr lang="en-US" altLang="zh-CN"/>
          </a:p>
          <a:p>
            <a:pPr>
              <a:tabLst>
                <a:tab pos="447675" algn="l"/>
              </a:tabLst>
            </a:pPr>
            <a:endParaRPr lang="en-US" altLang="zh-CN"/>
          </a:p>
          <a:p>
            <a:pPr>
              <a:tabLst>
                <a:tab pos="447675" algn="l"/>
              </a:tabLst>
            </a:pPr>
            <a:endParaRPr lang="en-US" altLang="zh-CN"/>
          </a:p>
          <a:p>
            <a:pPr>
              <a:tabLst>
                <a:tab pos="447675" algn="l"/>
              </a:tabLst>
            </a:pPr>
            <a:endParaRPr lang="en-US" altLang="zh-CN"/>
          </a:p>
          <a:p>
            <a:pPr>
              <a:tabLst>
                <a:tab pos="447675" algn="l"/>
              </a:tabLst>
            </a:pPr>
            <a:endParaRPr lang="en-US" altLang="zh-CN"/>
          </a:p>
          <a:p>
            <a:pPr>
              <a:tabLst>
                <a:tab pos="447675" algn="l"/>
              </a:tabLst>
            </a:pPr>
            <a:endParaRPr lang="en-US" altLang="zh-CN"/>
          </a:p>
          <a:p>
            <a:pPr lvl="1">
              <a:tabLst>
                <a:tab pos="447675" algn="l"/>
              </a:tabLst>
            </a:pPr>
            <a:r>
              <a:rPr lang="en-US" altLang="zh-CN"/>
              <a:t>The graphic in the slide illustrates that the values of the </a:t>
            </a:r>
            <a:r>
              <a:rPr lang="en-US" altLang="zh-CN">
                <a:latin typeface="Courier New" pitchFamily="49" charset="0"/>
              </a:rPr>
              <a:t>MANAGER_ID</a:t>
            </a:r>
            <a:r>
              <a:rPr lang="en-US" altLang="zh-CN"/>
              <a:t> and </a:t>
            </a:r>
            <a:r>
              <a:rPr lang="en-US" altLang="zh-CN">
                <a:latin typeface="Courier New" pitchFamily="49" charset="0"/>
              </a:rPr>
              <a:t>DEPARTMENT_ID</a:t>
            </a:r>
            <a:r>
              <a:rPr lang="en-US" altLang="zh-CN"/>
              <a:t> from the main query are being compared with the </a:t>
            </a:r>
            <a:r>
              <a:rPr lang="en-US" altLang="zh-CN">
                <a:latin typeface="Courier New" pitchFamily="49" charset="0"/>
              </a:rPr>
              <a:t>MANAGER_ID</a:t>
            </a:r>
            <a:r>
              <a:rPr lang="en-US" altLang="zh-CN"/>
              <a:t> and </a:t>
            </a:r>
            <a:r>
              <a:rPr lang="en-US" altLang="zh-CN">
                <a:latin typeface="Courier New" pitchFamily="49" charset="0"/>
              </a:rPr>
              <a:t>DEPARTMENT_ID</a:t>
            </a:r>
            <a:r>
              <a:rPr lang="en-US" altLang="zh-CN"/>
              <a:t>  values retrieved by the subquery. Since the number of columns that are being compared are more than one, the example qualifies as a multiple-column subquery.</a:t>
            </a:r>
          </a:p>
        </p:txBody>
      </p:sp>
      <p:sp>
        <p:nvSpPr>
          <p:cNvPr id="16388" name="Rectangle 4"/>
          <p:cNvSpPr>
            <a:spLocks noChangeArrowheads="1"/>
          </p:cNvSpPr>
          <p:nvPr/>
        </p:nvSpPr>
        <p:spPr bwMode="auto">
          <a:xfrm>
            <a:off x="592138" y="6177733"/>
            <a:ext cx="5568950" cy="113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Rectangle 5"/>
          <p:cNvSpPr>
            <a:spLocks noChangeArrowheads="1"/>
          </p:cNvSpPr>
          <p:nvPr/>
        </p:nvSpPr>
        <p:spPr bwMode="auto">
          <a:xfrm>
            <a:off x="571500" y="6055134"/>
            <a:ext cx="5695950" cy="1100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35" tIns="42060" rIns="87235" bIns="42060">
            <a:spAutoFit/>
          </a:bodyPr>
          <a:lstStyle/>
          <a:p>
            <a:pPr defTabSz="815975"/>
            <a:r>
              <a:rPr lang="zh-CN" altLang="en-US" sz="1100" b="1">
                <a:solidFill>
                  <a:schemeClr val="tx1"/>
                </a:solidFill>
                <a:latin typeface="Courier New" pitchFamily="49" charset="0"/>
              </a:rPr>
              <a:t> </a:t>
            </a:r>
            <a:r>
              <a:rPr lang="en-US" altLang="zh-CN" sz="1100">
                <a:solidFill>
                  <a:schemeClr val="tx1"/>
                </a:solidFill>
                <a:latin typeface="Courier New" pitchFamily="49" charset="0"/>
              </a:rPr>
              <a:t>SELECT	</a:t>
            </a:r>
            <a:r>
              <a:rPr lang="en-US" altLang="zh-CN" sz="1100" i="1">
                <a:solidFill>
                  <a:schemeClr val="tx1"/>
                </a:solidFill>
                <a:latin typeface="Courier New" pitchFamily="49" charset="0"/>
              </a:rPr>
              <a:t>column, column</a:t>
            </a:r>
            <a:r>
              <a:rPr lang="en-US" altLang="zh-CN" sz="1100">
                <a:solidFill>
                  <a:schemeClr val="tx1"/>
                </a:solidFill>
                <a:latin typeface="Courier New" pitchFamily="49" charset="0"/>
              </a:rPr>
              <a:t>, ...</a:t>
            </a:r>
          </a:p>
          <a:p>
            <a:pPr defTabSz="815975"/>
            <a:r>
              <a:rPr lang="en-US" altLang="zh-CN" sz="1100">
                <a:solidFill>
                  <a:schemeClr val="tx1"/>
                </a:solidFill>
                <a:latin typeface="Courier New" pitchFamily="49" charset="0"/>
              </a:rPr>
              <a:t> FROM 	</a:t>
            </a:r>
            <a:r>
              <a:rPr lang="en-US" altLang="zh-CN" sz="1100" i="1">
                <a:solidFill>
                  <a:schemeClr val="tx1"/>
                </a:solidFill>
                <a:latin typeface="Courier New" pitchFamily="49" charset="0"/>
              </a:rPr>
              <a:t>table</a:t>
            </a:r>
            <a:endParaRPr lang="en-US" altLang="zh-CN" sz="1100">
              <a:solidFill>
                <a:schemeClr val="tx1"/>
              </a:solidFill>
              <a:latin typeface="Courier New" pitchFamily="49" charset="0"/>
            </a:endParaRPr>
          </a:p>
          <a:p>
            <a:pPr defTabSz="815975"/>
            <a:r>
              <a:rPr lang="en-US" altLang="zh-CN" sz="1100">
                <a:solidFill>
                  <a:schemeClr val="tx1"/>
                </a:solidFill>
                <a:latin typeface="Courier New" pitchFamily="49" charset="0"/>
              </a:rPr>
              <a:t> WHERE	(</a:t>
            </a:r>
            <a:r>
              <a:rPr lang="en-US" altLang="zh-CN" sz="1100" i="1">
                <a:solidFill>
                  <a:schemeClr val="tx1"/>
                </a:solidFill>
                <a:latin typeface="Courier New" pitchFamily="49" charset="0"/>
              </a:rPr>
              <a:t>column, column</a:t>
            </a:r>
            <a:r>
              <a:rPr lang="en-US" altLang="zh-CN" sz="1100">
                <a:solidFill>
                  <a:schemeClr val="tx1"/>
                </a:solidFill>
                <a:latin typeface="Courier New" pitchFamily="49" charset="0"/>
              </a:rPr>
              <a:t>, ...) IN</a:t>
            </a:r>
          </a:p>
          <a:p>
            <a:pPr defTabSz="815975"/>
            <a:r>
              <a:rPr lang="en-US" altLang="zh-CN" sz="1100">
                <a:solidFill>
                  <a:schemeClr val="tx1"/>
                </a:solidFill>
                <a:latin typeface="Courier New" pitchFamily="49" charset="0"/>
              </a:rPr>
              <a:t>  			  (SELECT </a:t>
            </a:r>
            <a:r>
              <a:rPr lang="en-US" altLang="zh-CN" sz="1100" i="1">
                <a:solidFill>
                  <a:schemeClr val="tx1"/>
                </a:solidFill>
                <a:latin typeface="Courier New" pitchFamily="49" charset="0"/>
              </a:rPr>
              <a:t>column, column</a:t>
            </a:r>
            <a:r>
              <a:rPr lang="en-US" altLang="zh-CN" sz="1100">
                <a:solidFill>
                  <a:schemeClr val="tx1"/>
                </a:solidFill>
                <a:latin typeface="Courier New" pitchFamily="49" charset="0"/>
              </a:rPr>
              <a:t>, ...</a:t>
            </a:r>
          </a:p>
          <a:p>
            <a:pPr defTabSz="815975"/>
            <a:r>
              <a:rPr lang="en-US" altLang="zh-CN" sz="1100">
                <a:solidFill>
                  <a:schemeClr val="tx1"/>
                </a:solidFill>
                <a:latin typeface="Courier New" pitchFamily="49" charset="0"/>
              </a:rPr>
              <a:t>                                 FROM   </a:t>
            </a:r>
            <a:r>
              <a:rPr lang="en-US" altLang="zh-CN" sz="1100" i="1">
                <a:solidFill>
                  <a:schemeClr val="tx1"/>
                </a:solidFill>
                <a:latin typeface="Courier New" pitchFamily="49" charset="0"/>
              </a:rPr>
              <a:t>table </a:t>
            </a:r>
          </a:p>
          <a:p>
            <a:pPr defTabSz="815975"/>
            <a:r>
              <a:rPr lang="en-US" altLang="zh-CN" sz="1100">
                <a:solidFill>
                  <a:schemeClr val="tx1"/>
                </a:solidFill>
                <a:latin typeface="Courier New" pitchFamily="49" charset="0"/>
              </a:rPr>
              <a:t>                                 WHERE  </a:t>
            </a:r>
            <a:r>
              <a:rPr lang="en-US" altLang="zh-CN" sz="1100" i="1">
                <a:solidFill>
                  <a:schemeClr val="tx1"/>
                </a:solidFill>
                <a:latin typeface="Courier New" pitchFamily="49" charset="0"/>
              </a:rPr>
              <a:t>condition</a:t>
            </a:r>
            <a:r>
              <a:rPr lang="en-US" altLang="zh-CN" sz="1100">
                <a:solidFill>
                  <a:schemeClr val="tx1"/>
                </a:solidFill>
                <a:latin typeface="Courier New" pitchFamily="49" charset="0"/>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88950" y="166688"/>
            <a:ext cx="5842000" cy="4383087"/>
          </a:xfrm>
          <a:prstGeom prst="rect">
            <a:avLst/>
          </a:prstGeom>
          <a:ln cap="flat"/>
        </p:spPr>
      </p:sp>
      <p:sp>
        <p:nvSpPr>
          <p:cNvPr id="18435" name="Rectangle 3"/>
          <p:cNvSpPr>
            <a:spLocks noGrp="1" noChangeArrowheads="1"/>
          </p:cNvSpPr>
          <p:nvPr>
            <p:ph type="body" idx="1"/>
          </p:nvPr>
        </p:nvSpPr>
        <p:spPr>
          <a:noFill/>
          <a:ln/>
        </p:spPr>
        <p:txBody>
          <a:bodyPr/>
          <a:lstStyle/>
          <a:p>
            <a:pPr>
              <a:tabLst>
                <a:tab pos="447675" algn="l"/>
              </a:tabLst>
            </a:pPr>
            <a:r>
              <a:rPr lang="en-US" altLang="zh-CN"/>
              <a:t>Pairwise versus Nonpairwise Comparisons</a:t>
            </a:r>
          </a:p>
          <a:p>
            <a:pPr lvl="1">
              <a:tabLst>
                <a:tab pos="447675" algn="l"/>
              </a:tabLst>
            </a:pPr>
            <a:r>
              <a:rPr lang="en-US" altLang="zh-CN"/>
              <a:t>Column comparisons in a multiple-column subquery can be </a:t>
            </a:r>
            <a:r>
              <a:rPr lang="en-US" altLang="zh-CN">
                <a:solidFill>
                  <a:srgbClr val="FC0128"/>
                </a:solidFill>
              </a:rPr>
              <a:t>pairwise comparisons </a:t>
            </a:r>
            <a:r>
              <a:rPr lang="en-US" altLang="zh-CN"/>
              <a:t>or </a:t>
            </a:r>
            <a:r>
              <a:rPr lang="en-US" altLang="zh-CN">
                <a:solidFill>
                  <a:srgbClr val="FC0128"/>
                </a:solidFill>
              </a:rPr>
              <a:t>nonpairwise comparisons.</a:t>
            </a:r>
            <a:r>
              <a:rPr lang="en-US" altLang="zh-CN"/>
              <a:t> </a:t>
            </a:r>
          </a:p>
          <a:p>
            <a:pPr lvl="1">
              <a:tabLst>
                <a:tab pos="447675" algn="l"/>
              </a:tabLst>
            </a:pPr>
            <a:r>
              <a:rPr lang="en-US" altLang="zh-CN"/>
              <a:t>In the example on the next slide, a pairwise comparison was executed in the </a:t>
            </a:r>
            <a:r>
              <a:rPr lang="en-US" altLang="zh-CN">
                <a:latin typeface="Courier New" pitchFamily="49" charset="0"/>
              </a:rPr>
              <a:t>WHERE</a:t>
            </a:r>
            <a:r>
              <a:rPr lang="en-US" altLang="zh-CN"/>
              <a:t> clause. Each candidate row in the </a:t>
            </a:r>
            <a:r>
              <a:rPr lang="en-US" altLang="zh-CN">
                <a:latin typeface="Courier New" pitchFamily="49" charset="0"/>
              </a:rPr>
              <a:t>SELECT</a:t>
            </a:r>
            <a:r>
              <a:rPr lang="en-US" altLang="zh-CN"/>
              <a:t> statement must have </a:t>
            </a:r>
            <a:r>
              <a:rPr lang="en-US" altLang="zh-CN" i="1"/>
              <a:t>both</a:t>
            </a:r>
            <a:r>
              <a:rPr lang="en-US" altLang="zh-CN"/>
              <a:t> the same </a:t>
            </a:r>
            <a:r>
              <a:rPr lang="en-US" altLang="zh-CN">
                <a:latin typeface="Courier New" pitchFamily="49" charset="0"/>
              </a:rPr>
              <a:t>MANAGER_ID</a:t>
            </a:r>
            <a:r>
              <a:rPr lang="en-US" altLang="zh-CN"/>
              <a:t> column and the </a:t>
            </a:r>
            <a:r>
              <a:rPr lang="en-US" altLang="zh-CN">
                <a:latin typeface="Courier New" pitchFamily="49" charset="0"/>
              </a:rPr>
              <a:t>DEPARTMENT_ID</a:t>
            </a:r>
            <a:r>
              <a:rPr lang="en-US" altLang="zh-CN"/>
              <a:t> as the employee with the </a:t>
            </a:r>
            <a:r>
              <a:rPr lang="en-US" altLang="zh-CN">
                <a:latin typeface="Courier New" pitchFamily="49" charset="0"/>
              </a:rPr>
              <a:t>EMPLOYEE_ID</a:t>
            </a:r>
            <a:r>
              <a:rPr lang="en-US" altLang="zh-CN"/>
              <a:t> 178 or 174. </a:t>
            </a:r>
          </a:p>
          <a:p>
            <a:pPr lvl="1">
              <a:tabLst>
                <a:tab pos="447675" algn="l"/>
              </a:tabLst>
            </a:pPr>
            <a:r>
              <a:rPr lang="en-US" altLang="zh-CN"/>
              <a:t>A multiple-column subquery can also be a nonpairwise comparison. In a nonpairwise comparison, each of the columns from the </a:t>
            </a:r>
            <a:r>
              <a:rPr lang="en-US" altLang="zh-CN">
                <a:latin typeface="Courier New" pitchFamily="49" charset="0"/>
              </a:rPr>
              <a:t>WHERE</a:t>
            </a:r>
            <a:r>
              <a:rPr lang="en-US" altLang="zh-CN"/>
              <a:t> clause of the parent </a:t>
            </a:r>
            <a:r>
              <a:rPr lang="en-US" altLang="zh-CN">
                <a:latin typeface="Courier New" pitchFamily="49" charset="0"/>
              </a:rPr>
              <a:t>SELECT</a:t>
            </a:r>
            <a:r>
              <a:rPr lang="en-US" altLang="zh-CN"/>
              <a:t> statement are individually compared to multiple values retrieved by the inner select statement. The individual columns can match any of the values retrieved by the inner select statement. But collectively, all the multiple conditions of the main </a:t>
            </a:r>
            <a:r>
              <a:rPr lang="en-US" altLang="zh-CN">
                <a:latin typeface="Courier New" pitchFamily="49" charset="0"/>
              </a:rPr>
              <a:t>SELECT</a:t>
            </a:r>
            <a:r>
              <a:rPr lang="en-US" altLang="zh-CN"/>
              <a:t> statement must be satisfied for the row to be displayed. The example on the next page illustrates a nonpairwise comparison.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69900" y="163513"/>
            <a:ext cx="5900738" cy="4427537"/>
          </a:xfrm>
          <a:prstGeom prst="rect">
            <a:avLst/>
          </a:prstGeom>
          <a:ln cap="flat"/>
        </p:spPr>
      </p:sp>
      <p:sp>
        <p:nvSpPr>
          <p:cNvPr id="20483" name="Rectangle 3"/>
          <p:cNvSpPr>
            <a:spLocks noGrp="1" noChangeArrowheads="1"/>
          </p:cNvSpPr>
          <p:nvPr>
            <p:ph type="body" idx="1"/>
          </p:nvPr>
        </p:nvSpPr>
        <p:spPr>
          <a:xfrm>
            <a:off x="454025" y="4762268"/>
            <a:ext cx="5894388" cy="4018711"/>
          </a:xfrm>
          <a:noFill/>
          <a:ln/>
        </p:spPr>
        <p:txBody>
          <a:bodyPr lIns="0" tIns="0" rIns="0" bIns="0"/>
          <a:lstStyle/>
          <a:p>
            <a:pPr defTabSz="446088">
              <a:tabLst>
                <a:tab pos="433388" algn="l"/>
              </a:tabLst>
            </a:pPr>
            <a:r>
              <a:rPr lang="en-US" altLang="zh-CN"/>
              <a:t>Pairwise Comparison Subquery</a:t>
            </a:r>
          </a:p>
          <a:p>
            <a:pPr lvl="1" defTabSz="446088">
              <a:tabLst>
                <a:tab pos="433388" algn="l"/>
              </a:tabLst>
            </a:pPr>
            <a:r>
              <a:rPr lang="en-US" altLang="zh-CN"/>
              <a:t>The example in the slide is that of a </a:t>
            </a:r>
            <a:r>
              <a:rPr lang="en-US" altLang="zh-CN">
                <a:solidFill>
                  <a:srgbClr val="FC0128"/>
                </a:solidFill>
              </a:rPr>
              <a:t>multiple-column subquery </a:t>
            </a:r>
            <a:r>
              <a:rPr lang="en-US" altLang="zh-CN"/>
              <a:t>because the subquery returns more than one column. It compares the values in the </a:t>
            </a:r>
            <a:r>
              <a:rPr lang="en-US" altLang="zh-CN">
                <a:latin typeface="Courier New" pitchFamily="49" charset="0"/>
              </a:rPr>
              <a:t>MANAGER_ID</a:t>
            </a:r>
            <a:r>
              <a:rPr lang="en-US" altLang="zh-CN"/>
              <a:t> column and the </a:t>
            </a:r>
            <a:r>
              <a:rPr lang="en-US" altLang="zh-CN">
                <a:latin typeface="Courier New" pitchFamily="49" charset="0"/>
              </a:rPr>
              <a:t>DEPARTMENT_ID</a:t>
            </a:r>
            <a:r>
              <a:rPr lang="en-US" altLang="zh-CN"/>
              <a:t> column of each row in the </a:t>
            </a:r>
            <a:r>
              <a:rPr lang="en-US" altLang="zh-CN">
                <a:latin typeface="Courier New" pitchFamily="49" charset="0"/>
              </a:rPr>
              <a:t>EMPLOYEES</a:t>
            </a:r>
            <a:r>
              <a:rPr lang="en-US" altLang="zh-CN"/>
              <a:t> table with the values in the </a:t>
            </a:r>
            <a:r>
              <a:rPr lang="en-US" altLang="zh-CN">
                <a:latin typeface="Courier New" pitchFamily="49" charset="0"/>
              </a:rPr>
              <a:t>MANAGER_ID</a:t>
            </a:r>
            <a:r>
              <a:rPr lang="en-US" altLang="zh-CN"/>
              <a:t> column and the </a:t>
            </a:r>
            <a:r>
              <a:rPr lang="en-US" altLang="zh-CN">
                <a:latin typeface="Courier New" pitchFamily="49" charset="0"/>
              </a:rPr>
              <a:t>DEPARTMENT_ID</a:t>
            </a:r>
            <a:r>
              <a:rPr lang="en-US" altLang="zh-CN"/>
              <a:t> column for the employees with the </a:t>
            </a:r>
            <a:r>
              <a:rPr lang="en-US" altLang="zh-CN">
                <a:latin typeface="Courier New" pitchFamily="49" charset="0"/>
              </a:rPr>
              <a:t>EMPLOYEE_ID</a:t>
            </a:r>
            <a:r>
              <a:rPr lang="en-US" altLang="zh-CN"/>
              <a:t> 178 or 174.</a:t>
            </a:r>
          </a:p>
          <a:p>
            <a:pPr lvl="1" defTabSz="446088">
              <a:tabLst>
                <a:tab pos="433388" algn="l"/>
              </a:tabLst>
            </a:pPr>
            <a:r>
              <a:rPr lang="en-US" altLang="zh-CN"/>
              <a:t>First, the subquery to retrieve the </a:t>
            </a:r>
            <a:r>
              <a:rPr lang="en-US" altLang="zh-CN">
                <a:latin typeface="Courier New" pitchFamily="49" charset="0"/>
              </a:rPr>
              <a:t>MANAGER_ID</a:t>
            </a:r>
            <a:r>
              <a:rPr lang="en-US" altLang="zh-CN"/>
              <a:t> and </a:t>
            </a:r>
            <a:r>
              <a:rPr lang="en-US" altLang="zh-CN">
                <a:latin typeface="Courier New" pitchFamily="49" charset="0"/>
              </a:rPr>
              <a:t>DEPARTMENT_ID</a:t>
            </a:r>
            <a:r>
              <a:rPr lang="en-US" altLang="zh-CN"/>
              <a:t> values for the employees with the </a:t>
            </a:r>
            <a:r>
              <a:rPr lang="en-US" altLang="zh-CN">
                <a:latin typeface="Courier New" pitchFamily="49" charset="0"/>
              </a:rPr>
              <a:t>EMPLOYEE_ID</a:t>
            </a:r>
            <a:r>
              <a:rPr lang="en-US" altLang="zh-CN"/>
              <a:t> 178 or 174 is executed. These values are compared with the </a:t>
            </a:r>
            <a:r>
              <a:rPr lang="en-US" altLang="zh-CN">
                <a:latin typeface="Courier New" pitchFamily="49" charset="0"/>
              </a:rPr>
              <a:t>MANAGER_ID</a:t>
            </a:r>
            <a:r>
              <a:rPr lang="en-US" altLang="zh-CN"/>
              <a:t> column and the </a:t>
            </a:r>
            <a:r>
              <a:rPr lang="en-US" altLang="zh-CN">
                <a:latin typeface="Courier New" pitchFamily="49" charset="0"/>
              </a:rPr>
              <a:t>DEPARTMENT_ID</a:t>
            </a:r>
            <a:r>
              <a:rPr lang="en-US" altLang="zh-CN"/>
              <a:t> column of each row in the </a:t>
            </a:r>
            <a:r>
              <a:rPr lang="en-US" altLang="zh-CN">
                <a:latin typeface="Courier New" pitchFamily="49" charset="0"/>
              </a:rPr>
              <a:t>EMPLOYEES</a:t>
            </a:r>
            <a:r>
              <a:rPr lang="en-US" altLang="zh-CN"/>
              <a:t> table. If the values match, the row is displayed. In the output,  the records of the employees with the </a:t>
            </a:r>
            <a:r>
              <a:rPr lang="en-US" altLang="zh-CN">
                <a:latin typeface="Courier New" pitchFamily="49" charset="0"/>
              </a:rPr>
              <a:t>EMPLOYEE_ID</a:t>
            </a:r>
            <a:r>
              <a:rPr lang="en-US" altLang="zh-CN"/>
              <a:t> 178 or 174 will not be displayed. The output of the query in the slide follows.</a:t>
            </a:r>
          </a:p>
          <a:p>
            <a:pPr defTabSz="446088">
              <a:tabLst>
                <a:tab pos="433388" algn="l"/>
              </a:tabLst>
            </a:pPr>
            <a:endParaRPr lang="en-US" altLang="zh-CN" b="0">
              <a:latin typeface="Times New Roman" pitchFamily="18" charset="0"/>
            </a:endParaRPr>
          </a:p>
        </p:txBody>
      </p:sp>
      <p:sp>
        <p:nvSpPr>
          <p:cNvPr id="20484" name="Rectangle 4"/>
          <p:cNvSpPr>
            <a:spLocks noChangeArrowheads="1"/>
          </p:cNvSpPr>
          <p:nvPr/>
        </p:nvSpPr>
        <p:spPr bwMode="auto">
          <a:xfrm>
            <a:off x="546100" y="5910244"/>
            <a:ext cx="5551488" cy="251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4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9" y="6571006"/>
            <a:ext cx="5381625" cy="50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50850" y="177800"/>
            <a:ext cx="5905500" cy="4430713"/>
          </a:xfrm>
          <a:prstGeom prst="rect">
            <a:avLst/>
          </a:prstGeom>
          <a:ln cap="flat"/>
        </p:spPr>
      </p:sp>
      <p:sp>
        <p:nvSpPr>
          <p:cNvPr id="22531" name="Rectangle 3"/>
          <p:cNvSpPr>
            <a:spLocks noGrp="1" noChangeArrowheads="1"/>
          </p:cNvSpPr>
          <p:nvPr>
            <p:ph type="body" idx="1"/>
          </p:nvPr>
        </p:nvSpPr>
        <p:spPr>
          <a:xfrm>
            <a:off x="454026" y="4762268"/>
            <a:ext cx="6024563" cy="3795803"/>
          </a:xfrm>
          <a:noFill/>
          <a:ln/>
        </p:spPr>
        <p:txBody>
          <a:bodyPr lIns="0" tIns="0" rIns="0" bIns="0"/>
          <a:lstStyle/>
          <a:p>
            <a:pPr defTabSz="446088">
              <a:tabLst>
                <a:tab pos="433388" algn="l"/>
              </a:tabLst>
            </a:pPr>
            <a:r>
              <a:rPr lang="en-US" altLang="zh-CN"/>
              <a:t>Nonpairwise Comparison Subquery</a:t>
            </a:r>
          </a:p>
          <a:p>
            <a:pPr lvl="1" defTabSz="446088">
              <a:tabLst>
                <a:tab pos="433388" algn="l"/>
              </a:tabLst>
            </a:pPr>
            <a:r>
              <a:rPr lang="en-US" altLang="zh-CN"/>
              <a:t>The example shows a nonpairwise comparison of the columns. It displays the </a:t>
            </a:r>
            <a:r>
              <a:rPr lang="en-US" altLang="zh-CN">
                <a:latin typeface="Courier New" pitchFamily="49" charset="0"/>
              </a:rPr>
              <a:t>EMPLOYEE_ID</a:t>
            </a:r>
            <a:r>
              <a:rPr lang="en-US" altLang="zh-CN"/>
              <a:t>, </a:t>
            </a:r>
            <a:r>
              <a:rPr lang="en-US" altLang="zh-CN">
                <a:latin typeface="Courier New" pitchFamily="49" charset="0"/>
              </a:rPr>
              <a:t>MANAGER_ID</a:t>
            </a:r>
            <a:r>
              <a:rPr lang="en-US" altLang="zh-CN"/>
              <a:t>, and </a:t>
            </a:r>
            <a:r>
              <a:rPr lang="en-US" altLang="zh-CN">
                <a:latin typeface="Courier New" pitchFamily="49" charset="0"/>
              </a:rPr>
              <a:t>DEPARTMENT_ID</a:t>
            </a:r>
            <a:r>
              <a:rPr lang="en-US" altLang="zh-CN"/>
              <a:t> of any employee whose manager ID matches any of the manager IDs of employees whose employee IDs are either 174 or 141 and </a:t>
            </a:r>
            <a:r>
              <a:rPr lang="en-US" altLang="zh-CN">
                <a:latin typeface="Courier New" pitchFamily="49" charset="0"/>
              </a:rPr>
              <a:t>DEPARTMENT_ID</a:t>
            </a:r>
            <a:r>
              <a:rPr lang="en-US" altLang="zh-CN"/>
              <a:t> match any of the department IDs of employees whose employee IDs are either 174 or 141.</a:t>
            </a:r>
          </a:p>
          <a:p>
            <a:pPr lvl="1" defTabSz="446088">
              <a:tabLst>
                <a:tab pos="433388" algn="l"/>
              </a:tabLst>
            </a:pPr>
            <a:r>
              <a:rPr lang="en-US" altLang="zh-CN"/>
              <a:t>First, the subquery to retrieve the </a:t>
            </a:r>
            <a:r>
              <a:rPr lang="en-US" altLang="zh-CN">
                <a:latin typeface="Courier New" pitchFamily="49" charset="0"/>
              </a:rPr>
              <a:t>MANAGER_ID</a:t>
            </a:r>
            <a:r>
              <a:rPr lang="en-US" altLang="zh-CN"/>
              <a:t> values for the employees with the </a:t>
            </a:r>
            <a:r>
              <a:rPr lang="en-US" altLang="zh-CN">
                <a:latin typeface="Courier New" pitchFamily="49" charset="0"/>
              </a:rPr>
              <a:t>EMPLOYEE_ID</a:t>
            </a:r>
            <a:r>
              <a:rPr lang="en-US" altLang="zh-CN"/>
              <a:t> 174 or 141 is executed. Similarly, the second subquery to retrieve the </a:t>
            </a:r>
            <a:r>
              <a:rPr lang="en-US" altLang="zh-CN">
                <a:latin typeface="Courier New" pitchFamily="49" charset="0"/>
              </a:rPr>
              <a:t>DEPARTMENT_ID</a:t>
            </a:r>
            <a:r>
              <a:rPr lang="en-US" altLang="zh-CN"/>
              <a:t> values for the employees with the </a:t>
            </a:r>
            <a:r>
              <a:rPr lang="en-US" altLang="zh-CN">
                <a:latin typeface="Courier New" pitchFamily="49" charset="0"/>
              </a:rPr>
              <a:t>EMPLOYEE_ID</a:t>
            </a:r>
            <a:r>
              <a:rPr lang="en-US" altLang="zh-CN"/>
              <a:t> 174 or 141 is executed. The retrieved values of the </a:t>
            </a:r>
            <a:r>
              <a:rPr lang="en-US" altLang="zh-CN">
                <a:latin typeface="Courier New" pitchFamily="49" charset="0"/>
              </a:rPr>
              <a:t>MANAGER_ID</a:t>
            </a:r>
            <a:r>
              <a:rPr lang="en-US" altLang="zh-CN"/>
              <a:t> and </a:t>
            </a:r>
            <a:r>
              <a:rPr lang="en-US" altLang="zh-CN">
                <a:latin typeface="Courier New" pitchFamily="49" charset="0"/>
              </a:rPr>
              <a:t>DEPARTMENT_ID</a:t>
            </a:r>
            <a:r>
              <a:rPr lang="en-US" altLang="zh-CN"/>
              <a:t>  columns are compared with the </a:t>
            </a:r>
            <a:r>
              <a:rPr lang="en-US" altLang="zh-CN">
                <a:latin typeface="Courier New" pitchFamily="49" charset="0"/>
              </a:rPr>
              <a:t>MANAGER_ID</a:t>
            </a:r>
            <a:r>
              <a:rPr lang="en-US" altLang="zh-CN"/>
              <a:t> and </a:t>
            </a:r>
            <a:r>
              <a:rPr lang="en-US" altLang="zh-CN">
                <a:latin typeface="Courier New" pitchFamily="49" charset="0"/>
              </a:rPr>
              <a:t>DEPARTMENT_ID</a:t>
            </a:r>
            <a:r>
              <a:rPr lang="en-US" altLang="zh-CN"/>
              <a:t> column for each row in the </a:t>
            </a:r>
            <a:r>
              <a:rPr lang="en-US" altLang="zh-CN">
                <a:latin typeface="Courier New" pitchFamily="49" charset="0"/>
              </a:rPr>
              <a:t>EMPLOYEES</a:t>
            </a:r>
            <a:r>
              <a:rPr lang="en-US" altLang="zh-CN"/>
              <a:t> table. If the </a:t>
            </a:r>
            <a:r>
              <a:rPr lang="en-US" altLang="zh-CN">
                <a:latin typeface="Courier New" pitchFamily="49" charset="0"/>
              </a:rPr>
              <a:t>MANAGER_ID</a:t>
            </a:r>
            <a:r>
              <a:rPr lang="en-US" altLang="zh-CN"/>
              <a:t> column of the row in the </a:t>
            </a:r>
            <a:r>
              <a:rPr lang="en-US" altLang="zh-CN">
                <a:latin typeface="Courier New" pitchFamily="49" charset="0"/>
              </a:rPr>
              <a:t>EMPLOYEES</a:t>
            </a:r>
            <a:r>
              <a:rPr lang="en-US" altLang="zh-CN"/>
              <a:t> table matches with any of the values of the </a:t>
            </a:r>
            <a:r>
              <a:rPr lang="en-US" altLang="zh-CN">
                <a:latin typeface="Courier New" pitchFamily="49" charset="0"/>
              </a:rPr>
              <a:t>MANAGER_ID</a:t>
            </a:r>
            <a:r>
              <a:rPr lang="en-US" altLang="zh-CN"/>
              <a:t> retrieved by the inner subquery and if the </a:t>
            </a:r>
            <a:r>
              <a:rPr lang="en-US" altLang="zh-CN">
                <a:latin typeface="Courier New" pitchFamily="49" charset="0"/>
              </a:rPr>
              <a:t>DEPARTMENT_ID </a:t>
            </a:r>
            <a:r>
              <a:rPr lang="en-US" altLang="zh-CN"/>
              <a:t>column of the row in the </a:t>
            </a:r>
            <a:r>
              <a:rPr lang="en-US" altLang="zh-CN">
                <a:latin typeface="Courier New" pitchFamily="49" charset="0"/>
              </a:rPr>
              <a:t>EMPLOYEES</a:t>
            </a:r>
            <a:r>
              <a:rPr lang="en-US" altLang="zh-CN"/>
              <a:t> table matches with any of the values of the </a:t>
            </a:r>
            <a:r>
              <a:rPr lang="en-US" altLang="zh-CN">
                <a:latin typeface="Courier New" pitchFamily="49" charset="0"/>
              </a:rPr>
              <a:t>DEPARTMENT_ID </a:t>
            </a:r>
            <a:r>
              <a:rPr lang="en-US" altLang="zh-CN"/>
              <a:t>retrieved by the second subquery, the record is displayed. The output of the query in the slide follows.</a:t>
            </a:r>
          </a:p>
        </p:txBody>
      </p:sp>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6" y="7236545"/>
            <a:ext cx="5419725" cy="114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4025" y="4762268"/>
            <a:ext cx="5981700" cy="3795803"/>
          </a:xfrm>
          <a:noFill/>
          <a:ln/>
        </p:spPr>
        <p:txBody>
          <a:bodyPr lIns="0" tIns="0" rIns="0" bIns="0"/>
          <a:lstStyle/>
          <a:p>
            <a:pPr defTabSz="446088">
              <a:tabLst>
                <a:tab pos="433388" algn="l"/>
              </a:tabLst>
            </a:pPr>
            <a:r>
              <a:rPr lang="en-US" altLang="zh-CN"/>
              <a:t>Using a Subquery in the </a:t>
            </a:r>
            <a:r>
              <a:rPr lang="en-US" altLang="zh-CN">
                <a:latin typeface="Courier New" pitchFamily="49" charset="0"/>
              </a:rPr>
              <a:t>FROM</a:t>
            </a:r>
            <a:r>
              <a:rPr lang="en-US" altLang="zh-CN"/>
              <a:t> Clause</a:t>
            </a:r>
          </a:p>
          <a:p>
            <a:pPr lvl="1" defTabSz="446088">
              <a:tabLst>
                <a:tab pos="433388" algn="l"/>
              </a:tabLst>
            </a:pPr>
            <a:r>
              <a:rPr lang="en-US" altLang="zh-CN"/>
              <a:t>You can use a </a:t>
            </a:r>
            <a:r>
              <a:rPr lang="en-US" altLang="zh-CN">
                <a:solidFill>
                  <a:srgbClr val="FC0128"/>
                </a:solidFill>
              </a:rPr>
              <a:t>subquery in the </a:t>
            </a:r>
            <a:r>
              <a:rPr lang="en-US" altLang="zh-CN">
                <a:solidFill>
                  <a:srgbClr val="FC0128"/>
                </a:solidFill>
                <a:latin typeface="Courier New" pitchFamily="49" charset="0"/>
              </a:rPr>
              <a:t>FROM</a:t>
            </a:r>
            <a:r>
              <a:rPr lang="en-US" altLang="zh-CN">
                <a:solidFill>
                  <a:srgbClr val="FC0128"/>
                </a:solidFill>
              </a:rPr>
              <a:t> clause </a:t>
            </a:r>
            <a:r>
              <a:rPr lang="en-US" altLang="zh-CN"/>
              <a:t>of a </a:t>
            </a:r>
            <a:r>
              <a:rPr lang="en-US" altLang="zh-CN">
                <a:latin typeface="Courier New" pitchFamily="49" charset="0"/>
              </a:rPr>
              <a:t>SELECT</a:t>
            </a:r>
            <a:r>
              <a:rPr lang="en-US" altLang="zh-CN"/>
              <a:t> statement, which is very similar to how views are used. A subquery in the </a:t>
            </a:r>
            <a:r>
              <a:rPr lang="en-US" altLang="zh-CN">
                <a:latin typeface="Courier New" pitchFamily="49" charset="0"/>
              </a:rPr>
              <a:t>FROM</a:t>
            </a:r>
            <a:r>
              <a:rPr lang="en-US" altLang="zh-CN"/>
              <a:t> clause of a </a:t>
            </a:r>
            <a:r>
              <a:rPr lang="en-US" altLang="zh-CN">
                <a:latin typeface="Courier New" pitchFamily="49" charset="0"/>
              </a:rPr>
              <a:t>SELECT</a:t>
            </a:r>
            <a:r>
              <a:rPr lang="en-US" altLang="zh-CN"/>
              <a:t> statement is also called an </a:t>
            </a:r>
            <a:r>
              <a:rPr lang="en-US" altLang="zh-CN" i="1"/>
              <a:t>inline</a:t>
            </a:r>
            <a:r>
              <a:rPr lang="en-US" altLang="zh-CN"/>
              <a:t> view. A subquery in the </a:t>
            </a:r>
            <a:r>
              <a:rPr lang="en-US" altLang="zh-CN">
                <a:latin typeface="Courier New" pitchFamily="49" charset="0"/>
              </a:rPr>
              <a:t>FROM</a:t>
            </a:r>
            <a:r>
              <a:rPr lang="en-US" altLang="zh-CN"/>
              <a:t> clause of a </a:t>
            </a:r>
            <a:r>
              <a:rPr lang="en-US" altLang="zh-CN">
                <a:latin typeface="Courier New" pitchFamily="49" charset="0"/>
              </a:rPr>
              <a:t>SELECT</a:t>
            </a:r>
            <a:r>
              <a:rPr lang="en-US" altLang="zh-CN"/>
              <a:t> statement defines a data source for that particular </a:t>
            </a:r>
            <a:r>
              <a:rPr lang="en-US" altLang="zh-CN">
                <a:latin typeface="Courier New" pitchFamily="49" charset="0"/>
              </a:rPr>
              <a:t>SELECT</a:t>
            </a:r>
            <a:r>
              <a:rPr lang="en-US" altLang="zh-CN"/>
              <a:t> statement, and only that </a:t>
            </a:r>
            <a:r>
              <a:rPr lang="en-US" altLang="zh-CN">
                <a:latin typeface="Courier New" pitchFamily="49" charset="0"/>
              </a:rPr>
              <a:t>SELECT</a:t>
            </a:r>
            <a:r>
              <a:rPr lang="en-US" altLang="zh-CN"/>
              <a:t> statement. The example on the slide displays employee last names, salaries, department numbers, and average salaries for all the employees who earn more than the average salary in their department. The subquery in the </a:t>
            </a:r>
            <a:r>
              <a:rPr lang="en-US" altLang="zh-CN">
                <a:latin typeface="Courier New" pitchFamily="49" charset="0"/>
              </a:rPr>
              <a:t>FROM</a:t>
            </a:r>
            <a:r>
              <a:rPr lang="en-US" altLang="zh-CN"/>
              <a:t> clause is named </a:t>
            </a:r>
            <a:r>
              <a:rPr lang="en-US" altLang="zh-CN">
                <a:latin typeface="Courier New" pitchFamily="49" charset="0"/>
              </a:rPr>
              <a:t>b</a:t>
            </a:r>
            <a:r>
              <a:rPr lang="en-US" altLang="zh-CN"/>
              <a:t>, and the outer query references the </a:t>
            </a:r>
            <a:r>
              <a:rPr lang="en-US" altLang="zh-CN">
                <a:latin typeface="Courier New" pitchFamily="49" charset="0"/>
              </a:rPr>
              <a:t>SALAVG</a:t>
            </a:r>
            <a:r>
              <a:rPr lang="en-US" altLang="zh-CN"/>
              <a:t> column using this alias.</a:t>
            </a:r>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lvl="1" defTabSz="446088">
              <a:tabLst>
                <a:tab pos="433388" algn="l"/>
              </a:tabLst>
            </a:pPr>
            <a:endParaRPr lang="en-US" altLang="zh-CN"/>
          </a:p>
          <a:p>
            <a:pPr defTabSz="446088">
              <a:tabLst>
                <a:tab pos="433388" algn="l"/>
              </a:tabLst>
            </a:pPr>
            <a:r>
              <a:rPr lang="en-US" altLang="zh-CN">
                <a:solidFill>
                  <a:srgbClr val="0000FF"/>
                </a:solidFill>
              </a:rPr>
              <a:t>Instructor Note</a:t>
            </a:r>
          </a:p>
          <a:p>
            <a:pPr lvl="1" defTabSz="446088">
              <a:tabLst>
                <a:tab pos="433388" algn="l"/>
              </a:tabLst>
            </a:pPr>
            <a:r>
              <a:rPr lang="en-US" altLang="zh-CN">
                <a:solidFill>
                  <a:srgbClr val="0000FF"/>
                </a:solidFill>
              </a:rPr>
              <a:t>You may wish to point out that the example demonstrates a useful technique to combine detail row values and aggregate data in the same output.</a:t>
            </a:r>
          </a:p>
        </p:txBody>
      </p:sp>
      <p:sp>
        <p:nvSpPr>
          <p:cNvPr id="24579" name="Rectangle 3"/>
          <p:cNvSpPr>
            <a:spLocks noGrp="1" noRot="1" noChangeAspect="1" noChangeArrowheads="1" noTextEdit="1"/>
          </p:cNvSpPr>
          <p:nvPr>
            <p:ph type="sldImg"/>
          </p:nvPr>
        </p:nvSpPr>
        <p:spPr>
          <a:xfrm>
            <a:off x="450850" y="177800"/>
            <a:ext cx="5905500" cy="4430713"/>
          </a:xfrm>
          <a:prstGeom prst="rect">
            <a:avLst/>
          </a:prstGeo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2014/2/17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2014/2/17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251520" y="1988840"/>
            <a:ext cx="7772400" cy="2090663"/>
          </a:xfrm>
        </p:spPr>
        <p:txBody>
          <a:bodyPr>
            <a:noAutofit/>
          </a:bodyPr>
          <a:lstStyle/>
          <a:p>
            <a:r>
              <a:rPr lang="zh-CN" altLang="en-US" sz="8000" b="1" dirty="0" smtClean="0">
                <a:solidFill>
                  <a:srgbClr val="002060"/>
                </a:solidFill>
                <a:latin typeface="楷体" pitchFamily="49" charset="-122"/>
                <a:ea typeface="楷体" pitchFamily="49" charset="-122"/>
                <a:cs typeface="Arial Unicode MS" pitchFamily="34" charset="-122"/>
              </a:rPr>
              <a:t>第</a:t>
            </a:r>
            <a:r>
              <a:rPr lang="en-US" altLang="zh-CN" sz="8000" b="1" dirty="0" smtClean="0">
                <a:solidFill>
                  <a:srgbClr val="002060"/>
                </a:solidFill>
                <a:latin typeface="楷体" pitchFamily="49" charset="-122"/>
                <a:ea typeface="楷体" pitchFamily="49" charset="-122"/>
                <a:cs typeface="Arial Unicode MS" pitchFamily="34" charset="-122"/>
              </a:rPr>
              <a:t>14</a:t>
            </a:r>
            <a:r>
              <a:rPr lang="zh-CN" altLang="en-US" sz="8000" b="1" dirty="0" smtClean="0">
                <a:solidFill>
                  <a:srgbClr val="002060"/>
                </a:solidFill>
                <a:latin typeface="楷体" pitchFamily="49" charset="-122"/>
                <a:ea typeface="楷体" pitchFamily="49" charset="-122"/>
                <a:cs typeface="Arial Unicode MS" pitchFamily="34" charset="-122"/>
              </a:rPr>
              <a:t>节</a:t>
            </a:r>
            <a:r>
              <a:rPr lang="en-US" altLang="zh-CN" sz="8000" b="1" dirty="0" smtClean="0">
                <a:solidFill>
                  <a:srgbClr val="002060"/>
                </a:solidFill>
                <a:latin typeface="楷体" pitchFamily="49" charset="-122"/>
                <a:ea typeface="楷体" pitchFamily="49" charset="-122"/>
                <a:cs typeface="Arial Unicode MS" pitchFamily="34" charset="-122"/>
              </a:rPr>
              <a:t/>
            </a:r>
            <a:br>
              <a:rPr lang="en-US" altLang="zh-CN" sz="8000" b="1" dirty="0" smtClean="0">
                <a:solidFill>
                  <a:srgbClr val="002060"/>
                </a:solidFill>
                <a:latin typeface="楷体" pitchFamily="49" charset="-122"/>
                <a:ea typeface="楷体" pitchFamily="49" charset="-122"/>
                <a:cs typeface="Arial Unicode MS" pitchFamily="34" charset="-122"/>
              </a:rPr>
            </a:br>
            <a:r>
              <a:rPr lang="zh-CN" altLang="en-US" sz="8000" b="1" dirty="0" smtClean="0">
                <a:solidFill>
                  <a:srgbClr val="002060"/>
                </a:solidFill>
                <a:latin typeface="楷体" pitchFamily="49" charset="-122"/>
                <a:ea typeface="楷体" pitchFamily="49" charset="-122"/>
                <a:cs typeface="Arial Unicode MS" pitchFamily="34" charset="-122"/>
              </a:rPr>
              <a:t>高级</a:t>
            </a:r>
            <a:r>
              <a:rPr lang="zh-CN" altLang="en-US" sz="8000" b="1" dirty="0">
                <a:solidFill>
                  <a:srgbClr val="002060"/>
                </a:solidFill>
                <a:latin typeface="楷体" pitchFamily="49" charset="-122"/>
                <a:ea typeface="楷体" pitchFamily="49" charset="-122"/>
                <a:cs typeface="Arial Unicode MS" pitchFamily="34" charset="-122"/>
              </a:rPr>
              <a:t>子查询</a:t>
            </a:r>
            <a:endParaRPr lang="zh-CN" altLang="en-US" sz="8000" b="1" dirty="0">
              <a:ln w="18415" cmpd="sng">
                <a:solidFill>
                  <a:srgbClr val="FFFFFF"/>
                </a:solidFill>
                <a:prstDash val="solid"/>
              </a:ln>
              <a:solidFill>
                <a:srgbClr val="002060"/>
              </a:solidFill>
              <a:effectLst>
                <a:outerShdw blurRad="63500" dir="3600000" algn="tl" rotWithShape="0">
                  <a:srgbClr val="000000">
                    <a:alpha val="70000"/>
                  </a:srgbClr>
                </a:outerShdw>
              </a:effectLst>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讲师：宋红康   </a:t>
            </a:r>
            <a:endParaRPr lang="en-US" altLang="zh-CN" sz="4000" b="1" dirty="0" smtClean="0">
              <a:solidFill>
                <a:srgbClr val="000066"/>
              </a:solidFill>
              <a:latin typeface="楷体" pitchFamily="49" charset="-122"/>
              <a:ea typeface="楷体" pitchFamily="49" charset="-122"/>
            </a:endParaRPr>
          </a:p>
          <a:p>
            <a:r>
              <a:rPr lang="zh-CN" altLang="en-US" sz="3600" b="1" dirty="0" smtClean="0">
                <a:solidFill>
                  <a:srgbClr val="000066"/>
                </a:solidFill>
                <a:latin typeface="楷体" pitchFamily="49" charset="-122"/>
                <a:ea typeface="楷体" pitchFamily="49" charset="-122"/>
              </a:rPr>
              <a:t>新浪微博：</a:t>
            </a:r>
            <a:r>
              <a:rPr lang="zh-CN" altLang="en-US" sz="3600" b="1" dirty="0">
                <a:solidFill>
                  <a:srgbClr val="000066"/>
                </a:solidFill>
                <a:latin typeface="楷体" pitchFamily="49" charset="-122"/>
                <a:ea typeface="楷体" pitchFamily="49" charset="-122"/>
              </a:rPr>
              <a:t>尚</a:t>
            </a:r>
            <a:r>
              <a:rPr lang="zh-CN" altLang="en-US" sz="3600" b="1" dirty="0" smtClean="0">
                <a:solidFill>
                  <a:srgbClr val="000066"/>
                </a:solidFill>
                <a:latin typeface="楷体" pitchFamily="49" charset="-122"/>
                <a:ea typeface="楷体" pitchFamily="49" charset="-122"/>
              </a:rPr>
              <a:t>硅谷</a:t>
            </a:r>
            <a:r>
              <a:rPr lang="en-US" altLang="zh-CN" sz="3600" b="1" dirty="0" smtClean="0">
                <a:solidFill>
                  <a:srgbClr val="000066"/>
                </a:solidFill>
                <a:latin typeface="楷体" pitchFamily="49" charset="-122"/>
                <a:ea typeface="楷体" pitchFamily="49" charset="-122"/>
              </a:rPr>
              <a:t>-</a:t>
            </a:r>
            <a:r>
              <a:rPr lang="zh-CN" altLang="en-US" sz="3600" b="1" dirty="0" smtClean="0">
                <a:solidFill>
                  <a:srgbClr val="000066"/>
                </a:solidFill>
                <a:latin typeface="楷体" pitchFamily="49" charset="-122"/>
                <a:ea typeface="楷体" pitchFamily="49" charset="-122"/>
              </a:rPr>
              <a:t>宋红康</a:t>
            </a:r>
            <a:endParaRPr lang="zh-CN" altLang="en-US" sz="3600" b="1" dirty="0">
              <a:solidFill>
                <a:srgbClr val="000066"/>
              </a:solidFill>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3567" y="2250014"/>
            <a:ext cx="7951053" cy="35552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itchFamily="49" charset="0"/>
              <a:ea typeface="宋体" pitchFamily="2" charset="-122"/>
            </a:endParaRPr>
          </a:p>
          <a:p>
            <a:pPr>
              <a:tabLst>
                <a:tab pos="1200150" algn="l"/>
              </a:tabLst>
            </a:pPr>
            <a:endParaRPr lang="zh-CN" altLang="en-US" sz="1800" b="1">
              <a:latin typeface="Courier New" pitchFamily="49" charset="0"/>
              <a:ea typeface="宋体" pitchFamily="2" charset="-122"/>
            </a:endParaRPr>
          </a:p>
        </p:txBody>
      </p:sp>
      <p:sp>
        <p:nvSpPr>
          <p:cNvPr id="23556" name="Rectangle 4"/>
          <p:cNvSpPr>
            <a:spLocks noChangeArrowheads="1"/>
          </p:cNvSpPr>
          <p:nvPr/>
        </p:nvSpPr>
        <p:spPr bwMode="auto">
          <a:xfrm>
            <a:off x="683568" y="2541233"/>
            <a:ext cx="7180263"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2000" b="1" dirty="0">
                <a:latin typeface="Courier New" panose="02070309020205020404" pitchFamily="49" charset="0"/>
                <a:cs typeface="Courier New" panose="02070309020205020404" pitchFamily="49" charset="0"/>
              </a:rPr>
              <a:t>select </a:t>
            </a:r>
            <a:r>
              <a:rPr lang="en-US" altLang="zh-CN" sz="2000" b="1" dirty="0" err="1">
                <a:latin typeface="Courier New" panose="02070309020205020404" pitchFamily="49" charset="0"/>
                <a:cs typeface="Courier New" panose="02070309020205020404" pitchFamily="49" charset="0"/>
              </a:rPr>
              <a:t>last_name,department_id,salary</a:t>
            </a:r>
            <a:r>
              <a:rPr lang="en-US" altLang="zh-CN" sz="2000" b="1" dirty="0">
                <a:latin typeface="Courier New" panose="02070309020205020404" pitchFamily="49" charset="0"/>
                <a:cs typeface="Courier New" panose="02070309020205020404" pitchFamily="49" charset="0"/>
              </a:rPr>
              <a:t>,</a:t>
            </a:r>
          </a:p>
          <a:p>
            <a:r>
              <a:rPr lang="en-US" altLang="zh-CN" sz="2000" b="1" dirty="0">
                <a:latin typeface="Courier New" panose="02070309020205020404" pitchFamily="49" charset="0"/>
                <a:cs typeface="Courier New" panose="02070309020205020404" pitchFamily="49" charset="0"/>
              </a:rPr>
              <a:t>(select </a:t>
            </a:r>
            <a:r>
              <a:rPr lang="en-US" altLang="zh-CN" sz="2000" b="1" dirty="0" err="1">
                <a:latin typeface="Courier New" panose="02070309020205020404" pitchFamily="49" charset="0"/>
                <a:cs typeface="Courier New" panose="02070309020205020404" pitchFamily="49" charset="0"/>
              </a:rPr>
              <a:t>avg</a:t>
            </a:r>
            <a:r>
              <a:rPr lang="en-US" altLang="zh-CN" sz="2000" b="1" dirty="0">
                <a:latin typeface="Courier New" panose="02070309020205020404" pitchFamily="49" charset="0"/>
                <a:cs typeface="Courier New" panose="02070309020205020404" pitchFamily="49" charset="0"/>
              </a:rPr>
              <a:t>(salary)from employees e3 </a:t>
            </a:r>
          </a:p>
          <a:p>
            <a:r>
              <a:rPr lang="en-US" altLang="zh-CN" sz="2000" b="1" dirty="0">
                <a:latin typeface="Courier New" panose="02070309020205020404" pitchFamily="49" charset="0"/>
                <a:cs typeface="Courier New" panose="02070309020205020404" pitchFamily="49" charset="0"/>
              </a:rPr>
              <a:t>where e1.department_id = e3.department_id </a:t>
            </a:r>
          </a:p>
          <a:p>
            <a:r>
              <a:rPr lang="en-US" altLang="zh-CN" sz="2000" b="1" dirty="0">
                <a:latin typeface="Courier New" panose="02070309020205020404" pitchFamily="49" charset="0"/>
                <a:cs typeface="Courier New" panose="02070309020205020404" pitchFamily="49" charset="0"/>
              </a:rPr>
              <a:t>group by </a:t>
            </a:r>
            <a:r>
              <a:rPr lang="en-US" altLang="zh-CN" sz="2000" b="1" dirty="0" err="1">
                <a:latin typeface="Courier New" panose="02070309020205020404" pitchFamily="49" charset="0"/>
                <a:cs typeface="Courier New" panose="02070309020205020404" pitchFamily="49" charset="0"/>
              </a:rPr>
              <a:t>department_id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avg_salary</a:t>
            </a:r>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from employees e1</a:t>
            </a:r>
          </a:p>
          <a:p>
            <a:r>
              <a:rPr lang="en-US" altLang="zh-CN" sz="2000" b="1" dirty="0">
                <a:latin typeface="Courier New" panose="02070309020205020404" pitchFamily="49" charset="0"/>
                <a:cs typeface="Courier New" panose="02070309020205020404" pitchFamily="49" charset="0"/>
              </a:rPr>
              <a:t>where salary &gt; </a:t>
            </a:r>
          </a:p>
          <a:p>
            <a:r>
              <a:rPr lang="en-US" altLang="zh-CN" sz="2000" b="1" dirty="0">
                <a:latin typeface="Courier New" panose="02070309020205020404" pitchFamily="49" charset="0"/>
                <a:cs typeface="Courier New" panose="02070309020205020404" pitchFamily="49" charset="0"/>
              </a:rPr>
              <a:t>         (select </a:t>
            </a:r>
            <a:r>
              <a:rPr lang="en-US" altLang="zh-CN" sz="2000" b="1" dirty="0" err="1">
                <a:latin typeface="Courier New" panose="02070309020205020404" pitchFamily="49" charset="0"/>
                <a:cs typeface="Courier New" panose="02070309020205020404" pitchFamily="49" charset="0"/>
              </a:rPr>
              <a:t>avg</a:t>
            </a:r>
            <a:r>
              <a:rPr lang="en-US" altLang="zh-CN" sz="2000" b="1" dirty="0">
                <a:latin typeface="Courier New" panose="02070309020205020404" pitchFamily="49" charset="0"/>
                <a:cs typeface="Courier New" panose="02070309020205020404" pitchFamily="49" charset="0"/>
              </a:rPr>
              <a:t>(salary)</a:t>
            </a:r>
          </a:p>
          <a:p>
            <a:r>
              <a:rPr lang="en-US" altLang="zh-CN" sz="2000" b="1" dirty="0">
                <a:latin typeface="Courier New" panose="02070309020205020404" pitchFamily="49" charset="0"/>
                <a:cs typeface="Courier New" panose="02070309020205020404" pitchFamily="49" charset="0"/>
              </a:rPr>
              <a:t>          from employees e2  </a:t>
            </a:r>
          </a:p>
          <a:p>
            <a:r>
              <a:rPr lang="en-US" altLang="zh-CN" sz="2000" b="1" dirty="0">
                <a:latin typeface="Courier New" panose="02070309020205020404" pitchFamily="49" charset="0"/>
                <a:cs typeface="Courier New" panose="02070309020205020404" pitchFamily="49" charset="0"/>
              </a:rPr>
              <a:t>          where e1.department_id = e2.department_id</a:t>
            </a:r>
          </a:p>
          <a:p>
            <a:r>
              <a:rPr lang="en-US" altLang="zh-CN" sz="2000" b="1" dirty="0">
                <a:latin typeface="Courier New" panose="02070309020205020404" pitchFamily="49" charset="0"/>
                <a:cs typeface="Courier New" panose="02070309020205020404" pitchFamily="49" charset="0"/>
              </a:rPr>
              <a:t>          group by </a:t>
            </a:r>
            <a:r>
              <a:rPr lang="en-US" altLang="zh-CN" sz="2000" b="1" dirty="0" err="1">
                <a:latin typeface="Courier New" panose="02070309020205020404" pitchFamily="49" charset="0"/>
                <a:cs typeface="Courier New" panose="02070309020205020404" pitchFamily="49" charset="0"/>
              </a:rPr>
              <a:t>department_id</a:t>
            </a:r>
            <a:endParaRPr lang="en-US" altLang="zh-CN"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endParaRPr lang="en-US" altLang="zh-CN" sz="2000" b="1" dirty="0">
              <a:latin typeface="Courier New" pitchFamily="49" charset="0"/>
              <a:ea typeface="宋体" pitchFamily="2" charset="-122"/>
              <a:cs typeface="Courier New" panose="02070309020205020404" pitchFamily="49" charset="0"/>
            </a:endParaRPr>
          </a:p>
        </p:txBody>
      </p:sp>
      <p:sp>
        <p:nvSpPr>
          <p:cNvPr id="23557" name="Rectangle 5"/>
          <p:cNvSpPr>
            <a:spLocks noChangeArrowheads="1"/>
          </p:cNvSpPr>
          <p:nvPr/>
        </p:nvSpPr>
        <p:spPr bwMode="auto">
          <a:xfrm>
            <a:off x="3124200" y="675245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23558" name="Rectangle 6"/>
          <p:cNvSpPr>
            <a:spLocks noGrp="1" noChangeArrowheads="1"/>
          </p:cNvSpPr>
          <p:nvPr>
            <p:ph type="title"/>
          </p:nvPr>
        </p:nvSpPr>
        <p:spPr>
          <a:xfrm>
            <a:off x="1547664" y="836712"/>
            <a:ext cx="6779096" cy="648072"/>
          </a:xfrm>
          <a:noFill/>
          <a:ln/>
        </p:spPr>
        <p:txBody>
          <a:bodyPr>
            <a:normAutofit/>
          </a:bodyPr>
          <a:lstStyle/>
          <a:p>
            <a:r>
              <a:rPr lang="zh-CN" altLang="en-US" sz="3600" b="1" dirty="0" smtClean="0">
                <a:ea typeface="宋体" pitchFamily="2" charset="-122"/>
              </a:rPr>
              <a:t>二、在</a:t>
            </a:r>
            <a:r>
              <a:rPr lang="en-US" altLang="zh-CN" sz="3600" b="1" dirty="0" smtClean="0">
                <a:ea typeface="宋体" pitchFamily="2" charset="-122"/>
              </a:rPr>
              <a:t> </a:t>
            </a:r>
            <a:r>
              <a:rPr lang="en-US" altLang="zh-CN" sz="3600" b="1" dirty="0">
                <a:latin typeface="Courier New" pitchFamily="49" charset="0"/>
                <a:ea typeface="宋体" pitchFamily="2" charset="-122"/>
              </a:rPr>
              <a:t>FROM</a:t>
            </a:r>
            <a:r>
              <a:rPr lang="en-US" altLang="zh-CN" sz="3600" b="1" dirty="0">
                <a:ea typeface="宋体" pitchFamily="2" charset="-122"/>
              </a:rPr>
              <a:t> </a:t>
            </a:r>
            <a:r>
              <a:rPr lang="zh-CN" altLang="en-US" sz="3600" b="1" dirty="0">
                <a:ea typeface="宋体" pitchFamily="2" charset="-122"/>
              </a:rPr>
              <a:t>子句中使用子查询</a:t>
            </a:r>
          </a:p>
        </p:txBody>
      </p:sp>
      <p:sp>
        <p:nvSpPr>
          <p:cNvPr id="2" name="TextBox 1"/>
          <p:cNvSpPr txBox="1"/>
          <p:nvPr/>
        </p:nvSpPr>
        <p:spPr>
          <a:xfrm>
            <a:off x="844487" y="1483352"/>
            <a:ext cx="7790134" cy="707886"/>
          </a:xfrm>
          <a:prstGeom prst="rect">
            <a:avLst/>
          </a:prstGeom>
          <a:noFill/>
        </p:spPr>
        <p:txBody>
          <a:bodyPr wrap="square" rtlCol="0">
            <a:spAutoFit/>
          </a:bodyPr>
          <a:lstStyle/>
          <a:p>
            <a:r>
              <a:rPr lang="zh-CN" altLang="en-US" sz="2000" b="1" dirty="0" smtClean="0"/>
              <a:t>问题：返回比本部门平均工资高的员工的</a:t>
            </a:r>
            <a:r>
              <a:rPr lang="en-US" altLang="zh-CN" sz="2000" b="1" dirty="0" err="1" smtClean="0"/>
              <a:t>last_name</a:t>
            </a:r>
            <a:r>
              <a:rPr lang="en-US" altLang="zh-CN" sz="2000" b="1" dirty="0" smtClean="0"/>
              <a:t>, </a:t>
            </a:r>
            <a:r>
              <a:rPr lang="en-US" altLang="zh-CN" sz="2000" b="1" dirty="0" err="1" smtClean="0"/>
              <a:t>department_id</a:t>
            </a:r>
            <a:r>
              <a:rPr lang="en-US" altLang="zh-CN" sz="2000" b="1" dirty="0" smtClean="0"/>
              <a:t>,</a:t>
            </a:r>
            <a:r>
              <a:rPr lang="en-US" altLang="zh-CN" sz="2000" b="1" dirty="0"/>
              <a:t> </a:t>
            </a:r>
            <a:r>
              <a:rPr lang="en-US" altLang="zh-CN" sz="2000" b="1" dirty="0" smtClean="0"/>
              <a:t>salary</a:t>
            </a:r>
            <a:r>
              <a:rPr lang="zh-CN" altLang="en-US" sz="2000" b="1" dirty="0" smtClean="0"/>
              <a:t>及平均工资</a:t>
            </a:r>
            <a:endParaRPr lang="zh-CN" altLang="en-US" sz="2000" b="1" dirty="0"/>
          </a:p>
        </p:txBody>
      </p:sp>
      <p:sp>
        <p:nvSpPr>
          <p:cNvPr id="3" name="TextBox 2"/>
          <p:cNvSpPr txBox="1"/>
          <p:nvPr/>
        </p:nvSpPr>
        <p:spPr>
          <a:xfrm>
            <a:off x="107504" y="2250014"/>
            <a:ext cx="576063" cy="1015663"/>
          </a:xfrm>
          <a:prstGeom prst="rect">
            <a:avLst/>
          </a:prstGeom>
          <a:noFill/>
        </p:spPr>
        <p:txBody>
          <a:bodyPr wrap="square" rtlCol="0">
            <a:spAutoFit/>
          </a:bodyPr>
          <a:lstStyle/>
          <a:p>
            <a:r>
              <a:rPr lang="zh-CN" altLang="en-US" sz="2000" b="1" dirty="0" smtClean="0"/>
              <a:t>方法一</a:t>
            </a:r>
            <a:endParaRPr lang="zh-CN" altLang="en-US" sz="2000" b="1" dirty="0"/>
          </a:p>
        </p:txBody>
      </p:sp>
    </p:spTree>
    <p:extLst>
      <p:ext uri="{BB962C8B-B14F-4D97-AF65-F5344CB8AC3E}">
        <p14:creationId xmlns:p14="http://schemas.microsoft.com/office/powerpoint/2010/main" val="2646079387"/>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208161" y="2276872"/>
            <a:ext cx="6792912" cy="2268538"/>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itchFamily="49" charset="0"/>
              <a:ea typeface="宋体" pitchFamily="2" charset="-122"/>
            </a:endParaRPr>
          </a:p>
          <a:p>
            <a:pPr>
              <a:tabLst>
                <a:tab pos="1200150" algn="l"/>
              </a:tabLst>
            </a:pPr>
            <a:endParaRPr lang="zh-CN" altLang="en-US" sz="1800" b="1">
              <a:latin typeface="Courier New" pitchFamily="49" charset="0"/>
              <a:ea typeface="宋体" pitchFamily="2" charset="-122"/>
            </a:endParaRPr>
          </a:p>
        </p:txBody>
      </p:sp>
      <p:sp>
        <p:nvSpPr>
          <p:cNvPr id="23556" name="Rectangle 4"/>
          <p:cNvSpPr>
            <a:spLocks noChangeArrowheads="1"/>
          </p:cNvSpPr>
          <p:nvPr/>
        </p:nvSpPr>
        <p:spPr bwMode="auto">
          <a:xfrm>
            <a:off x="1149423" y="2511822"/>
            <a:ext cx="7180263"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a.last_name</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a.salary</a:t>
            </a:r>
            <a:r>
              <a:rPr lang="en-US" altLang="zh-CN" sz="1800" b="1" dirty="0">
                <a:latin typeface="Courier New" pitchFamily="49" charset="0"/>
                <a:ea typeface="宋体" pitchFamily="2" charset="-122"/>
              </a:rPr>
              <a:t>, </a:t>
            </a:r>
          </a:p>
          <a:p>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a.department_id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b.salavg</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FROM    employees a, (SELECT   </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a:t>
            </a:r>
          </a:p>
          <a:p>
            <a:r>
              <a:rPr lang="en-US" altLang="zh-CN" sz="1800" b="1" dirty="0">
                <a:latin typeface="Courier New" pitchFamily="49" charset="0"/>
                <a:ea typeface="宋体" pitchFamily="2" charset="-122"/>
              </a:rPr>
              <a:t>                      AVG(salary) </a:t>
            </a:r>
            <a:r>
              <a:rPr lang="en-US" altLang="zh-CN" sz="1800" b="1" dirty="0" err="1">
                <a:latin typeface="Courier New" pitchFamily="49" charset="0"/>
                <a:ea typeface="宋体" pitchFamily="2" charset="-122"/>
              </a:rPr>
              <a:t>salavg</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                      FROM     employees</a:t>
            </a:r>
          </a:p>
          <a:p>
            <a:r>
              <a:rPr lang="en-US" altLang="zh-CN" sz="1800" b="1" dirty="0">
                <a:latin typeface="Courier New" pitchFamily="49" charset="0"/>
                <a:ea typeface="宋体" pitchFamily="2" charset="-122"/>
              </a:rPr>
              <a:t>                      GROUP BY </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b</a:t>
            </a:r>
          </a:p>
          <a:p>
            <a:r>
              <a:rPr lang="en-US" altLang="zh-CN" sz="1800" b="1" dirty="0">
                <a:latin typeface="Courier New" pitchFamily="49" charset="0"/>
                <a:ea typeface="宋体" pitchFamily="2" charset="-122"/>
              </a:rPr>
              <a:t>WHERE   </a:t>
            </a:r>
            <a:r>
              <a:rPr lang="en-US" altLang="zh-CN" sz="1800" b="1" dirty="0" err="1">
                <a:latin typeface="Courier New" pitchFamily="49" charset="0"/>
                <a:ea typeface="宋体" pitchFamily="2" charset="-122"/>
              </a:rPr>
              <a:t>a.department_id</a:t>
            </a:r>
            <a:r>
              <a:rPr lang="en-US" altLang="zh-CN" sz="1800" b="1" dirty="0">
                <a:latin typeface="Courier New" pitchFamily="49" charset="0"/>
                <a:ea typeface="宋体" pitchFamily="2" charset="-122"/>
              </a:rPr>
              <a:t> = </a:t>
            </a:r>
            <a:r>
              <a:rPr lang="en-US" altLang="zh-CN" sz="1800" b="1" dirty="0" err="1">
                <a:latin typeface="Courier New" pitchFamily="49" charset="0"/>
                <a:ea typeface="宋体" pitchFamily="2" charset="-122"/>
              </a:rPr>
              <a:t>b.department_id</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AND     </a:t>
            </a:r>
            <a:r>
              <a:rPr lang="en-US" altLang="zh-CN" sz="1800" b="1" dirty="0" err="1">
                <a:latin typeface="Courier New" pitchFamily="49" charset="0"/>
                <a:ea typeface="宋体" pitchFamily="2" charset="-122"/>
              </a:rPr>
              <a:t>a.salary</a:t>
            </a:r>
            <a:r>
              <a:rPr lang="en-US" altLang="zh-CN" sz="1800" b="1" dirty="0">
                <a:latin typeface="Courier New" pitchFamily="49" charset="0"/>
                <a:ea typeface="宋体" pitchFamily="2" charset="-122"/>
              </a:rPr>
              <a:t> &gt; </a:t>
            </a:r>
            <a:r>
              <a:rPr lang="en-US" altLang="zh-CN" sz="1800" b="1" dirty="0" err="1">
                <a:latin typeface="Courier New" pitchFamily="49" charset="0"/>
                <a:ea typeface="宋体" pitchFamily="2" charset="-122"/>
              </a:rPr>
              <a:t>b.salavg</a:t>
            </a:r>
            <a:r>
              <a:rPr lang="en-US" altLang="zh-CN" sz="1800" b="1" dirty="0">
                <a:latin typeface="Courier New" pitchFamily="49" charset="0"/>
                <a:ea typeface="宋体" pitchFamily="2" charset="-122"/>
              </a:rPr>
              <a:t>;</a:t>
            </a:r>
          </a:p>
        </p:txBody>
      </p:sp>
      <p:sp>
        <p:nvSpPr>
          <p:cNvPr id="23557" name="Rectangle 5"/>
          <p:cNvSpPr>
            <a:spLocks noChangeArrowheads="1"/>
          </p:cNvSpPr>
          <p:nvPr/>
        </p:nvSpPr>
        <p:spPr bwMode="auto">
          <a:xfrm>
            <a:off x="3124200" y="675245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23558" name="Rectangle 6"/>
          <p:cNvSpPr>
            <a:spLocks noGrp="1" noChangeArrowheads="1"/>
          </p:cNvSpPr>
          <p:nvPr>
            <p:ph type="title"/>
          </p:nvPr>
        </p:nvSpPr>
        <p:spPr>
          <a:xfrm>
            <a:off x="1547664" y="836712"/>
            <a:ext cx="6779096" cy="648072"/>
          </a:xfrm>
          <a:noFill/>
          <a:ln/>
        </p:spPr>
        <p:txBody>
          <a:bodyPr>
            <a:normAutofit/>
          </a:bodyPr>
          <a:lstStyle/>
          <a:p>
            <a:r>
              <a:rPr lang="zh-CN" altLang="en-US" sz="3600" b="1" dirty="0" smtClean="0">
                <a:ea typeface="宋体" pitchFamily="2" charset="-122"/>
              </a:rPr>
              <a:t>二、在</a:t>
            </a:r>
            <a:r>
              <a:rPr lang="en-US" altLang="zh-CN" sz="3600" b="1" dirty="0" smtClean="0">
                <a:ea typeface="宋体" pitchFamily="2" charset="-122"/>
              </a:rPr>
              <a:t> </a:t>
            </a:r>
            <a:r>
              <a:rPr lang="en-US" altLang="zh-CN" sz="3600" b="1" dirty="0">
                <a:latin typeface="Courier New" pitchFamily="49" charset="0"/>
                <a:ea typeface="宋体" pitchFamily="2" charset="-122"/>
              </a:rPr>
              <a:t>FROM</a:t>
            </a:r>
            <a:r>
              <a:rPr lang="en-US" altLang="zh-CN" sz="3600" b="1" dirty="0">
                <a:ea typeface="宋体" pitchFamily="2" charset="-122"/>
              </a:rPr>
              <a:t> </a:t>
            </a:r>
            <a:r>
              <a:rPr lang="zh-CN" altLang="en-US" sz="3600" b="1" dirty="0">
                <a:ea typeface="宋体" pitchFamily="2" charset="-122"/>
              </a:rPr>
              <a:t>子句中使用子查询</a:t>
            </a:r>
          </a:p>
        </p:txBody>
      </p:sp>
      <p:sp>
        <p:nvSpPr>
          <p:cNvPr id="23567" name="Rectangle 15"/>
          <p:cNvSpPr>
            <a:spLocks noChangeArrowheads="1"/>
          </p:cNvSpPr>
          <p:nvPr/>
        </p:nvSpPr>
        <p:spPr bwMode="auto">
          <a:xfrm>
            <a:off x="4070052" y="2828156"/>
            <a:ext cx="3670300" cy="11049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6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4708994"/>
            <a:ext cx="6578600" cy="1723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357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661" y="6149827"/>
            <a:ext cx="6778625"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844487" y="1483352"/>
            <a:ext cx="7790134" cy="707886"/>
          </a:xfrm>
          <a:prstGeom prst="rect">
            <a:avLst/>
          </a:prstGeom>
          <a:noFill/>
        </p:spPr>
        <p:txBody>
          <a:bodyPr wrap="square" rtlCol="0">
            <a:spAutoFit/>
          </a:bodyPr>
          <a:lstStyle/>
          <a:p>
            <a:r>
              <a:rPr lang="zh-CN" altLang="en-US" sz="2000" b="1" dirty="0" smtClean="0"/>
              <a:t>问题：返回比本部门平均工资高的员工的</a:t>
            </a:r>
            <a:r>
              <a:rPr lang="en-US" altLang="zh-CN" sz="2000" b="1" dirty="0" err="1" smtClean="0"/>
              <a:t>last_name</a:t>
            </a:r>
            <a:r>
              <a:rPr lang="en-US" altLang="zh-CN" sz="2000" b="1" dirty="0" smtClean="0"/>
              <a:t>, </a:t>
            </a:r>
            <a:r>
              <a:rPr lang="en-US" altLang="zh-CN" sz="2000" b="1" dirty="0" err="1" smtClean="0"/>
              <a:t>department_id</a:t>
            </a:r>
            <a:r>
              <a:rPr lang="en-US" altLang="zh-CN" sz="2000" b="1" dirty="0" smtClean="0"/>
              <a:t>,</a:t>
            </a:r>
            <a:r>
              <a:rPr lang="en-US" altLang="zh-CN" sz="2000" b="1" dirty="0"/>
              <a:t> </a:t>
            </a:r>
            <a:r>
              <a:rPr lang="en-US" altLang="zh-CN" sz="2000" b="1" dirty="0" smtClean="0"/>
              <a:t>salary</a:t>
            </a:r>
            <a:r>
              <a:rPr lang="zh-CN" altLang="en-US" sz="2000" b="1" dirty="0" smtClean="0"/>
              <a:t>及平均工资</a:t>
            </a:r>
            <a:endParaRPr lang="zh-CN" altLang="en-US" sz="2000" b="1" dirty="0"/>
          </a:p>
        </p:txBody>
      </p:sp>
      <p:sp>
        <p:nvSpPr>
          <p:cNvPr id="10" name="TextBox 9"/>
          <p:cNvSpPr txBox="1"/>
          <p:nvPr/>
        </p:nvSpPr>
        <p:spPr>
          <a:xfrm>
            <a:off x="467544" y="2326960"/>
            <a:ext cx="576063" cy="1015663"/>
          </a:xfrm>
          <a:prstGeom prst="rect">
            <a:avLst/>
          </a:prstGeom>
          <a:noFill/>
        </p:spPr>
        <p:txBody>
          <a:bodyPr wrap="square" rtlCol="0">
            <a:spAutoFit/>
          </a:bodyPr>
          <a:lstStyle/>
          <a:p>
            <a:r>
              <a:rPr lang="zh-CN" altLang="en-US" sz="2000" b="1" dirty="0" smtClean="0"/>
              <a:t>方法二</a:t>
            </a:r>
            <a:endParaRPr lang="zh-CN" altLang="en-US" sz="2000" b="1" dirty="0"/>
          </a:p>
        </p:txBody>
      </p:sp>
    </p:spTree>
    <p:extLst>
      <p:ext uri="{BB962C8B-B14F-4D97-AF65-F5344CB8AC3E}">
        <p14:creationId xmlns:p14="http://schemas.microsoft.com/office/powerpoint/2010/main" val="212880876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457200" y="692696"/>
            <a:ext cx="8229600" cy="1143000"/>
          </a:xfrm>
          <a:noFill/>
          <a:ln/>
        </p:spPr>
        <p:txBody>
          <a:bodyPr>
            <a:normAutofit/>
          </a:bodyPr>
          <a:lstStyle/>
          <a:p>
            <a:r>
              <a:rPr lang="zh-CN" altLang="en-US" sz="3600" b="1" dirty="0" smtClean="0">
                <a:ea typeface="宋体" pitchFamily="2" charset="-122"/>
              </a:rPr>
              <a:t>三、单列</a:t>
            </a:r>
            <a:r>
              <a:rPr lang="zh-CN" altLang="en-US" sz="3600" b="1" dirty="0">
                <a:ea typeface="宋体" pitchFamily="2" charset="-122"/>
              </a:rPr>
              <a:t>子查询表达式</a:t>
            </a:r>
          </a:p>
        </p:txBody>
      </p:sp>
      <p:sp>
        <p:nvSpPr>
          <p:cNvPr id="25604" name="Rectangle 4"/>
          <p:cNvSpPr>
            <a:spLocks noGrp="1" noChangeArrowheads="1"/>
          </p:cNvSpPr>
          <p:nvPr>
            <p:ph type="body" idx="1"/>
          </p:nvPr>
        </p:nvSpPr>
        <p:spPr>
          <a:xfrm>
            <a:off x="609600" y="1864270"/>
            <a:ext cx="8269288" cy="4157017"/>
          </a:xfrm>
          <a:noFill/>
          <a:ln/>
        </p:spPr>
        <p:txBody>
          <a:bodyPr>
            <a:normAutofit fontScale="85000" lnSpcReduction="10000"/>
          </a:bodyPr>
          <a:lstStyle/>
          <a:p>
            <a:pPr>
              <a:lnSpc>
                <a:spcPct val="120000"/>
              </a:lnSpc>
            </a:pPr>
            <a:r>
              <a:rPr lang="zh-CN" altLang="en-US" dirty="0">
                <a:ea typeface="宋体" pitchFamily="2" charset="-122"/>
              </a:rPr>
              <a:t>单列子查询表达式是在一行中只返回一列的子查询</a:t>
            </a:r>
            <a:endParaRPr lang="en-US" altLang="zh-CN" dirty="0">
              <a:ea typeface="宋体" pitchFamily="2" charset="-122"/>
            </a:endParaRPr>
          </a:p>
          <a:p>
            <a:pPr>
              <a:lnSpc>
                <a:spcPct val="120000"/>
              </a:lnSpc>
            </a:pPr>
            <a:r>
              <a:rPr lang="en-US" altLang="zh-CN" dirty="0">
                <a:ea typeface="宋体" pitchFamily="2" charset="-122"/>
              </a:rPr>
              <a:t>Oracle8</a:t>
            </a:r>
            <a:r>
              <a:rPr lang="en-US" altLang="zh-CN" i="1" dirty="0">
                <a:latin typeface="Times New Roman" pitchFamily="18" charset="0"/>
                <a:ea typeface="宋体" pitchFamily="2" charset="-122"/>
              </a:rPr>
              <a:t>i</a:t>
            </a:r>
            <a:r>
              <a:rPr lang="en-US" altLang="zh-CN" dirty="0">
                <a:ea typeface="宋体" pitchFamily="2" charset="-122"/>
              </a:rPr>
              <a:t> </a:t>
            </a:r>
            <a:r>
              <a:rPr lang="zh-CN" altLang="en-US" dirty="0">
                <a:ea typeface="宋体" pitchFamily="2" charset="-122"/>
              </a:rPr>
              <a:t>只在下列情况下可以使用</a:t>
            </a:r>
            <a:r>
              <a:rPr lang="en-US" altLang="zh-CN" dirty="0">
                <a:ea typeface="宋体" pitchFamily="2" charset="-122"/>
              </a:rPr>
              <a:t>, </a:t>
            </a:r>
            <a:r>
              <a:rPr lang="zh-CN" altLang="en-US" dirty="0">
                <a:ea typeface="宋体" pitchFamily="2" charset="-122"/>
              </a:rPr>
              <a:t>例如</a:t>
            </a:r>
            <a:r>
              <a:rPr lang="en-US" altLang="zh-CN" dirty="0">
                <a:ea typeface="宋体" pitchFamily="2" charset="-122"/>
              </a:rPr>
              <a:t>:</a:t>
            </a:r>
          </a:p>
          <a:p>
            <a:pPr lvl="1">
              <a:lnSpc>
                <a:spcPct val="120000"/>
              </a:lnSpc>
            </a:pPr>
            <a:r>
              <a:rPr lang="en-US" altLang="zh-CN" dirty="0">
                <a:latin typeface="Courier New" pitchFamily="49" charset="0"/>
                <a:ea typeface="宋体" pitchFamily="2" charset="-122"/>
              </a:rPr>
              <a:t>SELECT</a:t>
            </a:r>
            <a:r>
              <a:rPr lang="en-US" altLang="zh-CN" dirty="0">
                <a:ea typeface="宋体" pitchFamily="2" charset="-122"/>
              </a:rPr>
              <a:t> </a:t>
            </a:r>
            <a:r>
              <a:rPr lang="zh-CN" altLang="en-US" dirty="0">
                <a:ea typeface="宋体" pitchFamily="2" charset="-122"/>
              </a:rPr>
              <a:t>语句 </a:t>
            </a:r>
            <a:r>
              <a:rPr lang="en-US" altLang="zh-CN" dirty="0">
                <a:ea typeface="宋体" pitchFamily="2" charset="-122"/>
              </a:rPr>
              <a:t>(</a:t>
            </a:r>
            <a:r>
              <a:rPr lang="en-US" altLang="zh-CN" sz="2400" dirty="0">
                <a:latin typeface="Courier New" pitchFamily="49" charset="0"/>
                <a:ea typeface="宋体" pitchFamily="2" charset="-122"/>
              </a:rPr>
              <a:t>FROM</a:t>
            </a:r>
            <a:r>
              <a:rPr lang="en-US" altLang="zh-CN" sz="2400" dirty="0">
                <a:ea typeface="宋体" pitchFamily="2" charset="-122"/>
              </a:rPr>
              <a:t> </a:t>
            </a:r>
            <a:r>
              <a:rPr lang="zh-CN" altLang="en-US" dirty="0">
                <a:ea typeface="宋体" pitchFamily="2" charset="-122"/>
              </a:rPr>
              <a:t>和</a:t>
            </a:r>
            <a:r>
              <a:rPr lang="zh-CN" altLang="en-US" sz="2200" dirty="0">
                <a:ea typeface="宋体" pitchFamily="2" charset="-122"/>
              </a:rPr>
              <a:t> </a:t>
            </a:r>
            <a:r>
              <a:rPr lang="en-US" altLang="zh-CN" sz="2400" dirty="0">
                <a:latin typeface="Courier New" pitchFamily="49" charset="0"/>
                <a:ea typeface="宋体" pitchFamily="2" charset="-122"/>
              </a:rPr>
              <a:t>WHERE</a:t>
            </a:r>
            <a:r>
              <a:rPr lang="en-US" altLang="zh-CN" sz="3300" dirty="0">
                <a:ea typeface="宋体" pitchFamily="2" charset="-122"/>
              </a:rPr>
              <a:t> </a:t>
            </a:r>
            <a:r>
              <a:rPr lang="zh-CN" altLang="en-US" dirty="0">
                <a:ea typeface="宋体" pitchFamily="2" charset="-122"/>
              </a:rPr>
              <a:t>子句</a:t>
            </a:r>
            <a:r>
              <a:rPr lang="en-US" altLang="zh-CN" dirty="0">
                <a:ea typeface="宋体" pitchFamily="2" charset="-122"/>
              </a:rPr>
              <a:t>)</a:t>
            </a:r>
          </a:p>
          <a:p>
            <a:pPr lvl="1">
              <a:lnSpc>
                <a:spcPct val="120000"/>
              </a:lnSpc>
            </a:pPr>
            <a:r>
              <a:rPr lang="en-US" altLang="zh-CN" dirty="0">
                <a:latin typeface="Courier New" pitchFamily="49" charset="0"/>
                <a:ea typeface="宋体" pitchFamily="2" charset="-122"/>
              </a:rPr>
              <a:t>INSERT</a:t>
            </a:r>
            <a:r>
              <a:rPr lang="en-US" altLang="zh-CN" dirty="0">
                <a:ea typeface="宋体" pitchFamily="2" charset="-122"/>
              </a:rPr>
              <a:t> </a:t>
            </a:r>
            <a:r>
              <a:rPr lang="zh-CN" altLang="en-US" dirty="0">
                <a:ea typeface="宋体" pitchFamily="2" charset="-122"/>
              </a:rPr>
              <a:t>语句中的</a:t>
            </a:r>
            <a:r>
              <a:rPr lang="en-US" altLang="zh-CN" dirty="0">
                <a:latin typeface="Courier New" pitchFamily="49" charset="0"/>
                <a:ea typeface="宋体" pitchFamily="2" charset="-122"/>
              </a:rPr>
              <a:t>VALUES</a:t>
            </a:r>
            <a:r>
              <a:rPr lang="zh-CN" altLang="en-US" dirty="0">
                <a:latin typeface="Courier New" pitchFamily="49" charset="0"/>
                <a:ea typeface="宋体" pitchFamily="2" charset="-122"/>
              </a:rPr>
              <a:t>列表中</a:t>
            </a:r>
            <a:endParaRPr lang="zh-CN" altLang="en-US" dirty="0">
              <a:ea typeface="宋体" pitchFamily="2" charset="-122"/>
            </a:endParaRPr>
          </a:p>
          <a:p>
            <a:pPr>
              <a:lnSpc>
                <a:spcPct val="120000"/>
              </a:lnSpc>
            </a:pPr>
            <a:r>
              <a:rPr lang="en-US" altLang="zh-CN" dirty="0">
                <a:ea typeface="宋体" pitchFamily="2" charset="-122"/>
              </a:rPr>
              <a:t>Oracle9</a:t>
            </a:r>
            <a:r>
              <a:rPr lang="en-US" altLang="zh-CN" i="1" dirty="0">
                <a:latin typeface="Times New Roman" pitchFamily="18" charset="0"/>
                <a:ea typeface="宋体" pitchFamily="2" charset="-122"/>
              </a:rPr>
              <a:t>i</a:t>
            </a:r>
            <a:r>
              <a:rPr lang="zh-CN" altLang="en-US" dirty="0">
                <a:ea typeface="宋体" pitchFamily="2" charset="-122"/>
              </a:rPr>
              <a:t>中单列子查询表达式可在下列情况下使用</a:t>
            </a:r>
            <a:r>
              <a:rPr lang="en-US" altLang="zh-CN" dirty="0">
                <a:ea typeface="宋体" pitchFamily="2" charset="-122"/>
              </a:rPr>
              <a:t>:</a:t>
            </a:r>
          </a:p>
          <a:p>
            <a:pPr lvl="1">
              <a:lnSpc>
                <a:spcPct val="120000"/>
              </a:lnSpc>
            </a:pPr>
            <a:r>
              <a:rPr lang="en-US" altLang="zh-CN" dirty="0">
                <a:latin typeface="Courier New" pitchFamily="49" charset="0"/>
                <a:ea typeface="宋体" pitchFamily="2" charset="-122"/>
              </a:rPr>
              <a:t>DECODE</a:t>
            </a:r>
            <a:r>
              <a:rPr lang="en-US" altLang="zh-CN" dirty="0">
                <a:ea typeface="宋体" pitchFamily="2" charset="-122"/>
              </a:rPr>
              <a:t>  </a:t>
            </a:r>
            <a:r>
              <a:rPr lang="zh-CN" altLang="en-US" dirty="0">
                <a:ea typeface="宋体" pitchFamily="2" charset="-122"/>
              </a:rPr>
              <a:t>和 </a:t>
            </a:r>
            <a:r>
              <a:rPr lang="en-US" altLang="zh-CN" dirty="0">
                <a:latin typeface="Courier New" pitchFamily="49" charset="0"/>
                <a:ea typeface="宋体" pitchFamily="2" charset="-122"/>
              </a:rPr>
              <a:t>CASE</a:t>
            </a:r>
            <a:endParaRPr lang="en-US" altLang="zh-CN" dirty="0">
              <a:ea typeface="宋体" pitchFamily="2" charset="-122"/>
            </a:endParaRPr>
          </a:p>
          <a:p>
            <a:pPr lvl="1">
              <a:lnSpc>
                <a:spcPct val="120000"/>
              </a:lnSpc>
            </a:pPr>
            <a:r>
              <a:rPr lang="en-US" altLang="zh-CN" dirty="0">
                <a:latin typeface="Courier New" pitchFamily="49" charset="0"/>
                <a:ea typeface="宋体" pitchFamily="2" charset="-122"/>
              </a:rPr>
              <a:t>SELECT</a:t>
            </a:r>
            <a:r>
              <a:rPr lang="en-US" altLang="zh-CN" dirty="0">
                <a:ea typeface="宋体" pitchFamily="2" charset="-122"/>
              </a:rPr>
              <a:t> </a:t>
            </a:r>
            <a:r>
              <a:rPr lang="zh-CN" altLang="en-US" dirty="0">
                <a:ea typeface="宋体" pitchFamily="2" charset="-122"/>
              </a:rPr>
              <a:t>中除 </a:t>
            </a:r>
            <a:r>
              <a:rPr lang="en-US" altLang="zh-CN" dirty="0">
                <a:latin typeface="Courier New" pitchFamily="49" charset="0"/>
                <a:ea typeface="宋体" pitchFamily="2" charset="-122"/>
              </a:rPr>
              <a:t>GROUP BY </a:t>
            </a:r>
            <a:r>
              <a:rPr lang="zh-CN" altLang="en-US" dirty="0">
                <a:latin typeface="Courier New" pitchFamily="49" charset="0"/>
                <a:ea typeface="宋体" pitchFamily="2" charset="-122"/>
              </a:rPr>
              <a:t>子句以外的所有子句中</a:t>
            </a:r>
            <a:endParaRPr lang="zh-CN" altLang="en-US" dirty="0">
              <a:ea typeface="宋体" pitchFamily="2" charset="-122"/>
            </a:endParaRPr>
          </a:p>
        </p:txBody>
      </p:sp>
    </p:spTree>
    <p:extLst>
      <p:ext uri="{BB962C8B-B14F-4D97-AF65-F5344CB8AC3E}">
        <p14:creationId xmlns:p14="http://schemas.microsoft.com/office/powerpoint/2010/main" val="360677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49275" y="3451572"/>
            <a:ext cx="7581900" cy="24257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itchFamily="34" charset="0"/>
              <a:ea typeface="宋体" pitchFamily="2" charset="-122"/>
            </a:endParaRPr>
          </a:p>
        </p:txBody>
      </p:sp>
      <p:sp>
        <p:nvSpPr>
          <p:cNvPr id="27651" name="Rectangle 3"/>
          <p:cNvSpPr>
            <a:spLocks noChangeArrowheads="1"/>
          </p:cNvSpPr>
          <p:nvPr/>
        </p:nvSpPr>
        <p:spPr bwMode="auto">
          <a:xfrm>
            <a:off x="3124200" y="671621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latin typeface="Arial" pitchFamily="34" charset="0"/>
              <a:ea typeface="宋体" pitchFamily="2" charset="-122"/>
            </a:endParaRPr>
          </a:p>
        </p:txBody>
      </p:sp>
      <p:sp>
        <p:nvSpPr>
          <p:cNvPr id="27652" name="Rectangle 4"/>
          <p:cNvSpPr>
            <a:spLocks noGrp="1" noChangeArrowheads="1"/>
          </p:cNvSpPr>
          <p:nvPr>
            <p:ph type="title"/>
          </p:nvPr>
        </p:nvSpPr>
        <p:spPr>
          <a:xfrm>
            <a:off x="2124720" y="692696"/>
            <a:ext cx="5562600" cy="814338"/>
          </a:xfrm>
          <a:noFill/>
          <a:ln/>
        </p:spPr>
        <p:txBody>
          <a:bodyPr>
            <a:normAutofit/>
          </a:bodyPr>
          <a:lstStyle/>
          <a:p>
            <a:r>
              <a:rPr lang="zh-CN" altLang="en-US" sz="3600" b="1" dirty="0">
                <a:ea typeface="宋体" pitchFamily="2" charset="-122"/>
              </a:rPr>
              <a:t>单列子查询应用举例</a:t>
            </a:r>
            <a:endParaRPr lang="en-US" altLang="zh-CN" sz="3600" b="1" dirty="0">
              <a:ea typeface="宋体" pitchFamily="2" charset="-122"/>
            </a:endParaRPr>
          </a:p>
        </p:txBody>
      </p:sp>
      <p:sp>
        <p:nvSpPr>
          <p:cNvPr id="27653" name="Rectangle 5"/>
          <p:cNvSpPr>
            <a:spLocks noGrp="1" noChangeArrowheads="1"/>
          </p:cNvSpPr>
          <p:nvPr>
            <p:ph type="body" idx="1"/>
          </p:nvPr>
        </p:nvSpPr>
        <p:spPr>
          <a:xfrm>
            <a:off x="560388" y="1484785"/>
            <a:ext cx="7385050" cy="578470"/>
          </a:xfrm>
          <a:noFill/>
          <a:ln/>
        </p:spPr>
        <p:txBody>
          <a:bodyPr>
            <a:normAutofit/>
          </a:bodyPr>
          <a:lstStyle/>
          <a:p>
            <a:pPr>
              <a:buFont typeface="Arial" pitchFamily="34" charset="0"/>
              <a:buNone/>
            </a:pPr>
            <a:r>
              <a:rPr lang="zh-CN" altLang="en-US" sz="2500" b="1" dirty="0">
                <a:ea typeface="宋体" pitchFamily="2" charset="-122"/>
              </a:rPr>
              <a:t>在 </a:t>
            </a:r>
            <a:r>
              <a:rPr lang="en-US" altLang="zh-CN" sz="2500" b="1" dirty="0">
                <a:latin typeface="Courier New" pitchFamily="49" charset="0"/>
                <a:ea typeface="宋体" pitchFamily="2" charset="-122"/>
              </a:rPr>
              <a:t>CASE</a:t>
            </a:r>
            <a:r>
              <a:rPr lang="en-US" altLang="zh-CN" sz="2500" b="1" dirty="0">
                <a:ea typeface="宋体" pitchFamily="2" charset="-122"/>
              </a:rPr>
              <a:t> </a:t>
            </a:r>
            <a:r>
              <a:rPr lang="zh-CN" altLang="en-US" sz="2500" b="1" dirty="0">
                <a:ea typeface="宋体" pitchFamily="2" charset="-122"/>
              </a:rPr>
              <a:t>表达式中使用单列子查询</a:t>
            </a:r>
          </a:p>
        </p:txBody>
      </p:sp>
      <p:sp>
        <p:nvSpPr>
          <p:cNvPr id="27654" name="Rectangle 6"/>
          <p:cNvSpPr>
            <a:spLocks noChangeArrowheads="1"/>
          </p:cNvSpPr>
          <p:nvPr/>
        </p:nvSpPr>
        <p:spPr bwMode="auto">
          <a:xfrm>
            <a:off x="568325" y="3579397"/>
            <a:ext cx="8204200" cy="2225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10000"/>
              </a:lnSpc>
              <a:tabLst>
                <a:tab pos="400050" algn="r"/>
                <a:tab pos="68580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last_name</a:t>
            </a:r>
            <a:r>
              <a:rPr lang="en-US" altLang="zh-CN" sz="1800" b="1" dirty="0">
                <a:latin typeface="Courier New" pitchFamily="49" charset="0"/>
                <a:ea typeface="宋体" pitchFamily="2" charset="-122"/>
              </a:rPr>
              <a:t>,</a:t>
            </a:r>
          </a:p>
          <a:p>
            <a:pPr defTabSz="400050">
              <a:lnSpc>
                <a:spcPct val="110000"/>
              </a:lnSpc>
              <a:tabLst>
                <a:tab pos="400050" algn="r"/>
                <a:tab pos="685800" algn="l"/>
              </a:tabLst>
            </a:pPr>
            <a:r>
              <a:rPr lang="en-US" altLang="zh-CN" sz="1800" b="1" dirty="0">
                <a:latin typeface="Courier New" pitchFamily="49" charset="0"/>
                <a:ea typeface="宋体" pitchFamily="2" charset="-122"/>
              </a:rPr>
              <a:t>       (CASE</a:t>
            </a:r>
          </a:p>
          <a:p>
            <a:pPr defTabSz="400050">
              <a:lnSpc>
                <a:spcPct val="110000"/>
              </a:lnSpc>
              <a:tabLst>
                <a:tab pos="400050" algn="r"/>
                <a:tab pos="685800" algn="l"/>
              </a:tabLst>
            </a:pPr>
            <a:r>
              <a:rPr lang="en-US" altLang="zh-CN" sz="1800" b="1" dirty="0">
                <a:latin typeface="Courier New" pitchFamily="49" charset="0"/>
                <a:ea typeface="宋体" pitchFamily="2" charset="-122"/>
              </a:rPr>
              <a:t>        WHEN </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a:t>
            </a:r>
          </a:p>
          <a:p>
            <a:pPr defTabSz="400050">
              <a:lnSpc>
                <a:spcPct val="110000"/>
              </a:lnSpc>
              <a:tabLst>
                <a:tab pos="400050" algn="r"/>
                <a:tab pos="685800" algn="l"/>
              </a:tabLst>
            </a:pPr>
            <a:r>
              <a:rPr lang="en-US" altLang="zh-CN" sz="1800" b="1" dirty="0">
                <a:latin typeface="Courier New" pitchFamily="49" charset="0"/>
                <a:ea typeface="宋体" pitchFamily="2" charset="-122"/>
              </a:rPr>
              <a:t>                </a:t>
            </a:r>
          </a:p>
          <a:p>
            <a:pPr defTabSz="400050">
              <a:lnSpc>
                <a:spcPct val="110000"/>
              </a:lnSpc>
              <a:tabLst>
                <a:tab pos="400050" algn="r"/>
                <a:tab pos="685800" algn="l"/>
              </a:tabLst>
            </a:pPr>
            <a:r>
              <a:rPr lang="en-US" altLang="zh-CN" sz="1800" b="1" dirty="0">
                <a:latin typeface="Courier New" pitchFamily="49" charset="0"/>
                <a:ea typeface="宋体" pitchFamily="2" charset="-122"/>
              </a:rPr>
              <a:t>                 </a:t>
            </a:r>
          </a:p>
          <a:p>
            <a:pPr defTabSz="400050">
              <a:lnSpc>
                <a:spcPct val="110000"/>
              </a:lnSpc>
              <a:tabLst>
                <a:tab pos="400050" algn="r"/>
                <a:tab pos="685800" algn="l"/>
              </a:tabLst>
            </a:pPr>
            <a:r>
              <a:rPr lang="en-US" altLang="zh-CN" sz="1800" b="1" dirty="0">
                <a:latin typeface="Courier New" pitchFamily="49" charset="0"/>
                <a:ea typeface="宋体" pitchFamily="2" charset="-122"/>
              </a:rPr>
              <a:t>        THEN 'Canada' ELSE 'USA' END) location</a:t>
            </a:r>
          </a:p>
          <a:p>
            <a:pPr defTabSz="400050">
              <a:lnSpc>
                <a:spcPct val="110000"/>
              </a:lnSpc>
              <a:tabLst>
                <a:tab pos="400050" algn="r"/>
                <a:tab pos="685800" algn="l"/>
              </a:tabLst>
            </a:pPr>
            <a:r>
              <a:rPr lang="en-US" altLang="zh-CN" sz="1800" b="1" dirty="0">
                <a:latin typeface="Courier New" pitchFamily="49" charset="0"/>
                <a:ea typeface="宋体" pitchFamily="2" charset="-122"/>
              </a:rPr>
              <a:t>FROM   employees;</a:t>
            </a:r>
          </a:p>
        </p:txBody>
      </p:sp>
      <p:sp>
        <p:nvSpPr>
          <p:cNvPr id="27656" name="Rectangle 8"/>
          <p:cNvSpPr>
            <a:spLocks noChangeArrowheads="1"/>
          </p:cNvSpPr>
          <p:nvPr/>
        </p:nvSpPr>
        <p:spPr bwMode="auto">
          <a:xfrm>
            <a:off x="872914" y="4515005"/>
            <a:ext cx="6937798" cy="69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110000"/>
              </a:lnSpc>
            </a:pPr>
            <a:r>
              <a:rPr lang="zh-CN" altLang="en-US" sz="1800" b="1" dirty="0">
                <a:latin typeface="Courier New" pitchFamily="49" charset="0"/>
                <a:ea typeface="宋体" pitchFamily="2" charset="-122"/>
              </a:rPr>
              <a:t>           </a:t>
            </a: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FROM departments</a:t>
            </a:r>
          </a:p>
          <a:p>
            <a:pPr algn="ctr">
              <a:lnSpc>
                <a:spcPct val="110000"/>
              </a:lnSpc>
            </a:pPr>
            <a:r>
              <a:rPr lang="en-US" altLang="zh-CN" sz="1800" b="1" dirty="0">
                <a:latin typeface="Courier New" pitchFamily="49" charset="0"/>
                <a:ea typeface="宋体" pitchFamily="2" charset="-122"/>
              </a:rPr>
              <a:t>WHERE </a:t>
            </a:r>
            <a:r>
              <a:rPr lang="en-US" altLang="zh-CN" sz="1800" b="1" dirty="0" err="1">
                <a:latin typeface="Courier New" pitchFamily="49" charset="0"/>
                <a:ea typeface="宋体" pitchFamily="2" charset="-122"/>
              </a:rPr>
              <a:t>location_id</a:t>
            </a:r>
            <a:r>
              <a:rPr lang="en-US" altLang="zh-CN" sz="1800" b="1" dirty="0">
                <a:latin typeface="Courier New" pitchFamily="49" charset="0"/>
                <a:ea typeface="宋体" pitchFamily="2" charset="-122"/>
              </a:rPr>
              <a:t> = 1800)</a:t>
            </a:r>
          </a:p>
        </p:txBody>
      </p:sp>
      <p:grpSp>
        <p:nvGrpSpPr>
          <p:cNvPr id="27662" name="Group 14"/>
          <p:cNvGrpSpPr>
            <a:grpSpLocks/>
          </p:cNvGrpSpPr>
          <p:nvPr/>
        </p:nvGrpSpPr>
        <p:grpSpPr bwMode="auto">
          <a:xfrm>
            <a:off x="4808110" y="4019768"/>
            <a:ext cx="1030288" cy="509588"/>
            <a:chOff x="3032" y="1344"/>
            <a:chExt cx="649" cy="321"/>
          </a:xfrm>
        </p:grpSpPr>
        <p:sp>
          <p:nvSpPr>
            <p:cNvPr id="27660" name="Rectangle 12"/>
            <p:cNvSpPr>
              <a:spLocks noChangeArrowheads="1"/>
            </p:cNvSpPr>
            <p:nvPr/>
          </p:nvSpPr>
          <p:spPr bwMode="auto">
            <a:xfrm>
              <a:off x="3282" y="1344"/>
              <a:ext cx="25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1600" b="1">
                  <a:latin typeface="Arial" pitchFamily="34" charset="0"/>
                  <a:ea typeface="宋体" pitchFamily="2" charset="-122"/>
                </a:rPr>
                <a:t>20</a:t>
              </a:r>
            </a:p>
          </p:txBody>
        </p:sp>
        <p:sp>
          <p:nvSpPr>
            <p:cNvPr id="27661" name="Freeform 13"/>
            <p:cNvSpPr>
              <a:spLocks/>
            </p:cNvSpPr>
            <p:nvPr/>
          </p:nvSpPr>
          <p:spPr bwMode="auto">
            <a:xfrm>
              <a:off x="3032" y="1544"/>
              <a:ext cx="649" cy="121"/>
            </a:xfrm>
            <a:custGeom>
              <a:avLst/>
              <a:gdLst>
                <a:gd name="T0" fmla="*/ 648 w 649"/>
                <a:gd name="T1" fmla="*/ 120 h 121"/>
                <a:gd name="T2" fmla="*/ 648 w 649"/>
                <a:gd name="T3" fmla="*/ 0 h 121"/>
                <a:gd name="T4" fmla="*/ 0 w 649"/>
                <a:gd name="T5" fmla="*/ 0 h 121"/>
              </a:gdLst>
              <a:ahLst/>
              <a:cxnLst>
                <a:cxn ang="0">
                  <a:pos x="T0" y="T1"/>
                </a:cxn>
                <a:cxn ang="0">
                  <a:pos x="T2" y="T3"/>
                </a:cxn>
                <a:cxn ang="0">
                  <a:pos x="T4" y="T5"/>
                </a:cxn>
              </a:cxnLst>
              <a:rect l="0" t="0" r="r" b="b"/>
              <a:pathLst>
                <a:path w="649" h="121">
                  <a:moveTo>
                    <a:pt x="648" y="120"/>
                  </a:moveTo>
                  <a:lnTo>
                    <a:pt x="648" y="0"/>
                  </a:lnTo>
                  <a:lnTo>
                    <a:pt x="0"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72" name="Rectangle 24"/>
          <p:cNvSpPr>
            <a:spLocks noChangeArrowheads="1"/>
          </p:cNvSpPr>
          <p:nvPr/>
        </p:nvSpPr>
        <p:spPr bwMode="auto">
          <a:xfrm>
            <a:off x="2438400" y="4603905"/>
            <a:ext cx="5334000" cy="5334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549275" y="2348880"/>
            <a:ext cx="7581900" cy="1015663"/>
          </a:xfrm>
          <a:prstGeom prst="rect">
            <a:avLst/>
          </a:prstGeom>
          <a:noFill/>
        </p:spPr>
        <p:txBody>
          <a:bodyPr wrap="square" rtlCol="0">
            <a:spAutoFit/>
          </a:bodyPr>
          <a:lstStyle/>
          <a:p>
            <a:r>
              <a:rPr lang="zh-CN" altLang="en-US" sz="2000" b="1" dirty="0" smtClean="0"/>
              <a:t>问题：显式员工的</a:t>
            </a:r>
            <a:r>
              <a:rPr lang="en-US" altLang="zh-CN" sz="2000" b="1" dirty="0" err="1" smtClean="0"/>
              <a:t>employee_id,last_name</a:t>
            </a:r>
            <a:r>
              <a:rPr lang="zh-CN" altLang="en-US" sz="2000" b="1" dirty="0" smtClean="0"/>
              <a:t>和</a:t>
            </a:r>
            <a:r>
              <a:rPr lang="en-US" altLang="zh-CN" sz="2000" b="1" dirty="0" smtClean="0"/>
              <a:t>location</a:t>
            </a:r>
            <a:r>
              <a:rPr lang="zh-CN" altLang="en-US" sz="2000" b="1" dirty="0" smtClean="0"/>
              <a:t>。其中</a:t>
            </a:r>
            <a:r>
              <a:rPr lang="zh-CN" altLang="en-US" sz="2000" b="1" dirty="0"/>
              <a:t>，</a:t>
            </a:r>
            <a:r>
              <a:rPr lang="zh-CN" altLang="en-US" sz="2000" b="1" dirty="0" smtClean="0"/>
              <a:t>若员工</a:t>
            </a:r>
            <a:r>
              <a:rPr lang="en-US" altLang="zh-CN" sz="2000" b="1" dirty="0" err="1" smtClean="0"/>
              <a:t>department_id</a:t>
            </a:r>
            <a:r>
              <a:rPr lang="zh-CN" altLang="en-US" sz="2000" b="1" dirty="0" smtClean="0"/>
              <a:t>与</a:t>
            </a:r>
            <a:r>
              <a:rPr lang="en-US" altLang="zh-CN" sz="2000" b="1" dirty="0" err="1" smtClean="0"/>
              <a:t>location_id</a:t>
            </a:r>
            <a:r>
              <a:rPr lang="zh-CN" altLang="en-US" sz="2000" b="1" dirty="0" smtClean="0"/>
              <a:t>为</a:t>
            </a:r>
            <a:r>
              <a:rPr lang="en-US" altLang="zh-CN" sz="2000" b="1" dirty="0" smtClean="0"/>
              <a:t>1800</a:t>
            </a:r>
            <a:r>
              <a:rPr lang="zh-CN" altLang="en-US" sz="2000" b="1" dirty="0" smtClean="0"/>
              <a:t>的</a:t>
            </a:r>
            <a:r>
              <a:rPr lang="en-US" altLang="zh-CN" sz="2000" b="1" dirty="0" err="1" smtClean="0"/>
              <a:t>department_id</a:t>
            </a:r>
            <a:r>
              <a:rPr lang="zh-CN" altLang="en-US" sz="2000" b="1" dirty="0" smtClean="0"/>
              <a:t>相同，则</a:t>
            </a:r>
            <a:r>
              <a:rPr lang="en-US" altLang="zh-CN" sz="2000" b="1" dirty="0" smtClean="0"/>
              <a:t>location</a:t>
            </a:r>
            <a:r>
              <a:rPr lang="zh-CN" altLang="en-US" sz="2000" b="1" dirty="0" smtClean="0"/>
              <a:t>为</a:t>
            </a:r>
            <a:r>
              <a:rPr lang="en-US" altLang="zh-CN" sz="2000" b="1" dirty="0" smtClean="0"/>
              <a:t>’Canada’,</a:t>
            </a:r>
            <a:r>
              <a:rPr lang="zh-CN" altLang="en-US" sz="2000" b="1" dirty="0" smtClean="0"/>
              <a:t>其余则为</a:t>
            </a:r>
            <a:r>
              <a:rPr lang="en-US" altLang="zh-CN" sz="2000" b="1" dirty="0" smtClean="0"/>
              <a:t>’USA’</a:t>
            </a:r>
            <a:r>
              <a:rPr lang="zh-CN" altLang="en-US" sz="2000" b="1" dirty="0" smtClean="0"/>
              <a:t>。</a:t>
            </a:r>
            <a:endParaRPr lang="zh-CN" altLang="en-US" sz="2000" b="1" dirty="0"/>
          </a:p>
        </p:txBody>
      </p:sp>
    </p:spTree>
    <p:extLst>
      <p:ext uri="{BB962C8B-B14F-4D97-AF65-F5344CB8AC3E}">
        <p14:creationId xmlns:p14="http://schemas.microsoft.com/office/powerpoint/2010/main" val="2575768538"/>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3124200" y="6716216"/>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latin typeface="Arial" pitchFamily="34" charset="0"/>
              <a:ea typeface="宋体" pitchFamily="2" charset="-122"/>
            </a:endParaRPr>
          </a:p>
        </p:txBody>
      </p:sp>
      <p:sp>
        <p:nvSpPr>
          <p:cNvPr id="27652" name="Rectangle 4"/>
          <p:cNvSpPr>
            <a:spLocks noGrp="1" noChangeArrowheads="1"/>
          </p:cNvSpPr>
          <p:nvPr>
            <p:ph type="title"/>
          </p:nvPr>
        </p:nvSpPr>
        <p:spPr>
          <a:xfrm>
            <a:off x="2124720" y="692696"/>
            <a:ext cx="5562600" cy="814338"/>
          </a:xfrm>
          <a:noFill/>
          <a:ln/>
        </p:spPr>
        <p:txBody>
          <a:bodyPr>
            <a:normAutofit/>
          </a:bodyPr>
          <a:lstStyle/>
          <a:p>
            <a:r>
              <a:rPr lang="zh-CN" altLang="en-US" sz="3600" b="1" dirty="0">
                <a:ea typeface="宋体" pitchFamily="2" charset="-122"/>
              </a:rPr>
              <a:t>单列子查询应用举例</a:t>
            </a:r>
            <a:endParaRPr lang="en-US" altLang="zh-CN" sz="3600" b="1" dirty="0">
              <a:ea typeface="宋体" pitchFamily="2" charset="-122"/>
            </a:endParaRPr>
          </a:p>
        </p:txBody>
      </p:sp>
      <p:sp>
        <p:nvSpPr>
          <p:cNvPr id="27658" name="Rectangle 10"/>
          <p:cNvSpPr>
            <a:spLocks noChangeArrowheads="1"/>
          </p:cNvSpPr>
          <p:nvPr/>
        </p:nvSpPr>
        <p:spPr bwMode="auto">
          <a:xfrm>
            <a:off x="533400" y="3480792"/>
            <a:ext cx="7597775" cy="16764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itchFamily="34" charset="0"/>
              <a:ea typeface="宋体" pitchFamily="2" charset="-122"/>
            </a:endParaRPr>
          </a:p>
        </p:txBody>
      </p:sp>
      <p:sp>
        <p:nvSpPr>
          <p:cNvPr id="27659" name="Rectangle 11"/>
          <p:cNvSpPr>
            <a:spLocks noChangeArrowheads="1"/>
          </p:cNvSpPr>
          <p:nvPr/>
        </p:nvSpPr>
        <p:spPr bwMode="auto">
          <a:xfrm>
            <a:off x="533400" y="3456980"/>
            <a:ext cx="8204200" cy="131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10000"/>
              </a:lnSpc>
              <a:tabLst>
                <a:tab pos="400050" algn="r"/>
                <a:tab pos="685800" algn="l"/>
              </a:tabLst>
            </a:pPr>
            <a:r>
              <a:rPr lang="en-US" altLang="zh-CN" sz="1800" b="1">
                <a:latin typeface="Courier New" pitchFamily="49" charset="0"/>
                <a:ea typeface="宋体" pitchFamily="2" charset="-122"/>
              </a:rPr>
              <a:t>SELECT   employee_id, last_name</a:t>
            </a:r>
          </a:p>
          <a:p>
            <a:pPr defTabSz="400050">
              <a:lnSpc>
                <a:spcPct val="110000"/>
              </a:lnSpc>
              <a:tabLst>
                <a:tab pos="400050" algn="r"/>
                <a:tab pos="685800" algn="l"/>
              </a:tabLst>
            </a:pPr>
            <a:r>
              <a:rPr lang="en-US" altLang="zh-CN" sz="1800" b="1">
                <a:latin typeface="Courier New" pitchFamily="49" charset="0"/>
                <a:ea typeface="宋体" pitchFamily="2" charset="-122"/>
              </a:rPr>
              <a:t>FROM     employees e</a:t>
            </a:r>
          </a:p>
          <a:p>
            <a:pPr defTabSz="400050">
              <a:lnSpc>
                <a:spcPct val="110000"/>
              </a:lnSpc>
              <a:tabLst>
                <a:tab pos="400050" algn="r"/>
                <a:tab pos="685800" algn="l"/>
              </a:tabLst>
            </a:pPr>
            <a:r>
              <a:rPr lang="en-US" altLang="zh-CN" sz="1800" b="1">
                <a:latin typeface="Courier New" pitchFamily="49" charset="0"/>
                <a:ea typeface="宋体" pitchFamily="2" charset="-122"/>
              </a:rPr>
              <a:t>ORDER BY</a:t>
            </a:r>
          </a:p>
          <a:p>
            <a:pPr defTabSz="400050">
              <a:lnSpc>
                <a:spcPct val="110000"/>
              </a:lnSpc>
              <a:tabLst>
                <a:tab pos="400050" algn="r"/>
                <a:tab pos="685800" algn="l"/>
              </a:tabLst>
            </a:pPr>
            <a:r>
              <a:rPr lang="en-US" altLang="zh-CN" sz="1800" b="1">
                <a:latin typeface="Courier New" pitchFamily="49" charset="0"/>
                <a:ea typeface="宋体" pitchFamily="2" charset="-122"/>
              </a:rPr>
              <a:t>              </a:t>
            </a:r>
          </a:p>
        </p:txBody>
      </p:sp>
      <p:sp>
        <p:nvSpPr>
          <p:cNvPr id="27671" name="Rectangle 23"/>
          <p:cNvSpPr>
            <a:spLocks noChangeArrowheads="1"/>
          </p:cNvSpPr>
          <p:nvPr/>
        </p:nvSpPr>
        <p:spPr bwMode="auto">
          <a:xfrm>
            <a:off x="1711325" y="4084042"/>
            <a:ext cx="5975995" cy="100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10000"/>
              </a:lnSpc>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department_name</a:t>
            </a:r>
            <a:endParaRPr lang="en-US" altLang="zh-CN" sz="1800" b="1" dirty="0">
              <a:latin typeface="Courier New" pitchFamily="49" charset="0"/>
              <a:ea typeface="宋体" pitchFamily="2" charset="-122"/>
            </a:endParaRPr>
          </a:p>
          <a:p>
            <a:pPr>
              <a:lnSpc>
                <a:spcPct val="110000"/>
              </a:lnSpc>
            </a:pPr>
            <a:r>
              <a:rPr lang="en-US" altLang="zh-CN" sz="1800" b="1" dirty="0">
                <a:latin typeface="Courier New" pitchFamily="49" charset="0"/>
                <a:ea typeface="宋体" pitchFamily="2" charset="-122"/>
              </a:rPr>
              <a:t> FROM departments d</a:t>
            </a:r>
          </a:p>
          <a:p>
            <a:pPr>
              <a:lnSpc>
                <a:spcPct val="110000"/>
              </a:lnSpc>
            </a:pPr>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e.department_id</a:t>
            </a:r>
            <a:r>
              <a:rPr lang="en-US" altLang="zh-CN" sz="1800" b="1" dirty="0">
                <a:latin typeface="Courier New" pitchFamily="49" charset="0"/>
                <a:ea typeface="宋体" pitchFamily="2" charset="-122"/>
              </a:rPr>
              <a:t> = </a:t>
            </a:r>
            <a:r>
              <a:rPr lang="en-US" altLang="zh-CN" sz="1800" b="1" dirty="0" err="1">
                <a:latin typeface="Courier New" pitchFamily="49" charset="0"/>
                <a:ea typeface="宋体" pitchFamily="2" charset="-122"/>
              </a:rPr>
              <a:t>d.department_id</a:t>
            </a:r>
            <a:r>
              <a:rPr lang="en-US" altLang="zh-CN" sz="1800" b="1" dirty="0">
                <a:latin typeface="Courier New" pitchFamily="49" charset="0"/>
                <a:ea typeface="宋体" pitchFamily="2" charset="-122"/>
              </a:rPr>
              <a:t>);</a:t>
            </a:r>
          </a:p>
        </p:txBody>
      </p:sp>
      <p:sp>
        <p:nvSpPr>
          <p:cNvPr id="27673" name="Rectangle 25"/>
          <p:cNvSpPr>
            <a:spLocks noChangeArrowheads="1"/>
          </p:cNvSpPr>
          <p:nvPr/>
        </p:nvSpPr>
        <p:spPr bwMode="auto">
          <a:xfrm>
            <a:off x="1841500" y="4166592"/>
            <a:ext cx="5754836" cy="9144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533400" y="1772815"/>
            <a:ext cx="6054824" cy="754053"/>
          </a:xfrm>
          <a:prstGeom prst="rect">
            <a:avLst/>
          </a:prstGeom>
          <a:noFill/>
        </p:spPr>
        <p:txBody>
          <a:bodyPr wrap="square" rtlCol="0">
            <a:spAutoFit/>
          </a:bodyPr>
          <a:lstStyle/>
          <a:p>
            <a:r>
              <a:rPr lang="zh-CN" altLang="en-US" sz="2500" b="1" dirty="0">
                <a:latin typeface="Arial" pitchFamily="34" charset="0"/>
                <a:ea typeface="宋体" pitchFamily="2" charset="-122"/>
              </a:rPr>
              <a:t>在 </a:t>
            </a:r>
            <a:r>
              <a:rPr lang="en-US" altLang="zh-CN" sz="2500" b="1" dirty="0">
                <a:latin typeface="Courier New" pitchFamily="49" charset="0"/>
                <a:ea typeface="宋体" pitchFamily="2" charset="-122"/>
              </a:rPr>
              <a:t>ORDER BY</a:t>
            </a:r>
            <a:r>
              <a:rPr lang="en-US" altLang="zh-CN" sz="2500" b="1" dirty="0">
                <a:latin typeface="Arial" pitchFamily="34" charset="0"/>
                <a:ea typeface="宋体" pitchFamily="2" charset="-122"/>
              </a:rPr>
              <a:t> </a:t>
            </a:r>
            <a:r>
              <a:rPr lang="zh-CN" altLang="en-US" sz="2500" b="1" dirty="0">
                <a:latin typeface="Arial" pitchFamily="34" charset="0"/>
                <a:ea typeface="宋体" pitchFamily="2" charset="-122"/>
              </a:rPr>
              <a:t>子句中</a:t>
            </a:r>
            <a:r>
              <a:rPr lang="zh-CN" altLang="en-US" sz="2500" b="1" dirty="0">
                <a:ea typeface="宋体" pitchFamily="2" charset="-122"/>
              </a:rPr>
              <a:t>使用单列子查询</a:t>
            </a:r>
          </a:p>
          <a:p>
            <a:endParaRPr lang="zh-CN" altLang="en-US" dirty="0"/>
          </a:p>
        </p:txBody>
      </p:sp>
      <p:sp>
        <p:nvSpPr>
          <p:cNvPr id="4" name="TextBox 3"/>
          <p:cNvSpPr txBox="1"/>
          <p:nvPr/>
        </p:nvSpPr>
        <p:spPr>
          <a:xfrm>
            <a:off x="533400" y="2526869"/>
            <a:ext cx="7488832" cy="707886"/>
          </a:xfrm>
          <a:prstGeom prst="rect">
            <a:avLst/>
          </a:prstGeom>
          <a:noFill/>
        </p:spPr>
        <p:txBody>
          <a:bodyPr wrap="square" rtlCol="0">
            <a:spAutoFit/>
          </a:bodyPr>
          <a:lstStyle/>
          <a:p>
            <a:r>
              <a:rPr lang="zh-CN" altLang="en-US" sz="2000" b="1" dirty="0" smtClean="0"/>
              <a:t>问题：查询员工的</a:t>
            </a:r>
            <a:r>
              <a:rPr lang="en-US" altLang="zh-CN" sz="2000" b="1" dirty="0" err="1" smtClean="0"/>
              <a:t>employee_id,last_name</a:t>
            </a:r>
            <a:r>
              <a:rPr lang="en-US" altLang="zh-CN" sz="2000" b="1" dirty="0" smtClean="0"/>
              <a:t>,</a:t>
            </a:r>
            <a:r>
              <a:rPr lang="zh-CN" altLang="en-US" sz="2000" b="1" dirty="0" smtClean="0"/>
              <a:t>要求按照员工的</a:t>
            </a:r>
            <a:r>
              <a:rPr lang="en-US" altLang="zh-CN" sz="2000" b="1" dirty="0" err="1" smtClean="0"/>
              <a:t>department_name</a:t>
            </a:r>
            <a:r>
              <a:rPr lang="zh-CN" altLang="en-US" sz="2000" b="1" dirty="0" smtClean="0"/>
              <a:t>排序</a:t>
            </a:r>
            <a:endParaRPr lang="zh-CN" altLang="en-US" sz="2000" b="1" dirty="0"/>
          </a:p>
        </p:txBody>
      </p:sp>
    </p:spTree>
    <p:extLst>
      <p:ext uri="{BB962C8B-B14F-4D97-AF65-F5344CB8AC3E}">
        <p14:creationId xmlns:p14="http://schemas.microsoft.com/office/powerpoint/2010/main" val="413684593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2"/>
          <p:cNvSpPr>
            <a:spLocks/>
          </p:cNvSpPr>
          <p:nvPr/>
        </p:nvSpPr>
        <p:spPr bwMode="auto">
          <a:xfrm>
            <a:off x="1792288" y="3280321"/>
            <a:ext cx="755650" cy="2330450"/>
          </a:xfrm>
          <a:custGeom>
            <a:avLst/>
            <a:gdLst>
              <a:gd name="T0" fmla="*/ 475 w 476"/>
              <a:gd name="T1" fmla="*/ 1467 h 1468"/>
              <a:gd name="T2" fmla="*/ 0 w 476"/>
              <a:gd name="T3" fmla="*/ 1467 h 1468"/>
              <a:gd name="T4" fmla="*/ 0 w 476"/>
              <a:gd name="T5" fmla="*/ 0 h 1468"/>
              <a:gd name="T6" fmla="*/ 433 w 476"/>
              <a:gd name="T7" fmla="*/ 0 h 1468"/>
            </a:gdLst>
            <a:ahLst/>
            <a:cxnLst>
              <a:cxn ang="0">
                <a:pos x="T0" y="T1"/>
              </a:cxn>
              <a:cxn ang="0">
                <a:pos x="T2" y="T3"/>
              </a:cxn>
              <a:cxn ang="0">
                <a:pos x="T4" y="T5"/>
              </a:cxn>
              <a:cxn ang="0">
                <a:pos x="T6" y="T7"/>
              </a:cxn>
            </a:cxnLst>
            <a:rect l="0" t="0" r="r" b="b"/>
            <a:pathLst>
              <a:path w="476" h="1468">
                <a:moveTo>
                  <a:pt x="475" y="1467"/>
                </a:moveTo>
                <a:lnTo>
                  <a:pt x="0" y="1467"/>
                </a:lnTo>
                <a:lnTo>
                  <a:pt x="0" y="0"/>
                </a:lnTo>
                <a:lnTo>
                  <a:pt x="433" y="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urier New" panose="02070309020205020404" pitchFamily="49" charset="0"/>
              <a:cs typeface="Courier New" panose="02070309020205020404" pitchFamily="49" charset="0"/>
            </a:endParaRPr>
          </a:p>
        </p:txBody>
      </p:sp>
      <p:sp>
        <p:nvSpPr>
          <p:cNvPr id="31748" name="Rectangle 4"/>
          <p:cNvSpPr>
            <a:spLocks noGrp="1" noChangeArrowheads="1"/>
          </p:cNvSpPr>
          <p:nvPr>
            <p:ph type="title"/>
          </p:nvPr>
        </p:nvSpPr>
        <p:spPr>
          <a:xfrm>
            <a:off x="457200" y="692696"/>
            <a:ext cx="8229600" cy="1143000"/>
          </a:xfrm>
          <a:noFill/>
          <a:ln/>
        </p:spPr>
        <p:txBody>
          <a:bodyPr>
            <a:normAutofit/>
          </a:bodyPr>
          <a:lstStyle/>
          <a:p>
            <a:r>
              <a:rPr lang="zh-CN" altLang="en-US" sz="3600" b="1" dirty="0" smtClean="0">
                <a:latin typeface="Courier New" panose="02070309020205020404" pitchFamily="49" charset="0"/>
                <a:ea typeface="宋体" pitchFamily="2" charset="-122"/>
                <a:cs typeface="Courier New" panose="02070309020205020404" pitchFamily="49" charset="0"/>
              </a:rPr>
              <a:t>四、相关</a:t>
            </a:r>
            <a:r>
              <a:rPr lang="zh-CN" altLang="en-US" sz="3600" b="1" dirty="0">
                <a:latin typeface="Courier New" panose="02070309020205020404" pitchFamily="49" charset="0"/>
                <a:ea typeface="宋体" pitchFamily="2" charset="-122"/>
                <a:cs typeface="Courier New" panose="02070309020205020404" pitchFamily="49" charset="0"/>
              </a:rPr>
              <a:t>子查询</a:t>
            </a:r>
          </a:p>
        </p:txBody>
      </p:sp>
      <p:sp>
        <p:nvSpPr>
          <p:cNvPr id="31749" name="Rectangle 5"/>
          <p:cNvSpPr>
            <a:spLocks noGrp="1" noChangeArrowheads="1"/>
          </p:cNvSpPr>
          <p:nvPr>
            <p:ph type="body" idx="1"/>
          </p:nvPr>
        </p:nvSpPr>
        <p:spPr>
          <a:xfrm>
            <a:off x="747713" y="1772817"/>
            <a:ext cx="7385050" cy="920130"/>
          </a:xfrm>
          <a:noFill/>
          <a:ln/>
        </p:spPr>
        <p:txBody>
          <a:bodyPr>
            <a:normAutofit fontScale="85000" lnSpcReduction="20000"/>
          </a:bodyPr>
          <a:lstStyle/>
          <a:p>
            <a:pPr marL="0">
              <a:lnSpc>
                <a:spcPct val="120000"/>
              </a:lnSpc>
              <a:spcBef>
                <a:spcPct val="0"/>
              </a:spcBef>
              <a:buFont typeface="Arial" pitchFamily="34" charset="0"/>
              <a:buNone/>
            </a:pPr>
            <a:r>
              <a:rPr lang="zh-CN" altLang="en-US" dirty="0" smtClean="0">
                <a:latin typeface="Courier New" panose="02070309020205020404" pitchFamily="49" charset="0"/>
                <a:ea typeface="宋体" pitchFamily="2" charset="-122"/>
                <a:cs typeface="Courier New" panose="02070309020205020404" pitchFamily="49" charset="0"/>
              </a:rPr>
              <a:t>相关</a:t>
            </a:r>
            <a:r>
              <a:rPr lang="zh-CN" altLang="en-US" dirty="0">
                <a:latin typeface="Courier New" panose="02070309020205020404" pitchFamily="49" charset="0"/>
                <a:ea typeface="宋体" pitchFamily="2" charset="-122"/>
                <a:cs typeface="Courier New" panose="02070309020205020404" pitchFamily="49" charset="0"/>
              </a:rPr>
              <a:t>子查询按照一行接一行的顺序执行，</a:t>
            </a:r>
            <a:r>
              <a:rPr lang="zh-CN" altLang="en-US" dirty="0">
                <a:solidFill>
                  <a:srgbClr val="FF0000"/>
                </a:solidFill>
                <a:latin typeface="Courier New" panose="02070309020205020404" pitchFamily="49" charset="0"/>
                <a:ea typeface="宋体" pitchFamily="2" charset="-122"/>
                <a:cs typeface="Courier New" panose="02070309020205020404" pitchFamily="49" charset="0"/>
              </a:rPr>
              <a:t>主查询的每一行都执行一次子查询</a:t>
            </a:r>
            <a:endParaRPr lang="en-US" altLang="zh-CN" dirty="0">
              <a:solidFill>
                <a:srgbClr val="FF0000"/>
              </a:solidFill>
              <a:latin typeface="Courier New" panose="02070309020205020404" pitchFamily="49" charset="0"/>
              <a:ea typeface="宋体" pitchFamily="2" charset="-122"/>
              <a:cs typeface="Courier New" panose="02070309020205020404" pitchFamily="49" charset="0"/>
            </a:endParaRPr>
          </a:p>
        </p:txBody>
      </p:sp>
      <p:sp>
        <p:nvSpPr>
          <p:cNvPr id="31750" name="Rectangle 6"/>
          <p:cNvSpPr>
            <a:spLocks noChangeArrowheads="1"/>
          </p:cNvSpPr>
          <p:nvPr/>
        </p:nvSpPr>
        <p:spPr bwMode="blackWhite">
          <a:xfrm>
            <a:off x="2527300" y="4050258"/>
            <a:ext cx="4267200" cy="660400"/>
          </a:xfrm>
          <a:prstGeom prst="rect">
            <a:avLst/>
          </a:prstGeom>
          <a:solidFill>
            <a:schemeClr val="accent1"/>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Courier New" panose="02070309020205020404" pitchFamily="49" charset="0"/>
              <a:ea typeface="宋体" pitchFamily="2" charset="-122"/>
              <a:cs typeface="Courier New" panose="02070309020205020404" pitchFamily="49" charset="0"/>
            </a:endParaRPr>
          </a:p>
        </p:txBody>
      </p:sp>
      <p:sp>
        <p:nvSpPr>
          <p:cNvPr id="31751" name="Rectangle 7"/>
          <p:cNvSpPr>
            <a:spLocks noChangeArrowheads="1"/>
          </p:cNvSpPr>
          <p:nvPr/>
        </p:nvSpPr>
        <p:spPr bwMode="blackWhite">
          <a:xfrm>
            <a:off x="2514600" y="5129758"/>
            <a:ext cx="4267200" cy="952500"/>
          </a:xfrm>
          <a:prstGeom prst="rect">
            <a:avLst/>
          </a:prstGeom>
          <a:solidFill>
            <a:schemeClr val="accent1"/>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Courier New" panose="02070309020205020404" pitchFamily="49" charset="0"/>
              <a:ea typeface="宋体" pitchFamily="2" charset="-122"/>
              <a:cs typeface="Courier New" panose="02070309020205020404" pitchFamily="49" charset="0"/>
            </a:endParaRPr>
          </a:p>
        </p:txBody>
      </p:sp>
      <p:sp>
        <p:nvSpPr>
          <p:cNvPr id="31752" name="Rectangle 8"/>
          <p:cNvSpPr>
            <a:spLocks noChangeArrowheads="1"/>
          </p:cNvSpPr>
          <p:nvPr/>
        </p:nvSpPr>
        <p:spPr bwMode="blackWhite">
          <a:xfrm>
            <a:off x="2510408" y="2915196"/>
            <a:ext cx="4267200" cy="688975"/>
          </a:xfrm>
          <a:prstGeom prst="rect">
            <a:avLst/>
          </a:prstGeom>
          <a:solidFill>
            <a:schemeClr val="accent1"/>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Courier New" panose="02070309020205020404" pitchFamily="49" charset="0"/>
              <a:ea typeface="宋体" pitchFamily="2" charset="-122"/>
              <a:cs typeface="Courier New" panose="02070309020205020404" pitchFamily="49" charset="0"/>
            </a:endParaRPr>
          </a:p>
        </p:txBody>
      </p:sp>
      <p:sp>
        <p:nvSpPr>
          <p:cNvPr id="31753" name="Rectangle 9"/>
          <p:cNvSpPr>
            <a:spLocks noChangeArrowheads="1"/>
          </p:cNvSpPr>
          <p:nvPr/>
        </p:nvSpPr>
        <p:spPr bwMode="auto">
          <a:xfrm>
            <a:off x="2540000" y="2962821"/>
            <a:ext cx="42545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b="1" dirty="0">
                <a:solidFill>
                  <a:srgbClr val="FFFF00"/>
                </a:solidFill>
                <a:latin typeface="Courier New" panose="02070309020205020404" pitchFamily="49" charset="0"/>
                <a:ea typeface="宋体" pitchFamily="2" charset="-122"/>
                <a:cs typeface="Courier New" panose="02070309020205020404" pitchFamily="49" charset="0"/>
              </a:rPr>
              <a:t>GET</a:t>
            </a:r>
          </a:p>
          <a:p>
            <a:pPr algn="ctr"/>
            <a:r>
              <a:rPr lang="zh-CN" altLang="en-US" sz="2000" b="1" dirty="0">
                <a:solidFill>
                  <a:srgbClr val="FFFF00"/>
                </a:solidFill>
                <a:latin typeface="Courier New" panose="02070309020205020404" pitchFamily="49" charset="0"/>
                <a:ea typeface="宋体" pitchFamily="2" charset="-122"/>
                <a:cs typeface="Courier New" panose="02070309020205020404" pitchFamily="49" charset="0"/>
              </a:rPr>
              <a:t>从主查询中获取候选列</a:t>
            </a:r>
          </a:p>
        </p:txBody>
      </p:sp>
      <p:sp>
        <p:nvSpPr>
          <p:cNvPr id="31754" name="Rectangle 10"/>
          <p:cNvSpPr>
            <a:spLocks noChangeArrowheads="1"/>
          </p:cNvSpPr>
          <p:nvPr/>
        </p:nvSpPr>
        <p:spPr bwMode="auto">
          <a:xfrm>
            <a:off x="2843808" y="4067721"/>
            <a:ext cx="36004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zh-CN" sz="2000" b="1" dirty="0">
                <a:solidFill>
                  <a:srgbClr val="FFFF00"/>
                </a:solidFill>
                <a:latin typeface="Courier New" panose="02070309020205020404" pitchFamily="49" charset="0"/>
                <a:ea typeface="宋体" pitchFamily="2" charset="-122"/>
                <a:cs typeface="Courier New" panose="02070309020205020404" pitchFamily="49" charset="0"/>
              </a:rPr>
              <a:t>EXECUTE</a:t>
            </a:r>
          </a:p>
          <a:p>
            <a:pPr algn="ctr"/>
            <a:r>
              <a:rPr lang="zh-CN" altLang="en-US" sz="2000" b="1" dirty="0">
                <a:solidFill>
                  <a:srgbClr val="FFFF00"/>
                </a:solidFill>
                <a:latin typeface="Courier New" panose="02070309020205020404" pitchFamily="49" charset="0"/>
                <a:ea typeface="宋体" pitchFamily="2" charset="-122"/>
                <a:cs typeface="Courier New" panose="02070309020205020404" pitchFamily="49" charset="0"/>
              </a:rPr>
              <a:t>子查询使用主查询的数据</a:t>
            </a:r>
          </a:p>
        </p:txBody>
      </p:sp>
      <p:sp>
        <p:nvSpPr>
          <p:cNvPr id="31755" name="Rectangle 11"/>
          <p:cNvSpPr>
            <a:spLocks noChangeArrowheads="1"/>
          </p:cNvSpPr>
          <p:nvPr/>
        </p:nvSpPr>
        <p:spPr bwMode="auto">
          <a:xfrm>
            <a:off x="2451100" y="5155158"/>
            <a:ext cx="42672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b="1" dirty="0">
                <a:solidFill>
                  <a:srgbClr val="FFFF00"/>
                </a:solidFill>
                <a:latin typeface="Courier New" panose="02070309020205020404" pitchFamily="49" charset="0"/>
                <a:ea typeface="宋体" pitchFamily="2" charset="-122"/>
                <a:cs typeface="Courier New" panose="02070309020205020404" pitchFamily="49" charset="0"/>
              </a:rPr>
              <a:t>USE</a:t>
            </a:r>
          </a:p>
          <a:p>
            <a:pPr algn="ctr"/>
            <a:r>
              <a:rPr lang="zh-CN" altLang="en-US" sz="2000" b="1" dirty="0">
                <a:solidFill>
                  <a:srgbClr val="FFFF00"/>
                </a:solidFill>
                <a:latin typeface="Courier New" panose="02070309020205020404" pitchFamily="49" charset="0"/>
                <a:ea typeface="宋体" pitchFamily="2" charset="-122"/>
                <a:cs typeface="Courier New" panose="02070309020205020404" pitchFamily="49" charset="0"/>
              </a:rPr>
              <a:t>如果满足内查询的条件则返回该行</a:t>
            </a:r>
          </a:p>
        </p:txBody>
      </p:sp>
      <p:sp>
        <p:nvSpPr>
          <p:cNvPr id="31756" name="Line 12"/>
          <p:cNvSpPr>
            <a:spLocks noChangeShapeType="1"/>
          </p:cNvSpPr>
          <p:nvPr/>
        </p:nvSpPr>
        <p:spPr bwMode="auto">
          <a:xfrm flipV="1">
            <a:off x="4610100" y="3626396"/>
            <a:ext cx="0" cy="4191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urier New" panose="02070309020205020404" pitchFamily="49" charset="0"/>
              <a:cs typeface="Courier New" panose="02070309020205020404" pitchFamily="49" charset="0"/>
            </a:endParaRPr>
          </a:p>
        </p:txBody>
      </p:sp>
      <p:sp>
        <p:nvSpPr>
          <p:cNvPr id="31757" name="Line 13"/>
          <p:cNvSpPr>
            <a:spLocks noChangeShapeType="1"/>
          </p:cNvSpPr>
          <p:nvPr/>
        </p:nvSpPr>
        <p:spPr bwMode="auto">
          <a:xfrm flipV="1">
            <a:off x="4597400" y="4702721"/>
            <a:ext cx="0" cy="41910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2497814"/>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33795" name="Rectangle 3"/>
          <p:cNvSpPr>
            <a:spLocks noGrp="1" noChangeArrowheads="1"/>
          </p:cNvSpPr>
          <p:nvPr>
            <p:ph type="title"/>
          </p:nvPr>
        </p:nvSpPr>
        <p:spPr>
          <a:xfrm>
            <a:off x="457200" y="692696"/>
            <a:ext cx="8229600" cy="1143000"/>
          </a:xfrm>
          <a:noFill/>
          <a:ln/>
        </p:spPr>
        <p:txBody>
          <a:bodyPr>
            <a:normAutofit/>
          </a:bodyPr>
          <a:lstStyle/>
          <a:p>
            <a:r>
              <a:rPr lang="zh-CN" altLang="en-US" sz="3600" b="1" dirty="0">
                <a:ea typeface="宋体" pitchFamily="2" charset="-122"/>
              </a:rPr>
              <a:t>相关子查询</a:t>
            </a:r>
            <a:endParaRPr lang="en-US" altLang="zh-CN" sz="3600" b="1" dirty="0">
              <a:ea typeface="宋体" pitchFamily="2" charset="-122"/>
            </a:endParaRPr>
          </a:p>
        </p:txBody>
      </p:sp>
      <p:sp>
        <p:nvSpPr>
          <p:cNvPr id="33796" name="Rectangle 4"/>
          <p:cNvSpPr>
            <a:spLocks noChangeArrowheads="1"/>
          </p:cNvSpPr>
          <p:nvPr/>
        </p:nvSpPr>
        <p:spPr bwMode="auto">
          <a:xfrm>
            <a:off x="935038" y="3310483"/>
            <a:ext cx="7289800" cy="1824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25000"/>
              </a:lnSpc>
              <a:tabLst>
                <a:tab pos="400050" algn="r"/>
                <a:tab pos="685800" algn="l"/>
              </a:tabLst>
            </a:pPr>
            <a:endParaRPr lang="zh-CN" altLang="en-US" sz="1800" b="1">
              <a:latin typeface="Courier New" pitchFamily="49" charset="0"/>
              <a:ea typeface="宋体" pitchFamily="2" charset="-122"/>
            </a:endParaRPr>
          </a:p>
          <a:p>
            <a:pPr defTabSz="400050">
              <a:lnSpc>
                <a:spcPct val="125000"/>
              </a:lnSpc>
              <a:tabLst>
                <a:tab pos="400050" algn="r"/>
                <a:tab pos="685800" algn="l"/>
              </a:tabLst>
            </a:pPr>
            <a:endParaRPr lang="zh-CN" altLang="en-US" sz="1800" b="1">
              <a:latin typeface="Courier New" pitchFamily="49" charset="0"/>
              <a:ea typeface="宋体" pitchFamily="2" charset="-122"/>
            </a:endParaRPr>
          </a:p>
          <a:p>
            <a:pPr defTabSz="400050">
              <a:lnSpc>
                <a:spcPct val="125000"/>
              </a:lnSpc>
              <a:tabLst>
                <a:tab pos="400050" algn="r"/>
                <a:tab pos="685800" algn="l"/>
              </a:tabLst>
            </a:pPr>
            <a:endParaRPr lang="zh-CN" altLang="en-US" sz="1800" b="1">
              <a:latin typeface="Courier New" pitchFamily="49" charset="0"/>
              <a:ea typeface="宋体" pitchFamily="2" charset="-122"/>
            </a:endParaRPr>
          </a:p>
          <a:p>
            <a:pPr defTabSz="400050">
              <a:lnSpc>
                <a:spcPct val="125000"/>
              </a:lnSpc>
              <a:tabLst>
                <a:tab pos="400050" algn="r"/>
                <a:tab pos="685800" algn="l"/>
              </a:tabLst>
            </a:pPr>
            <a:endParaRPr lang="zh-CN" altLang="en-US" sz="1800" b="1">
              <a:latin typeface="Courier New" pitchFamily="49" charset="0"/>
              <a:ea typeface="宋体" pitchFamily="2" charset="-122"/>
            </a:endParaRPr>
          </a:p>
          <a:p>
            <a:pPr defTabSz="400050">
              <a:lnSpc>
                <a:spcPct val="125000"/>
              </a:lnSpc>
              <a:tabLst>
                <a:tab pos="400050" algn="r"/>
                <a:tab pos="685800" algn="l"/>
              </a:tabLst>
            </a:pPr>
            <a:endParaRPr lang="zh-CN" altLang="en-US" sz="1800" b="1">
              <a:latin typeface="Courier New" pitchFamily="49" charset="0"/>
              <a:ea typeface="宋体" pitchFamily="2" charset="-122"/>
            </a:endParaRPr>
          </a:p>
        </p:txBody>
      </p:sp>
      <p:sp>
        <p:nvSpPr>
          <p:cNvPr id="33797" name="Rectangle 5"/>
          <p:cNvSpPr>
            <a:spLocks noChangeArrowheads="1"/>
          </p:cNvSpPr>
          <p:nvPr/>
        </p:nvSpPr>
        <p:spPr bwMode="auto">
          <a:xfrm>
            <a:off x="652463" y="2534196"/>
            <a:ext cx="7613650" cy="20574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itchFamily="34" charset="0"/>
              <a:ea typeface="宋体" pitchFamily="2" charset="-122"/>
            </a:endParaRPr>
          </a:p>
        </p:txBody>
      </p:sp>
      <p:sp>
        <p:nvSpPr>
          <p:cNvPr id="33798" name="Rectangle 6"/>
          <p:cNvSpPr>
            <a:spLocks noChangeArrowheads="1"/>
          </p:cNvSpPr>
          <p:nvPr/>
        </p:nvSpPr>
        <p:spPr bwMode="auto">
          <a:xfrm>
            <a:off x="550863" y="2534196"/>
            <a:ext cx="78581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zh-CN" altLang="en-US" sz="1800" b="1">
                <a:latin typeface="Courier New" pitchFamily="49" charset="0"/>
                <a:ea typeface="宋体" pitchFamily="2" charset="-122"/>
              </a:rPr>
              <a:t> </a:t>
            </a:r>
            <a:r>
              <a:rPr lang="en-US" altLang="zh-CN" sz="1800" b="1">
                <a:latin typeface="Courier New" pitchFamily="49" charset="0"/>
                <a:ea typeface="宋体" pitchFamily="2" charset="-122"/>
              </a:rPr>
              <a:t>SELECT </a:t>
            </a:r>
            <a:r>
              <a:rPr lang="en-US" altLang="zh-CN" sz="1800" b="1" i="1">
                <a:latin typeface="Courier New" pitchFamily="49" charset="0"/>
                <a:ea typeface="宋体" pitchFamily="2" charset="-122"/>
              </a:rPr>
              <a:t>column1</a:t>
            </a:r>
            <a:r>
              <a:rPr lang="en-US" altLang="zh-CN" sz="1800" b="1">
                <a:latin typeface="Courier New" pitchFamily="49" charset="0"/>
                <a:ea typeface="宋体" pitchFamily="2" charset="-122"/>
              </a:rPr>
              <a:t>, </a:t>
            </a:r>
            <a:r>
              <a:rPr lang="en-US" altLang="zh-CN" sz="1800" b="1" i="1">
                <a:latin typeface="Courier New" pitchFamily="49" charset="0"/>
                <a:ea typeface="宋体" pitchFamily="2" charset="-122"/>
              </a:rPr>
              <a:t>column2</a:t>
            </a:r>
            <a:r>
              <a:rPr lang="en-US" altLang="zh-CN" sz="1800" b="1">
                <a:latin typeface="Courier New" pitchFamily="49" charset="0"/>
                <a:ea typeface="宋体" pitchFamily="2" charset="-122"/>
              </a:rPr>
              <a:t>, ...</a:t>
            </a:r>
          </a:p>
          <a:p>
            <a:r>
              <a:rPr lang="en-US" altLang="zh-CN" sz="1800" b="1">
                <a:latin typeface="Courier New" pitchFamily="49" charset="0"/>
                <a:ea typeface="宋体" pitchFamily="2" charset="-122"/>
              </a:rPr>
              <a:t> FROM   </a:t>
            </a:r>
            <a:r>
              <a:rPr lang="en-US" altLang="zh-CN" sz="1800" b="1" i="1">
                <a:latin typeface="Courier New" pitchFamily="49" charset="0"/>
                <a:ea typeface="宋体" pitchFamily="2" charset="-122"/>
              </a:rPr>
              <a:t>table1</a:t>
            </a:r>
          </a:p>
          <a:p>
            <a:r>
              <a:rPr lang="en-US" altLang="zh-CN" sz="1800" b="1">
                <a:latin typeface="Courier New" pitchFamily="49" charset="0"/>
                <a:ea typeface="宋体" pitchFamily="2" charset="-122"/>
              </a:rPr>
              <a:t> WHERE  </a:t>
            </a:r>
            <a:r>
              <a:rPr lang="en-US" altLang="zh-CN" sz="1800" b="1" i="1">
                <a:latin typeface="Courier New" pitchFamily="49" charset="0"/>
                <a:ea typeface="宋体" pitchFamily="2" charset="-122"/>
              </a:rPr>
              <a:t>column1</a:t>
            </a:r>
            <a:r>
              <a:rPr lang="en-US" altLang="zh-CN" sz="1800" b="1">
                <a:latin typeface="Courier New" pitchFamily="49" charset="0"/>
                <a:ea typeface="宋体" pitchFamily="2" charset="-122"/>
              </a:rPr>
              <a:t> operator </a:t>
            </a:r>
          </a:p>
          <a:p>
            <a:r>
              <a:rPr lang="en-US" altLang="zh-CN" sz="1800" b="1">
                <a:latin typeface="Courier New" pitchFamily="49" charset="0"/>
                <a:ea typeface="宋体" pitchFamily="2" charset="-122"/>
              </a:rPr>
              <a:t>			  (SELECT  </a:t>
            </a:r>
            <a:r>
              <a:rPr lang="en-US" altLang="zh-CN" sz="1800" b="1" i="1">
                <a:latin typeface="Courier New" pitchFamily="49" charset="0"/>
                <a:ea typeface="宋体" pitchFamily="2" charset="-122"/>
              </a:rPr>
              <a:t>colum1, column2</a:t>
            </a:r>
            <a:endParaRPr lang="en-US" altLang="zh-CN" sz="1800" b="1">
              <a:latin typeface="Courier New" pitchFamily="49" charset="0"/>
              <a:ea typeface="宋体" pitchFamily="2" charset="-122"/>
            </a:endParaRPr>
          </a:p>
          <a:p>
            <a:r>
              <a:rPr lang="en-US" altLang="zh-CN" sz="1800" b="1">
                <a:latin typeface="Courier New" pitchFamily="49" charset="0"/>
                <a:ea typeface="宋体" pitchFamily="2" charset="-122"/>
              </a:rPr>
              <a:t>                       FROM    </a:t>
            </a:r>
            <a:r>
              <a:rPr lang="en-US" altLang="zh-CN" sz="1800" b="1" i="1">
                <a:latin typeface="Courier New" pitchFamily="49" charset="0"/>
                <a:ea typeface="宋体" pitchFamily="2" charset="-122"/>
              </a:rPr>
              <a:t>table2</a:t>
            </a:r>
          </a:p>
          <a:p>
            <a:r>
              <a:rPr lang="en-US" altLang="zh-CN" sz="1800" b="1">
                <a:latin typeface="Courier New" pitchFamily="49" charset="0"/>
                <a:ea typeface="宋体" pitchFamily="2" charset="-122"/>
              </a:rPr>
              <a:t>                       WHERE   </a:t>
            </a:r>
            <a:r>
              <a:rPr lang="en-US" altLang="zh-CN" sz="1800" b="1" i="1">
                <a:latin typeface="Courier New" pitchFamily="49" charset="0"/>
                <a:ea typeface="宋体" pitchFamily="2" charset="-122"/>
              </a:rPr>
              <a:t>expr1</a:t>
            </a:r>
            <a:r>
              <a:rPr lang="en-US" altLang="zh-CN" sz="1800" b="1">
                <a:latin typeface="Courier New" pitchFamily="49" charset="0"/>
                <a:ea typeface="宋体" pitchFamily="2" charset="-122"/>
              </a:rPr>
              <a:t> = 									</a:t>
            </a:r>
            <a:r>
              <a:rPr lang="en-US" altLang="zh-CN" sz="1800" b="1" i="1">
                <a:latin typeface="Courier New" pitchFamily="49" charset="0"/>
                <a:ea typeface="宋体" pitchFamily="2" charset="-122"/>
              </a:rPr>
              <a:t>.expr2</a:t>
            </a:r>
            <a:r>
              <a:rPr lang="en-US" altLang="zh-CN" sz="1800" b="1">
                <a:latin typeface="Courier New" pitchFamily="49" charset="0"/>
                <a:ea typeface="宋体" pitchFamily="2" charset="-122"/>
              </a:rPr>
              <a:t>);</a:t>
            </a:r>
          </a:p>
          <a:p>
            <a:endParaRPr lang="zh-CN" altLang="en-US" sz="1800" b="1">
              <a:latin typeface="Courier New" pitchFamily="49" charset="0"/>
              <a:ea typeface="宋体" pitchFamily="2" charset="-122"/>
            </a:endParaRPr>
          </a:p>
        </p:txBody>
      </p:sp>
      <p:sp>
        <p:nvSpPr>
          <p:cNvPr id="33809" name="Rectangle 17"/>
          <p:cNvSpPr>
            <a:spLocks noChangeArrowheads="1"/>
          </p:cNvSpPr>
          <p:nvPr/>
        </p:nvSpPr>
        <p:spPr bwMode="auto">
          <a:xfrm>
            <a:off x="2828925" y="278184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i="1">
                <a:latin typeface="Courier New" pitchFamily="49" charset="0"/>
                <a:ea typeface="宋体" pitchFamily="2" charset="-122"/>
              </a:rPr>
              <a:t>outer</a:t>
            </a:r>
          </a:p>
        </p:txBody>
      </p:sp>
      <p:sp>
        <p:nvSpPr>
          <p:cNvPr id="33810" name="Rectangle 18"/>
          <p:cNvSpPr>
            <a:spLocks noChangeArrowheads="1"/>
          </p:cNvSpPr>
          <p:nvPr/>
        </p:nvSpPr>
        <p:spPr bwMode="auto">
          <a:xfrm>
            <a:off x="5330825" y="417884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i="1">
                <a:latin typeface="Courier New" pitchFamily="49" charset="0"/>
                <a:ea typeface="宋体" pitchFamily="2" charset="-122"/>
              </a:rPr>
              <a:t>outer</a:t>
            </a:r>
          </a:p>
        </p:txBody>
      </p:sp>
      <p:sp>
        <p:nvSpPr>
          <p:cNvPr id="33811" name="Rectangle 19"/>
          <p:cNvSpPr>
            <a:spLocks noChangeArrowheads="1"/>
          </p:cNvSpPr>
          <p:nvPr/>
        </p:nvSpPr>
        <p:spPr bwMode="auto">
          <a:xfrm>
            <a:off x="2819400" y="2856458"/>
            <a:ext cx="990600" cy="2286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Rectangle 20"/>
          <p:cNvSpPr>
            <a:spLocks noChangeArrowheads="1"/>
          </p:cNvSpPr>
          <p:nvPr/>
        </p:nvSpPr>
        <p:spPr bwMode="auto">
          <a:xfrm>
            <a:off x="5257800" y="4240758"/>
            <a:ext cx="990600" cy="2286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652463" y="5132716"/>
            <a:ext cx="6583833" cy="461665"/>
          </a:xfrm>
          <a:prstGeom prst="rect">
            <a:avLst/>
          </a:prstGeom>
          <a:noFill/>
        </p:spPr>
        <p:txBody>
          <a:bodyPr wrap="square" rtlCol="0">
            <a:spAutoFit/>
          </a:bodyPr>
          <a:lstStyle/>
          <a:p>
            <a:pPr marL="0" lvl="1"/>
            <a:r>
              <a:rPr lang="zh-CN" altLang="en-US" sz="2400" b="1" dirty="0">
                <a:latin typeface="Arial" pitchFamily="34" charset="0"/>
                <a:ea typeface="宋体" pitchFamily="2" charset="-122"/>
              </a:rPr>
              <a:t>子查询中使用主查询中的</a:t>
            </a:r>
            <a:r>
              <a:rPr lang="zh-CN" altLang="en-US" sz="2400" b="1" dirty="0" smtClean="0">
                <a:latin typeface="Arial" pitchFamily="34" charset="0"/>
                <a:ea typeface="宋体" pitchFamily="2" charset="-122"/>
              </a:rPr>
              <a:t>列</a:t>
            </a:r>
            <a:endParaRPr lang="zh-CN" altLang="en-US" sz="2400" b="1" dirty="0">
              <a:latin typeface="Arial" pitchFamily="34" charset="0"/>
              <a:ea typeface="宋体" pitchFamily="2" charset="-122"/>
            </a:endParaRPr>
          </a:p>
        </p:txBody>
      </p:sp>
    </p:spTree>
    <p:extLst>
      <p:ext uri="{BB962C8B-B14F-4D97-AF65-F5344CB8AC3E}">
        <p14:creationId xmlns:p14="http://schemas.microsoft.com/office/powerpoint/2010/main" val="507168514"/>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742950" y="2826618"/>
            <a:ext cx="6961188" cy="21145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itchFamily="34" charset="0"/>
              <a:ea typeface="宋体" pitchFamily="2" charset="-122"/>
            </a:endParaRPr>
          </a:p>
        </p:txBody>
      </p:sp>
      <p:sp>
        <p:nvSpPr>
          <p:cNvPr id="35843" name="Rectangle 3"/>
          <p:cNvSpPr>
            <a:spLocks noChangeArrowheads="1"/>
          </p:cNvSpPr>
          <p:nvPr/>
        </p:nvSpPr>
        <p:spPr bwMode="auto">
          <a:xfrm>
            <a:off x="863600" y="2826618"/>
            <a:ext cx="7594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last_name</a:t>
            </a:r>
            <a:r>
              <a:rPr lang="en-US" altLang="zh-CN" sz="1800" b="1" dirty="0">
                <a:latin typeface="Courier New" pitchFamily="49" charset="0"/>
                <a:ea typeface="宋体" pitchFamily="2" charset="-122"/>
              </a:rPr>
              <a:t>, salary,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FROM   employees </a:t>
            </a:r>
            <a:r>
              <a:rPr lang="en-US" altLang="zh-CN" sz="1800" b="1" dirty="0">
                <a:solidFill>
                  <a:srgbClr val="FF0000"/>
                </a:solidFill>
                <a:latin typeface="Courier New" pitchFamily="49" charset="0"/>
                <a:ea typeface="宋体" pitchFamily="2" charset="-122"/>
              </a:rPr>
              <a:t>outer</a:t>
            </a:r>
          </a:p>
          <a:p>
            <a:r>
              <a:rPr lang="en-US" altLang="zh-CN" sz="1800" b="1" dirty="0">
                <a:latin typeface="Courier New" pitchFamily="49" charset="0"/>
                <a:ea typeface="宋体" pitchFamily="2" charset="-122"/>
              </a:rPr>
              <a:t>WHERE  salary &gt;</a:t>
            </a:r>
          </a:p>
        </p:txBody>
      </p:sp>
      <p:sp>
        <p:nvSpPr>
          <p:cNvPr id="35844" name="Rectangle 4"/>
          <p:cNvSpPr>
            <a:spLocks noChangeArrowheads="1"/>
          </p:cNvSpPr>
          <p:nvPr/>
        </p:nvSpPr>
        <p:spPr bwMode="auto">
          <a:xfrm>
            <a:off x="3167063"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35845" name="Rectangle 5"/>
          <p:cNvSpPr>
            <a:spLocks noGrp="1" noChangeArrowheads="1"/>
          </p:cNvSpPr>
          <p:nvPr>
            <p:ph type="title"/>
          </p:nvPr>
        </p:nvSpPr>
        <p:spPr>
          <a:xfrm>
            <a:off x="457200" y="732582"/>
            <a:ext cx="8229600" cy="1143000"/>
          </a:xfrm>
          <a:noFill/>
          <a:ln/>
        </p:spPr>
        <p:txBody>
          <a:bodyPr>
            <a:normAutofit/>
          </a:bodyPr>
          <a:lstStyle/>
          <a:p>
            <a:r>
              <a:rPr lang="zh-CN" altLang="en-US" sz="3600" b="1" dirty="0">
                <a:ea typeface="宋体" pitchFamily="2" charset="-122"/>
              </a:rPr>
              <a:t>相关子查询举例</a:t>
            </a:r>
            <a:endParaRPr lang="en-US" altLang="zh-CN" sz="3600" b="1" dirty="0">
              <a:ea typeface="宋体" pitchFamily="2" charset="-122"/>
            </a:endParaRPr>
          </a:p>
        </p:txBody>
      </p:sp>
      <p:sp>
        <p:nvSpPr>
          <p:cNvPr id="35856" name="Freeform 16"/>
          <p:cNvSpPr>
            <a:spLocks/>
          </p:cNvSpPr>
          <p:nvPr/>
        </p:nvSpPr>
        <p:spPr bwMode="auto">
          <a:xfrm>
            <a:off x="2286000" y="3721968"/>
            <a:ext cx="687388" cy="268288"/>
          </a:xfrm>
          <a:custGeom>
            <a:avLst/>
            <a:gdLst>
              <a:gd name="T0" fmla="*/ 432 w 433"/>
              <a:gd name="T1" fmla="*/ 168 h 169"/>
              <a:gd name="T2" fmla="*/ 0 w 433"/>
              <a:gd name="T3" fmla="*/ 168 h 169"/>
              <a:gd name="T4" fmla="*/ 0 w 433"/>
              <a:gd name="T5" fmla="*/ 0 h 169"/>
            </a:gdLst>
            <a:ahLst/>
            <a:cxnLst>
              <a:cxn ang="0">
                <a:pos x="T0" y="T1"/>
              </a:cxn>
              <a:cxn ang="0">
                <a:pos x="T2" y="T3"/>
              </a:cxn>
              <a:cxn ang="0">
                <a:pos x="T4" y="T5"/>
              </a:cxn>
            </a:cxnLst>
            <a:rect l="0" t="0" r="r" b="b"/>
            <a:pathLst>
              <a:path w="433" h="169">
                <a:moveTo>
                  <a:pt x="432" y="168"/>
                </a:moveTo>
                <a:lnTo>
                  <a:pt x="0" y="168"/>
                </a:lnTo>
                <a:lnTo>
                  <a:pt x="0" y="0"/>
                </a:lnTo>
              </a:path>
            </a:pathLst>
          </a:custGeom>
          <a:noFill/>
          <a:ln w="25400" cap="rnd" cmpd="sng">
            <a:solidFill>
              <a:schemeClr val="hlink"/>
            </a:solidFill>
            <a:prstDash val="solid"/>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8" name="Rectangle 18"/>
          <p:cNvSpPr>
            <a:spLocks noChangeArrowheads="1"/>
          </p:cNvSpPr>
          <p:nvPr/>
        </p:nvSpPr>
        <p:spPr bwMode="auto">
          <a:xfrm>
            <a:off x="2971800" y="3340968"/>
            <a:ext cx="42799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1800" b="1" dirty="0">
                <a:latin typeface="Courier New" pitchFamily="49" charset="0"/>
                <a:ea typeface="宋体" pitchFamily="2" charset="-122"/>
              </a:rPr>
              <a:t/>
            </a:r>
            <a:br>
              <a:rPr lang="zh-CN" altLang="en-US" sz="1800" b="1" dirty="0">
                <a:latin typeface="Courier New" pitchFamily="49" charset="0"/>
                <a:ea typeface="宋体" pitchFamily="2" charset="-122"/>
              </a:rPr>
            </a:br>
            <a:r>
              <a:rPr lang="en-US" altLang="zh-CN" sz="1800" b="1" dirty="0">
                <a:latin typeface="Courier New" pitchFamily="49" charset="0"/>
                <a:ea typeface="宋体" pitchFamily="2" charset="-122"/>
              </a:rPr>
              <a:t>(SELECT AVG(salary)</a:t>
            </a:r>
          </a:p>
          <a:p>
            <a:r>
              <a:rPr lang="en-US" altLang="zh-CN" sz="1800" b="1" dirty="0">
                <a:latin typeface="Courier New" pitchFamily="49" charset="0"/>
                <a:ea typeface="宋体" pitchFamily="2" charset="-122"/>
              </a:rPr>
              <a:t> FROM   employees</a:t>
            </a:r>
          </a:p>
          <a:p>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  </a:t>
            </a:r>
          </a:p>
          <a:p>
            <a:r>
              <a:rPr lang="en-US" altLang="zh-CN" sz="1800" b="1" dirty="0">
                <a:latin typeface="Courier New" pitchFamily="49" charset="0"/>
                <a:ea typeface="宋体" pitchFamily="2" charset="-122"/>
              </a:rPr>
              <a:t>        </a:t>
            </a:r>
            <a:r>
              <a:rPr lang="en-US" altLang="zh-CN" sz="1800" b="1" dirty="0" err="1">
                <a:solidFill>
                  <a:srgbClr val="FF0000"/>
                </a:solidFill>
                <a:latin typeface="Courier New" pitchFamily="49" charset="0"/>
                <a:ea typeface="宋体" pitchFamily="2" charset="-122"/>
              </a:rPr>
              <a:t>outer</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a:t>
            </a:r>
          </a:p>
        </p:txBody>
      </p:sp>
      <p:sp>
        <p:nvSpPr>
          <p:cNvPr id="35859" name="Rectangle 19"/>
          <p:cNvSpPr>
            <a:spLocks noChangeArrowheads="1"/>
          </p:cNvSpPr>
          <p:nvPr/>
        </p:nvSpPr>
        <p:spPr bwMode="auto">
          <a:xfrm>
            <a:off x="3048000" y="3569568"/>
            <a:ext cx="3886200" cy="12192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742950" y="1844824"/>
            <a:ext cx="7789490" cy="738664"/>
          </a:xfrm>
          <a:prstGeom prst="rect">
            <a:avLst/>
          </a:prstGeom>
          <a:noFill/>
        </p:spPr>
        <p:txBody>
          <a:bodyPr wrap="square" rtlCol="0">
            <a:spAutoFit/>
          </a:bodyPr>
          <a:lstStyle/>
          <a:p>
            <a:r>
              <a:rPr lang="zh-CN" altLang="en-US" sz="2100" b="1" dirty="0" smtClean="0"/>
              <a:t>问题：查询员工中工资大于本部门平均工资的员工的</a:t>
            </a:r>
            <a:r>
              <a:rPr lang="en-US" altLang="zh-CN" sz="2100" b="1" dirty="0" err="1" smtClean="0"/>
              <a:t>last_name</a:t>
            </a:r>
            <a:r>
              <a:rPr lang="en-US" altLang="zh-CN" sz="2100" b="1" dirty="0" smtClean="0"/>
              <a:t>,</a:t>
            </a:r>
          </a:p>
          <a:p>
            <a:r>
              <a:rPr lang="en-US" altLang="zh-CN" sz="2100" b="1" dirty="0" smtClean="0"/>
              <a:t>salary</a:t>
            </a:r>
            <a:r>
              <a:rPr lang="zh-CN" altLang="en-US" sz="2100" b="1" dirty="0" smtClean="0"/>
              <a:t>和其</a:t>
            </a:r>
            <a:r>
              <a:rPr lang="en-US" altLang="zh-CN" sz="2100" b="1" dirty="0" err="1" smtClean="0"/>
              <a:t>department_id</a:t>
            </a:r>
            <a:endParaRPr lang="zh-CN" altLang="en-US" sz="2100" b="1" dirty="0"/>
          </a:p>
        </p:txBody>
      </p:sp>
    </p:spTree>
    <p:extLst>
      <p:ext uri="{BB962C8B-B14F-4D97-AF65-F5344CB8AC3E}">
        <p14:creationId xmlns:p14="http://schemas.microsoft.com/office/powerpoint/2010/main" val="3396997716"/>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xfrm>
            <a:off x="457200" y="703436"/>
            <a:ext cx="8229600" cy="1143000"/>
          </a:xfrm>
          <a:noFill/>
          <a:ln/>
        </p:spPr>
        <p:txBody>
          <a:bodyPr>
            <a:normAutofit/>
          </a:bodyPr>
          <a:lstStyle/>
          <a:p>
            <a:r>
              <a:rPr lang="zh-CN" altLang="en-US" sz="3600" b="1" dirty="0">
                <a:ea typeface="宋体" pitchFamily="2" charset="-122"/>
              </a:rPr>
              <a:t>相关子查询举例</a:t>
            </a:r>
            <a:endParaRPr lang="en-US" altLang="zh-CN" sz="3600" b="1" dirty="0">
              <a:ea typeface="宋体" pitchFamily="2" charset="-122"/>
            </a:endParaRPr>
          </a:p>
        </p:txBody>
      </p:sp>
      <p:sp>
        <p:nvSpPr>
          <p:cNvPr id="37892" name="Rectangle 4"/>
          <p:cNvSpPr>
            <a:spLocks noChangeArrowheads="1"/>
          </p:cNvSpPr>
          <p:nvPr/>
        </p:nvSpPr>
        <p:spPr bwMode="auto">
          <a:xfrm>
            <a:off x="680665" y="2854548"/>
            <a:ext cx="7126288" cy="16510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itchFamily="34" charset="0"/>
              <a:ea typeface="宋体" pitchFamily="2" charset="-122"/>
            </a:endParaRPr>
          </a:p>
        </p:txBody>
      </p:sp>
      <p:sp>
        <p:nvSpPr>
          <p:cNvPr id="37895" name="Line 7"/>
          <p:cNvSpPr>
            <a:spLocks noChangeShapeType="1"/>
          </p:cNvSpPr>
          <p:nvPr/>
        </p:nvSpPr>
        <p:spPr bwMode="auto">
          <a:xfrm>
            <a:off x="2555503" y="4896073"/>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8" name="Rectangle 10"/>
          <p:cNvSpPr>
            <a:spLocks noChangeArrowheads="1"/>
          </p:cNvSpPr>
          <p:nvPr/>
        </p:nvSpPr>
        <p:spPr bwMode="auto">
          <a:xfrm>
            <a:off x="690190" y="2892651"/>
            <a:ext cx="7842250" cy="1616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10000"/>
              </a:lnSpc>
              <a:tabLst>
                <a:tab pos="400050" algn="r"/>
                <a:tab pos="68580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last_name,e.job_id</a:t>
            </a:r>
            <a:endParaRPr lang="en-US" altLang="zh-CN" sz="1800" b="1" dirty="0">
              <a:latin typeface="Courier New" pitchFamily="49" charset="0"/>
              <a:ea typeface="宋体" pitchFamily="2" charset="-122"/>
            </a:endParaRPr>
          </a:p>
          <a:p>
            <a:pPr defTabSz="400050">
              <a:lnSpc>
                <a:spcPct val="110000"/>
              </a:lnSpc>
              <a:tabLst>
                <a:tab pos="400050" algn="r"/>
                <a:tab pos="685800" algn="l"/>
              </a:tabLst>
            </a:pPr>
            <a:r>
              <a:rPr lang="en-US" altLang="zh-CN" sz="1800" b="1" dirty="0">
                <a:latin typeface="Courier New" pitchFamily="49" charset="0"/>
                <a:ea typeface="宋体" pitchFamily="2" charset="-122"/>
              </a:rPr>
              <a:t>FROM   employees e </a:t>
            </a:r>
          </a:p>
          <a:p>
            <a:pPr defTabSz="400050">
              <a:lnSpc>
                <a:spcPct val="110000"/>
              </a:lnSpc>
              <a:tabLst>
                <a:tab pos="400050" algn="r"/>
                <a:tab pos="685800" algn="l"/>
              </a:tabLst>
            </a:pPr>
            <a:r>
              <a:rPr lang="en-US" altLang="zh-CN" sz="1800" b="1" dirty="0">
                <a:latin typeface="Courier New" pitchFamily="49" charset="0"/>
                <a:ea typeface="宋体" pitchFamily="2" charset="-122"/>
              </a:rPr>
              <a:t>WHERE  2 &lt;= (SELECT COUNT(*)</a:t>
            </a:r>
          </a:p>
          <a:p>
            <a:pPr defTabSz="400050">
              <a:lnSpc>
                <a:spcPct val="110000"/>
              </a:lnSpc>
              <a:tabLst>
                <a:tab pos="400050" algn="r"/>
                <a:tab pos="685800" algn="l"/>
              </a:tabLst>
            </a:pPr>
            <a:r>
              <a:rPr lang="en-US" altLang="zh-CN" sz="1800" b="1" dirty="0">
                <a:latin typeface="Courier New" pitchFamily="49" charset="0"/>
                <a:ea typeface="宋体" pitchFamily="2" charset="-122"/>
              </a:rPr>
              <a:t>             FROM   </a:t>
            </a:r>
            <a:r>
              <a:rPr lang="en-US" altLang="zh-CN" sz="1800" b="1" dirty="0" err="1">
                <a:latin typeface="Courier New" pitchFamily="49" charset="0"/>
                <a:ea typeface="宋体" pitchFamily="2" charset="-122"/>
              </a:rPr>
              <a:t>job_history</a:t>
            </a:r>
            <a:r>
              <a:rPr lang="en-US" altLang="zh-CN" sz="1800" b="1" dirty="0">
                <a:latin typeface="Courier New" pitchFamily="49" charset="0"/>
                <a:ea typeface="宋体" pitchFamily="2" charset="-122"/>
              </a:rPr>
              <a:t> </a:t>
            </a:r>
          </a:p>
          <a:p>
            <a:pPr defTabSz="400050">
              <a:lnSpc>
                <a:spcPct val="110000"/>
              </a:lnSpc>
              <a:tabLst>
                <a:tab pos="400050" algn="r"/>
                <a:tab pos="685800" algn="l"/>
              </a:tabLst>
            </a:pPr>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 </a:t>
            </a:r>
            <a:r>
              <a:rPr lang="en-US" altLang="zh-CN" sz="1800" b="1" dirty="0" err="1">
                <a:latin typeface="Courier New" pitchFamily="49" charset="0"/>
                <a:ea typeface="宋体" pitchFamily="2" charset="-122"/>
              </a:rPr>
              <a:t>e.employee_id</a:t>
            </a:r>
            <a:r>
              <a:rPr lang="en-US" altLang="zh-CN" sz="1800" b="1" dirty="0">
                <a:latin typeface="Courier New" pitchFamily="49" charset="0"/>
                <a:ea typeface="宋体" pitchFamily="2" charset="-122"/>
              </a:rPr>
              <a:t>);</a:t>
            </a:r>
          </a:p>
        </p:txBody>
      </p:sp>
      <p:pic>
        <p:nvPicPr>
          <p:cNvPr id="3791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65" y="4680173"/>
            <a:ext cx="71818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395536" y="1628800"/>
            <a:ext cx="8424936" cy="1061829"/>
          </a:xfrm>
          <a:prstGeom prst="rect">
            <a:avLst/>
          </a:prstGeom>
          <a:noFill/>
        </p:spPr>
        <p:txBody>
          <a:bodyPr wrap="square" rtlCol="0">
            <a:spAutoFit/>
          </a:bodyPr>
          <a:lstStyle/>
          <a:p>
            <a:r>
              <a:rPr lang="zh-CN" altLang="en-US" sz="2100" b="1" dirty="0" smtClean="0"/>
              <a:t>问题：若</a:t>
            </a:r>
            <a:r>
              <a:rPr lang="en-US" altLang="zh-CN" sz="2100" b="1" dirty="0" smtClean="0"/>
              <a:t>employees</a:t>
            </a:r>
            <a:r>
              <a:rPr lang="zh-CN" altLang="en-US" sz="2100" b="1" dirty="0" smtClean="0"/>
              <a:t>表中</a:t>
            </a:r>
            <a:r>
              <a:rPr lang="en-US" altLang="zh-CN" sz="2100" b="1" dirty="0" err="1" smtClean="0"/>
              <a:t>employee_id</a:t>
            </a:r>
            <a:r>
              <a:rPr lang="zh-CN" altLang="en-US" sz="2100" b="1" dirty="0" smtClean="0"/>
              <a:t>与</a:t>
            </a:r>
            <a:r>
              <a:rPr lang="en-US" altLang="zh-CN" sz="2100" b="1" dirty="0" err="1" smtClean="0"/>
              <a:t>job_history</a:t>
            </a:r>
            <a:r>
              <a:rPr lang="zh-CN" altLang="en-US" sz="2100" b="1" dirty="0" smtClean="0"/>
              <a:t>表中</a:t>
            </a:r>
            <a:r>
              <a:rPr lang="en-US" altLang="zh-CN" sz="2100" b="1" dirty="0" err="1" smtClean="0"/>
              <a:t>employee_id</a:t>
            </a:r>
            <a:r>
              <a:rPr lang="zh-CN" altLang="en-US" sz="2100" b="1" dirty="0" smtClean="0"/>
              <a:t>相同的数目</a:t>
            </a:r>
            <a:r>
              <a:rPr lang="zh-CN" altLang="en-US" sz="2100" b="1" dirty="0"/>
              <a:t>不小于</a:t>
            </a:r>
            <a:r>
              <a:rPr lang="en-US" altLang="zh-CN" sz="2100" b="1" dirty="0" smtClean="0"/>
              <a:t>2</a:t>
            </a:r>
            <a:r>
              <a:rPr lang="zh-CN" altLang="en-US" sz="2100" b="1" dirty="0" smtClean="0"/>
              <a:t>，输出这些相同</a:t>
            </a:r>
            <a:r>
              <a:rPr lang="en-US" altLang="zh-CN" sz="2100" b="1" dirty="0" smtClean="0"/>
              <a:t>id</a:t>
            </a:r>
            <a:r>
              <a:rPr lang="zh-CN" altLang="en-US" sz="2100" b="1" dirty="0" smtClean="0"/>
              <a:t>的员工的</a:t>
            </a:r>
            <a:r>
              <a:rPr lang="en-US" altLang="zh-CN" sz="2100" b="1" dirty="0" err="1" smtClean="0"/>
              <a:t>employee_id,last_name</a:t>
            </a:r>
            <a:r>
              <a:rPr lang="zh-CN" altLang="en-US" sz="2100" b="1" dirty="0" smtClean="0"/>
              <a:t>和其</a:t>
            </a:r>
            <a:r>
              <a:rPr lang="en-US" altLang="zh-CN" sz="2100" b="1" dirty="0" err="1" smtClean="0"/>
              <a:t>job_id</a:t>
            </a:r>
            <a:endParaRPr lang="zh-CN" altLang="en-US" sz="2100" b="1" dirty="0"/>
          </a:p>
        </p:txBody>
      </p:sp>
    </p:spTree>
    <p:extLst>
      <p:ext uri="{BB962C8B-B14F-4D97-AF65-F5344CB8AC3E}">
        <p14:creationId xmlns:p14="http://schemas.microsoft.com/office/powerpoint/2010/main" val="89734721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nodePh="1">
                                  <p:stCondLst>
                                    <p:cond delay="0"/>
                                  </p:stCondLst>
                                  <p:endCondLst>
                                    <p:cond evt="begin" delay="0">
                                      <p:tn val="5"/>
                                    </p:cond>
                                  </p:endCondLst>
                                  <p:childTnLst>
                                    <p:set>
                                      <p:cBhvr>
                                        <p:cTn id="6" dur="1" fill="hold">
                                          <p:stCondLst>
                                            <p:cond delay="0"/>
                                          </p:stCondLst>
                                        </p:cTn>
                                        <p:tgtEl>
                                          <p:spTgt spid="37895"/>
                                        </p:tgtEl>
                                        <p:attrNameLst>
                                          <p:attrName>style.visibility</p:attrName>
                                        </p:attrNameLst>
                                      </p:cBhvr>
                                      <p:to>
                                        <p:strVal val="visible"/>
                                      </p:to>
                                    </p:set>
                                    <p:animEffect transition="in" filter="wipe(up)">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457200" y="612626"/>
            <a:ext cx="8229600" cy="1143000"/>
          </a:xfrm>
          <a:noFill/>
          <a:ln/>
        </p:spPr>
        <p:txBody>
          <a:bodyPr>
            <a:normAutofit/>
          </a:bodyPr>
          <a:lstStyle/>
          <a:p>
            <a:r>
              <a:rPr lang="zh-CN" altLang="en-US" sz="3600" b="1" dirty="0" smtClean="0">
                <a:latin typeface="Courier New" pitchFamily="49" charset="0"/>
                <a:ea typeface="宋体" pitchFamily="2" charset="-122"/>
              </a:rPr>
              <a:t>五、</a:t>
            </a:r>
            <a:r>
              <a:rPr lang="en-US" altLang="zh-CN" sz="3600" b="1" dirty="0" smtClean="0">
                <a:latin typeface="Courier New" pitchFamily="49" charset="0"/>
                <a:ea typeface="宋体" pitchFamily="2" charset="-122"/>
              </a:rPr>
              <a:t>EXISTS</a:t>
            </a:r>
            <a:r>
              <a:rPr lang="en-US" altLang="zh-CN" sz="3600" b="1" dirty="0" smtClean="0">
                <a:ea typeface="宋体" pitchFamily="2" charset="-122"/>
              </a:rPr>
              <a:t> </a:t>
            </a:r>
            <a:r>
              <a:rPr lang="zh-CN" altLang="en-US" sz="3600" b="1" dirty="0">
                <a:ea typeface="宋体" pitchFamily="2" charset="-122"/>
              </a:rPr>
              <a:t>操作符</a:t>
            </a:r>
          </a:p>
        </p:txBody>
      </p:sp>
      <p:sp>
        <p:nvSpPr>
          <p:cNvPr id="39940" name="Rectangle 4"/>
          <p:cNvSpPr>
            <a:spLocks noGrp="1" noChangeArrowheads="1"/>
          </p:cNvSpPr>
          <p:nvPr>
            <p:ph type="body" idx="1"/>
          </p:nvPr>
        </p:nvSpPr>
        <p:spPr>
          <a:xfrm>
            <a:off x="395536" y="2152501"/>
            <a:ext cx="8352928" cy="3580755"/>
          </a:xfrm>
          <a:noFill/>
          <a:ln/>
        </p:spPr>
        <p:txBody>
          <a:bodyPr>
            <a:normAutofit fontScale="77500" lnSpcReduction="20000"/>
          </a:bodyPr>
          <a:lstStyle/>
          <a:p>
            <a:pPr>
              <a:lnSpc>
                <a:spcPct val="120000"/>
              </a:lnSpc>
            </a:pPr>
            <a:r>
              <a:rPr lang="en-US" altLang="zh-CN" sz="3100" dirty="0" smtClean="0">
                <a:latin typeface="Courier New" pitchFamily="49" charset="0"/>
                <a:ea typeface="宋体" pitchFamily="2" charset="-122"/>
              </a:rPr>
              <a:t>EXISTS </a:t>
            </a:r>
            <a:r>
              <a:rPr lang="zh-CN" altLang="en-US" dirty="0" smtClean="0">
                <a:ea typeface="宋体" pitchFamily="2" charset="-122"/>
              </a:rPr>
              <a:t>操作符</a:t>
            </a:r>
            <a:r>
              <a:rPr lang="zh-CN" altLang="en-US" dirty="0">
                <a:ea typeface="宋体" pitchFamily="2" charset="-122"/>
              </a:rPr>
              <a:t>检查在子查询中是否存在满足条件的行</a:t>
            </a:r>
          </a:p>
          <a:p>
            <a:pPr>
              <a:lnSpc>
                <a:spcPct val="120000"/>
              </a:lnSpc>
            </a:pPr>
            <a:r>
              <a:rPr lang="zh-CN" altLang="en-US" b="1" dirty="0">
                <a:ea typeface="宋体" pitchFamily="2" charset="-122"/>
              </a:rPr>
              <a:t>如果在子查询中存在满足条件的行</a:t>
            </a:r>
            <a:r>
              <a:rPr lang="en-US" altLang="zh-CN" b="1" dirty="0">
                <a:ea typeface="宋体" pitchFamily="2" charset="-122"/>
              </a:rPr>
              <a:t>:</a:t>
            </a:r>
          </a:p>
          <a:p>
            <a:pPr lvl="1">
              <a:lnSpc>
                <a:spcPct val="120000"/>
              </a:lnSpc>
            </a:pPr>
            <a:r>
              <a:rPr lang="zh-CN" altLang="en-US" dirty="0">
                <a:ea typeface="宋体" pitchFamily="2" charset="-122"/>
              </a:rPr>
              <a:t>不在子查询中继续查找</a:t>
            </a:r>
          </a:p>
          <a:p>
            <a:pPr lvl="1">
              <a:lnSpc>
                <a:spcPct val="120000"/>
              </a:lnSpc>
            </a:pPr>
            <a:r>
              <a:rPr lang="zh-CN" altLang="en-US" dirty="0">
                <a:ea typeface="宋体" pitchFamily="2" charset="-122"/>
              </a:rPr>
              <a:t>条件返回 </a:t>
            </a:r>
            <a:r>
              <a:rPr lang="en-US" altLang="zh-CN" dirty="0">
                <a:latin typeface="Courier New" pitchFamily="49" charset="0"/>
                <a:ea typeface="宋体" pitchFamily="2" charset="-122"/>
              </a:rPr>
              <a:t>TRUE</a:t>
            </a:r>
            <a:endParaRPr lang="en-US" altLang="zh-CN" dirty="0">
              <a:ea typeface="宋体" pitchFamily="2" charset="-122"/>
            </a:endParaRPr>
          </a:p>
          <a:p>
            <a:pPr>
              <a:lnSpc>
                <a:spcPct val="120000"/>
              </a:lnSpc>
            </a:pPr>
            <a:r>
              <a:rPr lang="zh-CN" altLang="en-US" b="1" dirty="0">
                <a:ea typeface="宋体" pitchFamily="2" charset="-122"/>
              </a:rPr>
              <a:t>如果在子查询中不存在满足条件的行</a:t>
            </a:r>
            <a:r>
              <a:rPr lang="en-US" altLang="zh-CN" b="1" dirty="0">
                <a:ea typeface="宋体" pitchFamily="2" charset="-122"/>
              </a:rPr>
              <a:t>:</a:t>
            </a:r>
          </a:p>
          <a:p>
            <a:pPr lvl="1">
              <a:lnSpc>
                <a:spcPct val="120000"/>
              </a:lnSpc>
            </a:pPr>
            <a:r>
              <a:rPr lang="zh-CN" altLang="en-US" dirty="0">
                <a:ea typeface="宋体" pitchFamily="2" charset="-122"/>
              </a:rPr>
              <a:t>条件返回 </a:t>
            </a:r>
            <a:r>
              <a:rPr lang="en-US" altLang="zh-CN" dirty="0">
                <a:latin typeface="Courier New" pitchFamily="49" charset="0"/>
                <a:ea typeface="宋体" pitchFamily="2" charset="-122"/>
              </a:rPr>
              <a:t>FALSE</a:t>
            </a:r>
            <a:endParaRPr lang="en-US" altLang="zh-CN" dirty="0">
              <a:ea typeface="宋体" pitchFamily="2" charset="-122"/>
            </a:endParaRPr>
          </a:p>
          <a:p>
            <a:pPr lvl="1">
              <a:lnSpc>
                <a:spcPct val="120000"/>
              </a:lnSpc>
            </a:pPr>
            <a:r>
              <a:rPr lang="zh-CN" altLang="en-US" dirty="0">
                <a:ea typeface="宋体" pitchFamily="2" charset="-122"/>
              </a:rPr>
              <a:t>继续在子查询中查找</a:t>
            </a:r>
            <a:endParaRPr lang="en-US" altLang="zh-CN" dirty="0">
              <a:ea typeface="宋体" pitchFamily="2" charset="-122"/>
            </a:endParaRPr>
          </a:p>
        </p:txBody>
      </p:sp>
    </p:spTree>
    <p:extLst>
      <p:ext uri="{BB962C8B-B14F-4D97-AF65-F5344CB8AC3E}">
        <p14:creationId xmlns:p14="http://schemas.microsoft.com/office/powerpoint/2010/main" val="414318773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57200" y="692696"/>
            <a:ext cx="8229600" cy="1143000"/>
          </a:xfrm>
          <a:noFill/>
          <a:ln/>
        </p:spPr>
        <p:txBody>
          <a:bodyPr>
            <a:normAutofit/>
          </a:bodyPr>
          <a:lstStyle/>
          <a:p>
            <a:r>
              <a:rPr lang="zh-CN" altLang="en-US" sz="3600" b="1" dirty="0" smtClean="0">
                <a:ea typeface="宋体" pitchFamily="2" charset="-122"/>
              </a:rPr>
              <a:t>目  标</a:t>
            </a:r>
            <a:endParaRPr lang="en-US" altLang="zh-CN" sz="3600" b="1" dirty="0">
              <a:ea typeface="宋体" pitchFamily="2" charset="-122"/>
            </a:endParaRPr>
          </a:p>
        </p:txBody>
      </p:sp>
      <p:sp>
        <p:nvSpPr>
          <p:cNvPr id="7172" name="Rectangle 4"/>
          <p:cNvSpPr>
            <a:spLocks noGrp="1" noChangeArrowheads="1"/>
          </p:cNvSpPr>
          <p:nvPr>
            <p:ph type="body" idx="1"/>
          </p:nvPr>
        </p:nvSpPr>
        <p:spPr>
          <a:xfrm>
            <a:off x="827584" y="1628800"/>
            <a:ext cx="7385050" cy="4669457"/>
          </a:xfrm>
          <a:noFill/>
          <a:ln/>
        </p:spPr>
        <p:txBody>
          <a:bodyPr>
            <a:normAutofit/>
          </a:bodyPr>
          <a:lstStyle/>
          <a:p>
            <a:pPr>
              <a:lnSpc>
                <a:spcPct val="100000"/>
              </a:lnSpc>
              <a:spcBef>
                <a:spcPct val="0"/>
              </a:spcBef>
              <a:buClrTx/>
              <a:buSzTx/>
              <a:buFontTx/>
              <a:buNone/>
            </a:pPr>
            <a:r>
              <a:rPr lang="zh-CN" altLang="en-US" dirty="0">
                <a:ea typeface="宋体" pitchFamily="2" charset="-122"/>
              </a:rPr>
              <a:t>通过本章学习，您将可以</a:t>
            </a:r>
            <a:r>
              <a:rPr lang="en-US" altLang="zh-CN" sz="2000" dirty="0">
                <a:ea typeface="宋体" pitchFamily="2" charset="-122"/>
              </a:rPr>
              <a:t>:</a:t>
            </a:r>
          </a:p>
          <a:p>
            <a:r>
              <a:rPr lang="zh-CN" altLang="en-US" sz="2400" dirty="0">
                <a:ea typeface="宋体" pitchFamily="2" charset="-122"/>
              </a:rPr>
              <a:t>书写</a:t>
            </a:r>
            <a:r>
              <a:rPr lang="zh-CN" altLang="en-US" sz="2400" dirty="0">
                <a:latin typeface="Courier New" panose="02070309020205020404" pitchFamily="49" charset="0"/>
                <a:ea typeface="宋体" pitchFamily="2" charset="-122"/>
                <a:cs typeface="Courier New" panose="02070309020205020404" pitchFamily="49" charset="0"/>
              </a:rPr>
              <a:t>多列子查询</a:t>
            </a:r>
          </a:p>
          <a:p>
            <a:r>
              <a:rPr lang="zh-CN" altLang="en-US" sz="2400" dirty="0" smtClean="0">
                <a:latin typeface="Courier New" panose="02070309020205020404" pitchFamily="49" charset="0"/>
                <a:ea typeface="宋体" pitchFamily="2" charset="-122"/>
                <a:cs typeface="Courier New" panose="02070309020205020404" pitchFamily="49" charset="0"/>
              </a:rPr>
              <a:t>在 </a:t>
            </a:r>
            <a:r>
              <a:rPr lang="en-US" altLang="zh-CN" sz="2400" dirty="0">
                <a:latin typeface="Courier New" panose="02070309020205020404" pitchFamily="49" charset="0"/>
                <a:ea typeface="宋体" pitchFamily="2" charset="-122"/>
                <a:cs typeface="Courier New" panose="02070309020205020404" pitchFamily="49" charset="0"/>
              </a:rPr>
              <a:t>FROM </a:t>
            </a:r>
            <a:r>
              <a:rPr lang="zh-CN" altLang="en-US" sz="2400" dirty="0">
                <a:latin typeface="Courier New" panose="02070309020205020404" pitchFamily="49" charset="0"/>
                <a:ea typeface="宋体" pitchFamily="2" charset="-122"/>
                <a:cs typeface="Courier New" panose="02070309020205020404" pitchFamily="49" charset="0"/>
              </a:rPr>
              <a:t>子句中使用子</a:t>
            </a:r>
            <a:r>
              <a:rPr lang="zh-CN" altLang="en-US" sz="2400" dirty="0" smtClean="0">
                <a:latin typeface="Courier New" panose="02070309020205020404" pitchFamily="49" charset="0"/>
                <a:ea typeface="宋体" pitchFamily="2" charset="-122"/>
                <a:cs typeface="Courier New" panose="02070309020205020404" pitchFamily="49" charset="0"/>
              </a:rPr>
              <a:t>查询</a:t>
            </a:r>
            <a:endParaRPr lang="en-US" altLang="zh-CN" sz="2400" dirty="0" smtClean="0">
              <a:latin typeface="Courier New" panose="02070309020205020404" pitchFamily="49" charset="0"/>
              <a:ea typeface="宋体" pitchFamily="2" charset="-122"/>
              <a:cs typeface="Courier New" panose="02070309020205020404" pitchFamily="49" charset="0"/>
            </a:endParaRPr>
          </a:p>
          <a:p>
            <a:r>
              <a:rPr lang="zh-CN" altLang="en-US" sz="2400" dirty="0" smtClean="0">
                <a:latin typeface="Courier New" panose="02070309020205020404" pitchFamily="49" charset="0"/>
                <a:ea typeface="宋体" pitchFamily="2" charset="-122"/>
                <a:cs typeface="Courier New" panose="02070309020205020404" pitchFamily="49" charset="0"/>
              </a:rPr>
              <a:t>在</a:t>
            </a:r>
            <a:r>
              <a:rPr lang="en-US" altLang="zh-CN" sz="2400" dirty="0">
                <a:latin typeface="Courier New" panose="02070309020205020404" pitchFamily="49" charset="0"/>
                <a:ea typeface="宋体" pitchFamily="2" charset="-122"/>
                <a:cs typeface="Courier New" panose="02070309020205020404" pitchFamily="49" charset="0"/>
              </a:rPr>
              <a:t>SQL</a:t>
            </a:r>
            <a:r>
              <a:rPr lang="zh-CN" altLang="en-US" sz="2400" dirty="0">
                <a:latin typeface="Courier New" panose="02070309020205020404" pitchFamily="49" charset="0"/>
                <a:ea typeface="宋体" pitchFamily="2" charset="-122"/>
                <a:cs typeface="Courier New" panose="02070309020205020404" pitchFamily="49" charset="0"/>
              </a:rPr>
              <a:t>中使用单列子查询</a:t>
            </a:r>
            <a:endParaRPr lang="en-US" altLang="zh-CN" sz="2400" dirty="0">
              <a:latin typeface="Courier New" panose="02070309020205020404" pitchFamily="49" charset="0"/>
              <a:ea typeface="宋体" pitchFamily="2" charset="-122"/>
              <a:cs typeface="Courier New" panose="02070309020205020404" pitchFamily="49" charset="0"/>
            </a:endParaRPr>
          </a:p>
          <a:p>
            <a:r>
              <a:rPr lang="zh-CN" altLang="en-US" sz="2400" dirty="0" smtClean="0">
                <a:latin typeface="Courier New" panose="02070309020205020404" pitchFamily="49" charset="0"/>
                <a:ea typeface="宋体" pitchFamily="2" charset="-122"/>
                <a:cs typeface="Courier New" panose="02070309020205020404" pitchFamily="49" charset="0"/>
              </a:rPr>
              <a:t>书写</a:t>
            </a:r>
            <a:r>
              <a:rPr lang="zh-CN" altLang="en-US" sz="2400" dirty="0">
                <a:latin typeface="Courier New" panose="02070309020205020404" pitchFamily="49" charset="0"/>
                <a:ea typeface="宋体" pitchFamily="2" charset="-122"/>
                <a:cs typeface="Courier New" panose="02070309020205020404" pitchFamily="49" charset="0"/>
              </a:rPr>
              <a:t>相关子</a:t>
            </a:r>
            <a:r>
              <a:rPr lang="zh-CN" altLang="en-US" sz="2400" dirty="0" smtClean="0">
                <a:latin typeface="Courier New" panose="02070309020205020404" pitchFamily="49" charset="0"/>
                <a:ea typeface="宋体" pitchFamily="2" charset="-122"/>
                <a:cs typeface="Courier New" panose="02070309020205020404" pitchFamily="49" charset="0"/>
              </a:rPr>
              <a:t>查询</a:t>
            </a:r>
            <a:endParaRPr lang="en-US" altLang="zh-CN" sz="2400" dirty="0" smtClean="0">
              <a:latin typeface="Courier New" panose="02070309020205020404" pitchFamily="49" charset="0"/>
              <a:ea typeface="宋体" pitchFamily="2" charset="-122"/>
              <a:cs typeface="Courier New" panose="02070309020205020404" pitchFamily="49" charset="0"/>
            </a:endParaRPr>
          </a:p>
          <a:p>
            <a:r>
              <a:rPr lang="zh-CN" altLang="en-US" sz="2400" dirty="0" smtClean="0">
                <a:latin typeface="Courier New" panose="02070309020205020404" pitchFamily="49" charset="0"/>
                <a:ea typeface="宋体" pitchFamily="2" charset="-122"/>
                <a:cs typeface="Courier New" panose="02070309020205020404" pitchFamily="49" charset="0"/>
              </a:rPr>
              <a:t>使用 </a:t>
            </a:r>
            <a:r>
              <a:rPr lang="en-US" altLang="zh-CN" sz="2400" dirty="0">
                <a:latin typeface="Courier New" panose="02070309020205020404" pitchFamily="49" charset="0"/>
                <a:ea typeface="宋体" pitchFamily="2" charset="-122"/>
                <a:cs typeface="Courier New" panose="02070309020205020404" pitchFamily="49" charset="0"/>
              </a:rPr>
              <a:t>EXISTS </a:t>
            </a:r>
            <a:r>
              <a:rPr lang="zh-CN" altLang="en-US" sz="2400" dirty="0">
                <a:latin typeface="Courier New" panose="02070309020205020404" pitchFamily="49" charset="0"/>
                <a:ea typeface="宋体" pitchFamily="2" charset="-122"/>
                <a:cs typeface="Courier New" panose="02070309020205020404" pitchFamily="49" charset="0"/>
              </a:rPr>
              <a:t>和 </a:t>
            </a:r>
            <a:r>
              <a:rPr lang="en-US" altLang="zh-CN" sz="2400" dirty="0">
                <a:latin typeface="Courier New" panose="02070309020205020404" pitchFamily="49" charset="0"/>
                <a:ea typeface="宋体" pitchFamily="2" charset="-122"/>
                <a:cs typeface="Courier New" panose="02070309020205020404" pitchFamily="49" charset="0"/>
              </a:rPr>
              <a:t>NOT EXISTS </a:t>
            </a:r>
            <a:r>
              <a:rPr lang="zh-CN" altLang="en-US" sz="2400" dirty="0" smtClean="0">
                <a:latin typeface="Courier New" panose="02070309020205020404" pitchFamily="49" charset="0"/>
                <a:ea typeface="宋体" pitchFamily="2" charset="-122"/>
                <a:cs typeface="Courier New" panose="02070309020205020404" pitchFamily="49" charset="0"/>
              </a:rPr>
              <a:t>操作符</a:t>
            </a:r>
            <a:endParaRPr lang="zh-CN" altLang="en-US" sz="2400" dirty="0">
              <a:latin typeface="Courier New" panose="02070309020205020404" pitchFamily="49" charset="0"/>
              <a:ea typeface="宋体" pitchFamily="2" charset="-122"/>
              <a:cs typeface="Courier New" panose="02070309020205020404" pitchFamily="49" charset="0"/>
            </a:endParaRPr>
          </a:p>
          <a:p>
            <a:r>
              <a:rPr lang="zh-CN" altLang="en-US" sz="2400" dirty="0">
                <a:latin typeface="Courier New" panose="02070309020205020404" pitchFamily="49" charset="0"/>
                <a:ea typeface="宋体" pitchFamily="2" charset="-122"/>
                <a:cs typeface="Courier New" panose="02070309020205020404" pitchFamily="49" charset="0"/>
              </a:rPr>
              <a:t>使用子查询更新和删除数据</a:t>
            </a:r>
          </a:p>
          <a:p>
            <a:r>
              <a:rPr lang="zh-CN" altLang="en-US" sz="2400" dirty="0" smtClean="0">
                <a:latin typeface="Courier New" panose="02070309020205020404" pitchFamily="49" charset="0"/>
                <a:ea typeface="宋体" pitchFamily="2" charset="-122"/>
                <a:cs typeface="Courier New" panose="02070309020205020404" pitchFamily="49" charset="0"/>
              </a:rPr>
              <a:t>使用 </a:t>
            </a:r>
            <a:r>
              <a:rPr lang="en-US" altLang="zh-CN" sz="2400" dirty="0">
                <a:latin typeface="Courier New" panose="02070309020205020404" pitchFamily="49" charset="0"/>
                <a:ea typeface="宋体" pitchFamily="2" charset="-122"/>
                <a:cs typeface="Courier New" panose="02070309020205020404" pitchFamily="49" charset="0"/>
              </a:rPr>
              <a:t>WITH </a:t>
            </a:r>
            <a:r>
              <a:rPr lang="zh-CN" altLang="en-US" sz="2400" dirty="0">
                <a:latin typeface="Courier New" panose="02070309020205020404" pitchFamily="49" charset="0"/>
                <a:ea typeface="宋体" pitchFamily="2" charset="-122"/>
                <a:cs typeface="Courier New" panose="02070309020205020404" pitchFamily="49" charset="0"/>
              </a:rPr>
              <a:t>子句</a:t>
            </a:r>
          </a:p>
        </p:txBody>
      </p:sp>
    </p:spTree>
    <p:extLst>
      <p:ext uri="{BB962C8B-B14F-4D97-AF65-F5344CB8AC3E}">
        <p14:creationId xmlns:p14="http://schemas.microsoft.com/office/powerpoint/2010/main" val="2065913806"/>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79450" y="2204864"/>
            <a:ext cx="7283450" cy="19494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itchFamily="34" charset="0"/>
              <a:ea typeface="宋体" pitchFamily="2" charset="-122"/>
            </a:endParaRPr>
          </a:p>
        </p:txBody>
      </p:sp>
      <p:sp>
        <p:nvSpPr>
          <p:cNvPr id="41988" name="Rectangle 4"/>
          <p:cNvSpPr>
            <a:spLocks noChangeArrowheads="1"/>
          </p:cNvSpPr>
          <p:nvPr/>
        </p:nvSpPr>
        <p:spPr bwMode="auto">
          <a:xfrm>
            <a:off x="711200" y="2382664"/>
            <a:ext cx="70358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457200" indent="-457200">
              <a:tabLst>
                <a:tab pos="2120900"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last_name</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job_id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pPr marL="457200" indent="-457200">
              <a:tabLst>
                <a:tab pos="2120900" algn="l"/>
              </a:tabLst>
            </a:pPr>
            <a:r>
              <a:rPr lang="en-US" altLang="zh-CN" sz="1800" b="1" dirty="0">
                <a:latin typeface="Courier New" pitchFamily="49" charset="0"/>
                <a:ea typeface="宋体" pitchFamily="2" charset="-122"/>
              </a:rPr>
              <a:t>FROM   employees outer</a:t>
            </a:r>
          </a:p>
          <a:p>
            <a:pPr marL="457200" indent="-457200">
              <a:tabLst>
                <a:tab pos="2120900" algn="l"/>
              </a:tabLst>
            </a:pPr>
            <a:r>
              <a:rPr lang="en-US" altLang="zh-CN" sz="1800" b="1" dirty="0">
                <a:latin typeface="Courier New" pitchFamily="49" charset="0"/>
                <a:ea typeface="宋体" pitchFamily="2" charset="-122"/>
              </a:rPr>
              <a:t>WHERE  </a:t>
            </a:r>
            <a:r>
              <a:rPr lang="en-US" altLang="zh-CN" sz="1800" b="1" dirty="0">
                <a:solidFill>
                  <a:srgbClr val="FF0000"/>
                </a:solidFill>
                <a:latin typeface="Courier New" pitchFamily="49" charset="0"/>
                <a:ea typeface="宋体" pitchFamily="2" charset="-122"/>
              </a:rPr>
              <a:t>EXISTS</a:t>
            </a:r>
            <a:r>
              <a:rPr lang="en-US" altLang="zh-CN" sz="1800" b="1" dirty="0">
                <a:latin typeface="Courier New" pitchFamily="49" charset="0"/>
                <a:ea typeface="宋体" pitchFamily="2" charset="-122"/>
              </a:rPr>
              <a:t> ( SELECT 'X'</a:t>
            </a:r>
          </a:p>
          <a:p>
            <a:pPr marL="457200" indent="-457200">
              <a:tabLst>
                <a:tab pos="2120900" algn="l"/>
              </a:tabLst>
            </a:pPr>
            <a:r>
              <a:rPr lang="en-US" altLang="zh-CN" sz="1800" b="1" dirty="0">
                <a:latin typeface="Courier New" pitchFamily="49" charset="0"/>
                <a:ea typeface="宋体" pitchFamily="2" charset="-122"/>
              </a:rPr>
              <a:t>                 FROM   employees</a:t>
            </a:r>
          </a:p>
          <a:p>
            <a:pPr marL="457200" indent="-457200">
              <a:tabLst>
                <a:tab pos="2120900" algn="l"/>
              </a:tabLst>
            </a:pPr>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manager_id</a:t>
            </a:r>
            <a:r>
              <a:rPr lang="en-US" altLang="zh-CN" sz="1800" b="1" dirty="0">
                <a:latin typeface="Courier New" pitchFamily="49" charset="0"/>
                <a:ea typeface="宋体" pitchFamily="2" charset="-122"/>
              </a:rPr>
              <a:t> = </a:t>
            </a:r>
          </a:p>
          <a:p>
            <a:pPr marL="457200" indent="-457200">
              <a:tabLst>
                <a:tab pos="2120900" algn="l"/>
              </a:tabLst>
            </a:pP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outer.employee_id</a:t>
            </a:r>
            <a:r>
              <a:rPr lang="en-US" altLang="zh-CN" sz="1800" b="1" dirty="0">
                <a:latin typeface="Courier New" pitchFamily="49" charset="0"/>
                <a:ea typeface="宋体" pitchFamily="2" charset="-122"/>
              </a:rPr>
              <a:t>);</a:t>
            </a:r>
          </a:p>
        </p:txBody>
      </p:sp>
      <p:sp>
        <p:nvSpPr>
          <p:cNvPr id="41989" name="Rectangle 5"/>
          <p:cNvSpPr>
            <a:spLocks noGrp="1" noChangeArrowheads="1"/>
          </p:cNvSpPr>
          <p:nvPr>
            <p:ph type="title"/>
          </p:nvPr>
        </p:nvSpPr>
        <p:spPr>
          <a:xfrm>
            <a:off x="457200" y="692696"/>
            <a:ext cx="8229600" cy="1143000"/>
          </a:xfrm>
          <a:noFill/>
          <a:ln/>
        </p:spPr>
        <p:txBody>
          <a:bodyPr>
            <a:normAutofit/>
          </a:bodyPr>
          <a:lstStyle/>
          <a:p>
            <a:r>
              <a:rPr lang="en-US" altLang="zh-CN" sz="3600" b="1" dirty="0">
                <a:latin typeface="Courier New" pitchFamily="49" charset="0"/>
                <a:ea typeface="宋体" pitchFamily="2" charset="-122"/>
              </a:rPr>
              <a:t>EXISTS</a:t>
            </a:r>
            <a:r>
              <a:rPr lang="en-US" altLang="zh-CN" sz="3600" b="1" dirty="0">
                <a:ea typeface="宋体" pitchFamily="2" charset="-122"/>
              </a:rPr>
              <a:t> </a:t>
            </a:r>
            <a:r>
              <a:rPr lang="zh-CN" altLang="en-US" sz="3600" b="1" dirty="0">
                <a:ea typeface="宋体" pitchFamily="2" charset="-122"/>
              </a:rPr>
              <a:t>操作符应用举例</a:t>
            </a:r>
          </a:p>
        </p:txBody>
      </p:sp>
      <p:pic>
        <p:nvPicPr>
          <p:cNvPr id="4200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34" y="4293096"/>
            <a:ext cx="72771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200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60" y="6274296"/>
            <a:ext cx="72771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657314" y="1510338"/>
            <a:ext cx="8019142" cy="707886"/>
          </a:xfrm>
          <a:prstGeom prst="rect">
            <a:avLst/>
          </a:prstGeom>
          <a:noFill/>
        </p:spPr>
        <p:txBody>
          <a:bodyPr wrap="square" rtlCol="0">
            <a:spAutoFit/>
          </a:bodyPr>
          <a:lstStyle/>
          <a:p>
            <a:r>
              <a:rPr lang="zh-CN" altLang="en-US" sz="2000" b="1" dirty="0" smtClean="0"/>
              <a:t>问题：查询公司管理者的</a:t>
            </a:r>
            <a:r>
              <a:rPr lang="en-US" altLang="zh-CN" sz="2000" b="1" dirty="0" err="1" smtClean="0"/>
              <a:t>employee_id,last_name,job_id,department_id</a:t>
            </a:r>
            <a:r>
              <a:rPr lang="zh-CN" altLang="en-US" sz="2000" b="1" dirty="0" smtClean="0"/>
              <a:t>信息</a:t>
            </a:r>
            <a:endParaRPr lang="zh-CN" altLang="en-US" sz="2000" b="1" dirty="0"/>
          </a:p>
        </p:txBody>
      </p:sp>
    </p:spTree>
    <p:extLst>
      <p:ext uri="{BB962C8B-B14F-4D97-AF65-F5344CB8AC3E}">
        <p14:creationId xmlns:p14="http://schemas.microsoft.com/office/powerpoint/2010/main" val="323720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12775" y="2645767"/>
            <a:ext cx="7199313" cy="18034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itchFamily="34" charset="0"/>
              <a:ea typeface="宋体" pitchFamily="2" charset="-122"/>
            </a:endParaRPr>
          </a:p>
        </p:txBody>
      </p:sp>
      <p:sp>
        <p:nvSpPr>
          <p:cNvPr id="44036" name="Rectangle 4"/>
          <p:cNvSpPr>
            <a:spLocks noChangeArrowheads="1"/>
          </p:cNvSpPr>
          <p:nvPr/>
        </p:nvSpPr>
        <p:spPr bwMode="auto">
          <a:xfrm>
            <a:off x="673100" y="2564904"/>
            <a:ext cx="71628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396875" algn="r"/>
                <a:tab pos="695325" algn="l"/>
                <a:tab pos="1825625" algn="l"/>
                <a:tab pos="3433763" algn="l"/>
              </a:tabLst>
            </a:pPr>
            <a:endParaRPr lang="zh-CN" altLang="en-US" sz="1800" b="1" dirty="0">
              <a:latin typeface="Courier New" pitchFamily="49" charset="0"/>
              <a:ea typeface="宋体" pitchFamily="2" charset="-122"/>
            </a:endParaRPr>
          </a:p>
          <a:p>
            <a:pPr>
              <a:tabLst>
                <a:tab pos="396875" algn="r"/>
                <a:tab pos="695325" algn="l"/>
                <a:tab pos="1825625" algn="l"/>
                <a:tab pos="3433763" algn="l"/>
              </a:tabLst>
            </a:pPr>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department_name</a:t>
            </a:r>
            <a:endParaRPr lang="en-US" altLang="zh-CN" sz="1800" b="1" dirty="0">
              <a:latin typeface="Courier New" pitchFamily="49" charset="0"/>
              <a:ea typeface="宋体" pitchFamily="2" charset="-122"/>
            </a:endParaRPr>
          </a:p>
          <a:p>
            <a:pPr>
              <a:tabLst>
                <a:tab pos="396875" algn="r"/>
                <a:tab pos="695325" algn="l"/>
                <a:tab pos="1825625" algn="l"/>
                <a:tab pos="3433763" algn="l"/>
              </a:tabLst>
            </a:pPr>
            <a:r>
              <a:rPr lang="en-US" altLang="zh-CN" sz="1800" b="1" dirty="0">
                <a:latin typeface="Courier New" pitchFamily="49" charset="0"/>
                <a:ea typeface="宋体" pitchFamily="2" charset="-122"/>
              </a:rPr>
              <a:t>FROM departments d</a:t>
            </a:r>
          </a:p>
          <a:p>
            <a:pPr>
              <a:tabLst>
                <a:tab pos="396875" algn="r"/>
                <a:tab pos="695325" algn="l"/>
                <a:tab pos="1825625" algn="l"/>
                <a:tab pos="3433763" algn="l"/>
              </a:tabLst>
            </a:pPr>
            <a:r>
              <a:rPr lang="en-US" altLang="zh-CN" sz="1800" b="1" dirty="0">
                <a:latin typeface="Courier New" pitchFamily="49" charset="0"/>
                <a:ea typeface="宋体" pitchFamily="2" charset="-122"/>
              </a:rPr>
              <a:t>WHERE </a:t>
            </a:r>
            <a:r>
              <a:rPr lang="en-US" altLang="zh-CN" sz="1800" b="1" dirty="0">
                <a:solidFill>
                  <a:srgbClr val="FF0000"/>
                </a:solidFill>
                <a:latin typeface="Courier New" pitchFamily="49" charset="0"/>
                <a:ea typeface="宋体" pitchFamily="2" charset="-122"/>
              </a:rPr>
              <a:t>NOT</a:t>
            </a:r>
            <a:r>
              <a:rPr lang="en-US" altLang="zh-CN" sz="1800" b="1" dirty="0">
                <a:latin typeface="Courier New" pitchFamily="49" charset="0"/>
                <a:ea typeface="宋体" pitchFamily="2" charset="-122"/>
              </a:rPr>
              <a:t> </a:t>
            </a:r>
            <a:r>
              <a:rPr lang="en-US" altLang="zh-CN" sz="1800" b="1" dirty="0">
                <a:solidFill>
                  <a:srgbClr val="FF0000"/>
                </a:solidFill>
                <a:latin typeface="Courier New" pitchFamily="49" charset="0"/>
                <a:ea typeface="宋体" pitchFamily="2" charset="-122"/>
              </a:rPr>
              <a:t>EXISTS</a:t>
            </a:r>
            <a:r>
              <a:rPr lang="en-US" altLang="zh-CN" sz="1800" b="1" dirty="0">
                <a:latin typeface="Courier New" pitchFamily="49" charset="0"/>
                <a:ea typeface="宋体" pitchFamily="2" charset="-122"/>
              </a:rPr>
              <a:t> (SELECT 'X'</a:t>
            </a:r>
          </a:p>
          <a:p>
            <a:pPr>
              <a:tabLst>
                <a:tab pos="396875" algn="r"/>
                <a:tab pos="695325" algn="l"/>
                <a:tab pos="1825625" algn="l"/>
                <a:tab pos="3433763" algn="l"/>
              </a:tabLst>
            </a:pPr>
            <a:r>
              <a:rPr lang="en-US" altLang="zh-CN" sz="1800" b="1" dirty="0">
                <a:latin typeface="Courier New" pitchFamily="49" charset="0"/>
                <a:ea typeface="宋体" pitchFamily="2" charset="-122"/>
              </a:rPr>
              <a:t>                  FROM   employees</a:t>
            </a:r>
          </a:p>
          <a:p>
            <a:pPr>
              <a:tabLst>
                <a:tab pos="396875" algn="r"/>
                <a:tab pos="695325" algn="l"/>
                <a:tab pos="1825625" algn="l"/>
                <a:tab pos="3433763" algn="l"/>
              </a:tabLst>
            </a:pPr>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a:t>
            </a:r>
          </a:p>
          <a:p>
            <a:pPr>
              <a:tabLst>
                <a:tab pos="396875" algn="r"/>
                <a:tab pos="695325" algn="l"/>
                <a:tab pos="1825625" algn="l"/>
                <a:tab pos="3433763" algn="l"/>
              </a:tabLst>
            </a:pPr>
            <a:r>
              <a:rPr lang="en-US" altLang="zh-CN" sz="1800" b="1" dirty="0">
                <a:latin typeface="Courier New" pitchFamily="49" charset="0"/>
                <a:ea typeface="宋体" pitchFamily="2" charset="-122"/>
              </a:rPr>
              <a:t>                         = </a:t>
            </a:r>
            <a:r>
              <a:rPr lang="en-US" altLang="zh-CN" sz="1800" b="1" dirty="0" err="1">
                <a:latin typeface="Courier New" pitchFamily="49" charset="0"/>
                <a:ea typeface="宋体" pitchFamily="2" charset="-122"/>
              </a:rPr>
              <a:t>d.department_id</a:t>
            </a:r>
            <a:r>
              <a:rPr lang="en-US" altLang="zh-CN" sz="1800" b="1" dirty="0">
                <a:latin typeface="Courier New" pitchFamily="49" charset="0"/>
                <a:ea typeface="宋体" pitchFamily="2" charset="-122"/>
              </a:rPr>
              <a:t>);</a:t>
            </a:r>
          </a:p>
        </p:txBody>
      </p:sp>
      <p:sp>
        <p:nvSpPr>
          <p:cNvPr id="44044" name="Rectangle 12"/>
          <p:cNvSpPr>
            <a:spLocks noGrp="1" noChangeArrowheads="1"/>
          </p:cNvSpPr>
          <p:nvPr>
            <p:ph type="title"/>
          </p:nvPr>
        </p:nvSpPr>
        <p:spPr>
          <a:xfrm>
            <a:off x="457200" y="692696"/>
            <a:ext cx="8229600" cy="1143000"/>
          </a:xfrm>
          <a:noFill/>
          <a:ln/>
        </p:spPr>
        <p:txBody>
          <a:bodyPr>
            <a:normAutofit/>
          </a:bodyPr>
          <a:lstStyle/>
          <a:p>
            <a:r>
              <a:rPr lang="en-US" altLang="zh-CN" sz="3600" b="1" dirty="0">
                <a:latin typeface="Courier New" pitchFamily="49" charset="0"/>
                <a:ea typeface="宋体" pitchFamily="2" charset="-122"/>
              </a:rPr>
              <a:t>NOT EXISTS </a:t>
            </a:r>
            <a:r>
              <a:rPr lang="zh-CN" altLang="en-US" sz="3600" b="1" dirty="0">
                <a:ea typeface="宋体" pitchFamily="2" charset="-122"/>
              </a:rPr>
              <a:t>操作符应用举例</a:t>
            </a:r>
            <a:endParaRPr lang="en-US" altLang="zh-CN" sz="3600" b="1" dirty="0">
              <a:ea typeface="宋体" pitchFamily="2" charset="-122"/>
            </a:endParaRPr>
          </a:p>
        </p:txBody>
      </p:sp>
      <p:pic>
        <p:nvPicPr>
          <p:cNvPr id="4404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4642842"/>
            <a:ext cx="72580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604351" y="1700807"/>
            <a:ext cx="8136904" cy="769441"/>
          </a:xfrm>
          <a:prstGeom prst="rect">
            <a:avLst/>
          </a:prstGeom>
          <a:noFill/>
        </p:spPr>
        <p:txBody>
          <a:bodyPr wrap="square" rtlCol="0">
            <a:spAutoFit/>
          </a:bodyPr>
          <a:lstStyle/>
          <a:p>
            <a:r>
              <a:rPr lang="zh-CN" altLang="en-US" sz="2200" b="1" dirty="0" smtClean="0"/>
              <a:t>问题：查询</a:t>
            </a:r>
            <a:r>
              <a:rPr lang="en-US" altLang="zh-CN" sz="2200" b="1" dirty="0" smtClean="0"/>
              <a:t>departments</a:t>
            </a:r>
            <a:r>
              <a:rPr lang="zh-CN" altLang="en-US" sz="2200" b="1" dirty="0" smtClean="0"/>
              <a:t>表中，不存在于</a:t>
            </a:r>
            <a:r>
              <a:rPr lang="en-US" altLang="zh-CN" sz="2200" b="1" dirty="0" smtClean="0"/>
              <a:t>employees</a:t>
            </a:r>
            <a:r>
              <a:rPr lang="zh-CN" altLang="en-US" sz="2200" b="1" dirty="0" smtClean="0"/>
              <a:t>表中的部门的</a:t>
            </a:r>
            <a:r>
              <a:rPr lang="en-US" altLang="zh-CN" sz="2200" b="1" dirty="0" err="1" smtClean="0"/>
              <a:t>department_id</a:t>
            </a:r>
            <a:r>
              <a:rPr lang="zh-CN" altLang="en-US" sz="2200" b="1" dirty="0" smtClean="0"/>
              <a:t>和</a:t>
            </a:r>
            <a:r>
              <a:rPr lang="en-US" altLang="zh-CN" sz="2200" b="1" dirty="0" err="1" smtClean="0"/>
              <a:t>department_name</a:t>
            </a:r>
            <a:endParaRPr lang="zh-CN" altLang="en-US" sz="2200" b="1" dirty="0"/>
          </a:p>
        </p:txBody>
      </p:sp>
    </p:spTree>
    <p:extLst>
      <p:ext uri="{BB962C8B-B14F-4D97-AF65-F5344CB8AC3E}">
        <p14:creationId xmlns:p14="http://schemas.microsoft.com/office/powerpoint/2010/main" val="3894049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46083" name="Rectangle 3"/>
          <p:cNvSpPr>
            <a:spLocks noGrp="1" noChangeArrowheads="1"/>
          </p:cNvSpPr>
          <p:nvPr>
            <p:ph type="title"/>
          </p:nvPr>
        </p:nvSpPr>
        <p:spPr>
          <a:xfrm>
            <a:off x="457200" y="692696"/>
            <a:ext cx="8229600" cy="1143000"/>
          </a:xfrm>
          <a:noFill/>
          <a:ln/>
        </p:spPr>
        <p:txBody>
          <a:bodyPr>
            <a:normAutofit/>
          </a:bodyPr>
          <a:lstStyle/>
          <a:p>
            <a:r>
              <a:rPr lang="zh-CN" altLang="en-US" sz="3600" b="1" dirty="0" smtClean="0">
                <a:ea typeface="宋体" pitchFamily="2" charset="-122"/>
              </a:rPr>
              <a:t>六、相关</a:t>
            </a:r>
            <a:r>
              <a:rPr lang="zh-CN" altLang="en-US" sz="3600" b="1" dirty="0">
                <a:ea typeface="宋体" pitchFamily="2" charset="-122"/>
              </a:rPr>
              <a:t>更新</a:t>
            </a:r>
            <a:endParaRPr lang="en-US" altLang="zh-CN" sz="3600" b="1" dirty="0">
              <a:latin typeface="Courier New" pitchFamily="49" charset="0"/>
              <a:ea typeface="宋体" pitchFamily="2" charset="-122"/>
            </a:endParaRPr>
          </a:p>
        </p:txBody>
      </p:sp>
      <p:sp>
        <p:nvSpPr>
          <p:cNvPr id="46084" name="Rectangle 4"/>
          <p:cNvSpPr>
            <a:spLocks noGrp="1" noChangeArrowheads="1"/>
          </p:cNvSpPr>
          <p:nvPr>
            <p:ph type="body" idx="1"/>
          </p:nvPr>
        </p:nvSpPr>
        <p:spPr>
          <a:xfrm>
            <a:off x="568325" y="2854871"/>
            <a:ext cx="7385050" cy="2584450"/>
          </a:xfrm>
          <a:noFill/>
          <a:ln/>
        </p:spPr>
        <p:txBody>
          <a:bodyPr>
            <a:normAutofit fontScale="85000" lnSpcReduction="20000"/>
          </a:bodyPr>
          <a:lstStyle/>
          <a:p>
            <a:pPr marL="0" indent="0">
              <a:buFont typeface="Arial" pitchFamily="34" charset="0"/>
              <a:buNone/>
            </a:pPr>
            <a:endParaRPr lang="zh-CN" altLang="en-US" dirty="0">
              <a:ea typeface="宋体" pitchFamily="2" charset="-122"/>
            </a:endParaRPr>
          </a:p>
          <a:p>
            <a:pPr marL="0" indent="0">
              <a:buFont typeface="Arial" pitchFamily="34" charset="0"/>
              <a:buNone/>
            </a:pPr>
            <a:endParaRPr lang="zh-CN" altLang="en-US" dirty="0">
              <a:ea typeface="宋体" pitchFamily="2" charset="-122"/>
            </a:endParaRPr>
          </a:p>
          <a:p>
            <a:pPr marL="0" indent="0">
              <a:buFont typeface="Arial" pitchFamily="34" charset="0"/>
              <a:buNone/>
            </a:pPr>
            <a:endParaRPr lang="zh-CN" altLang="en-US" dirty="0">
              <a:ea typeface="宋体" pitchFamily="2" charset="-122"/>
            </a:endParaRPr>
          </a:p>
          <a:p>
            <a:pPr marL="0" indent="0">
              <a:buFont typeface="Arial" pitchFamily="34" charset="0"/>
              <a:buNone/>
            </a:pPr>
            <a:endParaRPr lang="zh-CN" altLang="en-US" dirty="0">
              <a:ea typeface="宋体" pitchFamily="2" charset="-122"/>
            </a:endParaRPr>
          </a:p>
          <a:p>
            <a:pPr marL="0" indent="0">
              <a:lnSpc>
                <a:spcPct val="120000"/>
              </a:lnSpc>
              <a:buFont typeface="Arial" pitchFamily="34" charset="0"/>
              <a:buNone/>
            </a:pPr>
            <a:r>
              <a:rPr lang="zh-CN" altLang="en-US" dirty="0">
                <a:ea typeface="宋体" pitchFamily="2" charset="-122"/>
              </a:rPr>
              <a:t>使用相关子查询依据一个表中的数据更新另一个表的数据</a:t>
            </a:r>
          </a:p>
          <a:p>
            <a:pPr marL="0" indent="0">
              <a:buFont typeface="Arial" pitchFamily="34" charset="0"/>
              <a:buNone/>
            </a:pPr>
            <a:endParaRPr lang="zh-CN" altLang="en-US" dirty="0">
              <a:ea typeface="宋体" pitchFamily="2" charset="-122"/>
            </a:endParaRPr>
          </a:p>
        </p:txBody>
      </p:sp>
      <p:sp>
        <p:nvSpPr>
          <p:cNvPr id="46085" name="Rectangle 5"/>
          <p:cNvSpPr>
            <a:spLocks noChangeArrowheads="1"/>
          </p:cNvSpPr>
          <p:nvPr/>
        </p:nvSpPr>
        <p:spPr bwMode="auto">
          <a:xfrm>
            <a:off x="601663" y="2126208"/>
            <a:ext cx="7354887" cy="1477963"/>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a:solidFill>
                  <a:srgbClr val="000000"/>
                </a:solidFill>
                <a:latin typeface="Courier New" pitchFamily="49" charset="0"/>
                <a:ea typeface="宋体" pitchFamily="2" charset="-122"/>
              </a:rPr>
              <a:t>UPDATE </a:t>
            </a:r>
            <a:r>
              <a:rPr lang="en-US" altLang="zh-CN" sz="1800" b="1" i="1">
                <a:solidFill>
                  <a:srgbClr val="000000"/>
                </a:solidFill>
                <a:latin typeface="Courier New" pitchFamily="49" charset="0"/>
                <a:ea typeface="宋体" pitchFamily="2" charset="-122"/>
              </a:rPr>
              <a:t>table1 alias1</a:t>
            </a:r>
          </a:p>
          <a:p>
            <a:r>
              <a:rPr lang="en-US" altLang="zh-CN" sz="1800" b="1">
                <a:solidFill>
                  <a:srgbClr val="000000"/>
                </a:solidFill>
                <a:latin typeface="Courier New" pitchFamily="49" charset="0"/>
                <a:ea typeface="宋体" pitchFamily="2" charset="-122"/>
              </a:rPr>
              <a:t>SET    column = (SELECT </a:t>
            </a:r>
            <a:r>
              <a:rPr lang="en-US" altLang="zh-CN" sz="1800" b="1" i="1">
                <a:solidFill>
                  <a:srgbClr val="000000"/>
                </a:solidFill>
                <a:latin typeface="Courier New" pitchFamily="49" charset="0"/>
                <a:ea typeface="宋体" pitchFamily="2" charset="-122"/>
              </a:rPr>
              <a:t>expression</a:t>
            </a:r>
          </a:p>
          <a:p>
            <a:r>
              <a:rPr lang="en-US" altLang="zh-CN" sz="1800" b="1">
                <a:solidFill>
                  <a:srgbClr val="000000"/>
                </a:solidFill>
                <a:latin typeface="Courier New" pitchFamily="49" charset="0"/>
                <a:ea typeface="宋体" pitchFamily="2" charset="-122"/>
              </a:rPr>
              <a:t>                 FROM   </a:t>
            </a:r>
            <a:r>
              <a:rPr lang="en-US" altLang="zh-CN" sz="1800" b="1" i="1">
                <a:solidFill>
                  <a:srgbClr val="000000"/>
                </a:solidFill>
                <a:latin typeface="Courier New" pitchFamily="49" charset="0"/>
                <a:ea typeface="宋体" pitchFamily="2" charset="-122"/>
              </a:rPr>
              <a:t>table2 alias2</a:t>
            </a:r>
          </a:p>
          <a:p>
            <a:r>
              <a:rPr lang="en-US" altLang="zh-CN" sz="1800" b="1">
                <a:solidFill>
                  <a:srgbClr val="000000"/>
                </a:solidFill>
                <a:latin typeface="Courier New" pitchFamily="49" charset="0"/>
                <a:ea typeface="宋体" pitchFamily="2" charset="-122"/>
              </a:rPr>
              <a:t>                 WHERE  </a:t>
            </a:r>
            <a:r>
              <a:rPr lang="en-US" altLang="zh-CN" sz="1800" b="1" i="1">
                <a:solidFill>
                  <a:srgbClr val="000000"/>
                </a:solidFill>
                <a:latin typeface="Courier New" pitchFamily="49" charset="0"/>
                <a:ea typeface="宋体" pitchFamily="2" charset="-122"/>
              </a:rPr>
              <a:t>alias1.column =    </a:t>
            </a:r>
          </a:p>
          <a:p>
            <a:r>
              <a:rPr lang="en-US" altLang="zh-CN" sz="1800" b="1" i="1">
                <a:solidFill>
                  <a:srgbClr val="000000"/>
                </a:solidFill>
                <a:latin typeface="Courier New" pitchFamily="49" charset="0"/>
                <a:ea typeface="宋体" pitchFamily="2" charset="-122"/>
              </a:rPr>
              <a:t>                        alias2.column</a:t>
            </a:r>
            <a:r>
              <a:rPr lang="en-US" altLang="zh-CN" sz="1800" b="1">
                <a:solidFill>
                  <a:srgbClr val="000000"/>
                </a:solidFill>
                <a:latin typeface="Courier New" pitchFamily="49" charset="0"/>
                <a:ea typeface="宋体" pitchFamily="2" charset="-122"/>
              </a:rPr>
              <a:t>);</a:t>
            </a:r>
          </a:p>
        </p:txBody>
      </p:sp>
    </p:spTree>
    <p:extLst>
      <p:ext uri="{BB962C8B-B14F-4D97-AF65-F5344CB8AC3E}">
        <p14:creationId xmlns:p14="http://schemas.microsoft.com/office/powerpoint/2010/main" val="1675461419"/>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xfrm>
            <a:off x="457200" y="693713"/>
            <a:ext cx="8229600" cy="1143000"/>
          </a:xfrm>
          <a:noFill/>
          <a:ln/>
        </p:spPr>
        <p:txBody>
          <a:bodyPr>
            <a:normAutofit/>
          </a:bodyPr>
          <a:lstStyle/>
          <a:p>
            <a:r>
              <a:rPr lang="zh-CN" altLang="en-US" sz="3600" b="1" dirty="0">
                <a:ea typeface="宋体" pitchFamily="2" charset="-122"/>
              </a:rPr>
              <a:t>相关更新应用举例</a:t>
            </a:r>
            <a:endParaRPr lang="en-US" altLang="zh-CN" sz="3600" b="1" dirty="0">
              <a:ea typeface="宋体" pitchFamily="2" charset="-122"/>
            </a:endParaRPr>
          </a:p>
        </p:txBody>
      </p:sp>
      <p:sp>
        <p:nvSpPr>
          <p:cNvPr id="48133" name="Rectangle 5"/>
          <p:cNvSpPr>
            <a:spLocks noChangeArrowheads="1"/>
          </p:cNvSpPr>
          <p:nvPr/>
        </p:nvSpPr>
        <p:spPr bwMode="auto">
          <a:xfrm>
            <a:off x="1001713" y="2479650"/>
            <a:ext cx="7353300" cy="593725"/>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600" b="1" dirty="0">
                <a:solidFill>
                  <a:srgbClr val="000000"/>
                </a:solidFill>
                <a:latin typeface="Courier New" pitchFamily="49" charset="0"/>
                <a:ea typeface="宋体" pitchFamily="2" charset="-122"/>
              </a:rPr>
              <a:t>ALTER TABLE employees</a:t>
            </a:r>
          </a:p>
          <a:p>
            <a:r>
              <a:rPr lang="en-US" altLang="zh-CN" sz="1600" b="1" dirty="0">
                <a:solidFill>
                  <a:srgbClr val="000000"/>
                </a:solidFill>
                <a:latin typeface="Courier New" pitchFamily="49" charset="0"/>
                <a:ea typeface="宋体" pitchFamily="2" charset="-122"/>
              </a:rPr>
              <a:t>ADD(</a:t>
            </a:r>
            <a:r>
              <a:rPr lang="en-US" altLang="zh-CN" sz="1600" b="1" dirty="0" err="1">
                <a:solidFill>
                  <a:srgbClr val="000000"/>
                </a:solidFill>
                <a:latin typeface="Courier New" pitchFamily="49" charset="0"/>
                <a:ea typeface="宋体" pitchFamily="2" charset="-122"/>
              </a:rPr>
              <a:t>department_name</a:t>
            </a:r>
            <a:r>
              <a:rPr lang="en-US" altLang="zh-CN" sz="1600" b="1" dirty="0">
                <a:solidFill>
                  <a:srgbClr val="000000"/>
                </a:solidFill>
                <a:latin typeface="Courier New" pitchFamily="49" charset="0"/>
                <a:ea typeface="宋体" pitchFamily="2" charset="-122"/>
              </a:rPr>
              <a:t> VARCHAR2(14));</a:t>
            </a:r>
          </a:p>
        </p:txBody>
      </p:sp>
      <p:sp>
        <p:nvSpPr>
          <p:cNvPr id="48141" name="Rectangle 13"/>
          <p:cNvSpPr>
            <a:spLocks noChangeArrowheads="1"/>
          </p:cNvSpPr>
          <p:nvPr/>
        </p:nvSpPr>
        <p:spPr bwMode="auto">
          <a:xfrm>
            <a:off x="989013" y="3902050"/>
            <a:ext cx="7404100" cy="1327150"/>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600" b="1" dirty="0">
                <a:solidFill>
                  <a:srgbClr val="000000"/>
                </a:solidFill>
                <a:latin typeface="Courier New" pitchFamily="49" charset="0"/>
                <a:ea typeface="宋体" pitchFamily="2" charset="-122"/>
              </a:rPr>
              <a:t>UPDATE employees e</a:t>
            </a:r>
          </a:p>
          <a:p>
            <a:r>
              <a:rPr lang="en-US" altLang="zh-CN" sz="1600" b="1" dirty="0">
                <a:solidFill>
                  <a:srgbClr val="000000"/>
                </a:solidFill>
                <a:latin typeface="Courier New" pitchFamily="49" charset="0"/>
                <a:ea typeface="宋体" pitchFamily="2" charset="-122"/>
              </a:rPr>
              <a:t>SET    </a:t>
            </a:r>
            <a:r>
              <a:rPr lang="en-US" altLang="zh-CN" sz="1600" b="1" dirty="0" err="1">
                <a:solidFill>
                  <a:srgbClr val="000000"/>
                </a:solidFill>
                <a:latin typeface="Courier New" pitchFamily="49" charset="0"/>
                <a:ea typeface="宋体" pitchFamily="2" charset="-122"/>
              </a:rPr>
              <a:t>department_name</a:t>
            </a:r>
            <a:r>
              <a:rPr lang="en-US" altLang="zh-CN" sz="1600" b="1" dirty="0">
                <a:solidFill>
                  <a:srgbClr val="000000"/>
                </a:solidFill>
                <a:latin typeface="Courier New" pitchFamily="49" charset="0"/>
                <a:ea typeface="宋体" pitchFamily="2" charset="-122"/>
              </a:rPr>
              <a:t> = </a:t>
            </a:r>
          </a:p>
          <a:p>
            <a:r>
              <a:rPr lang="en-US" altLang="zh-CN" sz="1600" b="1" dirty="0">
                <a:solidFill>
                  <a:srgbClr val="000000"/>
                </a:solidFill>
                <a:latin typeface="Courier New" pitchFamily="49" charset="0"/>
                <a:ea typeface="宋体" pitchFamily="2" charset="-122"/>
              </a:rPr>
              <a:t>              (SELECT </a:t>
            </a:r>
            <a:r>
              <a:rPr lang="en-US" altLang="zh-CN" sz="1600" b="1" dirty="0" err="1">
                <a:solidFill>
                  <a:srgbClr val="000000"/>
                </a:solidFill>
                <a:latin typeface="Courier New" pitchFamily="49" charset="0"/>
                <a:ea typeface="宋体" pitchFamily="2" charset="-122"/>
              </a:rPr>
              <a:t>department_name</a:t>
            </a:r>
            <a:r>
              <a:rPr lang="en-US" altLang="zh-CN" sz="1600" b="1" dirty="0">
                <a:solidFill>
                  <a:srgbClr val="000000"/>
                </a:solidFill>
                <a:latin typeface="Courier New" pitchFamily="49" charset="0"/>
                <a:ea typeface="宋体" pitchFamily="2" charset="-122"/>
              </a:rPr>
              <a:t> </a:t>
            </a:r>
          </a:p>
          <a:p>
            <a:r>
              <a:rPr lang="en-US" altLang="zh-CN" sz="1600" b="1" dirty="0">
                <a:solidFill>
                  <a:srgbClr val="000000"/>
                </a:solidFill>
                <a:latin typeface="Courier New" pitchFamily="49" charset="0"/>
                <a:ea typeface="宋体" pitchFamily="2" charset="-122"/>
              </a:rPr>
              <a:t>	       FROM   departments d</a:t>
            </a:r>
          </a:p>
          <a:p>
            <a:r>
              <a:rPr lang="en-US" altLang="zh-CN" sz="1600" b="1" dirty="0">
                <a:solidFill>
                  <a:srgbClr val="000000"/>
                </a:solidFill>
                <a:latin typeface="Courier New" pitchFamily="49" charset="0"/>
                <a:ea typeface="宋体" pitchFamily="2" charset="-122"/>
              </a:rPr>
              <a:t>	       WHERE  </a:t>
            </a:r>
            <a:r>
              <a:rPr lang="en-US" altLang="zh-CN" sz="1600" b="1" dirty="0" err="1">
                <a:solidFill>
                  <a:srgbClr val="000000"/>
                </a:solidFill>
                <a:latin typeface="Courier New" pitchFamily="49" charset="0"/>
                <a:ea typeface="宋体" pitchFamily="2" charset="-122"/>
              </a:rPr>
              <a:t>e.department_id</a:t>
            </a:r>
            <a:r>
              <a:rPr lang="en-US" altLang="zh-CN" sz="1600" b="1" dirty="0">
                <a:solidFill>
                  <a:srgbClr val="000000"/>
                </a:solidFill>
                <a:latin typeface="Courier New" pitchFamily="49" charset="0"/>
                <a:ea typeface="宋体" pitchFamily="2" charset="-122"/>
              </a:rPr>
              <a:t> = </a:t>
            </a:r>
            <a:r>
              <a:rPr lang="en-US" altLang="zh-CN" sz="1600" b="1" dirty="0" err="1">
                <a:solidFill>
                  <a:srgbClr val="000000"/>
                </a:solidFill>
                <a:latin typeface="Courier New" pitchFamily="49" charset="0"/>
                <a:ea typeface="宋体" pitchFamily="2" charset="-122"/>
              </a:rPr>
              <a:t>d.department_id</a:t>
            </a:r>
            <a:r>
              <a:rPr lang="en-US" altLang="zh-CN" sz="1600" b="1" dirty="0">
                <a:solidFill>
                  <a:srgbClr val="000000"/>
                </a:solidFill>
                <a:latin typeface="Courier New" pitchFamily="49" charset="0"/>
                <a:ea typeface="宋体" pitchFamily="2" charset="-122"/>
              </a:rPr>
              <a:t>);</a:t>
            </a:r>
          </a:p>
        </p:txBody>
      </p:sp>
      <p:sp>
        <p:nvSpPr>
          <p:cNvPr id="2" name="TextBox 1"/>
          <p:cNvSpPr txBox="1"/>
          <p:nvPr/>
        </p:nvSpPr>
        <p:spPr>
          <a:xfrm>
            <a:off x="989013" y="2060848"/>
            <a:ext cx="990699" cy="369332"/>
          </a:xfrm>
          <a:prstGeom prst="rect">
            <a:avLst/>
          </a:prstGeom>
          <a:noFill/>
        </p:spPr>
        <p:txBody>
          <a:bodyPr wrap="square" rtlCol="0">
            <a:spAutoFit/>
          </a:bodyPr>
          <a:lstStyle/>
          <a:p>
            <a:r>
              <a:rPr lang="en-US" altLang="zh-CN" b="1" dirty="0" smtClean="0">
                <a:solidFill>
                  <a:srgbClr val="FF0000"/>
                </a:solidFill>
              </a:rPr>
              <a:t>1</a:t>
            </a:r>
            <a:r>
              <a:rPr lang="en-US" altLang="zh-CN" b="1" dirty="0">
                <a:solidFill>
                  <a:srgbClr val="FF0000"/>
                </a:solidFill>
              </a:rPr>
              <a:t>)</a:t>
            </a:r>
            <a:endParaRPr lang="zh-CN" altLang="en-US" b="1" dirty="0">
              <a:solidFill>
                <a:srgbClr val="FF0000"/>
              </a:solidFill>
            </a:endParaRPr>
          </a:p>
        </p:txBody>
      </p:sp>
      <p:sp>
        <p:nvSpPr>
          <p:cNvPr id="6" name="TextBox 5"/>
          <p:cNvSpPr txBox="1"/>
          <p:nvPr/>
        </p:nvSpPr>
        <p:spPr>
          <a:xfrm>
            <a:off x="1001713" y="3532718"/>
            <a:ext cx="990699" cy="369332"/>
          </a:xfrm>
          <a:prstGeom prst="rect">
            <a:avLst/>
          </a:prstGeom>
          <a:noFill/>
        </p:spPr>
        <p:txBody>
          <a:bodyPr wrap="square" rtlCol="0">
            <a:spAutoFit/>
          </a:bodyPr>
          <a:lstStyle/>
          <a:p>
            <a:r>
              <a:rPr lang="en-US" altLang="zh-CN" b="1" dirty="0" smtClean="0">
                <a:solidFill>
                  <a:srgbClr val="FF0000"/>
                </a:solidFill>
              </a:rPr>
              <a:t>2)</a:t>
            </a:r>
            <a:endParaRPr lang="zh-CN" altLang="en-US" b="1" dirty="0">
              <a:solidFill>
                <a:srgbClr val="FF0000"/>
              </a:solidFill>
            </a:endParaRPr>
          </a:p>
        </p:txBody>
      </p:sp>
    </p:spTree>
    <p:extLst>
      <p:ext uri="{BB962C8B-B14F-4D97-AF65-F5344CB8AC3E}">
        <p14:creationId xmlns:p14="http://schemas.microsoft.com/office/powerpoint/2010/main" val="47240168"/>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52227" name="Rectangle 3"/>
          <p:cNvSpPr>
            <a:spLocks noChangeArrowheads="1"/>
          </p:cNvSpPr>
          <p:nvPr/>
        </p:nvSpPr>
        <p:spPr bwMode="auto">
          <a:xfrm>
            <a:off x="652462" y="2204864"/>
            <a:ext cx="7635875" cy="1477963"/>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tabLst>
                <a:tab pos="1885950" algn="l"/>
              </a:tabLst>
            </a:pPr>
            <a:r>
              <a:rPr lang="zh-CN" altLang="en-US" sz="1800" b="1" dirty="0">
                <a:solidFill>
                  <a:srgbClr val="000000"/>
                </a:solidFill>
                <a:latin typeface="Courier New" pitchFamily="49" charset="0"/>
                <a:ea typeface="宋体" pitchFamily="2" charset="-122"/>
              </a:rPr>
              <a:t> </a:t>
            </a:r>
            <a:r>
              <a:rPr lang="en-US" altLang="zh-CN" sz="1800" b="1" dirty="0">
                <a:solidFill>
                  <a:srgbClr val="000000"/>
                </a:solidFill>
                <a:latin typeface="Courier New" pitchFamily="49" charset="0"/>
                <a:ea typeface="宋体" pitchFamily="2" charset="-122"/>
              </a:rPr>
              <a:t>DELETE FROM </a:t>
            </a:r>
            <a:r>
              <a:rPr lang="en-US" altLang="zh-CN" sz="1800" b="1" i="1" dirty="0">
                <a:solidFill>
                  <a:srgbClr val="000000"/>
                </a:solidFill>
                <a:latin typeface="Courier New" pitchFamily="49" charset="0"/>
                <a:ea typeface="宋体" pitchFamily="2" charset="-122"/>
              </a:rPr>
              <a:t>table1 alias1</a:t>
            </a:r>
          </a:p>
          <a:p>
            <a:pPr>
              <a:tabLst>
                <a:tab pos="1885950" algn="l"/>
              </a:tabLst>
            </a:pPr>
            <a:r>
              <a:rPr lang="en-US" altLang="zh-CN" sz="1800" b="1" dirty="0">
                <a:solidFill>
                  <a:srgbClr val="000000"/>
                </a:solidFill>
                <a:latin typeface="Courier New" pitchFamily="49" charset="0"/>
                <a:ea typeface="宋体" pitchFamily="2" charset="-122"/>
              </a:rPr>
              <a:t> WHERE  </a:t>
            </a:r>
            <a:r>
              <a:rPr lang="en-US" altLang="zh-CN" sz="1800" b="1" i="1" dirty="0">
                <a:solidFill>
                  <a:srgbClr val="000000"/>
                </a:solidFill>
                <a:latin typeface="Courier New" pitchFamily="49" charset="0"/>
                <a:ea typeface="宋体" pitchFamily="2" charset="-122"/>
              </a:rPr>
              <a:t>column operator</a:t>
            </a:r>
            <a:r>
              <a:rPr lang="en-US" altLang="zh-CN" sz="1800" b="1" dirty="0">
                <a:solidFill>
                  <a:srgbClr val="000000"/>
                </a:solidFill>
                <a:latin typeface="Courier New" pitchFamily="49" charset="0"/>
                <a:ea typeface="宋体" pitchFamily="2" charset="-122"/>
              </a:rPr>
              <a:t> </a:t>
            </a:r>
          </a:p>
          <a:p>
            <a:pPr>
              <a:tabLst>
                <a:tab pos="1885950" algn="l"/>
              </a:tabLst>
            </a:pPr>
            <a:r>
              <a:rPr lang="en-US" altLang="zh-CN" sz="1800" b="1" dirty="0">
                <a:solidFill>
                  <a:srgbClr val="000000"/>
                </a:solidFill>
                <a:latin typeface="Courier New" pitchFamily="49" charset="0"/>
                <a:ea typeface="宋体" pitchFamily="2" charset="-122"/>
              </a:rPr>
              <a:t>	(SELECT </a:t>
            </a:r>
            <a:r>
              <a:rPr lang="en-US" altLang="zh-CN" sz="1800" b="1" i="1" dirty="0">
                <a:solidFill>
                  <a:srgbClr val="000000"/>
                </a:solidFill>
                <a:latin typeface="Courier New" pitchFamily="49" charset="0"/>
                <a:ea typeface="宋体" pitchFamily="2" charset="-122"/>
              </a:rPr>
              <a:t>expression</a:t>
            </a:r>
          </a:p>
          <a:p>
            <a:pPr>
              <a:tabLst>
                <a:tab pos="1885950" algn="l"/>
              </a:tabLst>
            </a:pPr>
            <a:r>
              <a:rPr lang="en-US" altLang="zh-CN" sz="1800" b="1" dirty="0">
                <a:solidFill>
                  <a:srgbClr val="000000"/>
                </a:solidFill>
                <a:latin typeface="Courier New" pitchFamily="49" charset="0"/>
                <a:ea typeface="宋体" pitchFamily="2" charset="-122"/>
              </a:rPr>
              <a:t> 	 FROM   </a:t>
            </a:r>
            <a:r>
              <a:rPr lang="en-US" altLang="zh-CN" sz="1800" b="1" i="1" dirty="0">
                <a:solidFill>
                  <a:srgbClr val="000000"/>
                </a:solidFill>
                <a:latin typeface="Courier New" pitchFamily="49" charset="0"/>
                <a:ea typeface="宋体" pitchFamily="2" charset="-122"/>
              </a:rPr>
              <a:t>table2 alias2</a:t>
            </a:r>
          </a:p>
          <a:p>
            <a:pPr>
              <a:tabLst>
                <a:tab pos="1885950" algn="l"/>
              </a:tabLst>
            </a:pPr>
            <a:r>
              <a:rPr lang="en-US" altLang="zh-CN" sz="1800" b="1" dirty="0">
                <a:solidFill>
                  <a:srgbClr val="000000"/>
                </a:solidFill>
                <a:latin typeface="Courier New" pitchFamily="49" charset="0"/>
                <a:ea typeface="宋体" pitchFamily="2" charset="-122"/>
              </a:rPr>
              <a:t> 	 WHERE  </a:t>
            </a:r>
            <a:r>
              <a:rPr lang="en-US" altLang="zh-CN" sz="1800" b="1" i="1" dirty="0">
                <a:solidFill>
                  <a:srgbClr val="000000"/>
                </a:solidFill>
                <a:latin typeface="Courier New" pitchFamily="49" charset="0"/>
                <a:ea typeface="宋体" pitchFamily="2" charset="-122"/>
              </a:rPr>
              <a:t>alias1.column = alias2.column);</a:t>
            </a:r>
          </a:p>
        </p:txBody>
      </p:sp>
      <p:sp>
        <p:nvSpPr>
          <p:cNvPr id="52228" name="Rectangle 4"/>
          <p:cNvSpPr>
            <a:spLocks noGrp="1" noChangeArrowheads="1"/>
          </p:cNvSpPr>
          <p:nvPr>
            <p:ph type="title"/>
          </p:nvPr>
        </p:nvSpPr>
        <p:spPr>
          <a:xfrm>
            <a:off x="457200" y="692696"/>
            <a:ext cx="8229600" cy="1143000"/>
          </a:xfrm>
          <a:noFill/>
          <a:ln/>
        </p:spPr>
        <p:txBody>
          <a:bodyPr>
            <a:normAutofit/>
          </a:bodyPr>
          <a:lstStyle/>
          <a:p>
            <a:r>
              <a:rPr lang="zh-CN" altLang="en-US" sz="3600" b="1" dirty="0">
                <a:ea typeface="宋体" pitchFamily="2" charset="-122"/>
              </a:rPr>
              <a:t>相关删除</a:t>
            </a:r>
            <a:endParaRPr lang="zh-CN" altLang="en-US" sz="3600" b="1" dirty="0">
              <a:latin typeface="Courier New" pitchFamily="49" charset="0"/>
              <a:ea typeface="宋体" pitchFamily="2" charset="-122"/>
            </a:endParaRPr>
          </a:p>
        </p:txBody>
      </p:sp>
      <p:sp>
        <p:nvSpPr>
          <p:cNvPr id="52236" name="Rectangle 12"/>
          <p:cNvSpPr>
            <a:spLocks noChangeArrowheads="1"/>
          </p:cNvSpPr>
          <p:nvPr/>
        </p:nvSpPr>
        <p:spPr bwMode="auto">
          <a:xfrm>
            <a:off x="491330" y="4166056"/>
            <a:ext cx="7958137" cy="4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buClr>
                <a:schemeClr val="hlink"/>
              </a:buClr>
              <a:buSzPct val="125000"/>
              <a:buFont typeface="Arial" pitchFamily="34" charset="0"/>
              <a:buNone/>
            </a:pPr>
            <a:r>
              <a:rPr lang="zh-CN" altLang="en-US" sz="2400" b="1" dirty="0">
                <a:solidFill>
                  <a:schemeClr val="tx1"/>
                </a:solidFill>
                <a:ea typeface="宋体" pitchFamily="2" charset="-122"/>
              </a:rPr>
              <a:t>使用相关子查询依据一个表中的数据删除另一个表的</a:t>
            </a:r>
            <a:r>
              <a:rPr lang="zh-CN" altLang="en-US" sz="2400" b="1" dirty="0" smtClean="0">
                <a:solidFill>
                  <a:schemeClr val="tx1"/>
                </a:solidFill>
                <a:ea typeface="宋体" pitchFamily="2" charset="-122"/>
              </a:rPr>
              <a:t>数据</a:t>
            </a:r>
            <a:endParaRPr lang="zh-CN" altLang="en-US" sz="2400" b="1" dirty="0">
              <a:solidFill>
                <a:schemeClr val="tx1"/>
              </a:solidFill>
              <a:ea typeface="宋体" pitchFamily="2" charset="-122"/>
            </a:endParaRPr>
          </a:p>
        </p:txBody>
      </p:sp>
    </p:spTree>
    <p:extLst>
      <p:ext uri="{BB962C8B-B14F-4D97-AF65-F5344CB8AC3E}">
        <p14:creationId xmlns:p14="http://schemas.microsoft.com/office/powerpoint/2010/main" val="158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54275" name="Rectangle 3"/>
          <p:cNvSpPr>
            <a:spLocks noChangeArrowheads="1"/>
          </p:cNvSpPr>
          <p:nvPr/>
        </p:nvSpPr>
        <p:spPr bwMode="auto">
          <a:xfrm>
            <a:off x="680388" y="2708920"/>
            <a:ext cx="7434262" cy="1477962"/>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solidFill>
                  <a:srgbClr val="000000"/>
                </a:solidFill>
                <a:latin typeface="Courier New" pitchFamily="49" charset="0"/>
                <a:ea typeface="宋体" pitchFamily="2" charset="-122"/>
              </a:rPr>
              <a:t>DELETE FROM employees E</a:t>
            </a:r>
            <a:endParaRPr lang="en-US" altLang="zh-CN" sz="1800" b="1" i="1" dirty="0">
              <a:solidFill>
                <a:srgbClr val="000000"/>
              </a:solidFill>
              <a:latin typeface="Courier New" pitchFamily="49" charset="0"/>
              <a:ea typeface="宋体" pitchFamily="2" charset="-122"/>
            </a:endParaRPr>
          </a:p>
          <a:p>
            <a:r>
              <a:rPr lang="en-US" altLang="zh-CN" sz="1800" b="1" dirty="0">
                <a:solidFill>
                  <a:srgbClr val="000000"/>
                </a:solidFill>
                <a:latin typeface="Courier New" pitchFamily="49" charset="0"/>
                <a:ea typeface="宋体" pitchFamily="2" charset="-122"/>
              </a:rPr>
              <a:t>WHERE </a:t>
            </a:r>
            <a:r>
              <a:rPr lang="en-US" altLang="zh-CN" sz="1800" b="1" dirty="0" err="1">
                <a:solidFill>
                  <a:srgbClr val="000000"/>
                </a:solidFill>
                <a:latin typeface="Courier New" pitchFamily="49" charset="0"/>
                <a:ea typeface="宋体" pitchFamily="2" charset="-122"/>
              </a:rPr>
              <a:t>employee_id</a:t>
            </a:r>
            <a:r>
              <a:rPr lang="en-US" altLang="zh-CN" sz="1800" b="1" dirty="0">
                <a:solidFill>
                  <a:srgbClr val="000000"/>
                </a:solidFill>
                <a:latin typeface="Courier New" pitchFamily="49" charset="0"/>
                <a:ea typeface="宋体" pitchFamily="2" charset="-122"/>
              </a:rPr>
              <a:t> =  </a:t>
            </a:r>
          </a:p>
          <a:p>
            <a:r>
              <a:rPr lang="en-US" altLang="zh-CN" sz="1800" b="1" dirty="0">
                <a:solidFill>
                  <a:srgbClr val="000000"/>
                </a:solidFill>
                <a:latin typeface="Courier New" pitchFamily="49" charset="0"/>
                <a:ea typeface="宋体" pitchFamily="2" charset="-122"/>
              </a:rPr>
              <a:t>           (SELECT </a:t>
            </a:r>
            <a:r>
              <a:rPr lang="en-US" altLang="zh-CN" sz="1800" b="1" dirty="0" err="1">
                <a:solidFill>
                  <a:srgbClr val="000000"/>
                </a:solidFill>
                <a:latin typeface="Courier New" pitchFamily="49" charset="0"/>
                <a:ea typeface="宋体" pitchFamily="2" charset="-122"/>
              </a:rPr>
              <a:t>employee_id</a:t>
            </a:r>
            <a:endParaRPr lang="en-US" altLang="zh-CN" sz="1800" b="1" i="1" dirty="0">
              <a:solidFill>
                <a:srgbClr val="000000"/>
              </a:solidFill>
              <a:latin typeface="Courier New" pitchFamily="49" charset="0"/>
              <a:ea typeface="宋体" pitchFamily="2" charset="-122"/>
            </a:endParaRPr>
          </a:p>
          <a:p>
            <a:r>
              <a:rPr lang="en-US" altLang="zh-CN" sz="1800" b="1" dirty="0">
                <a:solidFill>
                  <a:srgbClr val="000000"/>
                </a:solidFill>
                <a:latin typeface="Courier New" pitchFamily="49" charset="0"/>
                <a:ea typeface="宋体" pitchFamily="2" charset="-122"/>
              </a:rPr>
              <a:t>            FROM   </a:t>
            </a:r>
            <a:r>
              <a:rPr lang="en-US" altLang="zh-CN" sz="1800" b="1" dirty="0" err="1">
                <a:solidFill>
                  <a:srgbClr val="000000"/>
                </a:solidFill>
                <a:latin typeface="Courier New" pitchFamily="49" charset="0"/>
                <a:ea typeface="宋体" pitchFamily="2" charset="-122"/>
              </a:rPr>
              <a:t>emp_history</a:t>
            </a:r>
            <a:r>
              <a:rPr lang="en-US" altLang="zh-CN" sz="1800" b="1" dirty="0">
                <a:solidFill>
                  <a:srgbClr val="000000"/>
                </a:solidFill>
                <a:latin typeface="Courier New" pitchFamily="49" charset="0"/>
                <a:ea typeface="宋体" pitchFamily="2" charset="-122"/>
              </a:rPr>
              <a:t> </a:t>
            </a:r>
            <a:endParaRPr lang="en-US" altLang="zh-CN" sz="1800" b="1" i="1" dirty="0">
              <a:solidFill>
                <a:srgbClr val="000000"/>
              </a:solidFill>
              <a:latin typeface="Courier New" pitchFamily="49" charset="0"/>
              <a:ea typeface="宋体" pitchFamily="2" charset="-122"/>
            </a:endParaRPr>
          </a:p>
          <a:p>
            <a:r>
              <a:rPr lang="en-US" altLang="zh-CN" sz="1800" b="1" dirty="0">
                <a:solidFill>
                  <a:srgbClr val="000000"/>
                </a:solidFill>
                <a:latin typeface="Courier New" pitchFamily="49" charset="0"/>
                <a:ea typeface="宋体" pitchFamily="2" charset="-122"/>
              </a:rPr>
              <a:t>            WHERE  </a:t>
            </a:r>
            <a:r>
              <a:rPr lang="en-US" altLang="zh-CN" sz="1800" b="1" dirty="0" err="1">
                <a:solidFill>
                  <a:srgbClr val="000000"/>
                </a:solidFill>
                <a:latin typeface="Courier New" pitchFamily="49" charset="0"/>
                <a:ea typeface="宋体" pitchFamily="2" charset="-122"/>
              </a:rPr>
              <a:t>employee_id</a:t>
            </a:r>
            <a:r>
              <a:rPr lang="en-US" altLang="zh-CN" sz="1800" b="1" dirty="0">
                <a:solidFill>
                  <a:srgbClr val="000000"/>
                </a:solidFill>
                <a:latin typeface="Courier New" pitchFamily="49" charset="0"/>
                <a:ea typeface="宋体" pitchFamily="2" charset="-122"/>
              </a:rPr>
              <a:t> = </a:t>
            </a:r>
            <a:r>
              <a:rPr lang="en-US" altLang="zh-CN" sz="1800" b="1" dirty="0" err="1">
                <a:solidFill>
                  <a:srgbClr val="000000"/>
                </a:solidFill>
                <a:latin typeface="Courier New" pitchFamily="49" charset="0"/>
                <a:ea typeface="宋体" pitchFamily="2" charset="-122"/>
              </a:rPr>
              <a:t>E.employee_id</a:t>
            </a:r>
            <a:r>
              <a:rPr lang="en-US" altLang="zh-CN" sz="1800" b="1" dirty="0">
                <a:solidFill>
                  <a:srgbClr val="000000"/>
                </a:solidFill>
                <a:latin typeface="Courier New" pitchFamily="49" charset="0"/>
                <a:ea typeface="宋体" pitchFamily="2" charset="-122"/>
              </a:rPr>
              <a:t>);</a:t>
            </a:r>
          </a:p>
        </p:txBody>
      </p:sp>
      <p:sp>
        <p:nvSpPr>
          <p:cNvPr id="54277" name="Rectangle 5"/>
          <p:cNvSpPr>
            <a:spLocks noGrp="1" noChangeArrowheads="1"/>
          </p:cNvSpPr>
          <p:nvPr>
            <p:ph type="title"/>
          </p:nvPr>
        </p:nvSpPr>
        <p:spPr>
          <a:xfrm>
            <a:off x="457200" y="692696"/>
            <a:ext cx="8229600" cy="1143000"/>
          </a:xfrm>
          <a:noFill/>
          <a:ln/>
        </p:spPr>
        <p:txBody>
          <a:bodyPr>
            <a:normAutofit/>
          </a:bodyPr>
          <a:lstStyle/>
          <a:p>
            <a:r>
              <a:rPr lang="zh-CN" altLang="en-US" sz="3600" b="1" dirty="0">
                <a:ea typeface="宋体" pitchFamily="2" charset="-122"/>
              </a:rPr>
              <a:t>相关删除应用举例</a:t>
            </a:r>
            <a:endParaRPr lang="en-US" altLang="zh-CN" sz="3600" b="1" dirty="0">
              <a:ea typeface="宋体" pitchFamily="2" charset="-122"/>
            </a:endParaRPr>
          </a:p>
        </p:txBody>
      </p:sp>
      <p:sp>
        <p:nvSpPr>
          <p:cNvPr id="2" name="TextBox 1"/>
          <p:cNvSpPr txBox="1"/>
          <p:nvPr/>
        </p:nvSpPr>
        <p:spPr>
          <a:xfrm>
            <a:off x="680388" y="2060848"/>
            <a:ext cx="7564020" cy="430887"/>
          </a:xfrm>
          <a:prstGeom prst="rect">
            <a:avLst/>
          </a:prstGeom>
          <a:noFill/>
        </p:spPr>
        <p:txBody>
          <a:bodyPr wrap="square" rtlCol="0">
            <a:spAutoFit/>
          </a:bodyPr>
          <a:lstStyle/>
          <a:p>
            <a:r>
              <a:rPr lang="zh-CN" altLang="en-US" sz="2200" b="1" dirty="0" smtClean="0"/>
              <a:t>问题：</a:t>
            </a:r>
            <a:r>
              <a:rPr lang="zh-CN" altLang="en-US" sz="2200" b="1" dirty="0" smtClean="0"/>
              <a:t>删除</a:t>
            </a:r>
            <a:r>
              <a:rPr lang="zh-CN" altLang="en-US" sz="2200" b="1" dirty="0"/>
              <a:t>表</a:t>
            </a:r>
            <a:r>
              <a:rPr lang="en-US" altLang="zh-CN" sz="2200" b="1" dirty="0" smtClean="0"/>
              <a:t>employees</a:t>
            </a:r>
            <a:r>
              <a:rPr lang="zh-CN" altLang="en-US" sz="2200" b="1" dirty="0" smtClean="0"/>
              <a:t>中，其与</a:t>
            </a:r>
            <a:r>
              <a:rPr lang="en-US" altLang="zh-CN" sz="2200" b="1" dirty="0" err="1" smtClean="0"/>
              <a:t>emp_history</a:t>
            </a:r>
            <a:r>
              <a:rPr lang="zh-CN" altLang="en-US" sz="2200" b="1" dirty="0" smtClean="0"/>
              <a:t>表皆有的数据</a:t>
            </a:r>
            <a:endParaRPr lang="zh-CN" altLang="en-US" sz="2200" b="1" dirty="0"/>
          </a:p>
        </p:txBody>
      </p:sp>
    </p:spTree>
    <p:extLst>
      <p:ext uri="{BB962C8B-B14F-4D97-AF65-F5344CB8AC3E}">
        <p14:creationId xmlns:p14="http://schemas.microsoft.com/office/powerpoint/2010/main" val="4217838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itchFamily="34" charset="0"/>
              <a:ea typeface="宋体" pitchFamily="2" charset="-122"/>
            </a:endParaRPr>
          </a:p>
        </p:txBody>
      </p:sp>
      <p:sp>
        <p:nvSpPr>
          <p:cNvPr id="56324"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itchFamily="34" charset="0"/>
              <a:ea typeface="宋体" pitchFamily="2" charset="-122"/>
            </a:endParaRPr>
          </a:p>
        </p:txBody>
      </p:sp>
      <p:sp>
        <p:nvSpPr>
          <p:cNvPr id="56325"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itchFamily="34" charset="0"/>
              <a:ea typeface="宋体" pitchFamily="2" charset="-122"/>
            </a:endParaRPr>
          </a:p>
        </p:txBody>
      </p:sp>
      <p:sp>
        <p:nvSpPr>
          <p:cNvPr id="56326" name="Rectangle 6"/>
          <p:cNvSpPr>
            <a:spLocks noGrp="1" noChangeArrowheads="1"/>
          </p:cNvSpPr>
          <p:nvPr>
            <p:ph type="title"/>
          </p:nvPr>
        </p:nvSpPr>
        <p:spPr>
          <a:xfrm>
            <a:off x="457200" y="694680"/>
            <a:ext cx="8229600" cy="1143000"/>
          </a:xfrm>
          <a:noFill/>
          <a:ln/>
        </p:spPr>
        <p:txBody>
          <a:bodyPr>
            <a:normAutofit/>
          </a:bodyPr>
          <a:lstStyle/>
          <a:p>
            <a:r>
              <a:rPr lang="zh-CN" altLang="en-US" sz="3600" b="1" dirty="0" smtClean="0">
                <a:latin typeface="Courier New" pitchFamily="49" charset="0"/>
                <a:ea typeface="宋体" pitchFamily="2" charset="-122"/>
              </a:rPr>
              <a:t>七、</a:t>
            </a:r>
            <a:r>
              <a:rPr lang="en-US" altLang="zh-CN" sz="3600" b="1" dirty="0" smtClean="0">
                <a:latin typeface="Courier New" pitchFamily="49" charset="0"/>
                <a:ea typeface="宋体" pitchFamily="2" charset="-122"/>
              </a:rPr>
              <a:t>WITH</a:t>
            </a:r>
            <a:r>
              <a:rPr lang="en-US" altLang="zh-CN" sz="3600" b="1" dirty="0" smtClean="0">
                <a:ea typeface="宋体" pitchFamily="2" charset="-122"/>
              </a:rPr>
              <a:t> </a:t>
            </a:r>
            <a:r>
              <a:rPr lang="zh-CN" altLang="en-US" sz="3600" b="1" dirty="0">
                <a:ea typeface="宋体" pitchFamily="2" charset="-122"/>
              </a:rPr>
              <a:t>子句</a:t>
            </a:r>
          </a:p>
        </p:txBody>
      </p:sp>
      <p:sp>
        <p:nvSpPr>
          <p:cNvPr id="56327" name="Rectangle 7"/>
          <p:cNvSpPr>
            <a:spLocks noGrp="1" noChangeArrowheads="1"/>
          </p:cNvSpPr>
          <p:nvPr>
            <p:ph type="body" idx="1"/>
          </p:nvPr>
        </p:nvSpPr>
        <p:spPr>
          <a:xfrm>
            <a:off x="539552" y="1844824"/>
            <a:ext cx="7992888" cy="3168352"/>
          </a:xfrm>
          <a:noFill/>
          <a:ln/>
        </p:spPr>
        <p:txBody>
          <a:bodyPr>
            <a:noAutofit/>
          </a:bodyPr>
          <a:lstStyle/>
          <a:p>
            <a:pPr>
              <a:lnSpc>
                <a:spcPct val="120000"/>
              </a:lnSpc>
            </a:pPr>
            <a:r>
              <a:rPr lang="zh-CN" altLang="en-US" sz="2400" dirty="0">
                <a:ea typeface="宋体" pitchFamily="2" charset="-122"/>
              </a:rPr>
              <a:t>使用 </a:t>
            </a:r>
            <a:r>
              <a:rPr lang="en-US" altLang="zh-CN" sz="2400" dirty="0">
                <a:latin typeface="Courier New" pitchFamily="49" charset="0"/>
                <a:ea typeface="宋体" pitchFamily="2" charset="-122"/>
              </a:rPr>
              <a:t>WITH</a:t>
            </a:r>
            <a:r>
              <a:rPr lang="en-US" altLang="zh-CN" sz="2400" dirty="0">
                <a:ea typeface="宋体" pitchFamily="2" charset="-122"/>
              </a:rPr>
              <a:t> </a:t>
            </a:r>
            <a:r>
              <a:rPr lang="zh-CN" altLang="en-US" sz="2400" dirty="0">
                <a:ea typeface="宋体" pitchFamily="2" charset="-122"/>
              </a:rPr>
              <a:t>子句</a:t>
            </a:r>
            <a:r>
              <a:rPr lang="en-US" altLang="zh-CN" sz="2400" dirty="0">
                <a:ea typeface="宋体" pitchFamily="2" charset="-122"/>
              </a:rPr>
              <a:t>, </a:t>
            </a:r>
            <a:r>
              <a:rPr lang="zh-CN" altLang="en-US" sz="2400" dirty="0">
                <a:ea typeface="宋体" pitchFamily="2" charset="-122"/>
              </a:rPr>
              <a:t>可以避免在 </a:t>
            </a:r>
            <a:r>
              <a:rPr lang="en-US" altLang="zh-CN" sz="2400" dirty="0">
                <a:latin typeface="Courier New" pitchFamily="49" charset="0"/>
                <a:ea typeface="宋体" pitchFamily="2" charset="-122"/>
              </a:rPr>
              <a:t>SELECT</a:t>
            </a:r>
            <a:r>
              <a:rPr lang="en-US" altLang="zh-CN" sz="2400" dirty="0">
                <a:ea typeface="宋体" pitchFamily="2" charset="-122"/>
              </a:rPr>
              <a:t> </a:t>
            </a:r>
            <a:r>
              <a:rPr lang="zh-CN" altLang="en-US" sz="2400" dirty="0">
                <a:ea typeface="宋体" pitchFamily="2" charset="-122"/>
              </a:rPr>
              <a:t>语句中重复书写相同的语句块</a:t>
            </a:r>
          </a:p>
          <a:p>
            <a:pPr>
              <a:lnSpc>
                <a:spcPct val="120000"/>
              </a:lnSpc>
            </a:pPr>
            <a:r>
              <a:rPr lang="en-US" altLang="zh-CN" sz="2400" dirty="0">
                <a:latin typeface="Courier New" pitchFamily="49" charset="0"/>
                <a:ea typeface="宋体" pitchFamily="2" charset="-122"/>
              </a:rPr>
              <a:t>WITH</a:t>
            </a:r>
            <a:r>
              <a:rPr lang="en-US" altLang="zh-CN" sz="2400" dirty="0">
                <a:ea typeface="宋体" pitchFamily="2" charset="-122"/>
              </a:rPr>
              <a:t> </a:t>
            </a:r>
            <a:r>
              <a:rPr lang="zh-CN" altLang="en-US" sz="2400" dirty="0">
                <a:ea typeface="宋体" pitchFamily="2" charset="-122"/>
              </a:rPr>
              <a:t>子句将该子句中的语句块执行一</a:t>
            </a:r>
            <a:r>
              <a:rPr lang="zh-CN" altLang="en-US" sz="2400" dirty="0" smtClean="0">
                <a:ea typeface="宋体" pitchFamily="2" charset="-122"/>
              </a:rPr>
              <a:t>次并</a:t>
            </a:r>
            <a:r>
              <a:rPr lang="zh-CN" altLang="en-US" sz="2400" dirty="0">
                <a:ea typeface="宋体" pitchFamily="2" charset="-122"/>
              </a:rPr>
              <a:t>存储到用户的临时表空间中</a:t>
            </a:r>
          </a:p>
          <a:p>
            <a:pPr>
              <a:lnSpc>
                <a:spcPct val="120000"/>
              </a:lnSpc>
            </a:pPr>
            <a:r>
              <a:rPr lang="zh-CN" altLang="en-US" sz="2400" dirty="0">
                <a:latin typeface="Courier New" pitchFamily="49" charset="0"/>
                <a:ea typeface="宋体" pitchFamily="2" charset="-122"/>
              </a:rPr>
              <a:t>使用 </a:t>
            </a:r>
            <a:r>
              <a:rPr lang="en-US" altLang="zh-CN" sz="2400" dirty="0">
                <a:latin typeface="Courier New" pitchFamily="49" charset="0"/>
                <a:ea typeface="宋体" pitchFamily="2" charset="-122"/>
              </a:rPr>
              <a:t>WITH</a:t>
            </a:r>
            <a:r>
              <a:rPr lang="en-US" altLang="zh-CN" sz="2400" dirty="0">
                <a:ea typeface="宋体" pitchFamily="2" charset="-122"/>
              </a:rPr>
              <a:t> </a:t>
            </a:r>
            <a:r>
              <a:rPr lang="zh-CN" altLang="en-US" sz="2400" dirty="0">
                <a:ea typeface="宋体" pitchFamily="2" charset="-122"/>
              </a:rPr>
              <a:t>子句可以提高查询效率</a:t>
            </a:r>
          </a:p>
        </p:txBody>
      </p:sp>
    </p:spTree>
    <p:extLst>
      <p:ext uri="{BB962C8B-B14F-4D97-AF65-F5344CB8AC3E}">
        <p14:creationId xmlns:p14="http://schemas.microsoft.com/office/powerpoint/2010/main" val="1849287925"/>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itchFamily="34" charset="0"/>
              <a:ea typeface="宋体" pitchFamily="2" charset="-122"/>
            </a:endParaRPr>
          </a:p>
        </p:txBody>
      </p:sp>
      <p:sp>
        <p:nvSpPr>
          <p:cNvPr id="6041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spcBef>
                <a:spcPct val="50000"/>
              </a:spcBef>
            </a:pPr>
            <a:endParaRPr lang="zh-CN" altLang="en-US">
              <a:solidFill>
                <a:schemeClr val="tx1"/>
              </a:solidFill>
              <a:latin typeface="Arial" pitchFamily="34" charset="0"/>
              <a:ea typeface="宋体" pitchFamily="2" charset="-122"/>
            </a:endParaRPr>
          </a:p>
        </p:txBody>
      </p:sp>
      <p:sp>
        <p:nvSpPr>
          <p:cNvPr id="60420" name="Rectangle 4"/>
          <p:cNvSpPr>
            <a:spLocks noGrp="1" noChangeArrowheads="1"/>
          </p:cNvSpPr>
          <p:nvPr>
            <p:ph type="title"/>
          </p:nvPr>
        </p:nvSpPr>
        <p:spPr>
          <a:xfrm>
            <a:off x="450850" y="692696"/>
            <a:ext cx="8016875" cy="881063"/>
          </a:xfrm>
          <a:noFill/>
          <a:ln/>
        </p:spPr>
        <p:txBody>
          <a:bodyPr>
            <a:normAutofit/>
          </a:bodyPr>
          <a:lstStyle/>
          <a:p>
            <a:r>
              <a:rPr lang="en-US" altLang="zh-CN" sz="3600" b="1" dirty="0">
                <a:latin typeface="Courier New" pitchFamily="49" charset="0"/>
                <a:ea typeface="宋体" pitchFamily="2" charset="-122"/>
              </a:rPr>
              <a:t>WITH</a:t>
            </a:r>
            <a:r>
              <a:rPr lang="en-US" altLang="zh-CN" sz="3600" b="1" dirty="0">
                <a:ea typeface="宋体" pitchFamily="2" charset="-122"/>
              </a:rPr>
              <a:t> </a:t>
            </a:r>
            <a:r>
              <a:rPr lang="zh-CN" altLang="en-US" sz="3600" b="1" dirty="0">
                <a:ea typeface="宋体" pitchFamily="2" charset="-122"/>
              </a:rPr>
              <a:t>子句应用举例</a:t>
            </a:r>
          </a:p>
        </p:txBody>
      </p:sp>
      <p:sp>
        <p:nvSpPr>
          <p:cNvPr id="60421" name="Rectangle 5"/>
          <p:cNvSpPr>
            <a:spLocks noChangeArrowheads="1"/>
          </p:cNvSpPr>
          <p:nvPr/>
        </p:nvSpPr>
        <p:spPr bwMode="auto">
          <a:xfrm>
            <a:off x="533400" y="2059136"/>
            <a:ext cx="8064500" cy="43942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682625" algn="l"/>
                <a:tab pos="1833563" algn="l"/>
              </a:tabLst>
            </a:pPr>
            <a:endParaRPr lang="zh-CN" altLang="en-US" b="1">
              <a:latin typeface="Courier New" pitchFamily="49" charset="0"/>
              <a:ea typeface="宋体" pitchFamily="2" charset="-122"/>
            </a:endParaRPr>
          </a:p>
          <a:p>
            <a:pPr>
              <a:tabLst>
                <a:tab pos="682625" algn="l"/>
                <a:tab pos="1833563" algn="l"/>
              </a:tabLst>
            </a:pPr>
            <a:endParaRPr lang="zh-CN" altLang="en-US" b="1">
              <a:latin typeface="Courier New" pitchFamily="49" charset="0"/>
              <a:ea typeface="宋体" pitchFamily="2" charset="-122"/>
            </a:endParaRPr>
          </a:p>
        </p:txBody>
      </p:sp>
      <p:sp>
        <p:nvSpPr>
          <p:cNvPr id="60423" name="Rectangle 7"/>
          <p:cNvSpPr>
            <a:spLocks noChangeArrowheads="1"/>
          </p:cNvSpPr>
          <p:nvPr/>
        </p:nvSpPr>
        <p:spPr bwMode="auto">
          <a:xfrm>
            <a:off x="544513" y="3567261"/>
            <a:ext cx="73152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10000"/>
              </a:lnSpc>
              <a:tabLst>
                <a:tab pos="682625" algn="l"/>
                <a:tab pos="1833563" algn="l"/>
              </a:tabLst>
            </a:pPr>
            <a:endParaRPr lang="zh-CN" altLang="en-US" sz="1800" b="1">
              <a:latin typeface="Courier New" pitchFamily="49" charset="0"/>
              <a:ea typeface="宋体" pitchFamily="2" charset="-122"/>
            </a:endParaRPr>
          </a:p>
        </p:txBody>
      </p:sp>
      <p:sp>
        <p:nvSpPr>
          <p:cNvPr id="60441" name="Rectangle 25"/>
          <p:cNvSpPr>
            <a:spLocks noChangeArrowheads="1"/>
          </p:cNvSpPr>
          <p:nvPr/>
        </p:nvSpPr>
        <p:spPr bwMode="auto">
          <a:xfrm>
            <a:off x="609600" y="2211536"/>
            <a:ext cx="8089900" cy="42116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solidFill>
                  <a:srgbClr val="FF0000"/>
                </a:solidFill>
                <a:latin typeface="Courier New" pitchFamily="49" charset="0"/>
                <a:ea typeface="宋体" pitchFamily="2" charset="-122"/>
              </a:rPr>
              <a:t>WITH</a:t>
            </a:r>
            <a:r>
              <a:rPr lang="en-US" altLang="zh-CN" sz="1800" b="1" dirty="0">
                <a:latin typeface="Courier New" pitchFamily="49" charset="0"/>
                <a:ea typeface="宋体" pitchFamily="2" charset="-122"/>
              </a:rPr>
              <a:t> </a:t>
            </a:r>
            <a:br>
              <a:rPr lang="en-US" altLang="zh-CN" sz="1800" b="1" dirty="0">
                <a:latin typeface="Courier New" pitchFamily="49" charset="0"/>
                <a:ea typeface="宋体" pitchFamily="2" charset="-122"/>
              </a:rPr>
            </a:br>
            <a:r>
              <a:rPr lang="en-US" altLang="zh-CN" sz="1800" b="1" dirty="0" err="1">
                <a:latin typeface="Courier New" pitchFamily="49" charset="0"/>
                <a:ea typeface="宋体" pitchFamily="2" charset="-122"/>
              </a:rPr>
              <a:t>dept_costs</a:t>
            </a:r>
            <a:r>
              <a:rPr lang="en-US" altLang="zh-CN" sz="1800" b="1" dirty="0">
                <a:latin typeface="Courier New" pitchFamily="49" charset="0"/>
                <a:ea typeface="宋体" pitchFamily="2" charset="-122"/>
              </a:rPr>
              <a:t>  AS (</a:t>
            </a:r>
          </a:p>
          <a:p>
            <a:r>
              <a:rPr lang="en-US" altLang="zh-CN" sz="1800" b="1" dirty="0">
                <a:latin typeface="Courier New" pitchFamily="49" charset="0"/>
                <a:ea typeface="宋体" pitchFamily="2" charset="-122"/>
              </a:rPr>
              <a:t>   SELECT  </a:t>
            </a:r>
            <a:r>
              <a:rPr lang="en-US" altLang="zh-CN" sz="1800" b="1" dirty="0" err="1">
                <a:latin typeface="Courier New" pitchFamily="49" charset="0"/>
                <a:ea typeface="宋体" pitchFamily="2" charset="-122"/>
              </a:rPr>
              <a:t>d.department_name</a:t>
            </a:r>
            <a:r>
              <a:rPr lang="en-US" altLang="zh-CN" sz="1800" b="1" dirty="0">
                <a:latin typeface="Courier New" pitchFamily="49" charset="0"/>
                <a:ea typeface="宋体" pitchFamily="2" charset="-122"/>
              </a:rPr>
              <a:t>, SUM(</a:t>
            </a:r>
            <a:r>
              <a:rPr lang="en-US" altLang="zh-CN" sz="1800" b="1" dirty="0" err="1">
                <a:latin typeface="Courier New" pitchFamily="49" charset="0"/>
                <a:ea typeface="宋体" pitchFamily="2" charset="-122"/>
              </a:rPr>
              <a:t>e.salary</a:t>
            </a:r>
            <a:r>
              <a:rPr lang="en-US" altLang="zh-CN" sz="1800" b="1" dirty="0">
                <a:latin typeface="Courier New" pitchFamily="49" charset="0"/>
                <a:ea typeface="宋体" pitchFamily="2" charset="-122"/>
              </a:rPr>
              <a:t>) AS </a:t>
            </a:r>
            <a:r>
              <a:rPr lang="en-US" altLang="zh-CN" sz="1800" b="1" dirty="0" err="1">
                <a:latin typeface="Courier New" pitchFamily="49" charset="0"/>
                <a:ea typeface="宋体" pitchFamily="2" charset="-122"/>
              </a:rPr>
              <a:t>dept_total</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   FROM    employees e, departments d</a:t>
            </a:r>
          </a:p>
          <a:p>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e.department_id</a:t>
            </a:r>
            <a:r>
              <a:rPr lang="en-US" altLang="zh-CN" sz="1800" b="1" dirty="0">
                <a:latin typeface="Courier New" pitchFamily="49" charset="0"/>
                <a:ea typeface="宋体" pitchFamily="2" charset="-122"/>
              </a:rPr>
              <a:t> = </a:t>
            </a:r>
            <a:r>
              <a:rPr lang="en-US" altLang="zh-CN" sz="1800" b="1" dirty="0" err="1">
                <a:latin typeface="Courier New" pitchFamily="49" charset="0"/>
                <a:ea typeface="宋体" pitchFamily="2" charset="-122"/>
              </a:rPr>
              <a:t>d.department_id</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   GROUP BY </a:t>
            </a:r>
            <a:r>
              <a:rPr lang="en-US" altLang="zh-CN" sz="1800" b="1" dirty="0" err="1">
                <a:latin typeface="Courier New" pitchFamily="49" charset="0"/>
                <a:ea typeface="宋体" pitchFamily="2" charset="-122"/>
              </a:rPr>
              <a:t>d.department_name</a:t>
            </a:r>
            <a:r>
              <a:rPr lang="en-US" altLang="zh-CN" sz="1800" b="1" dirty="0">
                <a:latin typeface="Courier New" pitchFamily="49" charset="0"/>
                <a:ea typeface="宋体" pitchFamily="2" charset="-122"/>
              </a:rPr>
              <a:t>),</a:t>
            </a:r>
          </a:p>
          <a:p>
            <a:r>
              <a:rPr lang="en-US" altLang="zh-CN" sz="1800" b="1" dirty="0" err="1">
                <a:latin typeface="Courier New" pitchFamily="49" charset="0"/>
                <a:ea typeface="宋体" pitchFamily="2" charset="-122"/>
              </a:rPr>
              <a:t>avg_cost</a:t>
            </a:r>
            <a:r>
              <a:rPr lang="en-US" altLang="zh-CN" sz="1800" b="1" dirty="0">
                <a:latin typeface="Courier New" pitchFamily="49" charset="0"/>
                <a:ea typeface="宋体" pitchFamily="2" charset="-122"/>
              </a:rPr>
              <a:t>    AS (</a:t>
            </a:r>
          </a:p>
          <a:p>
            <a:r>
              <a:rPr lang="en-US" altLang="zh-CN" sz="1800" b="1" dirty="0">
                <a:latin typeface="Courier New" pitchFamily="49" charset="0"/>
                <a:ea typeface="宋体" pitchFamily="2" charset="-122"/>
              </a:rPr>
              <a:t>   SELECT SUM(</a:t>
            </a:r>
            <a:r>
              <a:rPr lang="en-US" altLang="zh-CN" sz="1800" b="1" dirty="0" err="1">
                <a:latin typeface="Courier New" pitchFamily="49" charset="0"/>
                <a:ea typeface="宋体" pitchFamily="2" charset="-122"/>
              </a:rPr>
              <a:t>dept_total</a:t>
            </a:r>
            <a:r>
              <a:rPr lang="en-US" altLang="zh-CN" sz="1800" b="1" dirty="0">
                <a:latin typeface="Courier New" pitchFamily="49" charset="0"/>
                <a:ea typeface="宋体" pitchFamily="2" charset="-122"/>
              </a:rPr>
              <a:t>)/COUNT(*) AS </a:t>
            </a:r>
            <a:r>
              <a:rPr lang="en-US" altLang="zh-CN" sz="1800" b="1" dirty="0" err="1">
                <a:latin typeface="Courier New" pitchFamily="49" charset="0"/>
                <a:ea typeface="宋体" pitchFamily="2" charset="-122"/>
              </a:rPr>
              <a:t>dept_avg</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   FROM   </a:t>
            </a:r>
            <a:r>
              <a:rPr lang="en-US" altLang="zh-CN" sz="1800" b="1" dirty="0" err="1">
                <a:latin typeface="Courier New" pitchFamily="49" charset="0"/>
                <a:ea typeface="宋体" pitchFamily="2" charset="-122"/>
              </a:rPr>
              <a:t>dept_costs</a:t>
            </a:r>
            <a:r>
              <a:rPr lang="en-US" altLang="zh-CN" sz="1800" b="1" dirty="0">
                <a:latin typeface="Courier New" pitchFamily="49" charset="0"/>
                <a:ea typeface="宋体" pitchFamily="2" charset="-122"/>
              </a:rPr>
              <a:t>)</a:t>
            </a:r>
          </a:p>
          <a:p>
            <a:r>
              <a:rPr lang="en-US" altLang="zh-CN" sz="1800" b="1" dirty="0">
                <a:latin typeface="Courier New" pitchFamily="49" charset="0"/>
                <a:ea typeface="宋体" pitchFamily="2" charset="-122"/>
              </a:rPr>
              <a:t>SELECT * </a:t>
            </a:r>
          </a:p>
          <a:p>
            <a:r>
              <a:rPr lang="en-US" altLang="zh-CN" sz="1800" b="1" dirty="0">
                <a:latin typeface="Courier New" pitchFamily="49" charset="0"/>
                <a:ea typeface="宋体" pitchFamily="2" charset="-122"/>
              </a:rPr>
              <a:t>FROM   </a:t>
            </a:r>
            <a:r>
              <a:rPr lang="en-US" altLang="zh-CN" sz="1800" b="1" dirty="0" err="1">
                <a:latin typeface="Courier New" pitchFamily="49" charset="0"/>
                <a:ea typeface="宋体" pitchFamily="2" charset="-122"/>
              </a:rPr>
              <a:t>dept_costs</a:t>
            </a:r>
            <a:r>
              <a:rPr lang="en-US" altLang="zh-CN" sz="1800" b="1" dirty="0">
                <a:latin typeface="Courier New" pitchFamily="49" charset="0"/>
                <a:ea typeface="宋体" pitchFamily="2" charset="-122"/>
              </a:rPr>
              <a:t> </a:t>
            </a:r>
          </a:p>
          <a:p>
            <a:r>
              <a:rPr lang="en-US" altLang="zh-CN" sz="1800" b="1" dirty="0">
                <a:latin typeface="Courier New" pitchFamily="49" charset="0"/>
                <a:ea typeface="宋体" pitchFamily="2" charset="-122"/>
              </a:rPr>
              <a:t>WHERE  </a:t>
            </a:r>
            <a:r>
              <a:rPr lang="en-US" altLang="zh-CN" sz="1800" b="1" dirty="0" err="1">
                <a:latin typeface="Courier New" pitchFamily="49" charset="0"/>
                <a:ea typeface="宋体" pitchFamily="2" charset="-122"/>
              </a:rPr>
              <a:t>dept_total</a:t>
            </a:r>
            <a:r>
              <a:rPr lang="en-US" altLang="zh-CN" sz="1800" b="1" dirty="0">
                <a:latin typeface="Courier New" pitchFamily="49" charset="0"/>
                <a:ea typeface="宋体" pitchFamily="2" charset="-122"/>
              </a:rPr>
              <a:t> &gt;</a:t>
            </a:r>
          </a:p>
          <a:p>
            <a:r>
              <a:rPr lang="en-US" altLang="zh-CN" sz="1800" b="1" dirty="0">
                <a:latin typeface="Courier New" pitchFamily="49" charset="0"/>
                <a:ea typeface="宋体" pitchFamily="2" charset="-122"/>
              </a:rPr>
              <a:t>        (SELECT </a:t>
            </a:r>
            <a:r>
              <a:rPr lang="en-US" altLang="zh-CN" sz="1800" b="1" dirty="0" err="1">
                <a:latin typeface="Courier New" pitchFamily="49" charset="0"/>
                <a:ea typeface="宋体" pitchFamily="2" charset="-122"/>
              </a:rPr>
              <a:t>dept_avg</a:t>
            </a:r>
            <a:r>
              <a:rPr lang="en-US" altLang="zh-CN" sz="1800" b="1" dirty="0">
                <a:latin typeface="Courier New" pitchFamily="49" charset="0"/>
                <a:ea typeface="宋体" pitchFamily="2" charset="-122"/>
              </a:rPr>
              <a:t> </a:t>
            </a:r>
          </a:p>
          <a:p>
            <a:r>
              <a:rPr lang="en-US" altLang="zh-CN" sz="1800" b="1" dirty="0">
                <a:latin typeface="Courier New" pitchFamily="49" charset="0"/>
                <a:ea typeface="宋体" pitchFamily="2" charset="-122"/>
              </a:rPr>
              <a:t>         FROM </a:t>
            </a:r>
            <a:r>
              <a:rPr lang="en-US" altLang="zh-CN" sz="1800" b="1" dirty="0" err="1">
                <a:latin typeface="Courier New" pitchFamily="49" charset="0"/>
                <a:ea typeface="宋体" pitchFamily="2" charset="-122"/>
              </a:rPr>
              <a:t>avg_cost</a:t>
            </a:r>
            <a:r>
              <a:rPr lang="en-US" altLang="zh-CN" sz="1800" b="1" dirty="0">
                <a:latin typeface="Courier New" pitchFamily="49" charset="0"/>
                <a:ea typeface="宋体" pitchFamily="2" charset="-122"/>
              </a:rPr>
              <a:t>)</a:t>
            </a:r>
          </a:p>
          <a:p>
            <a:r>
              <a:rPr lang="en-US" altLang="zh-CN" sz="1800" b="1" dirty="0">
                <a:latin typeface="Courier New" pitchFamily="49" charset="0"/>
                <a:ea typeface="宋体" pitchFamily="2" charset="-122"/>
              </a:rPr>
              <a:t>ORDER BY </a:t>
            </a:r>
            <a:r>
              <a:rPr lang="en-US" altLang="zh-CN" sz="1800" b="1" dirty="0" err="1">
                <a:latin typeface="Courier New" pitchFamily="49" charset="0"/>
                <a:ea typeface="宋体" pitchFamily="2" charset="-122"/>
              </a:rPr>
              <a:t>department_name</a:t>
            </a:r>
            <a:r>
              <a:rPr lang="en-US" altLang="zh-CN" sz="1800" b="1" dirty="0">
                <a:latin typeface="Courier New" pitchFamily="49" charset="0"/>
                <a:ea typeface="宋体" pitchFamily="2" charset="-122"/>
              </a:rPr>
              <a:t>;</a:t>
            </a:r>
          </a:p>
        </p:txBody>
      </p:sp>
      <p:sp>
        <p:nvSpPr>
          <p:cNvPr id="2" name="TextBox 1"/>
          <p:cNvSpPr txBox="1"/>
          <p:nvPr/>
        </p:nvSpPr>
        <p:spPr>
          <a:xfrm>
            <a:off x="533400" y="1412776"/>
            <a:ext cx="8064500" cy="707886"/>
          </a:xfrm>
          <a:prstGeom prst="rect">
            <a:avLst/>
          </a:prstGeom>
          <a:noFill/>
        </p:spPr>
        <p:txBody>
          <a:bodyPr wrap="square" rtlCol="0">
            <a:spAutoFit/>
          </a:bodyPr>
          <a:lstStyle/>
          <a:p>
            <a:r>
              <a:rPr lang="zh-CN" altLang="en-US" sz="2000" b="1" dirty="0" smtClean="0"/>
              <a:t>问题：查询公司中各部门的总工资大于公司中各部门的平均总工资的部门信息</a:t>
            </a:r>
            <a:endParaRPr lang="zh-CN" altLang="en-US" sz="2000" b="1" dirty="0"/>
          </a:p>
        </p:txBody>
      </p:sp>
    </p:spTree>
    <p:extLst>
      <p:ext uri="{BB962C8B-B14F-4D97-AF65-F5344CB8AC3E}">
        <p14:creationId xmlns:p14="http://schemas.microsoft.com/office/powerpoint/2010/main" val="2184243324"/>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124200" y="664420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62467" name="Rectangle 3"/>
          <p:cNvSpPr>
            <a:spLocks noGrp="1" noChangeArrowheads="1"/>
          </p:cNvSpPr>
          <p:nvPr>
            <p:ph type="title"/>
          </p:nvPr>
        </p:nvSpPr>
        <p:spPr>
          <a:xfrm>
            <a:off x="457200" y="670446"/>
            <a:ext cx="8229600" cy="1143000"/>
          </a:xfrm>
          <a:noFill/>
          <a:ln/>
        </p:spPr>
        <p:txBody>
          <a:bodyPr>
            <a:normAutofit/>
          </a:bodyPr>
          <a:lstStyle/>
          <a:p>
            <a:r>
              <a:rPr lang="zh-CN" altLang="en-US" sz="3600" b="1" dirty="0" smtClean="0">
                <a:ea typeface="宋体" pitchFamily="2" charset="-122"/>
              </a:rPr>
              <a:t>总  结</a:t>
            </a:r>
            <a:endParaRPr lang="zh-CN" altLang="en-US" sz="3600" b="1" dirty="0">
              <a:ea typeface="宋体" pitchFamily="2" charset="-122"/>
            </a:endParaRPr>
          </a:p>
        </p:txBody>
      </p:sp>
      <p:sp>
        <p:nvSpPr>
          <p:cNvPr id="62468" name="Rectangle 4"/>
          <p:cNvSpPr>
            <a:spLocks noGrp="1" noChangeArrowheads="1"/>
          </p:cNvSpPr>
          <p:nvPr>
            <p:ph type="body" idx="1"/>
          </p:nvPr>
        </p:nvSpPr>
        <p:spPr>
          <a:xfrm>
            <a:off x="1187624" y="1844824"/>
            <a:ext cx="7385050" cy="4323407"/>
          </a:xfrm>
          <a:noFill/>
          <a:ln/>
        </p:spPr>
        <p:txBody>
          <a:bodyPr>
            <a:normAutofit fontScale="85000" lnSpcReduction="10000"/>
          </a:bodyPr>
          <a:lstStyle/>
          <a:p>
            <a:pPr>
              <a:lnSpc>
                <a:spcPct val="120000"/>
              </a:lnSpc>
              <a:buFont typeface="Arial" pitchFamily="34" charset="0"/>
              <a:buNone/>
            </a:pPr>
            <a:r>
              <a:rPr lang="zh-CN" altLang="en-US" dirty="0">
                <a:ea typeface="宋体" pitchFamily="2" charset="-122"/>
              </a:rPr>
              <a:t>通过本章学习</a:t>
            </a:r>
            <a:r>
              <a:rPr lang="en-US" altLang="zh-CN" dirty="0">
                <a:ea typeface="宋体" pitchFamily="2" charset="-122"/>
              </a:rPr>
              <a:t>,</a:t>
            </a:r>
            <a:r>
              <a:rPr lang="zh-CN" altLang="en-US" dirty="0">
                <a:ea typeface="宋体" pitchFamily="2" charset="-122"/>
              </a:rPr>
              <a:t>您已经可以</a:t>
            </a:r>
            <a:r>
              <a:rPr lang="en-US" altLang="zh-CN" dirty="0">
                <a:ea typeface="宋体" pitchFamily="2" charset="-122"/>
              </a:rPr>
              <a:t>: </a:t>
            </a:r>
          </a:p>
          <a:p>
            <a:pPr>
              <a:lnSpc>
                <a:spcPct val="120000"/>
              </a:lnSpc>
            </a:pPr>
            <a:r>
              <a:rPr lang="zh-CN" altLang="en-US" dirty="0">
                <a:ea typeface="宋体" pitchFamily="2" charset="-122"/>
              </a:rPr>
              <a:t>使用多列子查询</a:t>
            </a:r>
          </a:p>
          <a:p>
            <a:pPr>
              <a:lnSpc>
                <a:spcPct val="120000"/>
              </a:lnSpc>
            </a:pPr>
            <a:r>
              <a:rPr lang="zh-CN" altLang="en-US" dirty="0">
                <a:ea typeface="宋体" pitchFamily="2" charset="-122"/>
              </a:rPr>
              <a:t>多列子查询的成对和非成对比较</a:t>
            </a:r>
          </a:p>
          <a:p>
            <a:pPr>
              <a:lnSpc>
                <a:spcPct val="120000"/>
              </a:lnSpc>
            </a:pPr>
            <a:r>
              <a:rPr lang="zh-CN" altLang="en-US" dirty="0">
                <a:ea typeface="宋体" pitchFamily="2" charset="-122"/>
              </a:rPr>
              <a:t>单列子查询</a:t>
            </a:r>
          </a:p>
          <a:p>
            <a:pPr>
              <a:lnSpc>
                <a:spcPct val="120000"/>
              </a:lnSpc>
            </a:pPr>
            <a:r>
              <a:rPr lang="zh-CN" altLang="en-US" dirty="0">
                <a:ea typeface="宋体" pitchFamily="2" charset="-122"/>
              </a:rPr>
              <a:t>相关子查询</a:t>
            </a:r>
          </a:p>
          <a:p>
            <a:pPr>
              <a:lnSpc>
                <a:spcPct val="120000"/>
              </a:lnSpc>
            </a:pPr>
            <a:r>
              <a:rPr lang="en-US" altLang="zh-CN" dirty="0">
                <a:latin typeface="Courier New" pitchFamily="49" charset="0"/>
                <a:ea typeface="宋体" pitchFamily="2" charset="-122"/>
                <a:cs typeface="Courier New" panose="02070309020205020404" pitchFamily="49" charset="0"/>
              </a:rPr>
              <a:t>EXISTS </a:t>
            </a:r>
            <a:r>
              <a:rPr lang="zh-CN" altLang="en-US" dirty="0">
                <a:latin typeface="Courier New" pitchFamily="49" charset="0"/>
                <a:ea typeface="宋体" pitchFamily="2" charset="-122"/>
                <a:cs typeface="Courier New" panose="02070309020205020404" pitchFamily="49" charset="0"/>
              </a:rPr>
              <a:t>和 </a:t>
            </a:r>
            <a:r>
              <a:rPr lang="en-US" altLang="zh-CN" dirty="0">
                <a:latin typeface="Courier New" pitchFamily="49" charset="0"/>
                <a:ea typeface="宋体" pitchFamily="2" charset="-122"/>
                <a:cs typeface="Courier New" panose="02070309020205020404" pitchFamily="49" charset="0"/>
              </a:rPr>
              <a:t>NOT EXISTS</a:t>
            </a:r>
            <a:r>
              <a:rPr lang="zh-CN" altLang="en-US" dirty="0">
                <a:latin typeface="Courier New" pitchFamily="49" charset="0"/>
                <a:ea typeface="宋体" pitchFamily="2" charset="-122"/>
                <a:cs typeface="Courier New" panose="02070309020205020404" pitchFamily="49" charset="0"/>
              </a:rPr>
              <a:t>操作符</a:t>
            </a:r>
          </a:p>
          <a:p>
            <a:pPr>
              <a:lnSpc>
                <a:spcPct val="120000"/>
              </a:lnSpc>
            </a:pPr>
            <a:r>
              <a:rPr lang="zh-CN" altLang="en-US" dirty="0">
                <a:latin typeface="Courier New" pitchFamily="49" charset="0"/>
                <a:ea typeface="宋体" pitchFamily="2" charset="-122"/>
                <a:cs typeface="Courier New" panose="02070309020205020404" pitchFamily="49" charset="0"/>
              </a:rPr>
              <a:t>相关更新和相关删除</a:t>
            </a:r>
          </a:p>
          <a:p>
            <a:pPr>
              <a:lnSpc>
                <a:spcPct val="120000"/>
              </a:lnSpc>
            </a:pPr>
            <a:r>
              <a:rPr lang="en-US" altLang="zh-CN" dirty="0">
                <a:latin typeface="Courier New" panose="02070309020205020404" pitchFamily="49" charset="0"/>
                <a:ea typeface="宋体" pitchFamily="2" charset="-122"/>
                <a:cs typeface="Courier New" panose="02070309020205020404" pitchFamily="49" charset="0"/>
              </a:rPr>
              <a:t>WITH</a:t>
            </a:r>
            <a:r>
              <a:rPr lang="zh-CN" altLang="en-US" dirty="0">
                <a:latin typeface="Courier New" panose="02070309020205020404" pitchFamily="49" charset="0"/>
                <a:ea typeface="宋体" pitchFamily="2" charset="-122"/>
                <a:cs typeface="Courier New" panose="02070309020205020404" pitchFamily="49" charset="0"/>
              </a:rPr>
              <a:t>子句</a:t>
            </a:r>
          </a:p>
          <a:p>
            <a:endParaRPr lang="zh-CN" altLang="en-US" i="1" dirty="0">
              <a:latin typeface="Times New Roman" pitchFamily="18" charset="0"/>
              <a:ea typeface="宋体" pitchFamily="2" charset="-122"/>
            </a:endParaRPr>
          </a:p>
        </p:txBody>
      </p:sp>
    </p:spTree>
    <p:extLst>
      <p:ext uri="{BB962C8B-B14F-4D97-AF65-F5344CB8AC3E}">
        <p14:creationId xmlns:p14="http://schemas.microsoft.com/office/powerpoint/2010/main" val="525415207"/>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666645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9219" name="Rectangle 3"/>
          <p:cNvSpPr>
            <a:spLocks noGrp="1" noChangeArrowheads="1"/>
          </p:cNvSpPr>
          <p:nvPr>
            <p:ph type="title"/>
          </p:nvPr>
        </p:nvSpPr>
        <p:spPr>
          <a:xfrm>
            <a:off x="457200" y="692696"/>
            <a:ext cx="8229600" cy="1143000"/>
          </a:xfrm>
          <a:noFill/>
          <a:ln/>
        </p:spPr>
        <p:txBody>
          <a:bodyPr>
            <a:normAutofit/>
          </a:bodyPr>
          <a:lstStyle/>
          <a:p>
            <a:r>
              <a:rPr lang="zh-CN" altLang="en-US" sz="3600" b="1" dirty="0">
                <a:ea typeface="宋体" pitchFamily="2" charset="-122"/>
              </a:rPr>
              <a:t>子查询</a:t>
            </a:r>
          </a:p>
        </p:txBody>
      </p:sp>
      <p:sp>
        <p:nvSpPr>
          <p:cNvPr id="9220" name="Rectangle 4"/>
          <p:cNvSpPr>
            <a:spLocks noGrp="1" noChangeArrowheads="1"/>
          </p:cNvSpPr>
          <p:nvPr>
            <p:ph type="body" idx="1"/>
          </p:nvPr>
        </p:nvSpPr>
        <p:spPr>
          <a:xfrm>
            <a:off x="874713" y="2232571"/>
            <a:ext cx="7385050" cy="409575"/>
          </a:xfrm>
          <a:noFill/>
          <a:ln/>
        </p:spPr>
        <p:txBody>
          <a:bodyPr>
            <a:normAutofit fontScale="77500" lnSpcReduction="20000"/>
          </a:bodyPr>
          <a:lstStyle/>
          <a:p>
            <a:pPr>
              <a:spcBef>
                <a:spcPct val="0"/>
              </a:spcBef>
              <a:buFont typeface="Arial" pitchFamily="34" charset="0"/>
              <a:buNone/>
            </a:pPr>
            <a:r>
              <a:rPr lang="zh-CN" altLang="en-US" dirty="0">
                <a:ea typeface="宋体" pitchFamily="2" charset="-122"/>
              </a:rPr>
              <a:t>子查询是嵌套在 </a:t>
            </a:r>
            <a:r>
              <a:rPr lang="en-US" altLang="zh-CN" dirty="0">
                <a:ea typeface="宋体" pitchFamily="2" charset="-122"/>
              </a:rPr>
              <a:t>SQL</a:t>
            </a:r>
            <a:r>
              <a:rPr lang="zh-CN" altLang="en-US" dirty="0">
                <a:ea typeface="宋体" pitchFamily="2" charset="-122"/>
              </a:rPr>
              <a:t> 语句中的另一个</a:t>
            </a:r>
            <a:r>
              <a:rPr lang="en-US" altLang="zh-CN" dirty="0">
                <a:latin typeface="Courier New" pitchFamily="49" charset="0"/>
                <a:ea typeface="宋体" pitchFamily="2" charset="-122"/>
              </a:rPr>
              <a:t>SELECT</a:t>
            </a:r>
            <a:r>
              <a:rPr lang="en-US" altLang="zh-CN" dirty="0">
                <a:ea typeface="宋体" pitchFamily="2" charset="-122"/>
              </a:rPr>
              <a:t> </a:t>
            </a:r>
            <a:r>
              <a:rPr lang="zh-CN" altLang="en-US" dirty="0">
                <a:ea typeface="宋体" pitchFamily="2" charset="-122"/>
              </a:rPr>
              <a:t>语句</a:t>
            </a:r>
            <a:endParaRPr lang="en-US" altLang="zh-CN" dirty="0">
              <a:ea typeface="宋体" pitchFamily="2" charset="-122"/>
            </a:endParaRPr>
          </a:p>
        </p:txBody>
      </p:sp>
      <p:sp>
        <p:nvSpPr>
          <p:cNvPr id="9221" name="Rectangle 5"/>
          <p:cNvSpPr>
            <a:spLocks noChangeArrowheads="1"/>
          </p:cNvSpPr>
          <p:nvPr/>
        </p:nvSpPr>
        <p:spPr bwMode="blackWhite">
          <a:xfrm>
            <a:off x="2505075" y="3068960"/>
            <a:ext cx="3784600" cy="2870200"/>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Arial" pitchFamily="34" charset="0"/>
              <a:ea typeface="宋体" pitchFamily="2" charset="-122"/>
            </a:endParaRPr>
          </a:p>
        </p:txBody>
      </p:sp>
      <p:sp>
        <p:nvSpPr>
          <p:cNvPr id="9222" name="Rectangle 6"/>
          <p:cNvSpPr>
            <a:spLocks noChangeArrowheads="1"/>
          </p:cNvSpPr>
          <p:nvPr/>
        </p:nvSpPr>
        <p:spPr bwMode="auto">
          <a:xfrm>
            <a:off x="2717800" y="3349948"/>
            <a:ext cx="169386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dirty="0">
                <a:solidFill>
                  <a:srgbClr val="003366"/>
                </a:solidFill>
                <a:latin typeface="Courier New" pitchFamily="49" charset="0"/>
                <a:ea typeface="宋体" pitchFamily="2" charset="-122"/>
              </a:rPr>
              <a:t>SELECT ... </a:t>
            </a:r>
          </a:p>
          <a:p>
            <a:r>
              <a:rPr lang="en-US" altLang="zh-CN" sz="1800" b="1" dirty="0">
                <a:solidFill>
                  <a:srgbClr val="003366"/>
                </a:solidFill>
                <a:latin typeface="Courier New" pitchFamily="49" charset="0"/>
                <a:ea typeface="宋体" pitchFamily="2" charset="-122"/>
              </a:rPr>
              <a:t>FROM   ...</a:t>
            </a:r>
          </a:p>
          <a:p>
            <a:r>
              <a:rPr lang="en-US" altLang="zh-CN" sz="1800" b="1" dirty="0">
                <a:solidFill>
                  <a:srgbClr val="003366"/>
                </a:solidFill>
                <a:latin typeface="Courier New" pitchFamily="49" charset="0"/>
                <a:ea typeface="宋体" pitchFamily="2" charset="-122"/>
              </a:rPr>
              <a:t>WHERE  ...</a:t>
            </a:r>
          </a:p>
        </p:txBody>
      </p:sp>
      <p:sp>
        <p:nvSpPr>
          <p:cNvPr id="9223" name="Rectangle 7"/>
          <p:cNvSpPr>
            <a:spLocks noChangeArrowheads="1"/>
          </p:cNvSpPr>
          <p:nvPr/>
        </p:nvSpPr>
        <p:spPr bwMode="auto">
          <a:xfrm>
            <a:off x="4257675" y="4059560"/>
            <a:ext cx="1831975" cy="1117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solidFill>
                <a:schemeClr val="tx1"/>
              </a:solidFill>
              <a:latin typeface="Arial" pitchFamily="34" charset="0"/>
              <a:ea typeface="宋体" pitchFamily="2" charset="-122"/>
            </a:endParaRPr>
          </a:p>
        </p:txBody>
      </p:sp>
      <p:sp>
        <p:nvSpPr>
          <p:cNvPr id="9224" name="Rectangle 8"/>
          <p:cNvSpPr>
            <a:spLocks noChangeArrowheads="1"/>
          </p:cNvSpPr>
          <p:nvPr/>
        </p:nvSpPr>
        <p:spPr bwMode="auto">
          <a:xfrm>
            <a:off x="4241800" y="4111948"/>
            <a:ext cx="18303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zh-CN" sz="1800" b="1" dirty="0">
                <a:solidFill>
                  <a:srgbClr val="003366"/>
                </a:solidFill>
                <a:latin typeface="Courier New" pitchFamily="49" charset="0"/>
                <a:ea typeface="宋体" pitchFamily="2" charset="-122"/>
              </a:rPr>
              <a:t>(SELECT ...</a:t>
            </a:r>
          </a:p>
          <a:p>
            <a:r>
              <a:rPr lang="en-US" altLang="zh-CN" sz="1800" b="1" dirty="0">
                <a:solidFill>
                  <a:srgbClr val="003366"/>
                </a:solidFill>
                <a:latin typeface="Courier New" pitchFamily="49" charset="0"/>
                <a:ea typeface="宋体" pitchFamily="2" charset="-122"/>
              </a:rPr>
              <a:t> FROM   ...</a:t>
            </a:r>
          </a:p>
          <a:p>
            <a:r>
              <a:rPr lang="en-US" altLang="zh-CN" sz="1800" b="1" dirty="0">
                <a:solidFill>
                  <a:srgbClr val="003366"/>
                </a:solidFill>
                <a:latin typeface="Courier New" pitchFamily="49" charset="0"/>
                <a:ea typeface="宋体" pitchFamily="2" charset="-122"/>
              </a:rPr>
              <a:t> WHERE  ...)</a:t>
            </a:r>
          </a:p>
        </p:txBody>
      </p:sp>
      <p:sp>
        <p:nvSpPr>
          <p:cNvPr id="9225" name="Rectangle 9"/>
          <p:cNvSpPr>
            <a:spLocks noChangeArrowheads="1"/>
          </p:cNvSpPr>
          <p:nvPr/>
        </p:nvSpPr>
        <p:spPr bwMode="auto">
          <a:xfrm>
            <a:off x="1003300" y="3438848"/>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sz="1800" b="1" dirty="0">
                <a:solidFill>
                  <a:schemeClr val="tx1"/>
                </a:solidFill>
                <a:latin typeface="Arial" pitchFamily="34" charset="0"/>
                <a:ea typeface="宋体" pitchFamily="2" charset="-122"/>
              </a:rPr>
              <a:t>主查询</a:t>
            </a:r>
          </a:p>
        </p:txBody>
      </p:sp>
      <p:sp>
        <p:nvSpPr>
          <p:cNvPr id="9226" name="Rectangle 10"/>
          <p:cNvSpPr>
            <a:spLocks noChangeArrowheads="1"/>
          </p:cNvSpPr>
          <p:nvPr/>
        </p:nvSpPr>
        <p:spPr bwMode="auto">
          <a:xfrm>
            <a:off x="6925071" y="416116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zh-CN" altLang="en-US" b="1" dirty="0">
                <a:solidFill>
                  <a:schemeClr val="tx1"/>
                </a:solidFill>
                <a:ea typeface="宋体" pitchFamily="2" charset="-122"/>
              </a:rPr>
              <a:t>子查询</a:t>
            </a:r>
            <a:endParaRPr lang="en-US" altLang="zh-CN" b="1" dirty="0">
              <a:solidFill>
                <a:schemeClr val="tx1"/>
              </a:solidFill>
              <a:ea typeface="宋体" pitchFamily="2" charset="-122"/>
            </a:endParaRPr>
          </a:p>
        </p:txBody>
      </p:sp>
      <p:sp>
        <p:nvSpPr>
          <p:cNvPr id="9227" name="Line 11"/>
          <p:cNvSpPr>
            <a:spLocks noChangeShapeType="1"/>
          </p:cNvSpPr>
          <p:nvPr/>
        </p:nvSpPr>
        <p:spPr bwMode="auto">
          <a:xfrm>
            <a:off x="1844675" y="3632523"/>
            <a:ext cx="6096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8" name="Line 12"/>
          <p:cNvSpPr>
            <a:spLocks noChangeShapeType="1"/>
          </p:cNvSpPr>
          <p:nvPr/>
        </p:nvSpPr>
        <p:spPr bwMode="auto">
          <a:xfrm flipH="1">
            <a:off x="6327775" y="4358010"/>
            <a:ext cx="5334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26099469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11267" name="Rectangle 3"/>
          <p:cNvSpPr>
            <a:spLocks noGrp="1" noChangeArrowheads="1"/>
          </p:cNvSpPr>
          <p:nvPr>
            <p:ph type="title"/>
          </p:nvPr>
        </p:nvSpPr>
        <p:spPr>
          <a:xfrm>
            <a:off x="457200" y="692696"/>
            <a:ext cx="8229600" cy="1143000"/>
          </a:xfrm>
          <a:noFill/>
          <a:ln/>
        </p:spPr>
        <p:txBody>
          <a:bodyPr>
            <a:normAutofit/>
          </a:bodyPr>
          <a:lstStyle/>
          <a:p>
            <a:r>
              <a:rPr lang="zh-CN" altLang="en-US" sz="3600" b="1" dirty="0">
                <a:ea typeface="宋体" pitchFamily="2" charset="-122"/>
              </a:rPr>
              <a:t>子查询</a:t>
            </a:r>
            <a:endParaRPr lang="en-US" altLang="zh-CN" sz="3600" b="1" dirty="0">
              <a:ea typeface="宋体" pitchFamily="2" charset="-122"/>
            </a:endParaRPr>
          </a:p>
        </p:txBody>
      </p:sp>
      <p:sp>
        <p:nvSpPr>
          <p:cNvPr id="11268" name="Rectangle 4"/>
          <p:cNvSpPr>
            <a:spLocks noGrp="1" noChangeArrowheads="1"/>
          </p:cNvSpPr>
          <p:nvPr>
            <p:ph type="body" idx="1"/>
          </p:nvPr>
        </p:nvSpPr>
        <p:spPr>
          <a:xfrm>
            <a:off x="838200" y="3962400"/>
            <a:ext cx="7406208" cy="1338808"/>
          </a:xfrm>
          <a:noFill/>
          <a:ln/>
        </p:spPr>
        <p:txBody>
          <a:bodyPr>
            <a:normAutofit/>
          </a:bodyPr>
          <a:lstStyle/>
          <a:p>
            <a:pPr>
              <a:lnSpc>
                <a:spcPct val="120000"/>
              </a:lnSpc>
            </a:pPr>
            <a:r>
              <a:rPr lang="zh-CN" altLang="en-US" sz="2800" dirty="0">
                <a:ea typeface="宋体" pitchFamily="2" charset="-122"/>
              </a:rPr>
              <a:t>子查询 </a:t>
            </a:r>
            <a:r>
              <a:rPr lang="en-US" altLang="zh-CN" sz="2800" dirty="0">
                <a:ea typeface="宋体" pitchFamily="2" charset="-122"/>
              </a:rPr>
              <a:t>(</a:t>
            </a:r>
            <a:r>
              <a:rPr lang="zh-CN" altLang="en-US" sz="2800" dirty="0">
                <a:ea typeface="宋体" pitchFamily="2" charset="-122"/>
              </a:rPr>
              <a:t>内查询</a:t>
            </a:r>
            <a:r>
              <a:rPr lang="en-US" altLang="zh-CN" sz="2800" dirty="0">
                <a:ea typeface="宋体" pitchFamily="2" charset="-122"/>
              </a:rPr>
              <a:t>) </a:t>
            </a:r>
            <a:r>
              <a:rPr lang="zh-CN" altLang="en-US" sz="2800" dirty="0">
                <a:ea typeface="宋体" pitchFamily="2" charset="-122"/>
              </a:rPr>
              <a:t>在主查询执行之前执行</a:t>
            </a:r>
          </a:p>
          <a:p>
            <a:pPr>
              <a:lnSpc>
                <a:spcPct val="120000"/>
              </a:lnSpc>
            </a:pPr>
            <a:r>
              <a:rPr lang="zh-CN" altLang="en-US" sz="2800" dirty="0" smtClean="0">
                <a:ea typeface="宋体" pitchFamily="2" charset="-122"/>
              </a:rPr>
              <a:t>主查询</a:t>
            </a:r>
            <a:r>
              <a:rPr lang="en-US" altLang="zh-CN" sz="2800" dirty="0" smtClean="0">
                <a:ea typeface="宋体" pitchFamily="2" charset="-122"/>
              </a:rPr>
              <a:t>(</a:t>
            </a:r>
            <a:r>
              <a:rPr lang="zh-CN" altLang="en-US" sz="2800" dirty="0" smtClean="0">
                <a:ea typeface="宋体" pitchFamily="2" charset="-122"/>
              </a:rPr>
              <a:t>外查询</a:t>
            </a:r>
            <a:r>
              <a:rPr lang="en-US" altLang="zh-CN" sz="2800" dirty="0" smtClean="0">
                <a:ea typeface="宋体" pitchFamily="2" charset="-122"/>
              </a:rPr>
              <a:t>)</a:t>
            </a:r>
            <a:r>
              <a:rPr lang="zh-CN" altLang="en-US" sz="2800" dirty="0" smtClean="0">
                <a:ea typeface="宋体" pitchFamily="2" charset="-122"/>
              </a:rPr>
              <a:t>使用子查询的结果</a:t>
            </a:r>
            <a:endParaRPr lang="en-US" altLang="zh-CN" sz="2800" dirty="0">
              <a:ea typeface="宋体" pitchFamily="2" charset="-122"/>
            </a:endParaRPr>
          </a:p>
        </p:txBody>
      </p:sp>
      <p:sp>
        <p:nvSpPr>
          <p:cNvPr id="11269" name="Rectangle 5"/>
          <p:cNvSpPr>
            <a:spLocks noChangeArrowheads="1"/>
          </p:cNvSpPr>
          <p:nvPr/>
        </p:nvSpPr>
        <p:spPr bwMode="auto">
          <a:xfrm>
            <a:off x="882650" y="2112963"/>
            <a:ext cx="7467600" cy="146843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solidFill>
                <a:srgbClr val="000000"/>
              </a:solidFill>
              <a:latin typeface="Courier New" pitchFamily="49" charset="0"/>
              <a:ea typeface="宋体" pitchFamily="2" charset="-122"/>
            </a:endParaRPr>
          </a:p>
          <a:p>
            <a:pPr>
              <a:tabLst>
                <a:tab pos="1200150" algn="l"/>
              </a:tabLst>
            </a:pPr>
            <a:endParaRPr lang="zh-CN" altLang="en-US" sz="1800" b="1">
              <a:solidFill>
                <a:srgbClr val="000000"/>
              </a:solidFill>
              <a:latin typeface="Courier New" pitchFamily="49" charset="0"/>
              <a:ea typeface="宋体" pitchFamily="2" charset="-122"/>
            </a:endParaRPr>
          </a:p>
        </p:txBody>
      </p:sp>
      <p:sp>
        <p:nvSpPr>
          <p:cNvPr id="11271" name="Rectangle 7"/>
          <p:cNvSpPr>
            <a:spLocks noChangeArrowheads="1"/>
          </p:cNvSpPr>
          <p:nvPr/>
        </p:nvSpPr>
        <p:spPr bwMode="auto">
          <a:xfrm>
            <a:off x="922338" y="2093913"/>
            <a:ext cx="654526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a:solidFill>
                  <a:srgbClr val="000000"/>
                </a:solidFill>
                <a:latin typeface="Courier New" pitchFamily="49" charset="0"/>
                <a:ea typeface="宋体" pitchFamily="2" charset="-122"/>
              </a:rPr>
              <a:t>SELECT	</a:t>
            </a:r>
            <a:r>
              <a:rPr lang="en-US" altLang="zh-CN" sz="1800" b="1" i="1">
                <a:solidFill>
                  <a:srgbClr val="000000"/>
                </a:solidFill>
                <a:latin typeface="Courier New" pitchFamily="49" charset="0"/>
                <a:ea typeface="宋体" pitchFamily="2" charset="-122"/>
              </a:rPr>
              <a:t>select_list</a:t>
            </a:r>
            <a:endParaRPr lang="en-US" altLang="zh-CN" sz="1800" b="1">
              <a:solidFill>
                <a:srgbClr val="000000"/>
              </a:solidFill>
              <a:latin typeface="Courier New" pitchFamily="49" charset="0"/>
              <a:ea typeface="宋体" pitchFamily="2" charset="-122"/>
            </a:endParaRPr>
          </a:p>
          <a:p>
            <a:r>
              <a:rPr lang="en-US" altLang="zh-CN" sz="1800" b="1">
                <a:solidFill>
                  <a:srgbClr val="000000"/>
                </a:solidFill>
                <a:latin typeface="Courier New" pitchFamily="49" charset="0"/>
                <a:ea typeface="宋体" pitchFamily="2" charset="-122"/>
              </a:rPr>
              <a:t>FROM	</a:t>
            </a:r>
            <a:r>
              <a:rPr lang="en-US" altLang="zh-CN" sz="1800" b="1" i="1">
                <a:solidFill>
                  <a:srgbClr val="000000"/>
                </a:solidFill>
                <a:latin typeface="Courier New" pitchFamily="49" charset="0"/>
                <a:ea typeface="宋体" pitchFamily="2" charset="-122"/>
              </a:rPr>
              <a:t>table</a:t>
            </a:r>
            <a:endParaRPr lang="en-US" altLang="zh-CN" sz="1800" b="1">
              <a:solidFill>
                <a:srgbClr val="000000"/>
              </a:solidFill>
              <a:latin typeface="Courier New" pitchFamily="49" charset="0"/>
              <a:ea typeface="宋体" pitchFamily="2" charset="-122"/>
            </a:endParaRPr>
          </a:p>
          <a:p>
            <a:r>
              <a:rPr lang="en-US" altLang="zh-CN" sz="1800" b="1">
                <a:solidFill>
                  <a:srgbClr val="000000"/>
                </a:solidFill>
                <a:latin typeface="Courier New" pitchFamily="49" charset="0"/>
                <a:ea typeface="宋体" pitchFamily="2" charset="-122"/>
              </a:rPr>
              <a:t>WHERE	</a:t>
            </a:r>
            <a:r>
              <a:rPr lang="en-US" altLang="zh-CN" sz="1800" b="1" i="1">
                <a:solidFill>
                  <a:srgbClr val="000000"/>
                </a:solidFill>
                <a:latin typeface="Courier New" pitchFamily="49" charset="0"/>
                <a:ea typeface="宋体" pitchFamily="2" charset="-122"/>
              </a:rPr>
              <a:t>expr operator</a:t>
            </a:r>
            <a:r>
              <a:rPr lang="en-US" altLang="zh-CN" sz="1800" b="1">
                <a:solidFill>
                  <a:srgbClr val="000000"/>
                </a:solidFill>
                <a:latin typeface="Courier New" pitchFamily="49" charset="0"/>
                <a:ea typeface="宋体" pitchFamily="2" charset="-122"/>
              </a:rPr>
              <a:t> (SELECT </a:t>
            </a:r>
            <a:r>
              <a:rPr lang="en-US" altLang="zh-CN" sz="1800" b="1" i="1">
                <a:solidFill>
                  <a:srgbClr val="000000"/>
                </a:solidFill>
                <a:latin typeface="Courier New" pitchFamily="49" charset="0"/>
                <a:ea typeface="宋体" pitchFamily="2" charset="-122"/>
              </a:rPr>
              <a:t>select_list</a:t>
            </a:r>
          </a:p>
          <a:p>
            <a:r>
              <a:rPr lang="en-US" altLang="zh-CN" sz="1800" b="1">
                <a:solidFill>
                  <a:srgbClr val="000000"/>
                </a:solidFill>
                <a:latin typeface="Courier New" pitchFamily="49" charset="0"/>
                <a:ea typeface="宋体" pitchFamily="2" charset="-122"/>
              </a:rPr>
              <a:t>		         FROM	  </a:t>
            </a:r>
            <a:r>
              <a:rPr lang="en-US" altLang="zh-CN" sz="1800" b="1" i="1">
                <a:solidFill>
                  <a:srgbClr val="000000"/>
                </a:solidFill>
                <a:latin typeface="Courier New" pitchFamily="49" charset="0"/>
                <a:ea typeface="宋体" pitchFamily="2" charset="-122"/>
              </a:rPr>
              <a:t>table</a:t>
            </a:r>
            <a:r>
              <a:rPr lang="en-US" altLang="zh-CN" sz="1800" b="1">
                <a:solidFill>
                  <a:srgbClr val="000000"/>
                </a:solidFill>
                <a:latin typeface="Courier New" pitchFamily="49" charset="0"/>
                <a:ea typeface="宋体" pitchFamily="2" charset="-122"/>
              </a:rPr>
              <a:t>);</a:t>
            </a:r>
          </a:p>
        </p:txBody>
      </p:sp>
      <p:sp>
        <p:nvSpPr>
          <p:cNvPr id="11279" name="Rectangle 15"/>
          <p:cNvSpPr>
            <a:spLocks noChangeArrowheads="1"/>
          </p:cNvSpPr>
          <p:nvPr/>
        </p:nvSpPr>
        <p:spPr bwMode="auto">
          <a:xfrm>
            <a:off x="3810000" y="2743200"/>
            <a:ext cx="3810000" cy="6096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6509235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13315" name="Rectangle 3"/>
          <p:cNvSpPr>
            <a:spLocks noChangeArrowheads="1"/>
          </p:cNvSpPr>
          <p:nvPr/>
        </p:nvSpPr>
        <p:spPr bwMode="auto">
          <a:xfrm>
            <a:off x="915988" y="2564904"/>
            <a:ext cx="6748462" cy="183197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itchFamily="34" charset="0"/>
              <a:ea typeface="宋体" pitchFamily="2" charset="-122"/>
            </a:endParaRPr>
          </a:p>
        </p:txBody>
      </p:sp>
      <p:sp>
        <p:nvSpPr>
          <p:cNvPr id="13317" name="Rectangle 5"/>
          <p:cNvSpPr>
            <a:spLocks noChangeArrowheads="1"/>
          </p:cNvSpPr>
          <p:nvPr/>
        </p:nvSpPr>
        <p:spPr bwMode="auto">
          <a:xfrm>
            <a:off x="1041400" y="2571254"/>
            <a:ext cx="715168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last_name</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FROM   employees</a:t>
            </a:r>
          </a:p>
          <a:p>
            <a:r>
              <a:rPr lang="en-US" altLang="zh-CN" sz="1800" b="1" dirty="0">
                <a:latin typeface="Courier New" pitchFamily="49" charset="0"/>
                <a:ea typeface="宋体" pitchFamily="2" charset="-122"/>
              </a:rPr>
              <a:t>WHERE  salary &gt; </a:t>
            </a:r>
          </a:p>
          <a:p>
            <a:r>
              <a:rPr lang="en-US" altLang="zh-CN" sz="1800" b="1" dirty="0">
                <a:latin typeface="Courier New" pitchFamily="49" charset="0"/>
                <a:ea typeface="宋体" pitchFamily="2" charset="-122"/>
              </a:rPr>
              <a:t>                (SELECT salary</a:t>
            </a:r>
          </a:p>
          <a:p>
            <a:r>
              <a:rPr lang="en-US" altLang="zh-CN" sz="1800" b="1" dirty="0">
                <a:latin typeface="Courier New" pitchFamily="49" charset="0"/>
                <a:ea typeface="宋体" pitchFamily="2" charset="-122"/>
              </a:rPr>
              <a:t>                 FROM   employees</a:t>
            </a:r>
          </a:p>
          <a:p>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 149) ;</a:t>
            </a:r>
          </a:p>
        </p:txBody>
      </p:sp>
      <p:sp>
        <p:nvSpPr>
          <p:cNvPr id="13318" name="Rectangle 6"/>
          <p:cNvSpPr>
            <a:spLocks noChangeArrowheads="1"/>
          </p:cNvSpPr>
          <p:nvPr/>
        </p:nvSpPr>
        <p:spPr bwMode="auto">
          <a:xfrm>
            <a:off x="922338" y="3212604"/>
            <a:ext cx="7146925" cy="1824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400050">
              <a:lnSpc>
                <a:spcPct val="125000"/>
              </a:lnSpc>
              <a:tabLst>
                <a:tab pos="400050" algn="r"/>
                <a:tab pos="685800" algn="l"/>
              </a:tabLst>
            </a:pPr>
            <a:endParaRPr lang="zh-CN" altLang="en-US" sz="1800" b="1">
              <a:latin typeface="Courier New" pitchFamily="49" charset="0"/>
              <a:ea typeface="宋体" pitchFamily="2" charset="-122"/>
            </a:endParaRPr>
          </a:p>
          <a:p>
            <a:pPr defTabSz="400050">
              <a:lnSpc>
                <a:spcPct val="125000"/>
              </a:lnSpc>
              <a:tabLst>
                <a:tab pos="400050" algn="r"/>
                <a:tab pos="685800" algn="l"/>
              </a:tabLst>
            </a:pPr>
            <a:endParaRPr lang="zh-CN" altLang="en-US" sz="1800" b="1">
              <a:latin typeface="Courier New" pitchFamily="49" charset="0"/>
              <a:ea typeface="宋体" pitchFamily="2" charset="-122"/>
            </a:endParaRPr>
          </a:p>
          <a:p>
            <a:pPr defTabSz="400050">
              <a:lnSpc>
                <a:spcPct val="125000"/>
              </a:lnSpc>
              <a:tabLst>
                <a:tab pos="400050" algn="r"/>
                <a:tab pos="685800" algn="l"/>
              </a:tabLst>
            </a:pPr>
            <a:endParaRPr lang="zh-CN" altLang="en-US" sz="1800" b="1">
              <a:latin typeface="Courier New" pitchFamily="49" charset="0"/>
              <a:ea typeface="宋体" pitchFamily="2" charset="-122"/>
            </a:endParaRPr>
          </a:p>
          <a:p>
            <a:pPr defTabSz="400050">
              <a:lnSpc>
                <a:spcPct val="125000"/>
              </a:lnSpc>
              <a:tabLst>
                <a:tab pos="400050" algn="r"/>
                <a:tab pos="685800" algn="l"/>
              </a:tabLst>
            </a:pPr>
            <a:endParaRPr lang="zh-CN" altLang="en-US" sz="1800" b="1">
              <a:latin typeface="Courier New" pitchFamily="49" charset="0"/>
              <a:ea typeface="宋体" pitchFamily="2" charset="-122"/>
            </a:endParaRPr>
          </a:p>
          <a:p>
            <a:pPr defTabSz="400050">
              <a:lnSpc>
                <a:spcPct val="125000"/>
              </a:lnSpc>
              <a:tabLst>
                <a:tab pos="400050" algn="r"/>
                <a:tab pos="685800" algn="l"/>
              </a:tabLst>
            </a:pPr>
            <a:endParaRPr lang="zh-CN" altLang="en-US" sz="1800" b="1">
              <a:latin typeface="Courier New" pitchFamily="49" charset="0"/>
              <a:ea typeface="宋体" pitchFamily="2" charset="-122"/>
            </a:endParaRPr>
          </a:p>
        </p:txBody>
      </p:sp>
      <p:sp>
        <p:nvSpPr>
          <p:cNvPr id="13319" name="Rectangle 7"/>
          <p:cNvSpPr>
            <a:spLocks noGrp="1" noChangeArrowheads="1"/>
          </p:cNvSpPr>
          <p:nvPr>
            <p:ph type="title"/>
          </p:nvPr>
        </p:nvSpPr>
        <p:spPr>
          <a:xfrm>
            <a:off x="457200" y="712440"/>
            <a:ext cx="8229600" cy="1143000"/>
          </a:xfrm>
          <a:noFill/>
          <a:ln/>
        </p:spPr>
        <p:txBody>
          <a:bodyPr>
            <a:normAutofit/>
          </a:bodyPr>
          <a:lstStyle/>
          <a:p>
            <a:r>
              <a:rPr lang="zh-CN" altLang="en-US" sz="3600" b="1" dirty="0">
                <a:ea typeface="宋体" pitchFamily="2" charset="-122"/>
              </a:rPr>
              <a:t>子查询应用举例</a:t>
            </a:r>
          </a:p>
        </p:txBody>
      </p:sp>
      <p:grpSp>
        <p:nvGrpSpPr>
          <p:cNvPr id="13322" name="Group 10"/>
          <p:cNvGrpSpPr>
            <a:grpSpLocks/>
          </p:cNvGrpSpPr>
          <p:nvPr/>
        </p:nvGrpSpPr>
        <p:grpSpPr bwMode="auto">
          <a:xfrm>
            <a:off x="4114800" y="2787154"/>
            <a:ext cx="1322388" cy="565150"/>
            <a:chOff x="2715" y="1016"/>
            <a:chExt cx="833" cy="356"/>
          </a:xfrm>
        </p:grpSpPr>
        <p:sp>
          <p:nvSpPr>
            <p:cNvPr id="13320" name="Rectangle 8"/>
            <p:cNvSpPr>
              <a:spLocks noChangeArrowheads="1"/>
            </p:cNvSpPr>
            <p:nvPr/>
          </p:nvSpPr>
          <p:spPr bwMode="auto">
            <a:xfrm>
              <a:off x="3010" y="1016"/>
              <a:ext cx="472"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1600" b="1">
                  <a:latin typeface="Arial" pitchFamily="34" charset="0"/>
                  <a:ea typeface="宋体" pitchFamily="2" charset="-122"/>
                </a:rPr>
                <a:t>10500</a:t>
              </a:r>
            </a:p>
          </p:txBody>
        </p:sp>
        <p:sp>
          <p:nvSpPr>
            <p:cNvPr id="13321" name="Freeform 9"/>
            <p:cNvSpPr>
              <a:spLocks/>
            </p:cNvSpPr>
            <p:nvPr/>
          </p:nvSpPr>
          <p:spPr bwMode="auto">
            <a:xfrm>
              <a:off x="2715" y="1280"/>
              <a:ext cx="833" cy="92"/>
            </a:xfrm>
            <a:custGeom>
              <a:avLst/>
              <a:gdLst>
                <a:gd name="T0" fmla="*/ 832 w 833"/>
                <a:gd name="T1" fmla="*/ 91 h 92"/>
                <a:gd name="T2" fmla="*/ 832 w 833"/>
                <a:gd name="T3" fmla="*/ 0 h 92"/>
                <a:gd name="T4" fmla="*/ 0 w 833"/>
                <a:gd name="T5" fmla="*/ 0 h 92"/>
              </a:gdLst>
              <a:ahLst/>
              <a:cxnLst>
                <a:cxn ang="0">
                  <a:pos x="T0" y="T1"/>
                </a:cxn>
                <a:cxn ang="0">
                  <a:pos x="T2" y="T3"/>
                </a:cxn>
                <a:cxn ang="0">
                  <a:pos x="T4" y="T5"/>
                </a:cxn>
              </a:cxnLst>
              <a:rect l="0" t="0" r="r" b="b"/>
              <a:pathLst>
                <a:path w="833" h="92">
                  <a:moveTo>
                    <a:pt x="832" y="91"/>
                  </a:moveTo>
                  <a:lnTo>
                    <a:pt x="832" y="0"/>
                  </a:lnTo>
                  <a:lnTo>
                    <a:pt x="0"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31" name="Rectangle 19"/>
          <p:cNvSpPr>
            <a:spLocks noChangeArrowheads="1"/>
          </p:cNvSpPr>
          <p:nvPr/>
        </p:nvSpPr>
        <p:spPr bwMode="auto">
          <a:xfrm>
            <a:off x="3251200" y="3396754"/>
            <a:ext cx="3670300" cy="9144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3333"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4615954"/>
            <a:ext cx="67913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3334"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6195517"/>
            <a:ext cx="67818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922338" y="1857546"/>
            <a:ext cx="6176292" cy="400110"/>
          </a:xfrm>
          <a:prstGeom prst="rect">
            <a:avLst/>
          </a:prstGeom>
          <a:noFill/>
        </p:spPr>
        <p:txBody>
          <a:bodyPr wrap="square" rtlCol="0">
            <a:spAutoFit/>
          </a:bodyPr>
          <a:lstStyle/>
          <a:p>
            <a:r>
              <a:rPr lang="zh-CN" altLang="en-US" sz="2000" b="1" dirty="0" smtClean="0"/>
              <a:t>问题：查询工资大于</a:t>
            </a:r>
            <a:r>
              <a:rPr lang="en-US" altLang="zh-CN" sz="2000" b="1" dirty="0" smtClean="0"/>
              <a:t>149</a:t>
            </a:r>
            <a:r>
              <a:rPr lang="zh-CN" altLang="en-US" sz="2000" b="1" dirty="0" smtClean="0"/>
              <a:t>号员工工资的员工的信息</a:t>
            </a:r>
            <a:endParaRPr lang="zh-CN" altLang="en-US" sz="2000" b="1" dirty="0"/>
          </a:p>
        </p:txBody>
      </p:sp>
    </p:spTree>
    <p:extLst>
      <p:ext uri="{BB962C8B-B14F-4D97-AF65-F5344CB8AC3E}">
        <p14:creationId xmlns:p14="http://schemas.microsoft.com/office/powerpoint/2010/main" val="3096309636"/>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15363" name="Rectangle 3"/>
          <p:cNvSpPr>
            <a:spLocks noGrp="1" noChangeArrowheads="1"/>
          </p:cNvSpPr>
          <p:nvPr>
            <p:ph type="title"/>
          </p:nvPr>
        </p:nvSpPr>
        <p:spPr>
          <a:xfrm>
            <a:off x="457200" y="692696"/>
            <a:ext cx="8229600" cy="1143000"/>
          </a:xfrm>
          <a:noFill/>
          <a:ln/>
        </p:spPr>
        <p:txBody>
          <a:bodyPr>
            <a:normAutofit/>
          </a:bodyPr>
          <a:lstStyle/>
          <a:p>
            <a:r>
              <a:rPr lang="zh-CN" altLang="en-US" sz="3600" b="1" dirty="0" smtClean="0">
                <a:ea typeface="宋体" pitchFamily="2" charset="-122"/>
              </a:rPr>
              <a:t>一、多</a:t>
            </a:r>
            <a:r>
              <a:rPr lang="zh-CN" altLang="en-US" sz="3600" b="1" dirty="0">
                <a:ea typeface="宋体" pitchFamily="2" charset="-122"/>
              </a:rPr>
              <a:t>列子查询</a:t>
            </a:r>
          </a:p>
        </p:txBody>
      </p:sp>
      <p:sp>
        <p:nvSpPr>
          <p:cNvPr id="15371" name="Rectangle 11"/>
          <p:cNvSpPr>
            <a:spLocks noChangeArrowheads="1"/>
          </p:cNvSpPr>
          <p:nvPr/>
        </p:nvSpPr>
        <p:spPr bwMode="auto">
          <a:xfrm>
            <a:off x="1522413" y="1796008"/>
            <a:ext cx="6097587" cy="262096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pPr>
            <a:endParaRPr lang="zh-CN" altLang="en-US">
              <a:latin typeface="Arial" pitchFamily="34" charset="0"/>
              <a:ea typeface="宋体" pitchFamily="2" charset="-122"/>
            </a:endParaRPr>
          </a:p>
        </p:txBody>
      </p:sp>
      <p:sp>
        <p:nvSpPr>
          <p:cNvPr id="15373" name="Rectangle 13"/>
          <p:cNvSpPr>
            <a:spLocks noChangeArrowheads="1"/>
          </p:cNvSpPr>
          <p:nvPr/>
        </p:nvSpPr>
        <p:spPr bwMode="auto">
          <a:xfrm>
            <a:off x="1534485" y="1808708"/>
            <a:ext cx="2029403" cy="51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2400" b="1" dirty="0">
                <a:solidFill>
                  <a:srgbClr val="3706EA"/>
                </a:solidFill>
                <a:latin typeface="Courier New" panose="02070309020205020404" pitchFamily="49" charset="0"/>
                <a:ea typeface="宋体" pitchFamily="2" charset="-122"/>
                <a:cs typeface="Courier New" panose="02070309020205020404" pitchFamily="49" charset="0"/>
              </a:rPr>
              <a:t>Main query</a:t>
            </a:r>
          </a:p>
        </p:txBody>
      </p:sp>
      <p:sp>
        <p:nvSpPr>
          <p:cNvPr id="15374" name="Rectangle 14"/>
          <p:cNvSpPr>
            <a:spLocks noChangeArrowheads="1"/>
          </p:cNvSpPr>
          <p:nvPr/>
        </p:nvSpPr>
        <p:spPr bwMode="auto">
          <a:xfrm>
            <a:off x="1555812" y="2227808"/>
            <a:ext cx="4456348" cy="35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1500" b="1" dirty="0">
                <a:latin typeface="Courier New" panose="02070309020205020404" pitchFamily="49" charset="0"/>
                <a:ea typeface="宋体" pitchFamily="2" charset="-122"/>
                <a:cs typeface="Courier New" panose="02070309020205020404" pitchFamily="49" charset="0"/>
              </a:rPr>
              <a:t>WHERE (MANAGER_ID, DEPARTMENT_ID)  IN</a:t>
            </a:r>
          </a:p>
        </p:txBody>
      </p:sp>
      <p:sp>
        <p:nvSpPr>
          <p:cNvPr id="15375" name="Rectangle 15"/>
          <p:cNvSpPr>
            <a:spLocks noChangeArrowheads="1"/>
          </p:cNvSpPr>
          <p:nvPr/>
        </p:nvSpPr>
        <p:spPr bwMode="auto">
          <a:xfrm>
            <a:off x="3546383" y="2851696"/>
            <a:ext cx="1660711" cy="51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zh-CN" sz="2400" b="1" dirty="0" err="1">
                <a:solidFill>
                  <a:srgbClr val="3706EA"/>
                </a:solidFill>
                <a:latin typeface="Courier New" panose="02070309020205020404" pitchFamily="49" charset="0"/>
                <a:ea typeface="宋体" pitchFamily="2" charset="-122"/>
                <a:cs typeface="Courier New" panose="02070309020205020404" pitchFamily="49" charset="0"/>
              </a:rPr>
              <a:t>Subquery</a:t>
            </a:r>
            <a:endParaRPr lang="en-US" altLang="zh-CN" sz="2000" b="1" dirty="0">
              <a:solidFill>
                <a:srgbClr val="3706EA"/>
              </a:solidFill>
              <a:latin typeface="Courier New" panose="02070309020205020404" pitchFamily="49" charset="0"/>
              <a:ea typeface="宋体" pitchFamily="2" charset="-122"/>
              <a:cs typeface="Courier New" panose="02070309020205020404" pitchFamily="49" charset="0"/>
            </a:endParaRPr>
          </a:p>
        </p:txBody>
      </p:sp>
      <p:sp>
        <p:nvSpPr>
          <p:cNvPr id="15376" name="Rectangle 16"/>
          <p:cNvSpPr>
            <a:spLocks noChangeArrowheads="1"/>
          </p:cNvSpPr>
          <p:nvPr/>
        </p:nvSpPr>
        <p:spPr bwMode="auto">
          <a:xfrm>
            <a:off x="3814763" y="3264446"/>
            <a:ext cx="2290762"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20000"/>
              </a:lnSpc>
              <a:spcBef>
                <a:spcPct val="60000"/>
              </a:spcBef>
              <a:tabLst>
                <a:tab pos="1714500" algn="l"/>
              </a:tabLst>
            </a:pPr>
            <a:r>
              <a:rPr lang="en-US" altLang="zh-CN" sz="1800" b="1">
                <a:latin typeface="Arial" pitchFamily="34" charset="0"/>
                <a:ea typeface="宋体" pitchFamily="2" charset="-122"/>
              </a:rPr>
              <a:t>100             90</a:t>
            </a:r>
            <a:br>
              <a:rPr lang="en-US" altLang="zh-CN" sz="1800" b="1">
                <a:latin typeface="Arial" pitchFamily="34" charset="0"/>
                <a:ea typeface="宋体" pitchFamily="2" charset="-122"/>
              </a:rPr>
            </a:br>
            <a:r>
              <a:rPr lang="en-US" altLang="zh-CN" sz="1800" b="1">
                <a:latin typeface="Arial" pitchFamily="34" charset="0"/>
                <a:ea typeface="宋体" pitchFamily="2" charset="-122"/>
              </a:rPr>
              <a:t>102             60</a:t>
            </a:r>
            <a:br>
              <a:rPr lang="en-US" altLang="zh-CN" sz="1800" b="1">
                <a:latin typeface="Arial" pitchFamily="34" charset="0"/>
                <a:ea typeface="宋体" pitchFamily="2" charset="-122"/>
              </a:rPr>
            </a:br>
            <a:r>
              <a:rPr lang="en-US" altLang="zh-CN" sz="1800" b="1">
                <a:latin typeface="Arial" pitchFamily="34" charset="0"/>
                <a:ea typeface="宋体" pitchFamily="2" charset="-122"/>
              </a:rPr>
              <a:t>124             50</a:t>
            </a:r>
          </a:p>
        </p:txBody>
      </p:sp>
      <p:sp>
        <p:nvSpPr>
          <p:cNvPr id="15377" name="Freeform 17"/>
          <p:cNvSpPr>
            <a:spLocks/>
          </p:cNvSpPr>
          <p:nvPr/>
        </p:nvSpPr>
        <p:spPr bwMode="auto">
          <a:xfrm>
            <a:off x="5868144" y="2484438"/>
            <a:ext cx="1133475" cy="944562"/>
          </a:xfrm>
          <a:custGeom>
            <a:avLst/>
            <a:gdLst>
              <a:gd name="T0" fmla="*/ 0 w 714"/>
              <a:gd name="T1" fmla="*/ 594 h 595"/>
              <a:gd name="T2" fmla="*/ 713 w 714"/>
              <a:gd name="T3" fmla="*/ 594 h 595"/>
              <a:gd name="T4" fmla="*/ 713 w 714"/>
              <a:gd name="T5" fmla="*/ 0 h 595"/>
              <a:gd name="T6" fmla="*/ 402 w 714"/>
              <a:gd name="T7" fmla="*/ 0 h 595"/>
            </a:gdLst>
            <a:ahLst/>
            <a:cxnLst>
              <a:cxn ang="0">
                <a:pos x="T0" y="T1"/>
              </a:cxn>
              <a:cxn ang="0">
                <a:pos x="T2" y="T3"/>
              </a:cxn>
              <a:cxn ang="0">
                <a:pos x="T4" y="T5"/>
              </a:cxn>
              <a:cxn ang="0">
                <a:pos x="T6" y="T7"/>
              </a:cxn>
            </a:cxnLst>
            <a:rect l="0" t="0" r="r" b="b"/>
            <a:pathLst>
              <a:path w="714" h="595">
                <a:moveTo>
                  <a:pt x="0" y="594"/>
                </a:moveTo>
                <a:lnTo>
                  <a:pt x="713" y="594"/>
                </a:lnTo>
                <a:lnTo>
                  <a:pt x="713" y="0"/>
                </a:lnTo>
                <a:lnTo>
                  <a:pt x="402"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Freeform 18"/>
          <p:cNvSpPr>
            <a:spLocks/>
          </p:cNvSpPr>
          <p:nvPr/>
        </p:nvSpPr>
        <p:spPr bwMode="auto">
          <a:xfrm>
            <a:off x="5868144" y="2262733"/>
            <a:ext cx="1401763" cy="1554163"/>
          </a:xfrm>
          <a:custGeom>
            <a:avLst/>
            <a:gdLst>
              <a:gd name="T0" fmla="*/ 0 w 883"/>
              <a:gd name="T1" fmla="*/ 978 h 979"/>
              <a:gd name="T2" fmla="*/ 882 w 883"/>
              <a:gd name="T3" fmla="*/ 978 h 979"/>
              <a:gd name="T4" fmla="*/ 882 w 883"/>
              <a:gd name="T5" fmla="*/ 0 h 979"/>
              <a:gd name="T6" fmla="*/ 384 w 883"/>
              <a:gd name="T7" fmla="*/ 0 h 979"/>
            </a:gdLst>
            <a:ahLst/>
            <a:cxnLst>
              <a:cxn ang="0">
                <a:pos x="T0" y="T1"/>
              </a:cxn>
              <a:cxn ang="0">
                <a:pos x="T2" y="T3"/>
              </a:cxn>
              <a:cxn ang="0">
                <a:pos x="T4" y="T5"/>
              </a:cxn>
              <a:cxn ang="0">
                <a:pos x="T6" y="T7"/>
              </a:cxn>
            </a:cxnLst>
            <a:rect l="0" t="0" r="r" b="b"/>
            <a:pathLst>
              <a:path w="883" h="979">
                <a:moveTo>
                  <a:pt x="0" y="978"/>
                </a:moveTo>
                <a:lnTo>
                  <a:pt x="882" y="978"/>
                </a:lnTo>
                <a:lnTo>
                  <a:pt x="882" y="0"/>
                </a:lnTo>
                <a:lnTo>
                  <a:pt x="384"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9" name="Freeform 19"/>
          <p:cNvSpPr>
            <a:spLocks/>
          </p:cNvSpPr>
          <p:nvPr/>
        </p:nvSpPr>
        <p:spPr bwMode="auto">
          <a:xfrm>
            <a:off x="5868144" y="2027783"/>
            <a:ext cx="1525588" cy="2154238"/>
          </a:xfrm>
          <a:custGeom>
            <a:avLst/>
            <a:gdLst>
              <a:gd name="T0" fmla="*/ 0 w 961"/>
              <a:gd name="T1" fmla="*/ 1356 h 1357"/>
              <a:gd name="T2" fmla="*/ 960 w 961"/>
              <a:gd name="T3" fmla="*/ 1356 h 1357"/>
              <a:gd name="T4" fmla="*/ 960 w 961"/>
              <a:gd name="T5" fmla="*/ 0 h 1357"/>
              <a:gd name="T6" fmla="*/ 276 w 961"/>
              <a:gd name="T7" fmla="*/ 0 h 1357"/>
            </a:gdLst>
            <a:ahLst/>
            <a:cxnLst>
              <a:cxn ang="0">
                <a:pos x="T0" y="T1"/>
              </a:cxn>
              <a:cxn ang="0">
                <a:pos x="T2" y="T3"/>
              </a:cxn>
              <a:cxn ang="0">
                <a:pos x="T4" y="T5"/>
              </a:cxn>
              <a:cxn ang="0">
                <a:pos x="T6" y="T7"/>
              </a:cxn>
            </a:cxnLst>
            <a:rect l="0" t="0" r="r" b="b"/>
            <a:pathLst>
              <a:path w="961" h="1357">
                <a:moveTo>
                  <a:pt x="0" y="1356"/>
                </a:moveTo>
                <a:lnTo>
                  <a:pt x="960" y="1356"/>
                </a:lnTo>
                <a:lnTo>
                  <a:pt x="960" y="0"/>
                </a:lnTo>
                <a:lnTo>
                  <a:pt x="276"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Rectangle 20"/>
          <p:cNvSpPr>
            <a:spLocks noChangeArrowheads="1"/>
          </p:cNvSpPr>
          <p:nvPr/>
        </p:nvSpPr>
        <p:spPr bwMode="auto">
          <a:xfrm>
            <a:off x="1522413" y="5139467"/>
            <a:ext cx="6488113" cy="4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defTabSz="346075">
              <a:lnSpc>
                <a:spcPct val="95000"/>
              </a:lnSpc>
              <a:spcBef>
                <a:spcPct val="35000"/>
              </a:spcBef>
              <a:tabLst>
                <a:tab pos="571500" algn="l"/>
              </a:tabLst>
            </a:pPr>
            <a:r>
              <a:rPr lang="zh-CN" altLang="en-US" sz="2400" b="1" dirty="0">
                <a:latin typeface="Arial" pitchFamily="34" charset="0"/>
                <a:ea typeface="宋体" pitchFamily="2" charset="-122"/>
              </a:rPr>
              <a:t>主查询与子查询返回的</a:t>
            </a:r>
            <a:r>
              <a:rPr lang="zh-CN" altLang="en-US" sz="2400" b="1" dirty="0">
                <a:solidFill>
                  <a:srgbClr val="FF0000"/>
                </a:solidFill>
                <a:latin typeface="Arial" pitchFamily="34" charset="0"/>
                <a:ea typeface="宋体" pitchFamily="2" charset="-122"/>
              </a:rPr>
              <a:t>多个列</a:t>
            </a:r>
            <a:r>
              <a:rPr lang="zh-CN" altLang="en-US" sz="2400" b="1" dirty="0">
                <a:latin typeface="Arial" pitchFamily="34" charset="0"/>
                <a:ea typeface="宋体" pitchFamily="2" charset="-122"/>
              </a:rPr>
              <a:t>进行比较</a:t>
            </a:r>
          </a:p>
        </p:txBody>
      </p:sp>
    </p:spTree>
    <p:extLst>
      <p:ext uri="{BB962C8B-B14F-4D97-AF65-F5344CB8AC3E}">
        <p14:creationId xmlns:p14="http://schemas.microsoft.com/office/powerpoint/2010/main" val="147846821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zh-CN" altLang="en-US">
              <a:solidFill>
                <a:schemeClr val="tx1"/>
              </a:solidFill>
              <a:latin typeface="Arial" pitchFamily="34" charset="0"/>
              <a:ea typeface="宋体" pitchFamily="2" charset="-122"/>
            </a:endParaRPr>
          </a:p>
        </p:txBody>
      </p:sp>
      <p:sp>
        <p:nvSpPr>
          <p:cNvPr id="17411" name="Rectangle 3"/>
          <p:cNvSpPr>
            <a:spLocks noGrp="1" noChangeArrowheads="1"/>
          </p:cNvSpPr>
          <p:nvPr>
            <p:ph type="title"/>
          </p:nvPr>
        </p:nvSpPr>
        <p:spPr>
          <a:xfrm>
            <a:off x="457200" y="692696"/>
            <a:ext cx="8229600" cy="1143000"/>
          </a:xfrm>
          <a:noFill/>
          <a:ln/>
        </p:spPr>
        <p:txBody>
          <a:bodyPr>
            <a:normAutofit/>
          </a:bodyPr>
          <a:lstStyle/>
          <a:p>
            <a:r>
              <a:rPr lang="zh-CN" altLang="en-US" sz="3600" b="1" dirty="0">
                <a:ea typeface="宋体" pitchFamily="2" charset="-122"/>
              </a:rPr>
              <a:t>列比较</a:t>
            </a:r>
          </a:p>
        </p:txBody>
      </p:sp>
      <p:sp>
        <p:nvSpPr>
          <p:cNvPr id="17412" name="Rectangle 4"/>
          <p:cNvSpPr>
            <a:spLocks noGrp="1" noChangeArrowheads="1"/>
          </p:cNvSpPr>
          <p:nvPr>
            <p:ph type="body" idx="1"/>
          </p:nvPr>
        </p:nvSpPr>
        <p:spPr>
          <a:xfrm>
            <a:off x="1259632" y="2204864"/>
            <a:ext cx="5785519" cy="1783581"/>
          </a:xfrm>
          <a:noFill/>
          <a:ln/>
        </p:spPr>
        <p:txBody>
          <a:bodyPr>
            <a:normAutofit fontScale="92500" lnSpcReduction="10000"/>
          </a:bodyPr>
          <a:lstStyle/>
          <a:p>
            <a:pPr>
              <a:lnSpc>
                <a:spcPct val="120000"/>
              </a:lnSpc>
              <a:spcBef>
                <a:spcPct val="0"/>
              </a:spcBef>
              <a:buFont typeface="Arial" pitchFamily="34" charset="0"/>
              <a:buNone/>
            </a:pPr>
            <a:r>
              <a:rPr lang="zh-CN" altLang="en-US" dirty="0">
                <a:ea typeface="宋体" pitchFamily="2" charset="-122"/>
              </a:rPr>
              <a:t>多列子查询中的比较分为两种</a:t>
            </a:r>
            <a:r>
              <a:rPr lang="en-US" altLang="zh-CN" dirty="0">
                <a:ea typeface="宋体" pitchFamily="2" charset="-122"/>
              </a:rPr>
              <a:t>:</a:t>
            </a:r>
          </a:p>
          <a:p>
            <a:pPr>
              <a:lnSpc>
                <a:spcPct val="120000"/>
              </a:lnSpc>
            </a:pPr>
            <a:r>
              <a:rPr lang="en-US" altLang="zh-CN" dirty="0">
                <a:ea typeface="宋体" pitchFamily="2" charset="-122"/>
              </a:rPr>
              <a:t> </a:t>
            </a:r>
            <a:r>
              <a:rPr lang="zh-CN" altLang="en-US" dirty="0">
                <a:ea typeface="宋体" pitchFamily="2" charset="-122"/>
              </a:rPr>
              <a:t>成对比较</a:t>
            </a:r>
          </a:p>
          <a:p>
            <a:pPr>
              <a:lnSpc>
                <a:spcPct val="120000"/>
              </a:lnSpc>
            </a:pPr>
            <a:r>
              <a:rPr lang="zh-CN" altLang="en-US" dirty="0">
                <a:ea typeface="宋体" pitchFamily="2" charset="-122"/>
              </a:rPr>
              <a:t>不成对比较</a:t>
            </a:r>
            <a:endParaRPr lang="en-US" altLang="zh-CN" dirty="0">
              <a:ea typeface="宋体" pitchFamily="2" charset="-122"/>
            </a:endParaRPr>
          </a:p>
        </p:txBody>
      </p:sp>
    </p:spTree>
    <p:extLst>
      <p:ext uri="{BB962C8B-B14F-4D97-AF65-F5344CB8AC3E}">
        <p14:creationId xmlns:p14="http://schemas.microsoft.com/office/powerpoint/2010/main" val="2065492529"/>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539750" y="2852936"/>
            <a:ext cx="7899400" cy="20193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itchFamily="49" charset="0"/>
              <a:ea typeface="宋体" pitchFamily="2" charset="-122"/>
            </a:endParaRPr>
          </a:p>
          <a:p>
            <a:pPr>
              <a:tabLst>
                <a:tab pos="1200150" algn="l"/>
              </a:tabLst>
            </a:pPr>
            <a:endParaRPr lang="zh-CN" altLang="en-US" sz="1800" b="1">
              <a:latin typeface="Courier New" pitchFamily="49" charset="0"/>
              <a:ea typeface="宋体" pitchFamily="2" charset="-122"/>
            </a:endParaRPr>
          </a:p>
        </p:txBody>
      </p:sp>
      <p:sp>
        <p:nvSpPr>
          <p:cNvPr id="19461" name="Rectangle 5"/>
          <p:cNvSpPr>
            <a:spLocks noGrp="1" noChangeArrowheads="1"/>
          </p:cNvSpPr>
          <p:nvPr>
            <p:ph type="title"/>
          </p:nvPr>
        </p:nvSpPr>
        <p:spPr>
          <a:xfrm>
            <a:off x="901700" y="692696"/>
            <a:ext cx="7554913" cy="936104"/>
          </a:xfrm>
          <a:noFill/>
          <a:ln/>
        </p:spPr>
        <p:txBody>
          <a:bodyPr>
            <a:normAutofit/>
          </a:bodyPr>
          <a:lstStyle/>
          <a:p>
            <a:r>
              <a:rPr lang="zh-CN" altLang="en-US" sz="3600" b="1" dirty="0">
                <a:ea typeface="宋体" pitchFamily="2" charset="-122"/>
              </a:rPr>
              <a:t>成对比较举例</a:t>
            </a:r>
          </a:p>
        </p:txBody>
      </p:sp>
      <p:sp>
        <p:nvSpPr>
          <p:cNvPr id="19463" name="Rectangle 7"/>
          <p:cNvSpPr>
            <a:spLocks noChangeArrowheads="1"/>
          </p:cNvSpPr>
          <p:nvPr/>
        </p:nvSpPr>
        <p:spPr bwMode="auto">
          <a:xfrm>
            <a:off x="508000" y="2822479"/>
            <a:ext cx="8077200" cy="20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manager_id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FROM	employees</a:t>
            </a:r>
          </a:p>
          <a:p>
            <a:r>
              <a:rPr lang="en-US" altLang="zh-CN" sz="1800" b="1" dirty="0">
                <a:latin typeface="Courier New" pitchFamily="49" charset="0"/>
                <a:ea typeface="宋体" pitchFamily="2" charset="-122"/>
              </a:rPr>
              <a:t>WHERE  (</a:t>
            </a:r>
            <a:r>
              <a:rPr lang="en-US" altLang="zh-CN" sz="1800" b="1" dirty="0" err="1">
                <a:latin typeface="Courier New" pitchFamily="49" charset="0"/>
                <a:ea typeface="宋体" pitchFamily="2" charset="-122"/>
              </a:rPr>
              <a:t>manager_id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IN</a:t>
            </a:r>
          </a:p>
          <a:p>
            <a:r>
              <a:rPr lang="en-US" altLang="zh-CN" sz="1800" b="1" dirty="0">
                <a:latin typeface="Courier New" pitchFamily="49" charset="0"/>
                <a:ea typeface="宋体" pitchFamily="2" charset="-122"/>
              </a:rPr>
              <a:t>                      (SELECT </a:t>
            </a:r>
            <a:r>
              <a:rPr lang="en-US" altLang="zh-CN" sz="1800" b="1" dirty="0" err="1">
                <a:latin typeface="Courier New" pitchFamily="49" charset="0"/>
                <a:ea typeface="宋体" pitchFamily="2" charset="-122"/>
              </a:rPr>
              <a:t>manager_id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                       FROM   employees</a:t>
            </a:r>
          </a:p>
          <a:p>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IN (</a:t>
            </a:r>
            <a:r>
              <a:rPr lang="en-US" altLang="zh-CN" sz="1800" b="1" dirty="0" smtClean="0">
                <a:latin typeface="Courier New" pitchFamily="49" charset="0"/>
                <a:ea typeface="宋体" pitchFamily="2" charset="-122"/>
              </a:rPr>
              <a:t>141,174</a:t>
            </a:r>
            <a:r>
              <a:rPr lang="en-US" altLang="zh-CN" sz="1800" b="1" dirty="0">
                <a:latin typeface="Courier New" pitchFamily="49" charset="0"/>
                <a:ea typeface="宋体" pitchFamily="2" charset="-122"/>
              </a:rPr>
              <a:t>))</a:t>
            </a:r>
          </a:p>
          <a:p>
            <a:r>
              <a:rPr lang="en-US" altLang="zh-CN" sz="1800" b="1" dirty="0">
                <a:latin typeface="Courier New" pitchFamily="49" charset="0"/>
                <a:ea typeface="宋体" pitchFamily="2" charset="-122"/>
              </a:rPr>
              <a:t>AND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NOT IN (</a:t>
            </a:r>
            <a:r>
              <a:rPr lang="en-US" altLang="zh-CN" sz="1800" b="1" dirty="0" smtClean="0">
                <a:latin typeface="Courier New" pitchFamily="49" charset="0"/>
                <a:ea typeface="宋体" pitchFamily="2" charset="-122"/>
              </a:rPr>
              <a:t>141,174</a:t>
            </a:r>
            <a:r>
              <a:rPr lang="en-US" altLang="zh-CN" sz="1800" b="1" dirty="0">
                <a:latin typeface="Courier New" pitchFamily="49" charset="0"/>
                <a:ea typeface="宋体" pitchFamily="2" charset="-122"/>
              </a:rPr>
              <a:t>);</a:t>
            </a:r>
          </a:p>
        </p:txBody>
      </p:sp>
      <p:sp>
        <p:nvSpPr>
          <p:cNvPr id="19471" name="Rectangle 15"/>
          <p:cNvSpPr>
            <a:spLocks noChangeArrowheads="1"/>
          </p:cNvSpPr>
          <p:nvPr/>
        </p:nvSpPr>
        <p:spPr bwMode="auto">
          <a:xfrm>
            <a:off x="3556000" y="3719204"/>
            <a:ext cx="4724400" cy="7620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498787" y="1772816"/>
            <a:ext cx="8077200" cy="769441"/>
          </a:xfrm>
          <a:prstGeom prst="rect">
            <a:avLst/>
          </a:prstGeom>
          <a:noFill/>
        </p:spPr>
        <p:txBody>
          <a:bodyPr wrap="square" rtlCol="0">
            <a:spAutoFit/>
          </a:bodyPr>
          <a:lstStyle/>
          <a:p>
            <a:r>
              <a:rPr lang="zh-CN" altLang="en-US" sz="2200" b="1" dirty="0" smtClean="0"/>
              <a:t>问题：查询与</a:t>
            </a:r>
            <a:r>
              <a:rPr lang="en-US" altLang="zh-CN" sz="2200" b="1" dirty="0" smtClean="0"/>
              <a:t>141</a:t>
            </a:r>
            <a:r>
              <a:rPr lang="zh-CN" altLang="en-US" sz="2200" b="1" dirty="0" smtClean="0"/>
              <a:t>号或</a:t>
            </a:r>
            <a:r>
              <a:rPr lang="en-US" altLang="zh-CN" sz="2200" b="1" dirty="0" smtClean="0"/>
              <a:t>174</a:t>
            </a:r>
            <a:r>
              <a:rPr lang="zh-CN" altLang="en-US" sz="2200" b="1" dirty="0" smtClean="0"/>
              <a:t>号员工的</a:t>
            </a:r>
            <a:r>
              <a:rPr lang="en-US" altLang="zh-CN" sz="2200" b="1" dirty="0" err="1" smtClean="0"/>
              <a:t>manager_id</a:t>
            </a:r>
            <a:r>
              <a:rPr lang="zh-CN" altLang="en-US" sz="2200" b="1" dirty="0" smtClean="0"/>
              <a:t>和</a:t>
            </a:r>
            <a:r>
              <a:rPr lang="en-US" altLang="zh-CN" sz="2200" b="1" dirty="0" err="1" smtClean="0"/>
              <a:t>department_id</a:t>
            </a:r>
            <a:r>
              <a:rPr lang="zh-CN" altLang="en-US" sz="2200" b="1" dirty="0" smtClean="0"/>
              <a:t>相同的其他员工的</a:t>
            </a:r>
            <a:r>
              <a:rPr lang="en-US" altLang="zh-CN" sz="2200" b="1" dirty="0" err="1" smtClean="0"/>
              <a:t>employee_id</a:t>
            </a:r>
            <a:r>
              <a:rPr lang="en-US" altLang="zh-CN" sz="2200" b="1" dirty="0" smtClean="0"/>
              <a:t>, </a:t>
            </a:r>
            <a:r>
              <a:rPr lang="en-US" altLang="zh-CN" sz="2200" b="1" dirty="0" err="1" smtClean="0"/>
              <a:t>manager_id</a:t>
            </a:r>
            <a:r>
              <a:rPr lang="en-US" altLang="zh-CN" sz="2200" b="1" dirty="0" smtClean="0"/>
              <a:t>, </a:t>
            </a:r>
            <a:r>
              <a:rPr lang="en-US" altLang="zh-CN" sz="2200" b="1" dirty="0" err="1" smtClean="0"/>
              <a:t>department_id</a:t>
            </a:r>
            <a:r>
              <a:rPr lang="en-US" altLang="zh-CN" sz="2200" b="1" dirty="0" smtClean="0"/>
              <a:t>  </a:t>
            </a:r>
            <a:endParaRPr lang="zh-CN" altLang="en-US" sz="2200" b="1" dirty="0"/>
          </a:p>
        </p:txBody>
      </p:sp>
    </p:spTree>
    <p:extLst>
      <p:ext uri="{BB962C8B-B14F-4D97-AF65-F5344CB8AC3E}">
        <p14:creationId xmlns:p14="http://schemas.microsoft.com/office/powerpoint/2010/main" val="3246908600"/>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495300" y="1924596"/>
            <a:ext cx="7797800" cy="3352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endParaRPr lang="zh-CN" altLang="en-US" sz="1800" b="1">
              <a:latin typeface="Courier New" pitchFamily="49" charset="0"/>
              <a:ea typeface="宋体" pitchFamily="2" charset="-122"/>
            </a:endParaRPr>
          </a:p>
          <a:p>
            <a:pPr>
              <a:tabLst>
                <a:tab pos="1200150" algn="l"/>
              </a:tabLst>
            </a:pPr>
            <a:endParaRPr lang="zh-CN" altLang="en-US" sz="1800" b="1">
              <a:latin typeface="Courier New" pitchFamily="49" charset="0"/>
              <a:ea typeface="宋体" pitchFamily="2" charset="-122"/>
            </a:endParaRPr>
          </a:p>
        </p:txBody>
      </p:sp>
      <p:sp>
        <p:nvSpPr>
          <p:cNvPr id="21510" name="Rectangle 6"/>
          <p:cNvSpPr>
            <a:spLocks noGrp="1" noChangeArrowheads="1"/>
          </p:cNvSpPr>
          <p:nvPr>
            <p:ph type="title"/>
          </p:nvPr>
        </p:nvSpPr>
        <p:spPr>
          <a:xfrm>
            <a:off x="914400" y="692696"/>
            <a:ext cx="7299325" cy="881063"/>
          </a:xfrm>
          <a:noFill/>
          <a:ln/>
        </p:spPr>
        <p:txBody>
          <a:bodyPr>
            <a:normAutofit/>
          </a:bodyPr>
          <a:lstStyle/>
          <a:p>
            <a:r>
              <a:rPr lang="zh-CN" altLang="en-US" sz="3600" b="1" dirty="0">
                <a:ea typeface="宋体" pitchFamily="2" charset="-122"/>
              </a:rPr>
              <a:t>不成对比较举例</a:t>
            </a:r>
          </a:p>
        </p:txBody>
      </p:sp>
      <p:sp>
        <p:nvSpPr>
          <p:cNvPr id="21511" name="Rectangle 7"/>
          <p:cNvSpPr>
            <a:spLocks noChangeArrowheads="1"/>
          </p:cNvSpPr>
          <p:nvPr/>
        </p:nvSpPr>
        <p:spPr bwMode="auto">
          <a:xfrm>
            <a:off x="571500" y="2229396"/>
            <a:ext cx="7677150"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US" altLang="zh-CN" sz="1800" b="1" dirty="0">
                <a:latin typeface="Courier New" pitchFamily="49" charset="0"/>
                <a:ea typeface="宋体" pitchFamily="2" charset="-122"/>
              </a:rPr>
              <a:t>SELECT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manager_id</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FROM    employees</a:t>
            </a:r>
          </a:p>
          <a:p>
            <a:r>
              <a:rPr lang="en-US" altLang="zh-CN" sz="1800" b="1" dirty="0">
                <a:latin typeface="Courier New" pitchFamily="49" charset="0"/>
                <a:ea typeface="宋体" pitchFamily="2" charset="-122"/>
              </a:rPr>
              <a:t>WHERE   </a:t>
            </a:r>
            <a:r>
              <a:rPr lang="en-US" altLang="zh-CN" sz="1800" b="1" dirty="0" err="1">
                <a:latin typeface="Courier New" pitchFamily="49" charset="0"/>
                <a:ea typeface="宋体" pitchFamily="2" charset="-122"/>
              </a:rPr>
              <a:t>manager_id</a:t>
            </a:r>
            <a:r>
              <a:rPr lang="en-US" altLang="zh-CN" sz="1800" b="1" dirty="0">
                <a:latin typeface="Courier New" pitchFamily="49" charset="0"/>
                <a:ea typeface="宋体" pitchFamily="2" charset="-122"/>
              </a:rPr>
              <a:t> IN </a:t>
            </a:r>
            <a:br>
              <a:rPr lang="en-US" altLang="zh-CN" sz="1800" b="1" dirty="0">
                <a:latin typeface="Courier New" pitchFamily="49" charset="0"/>
                <a:ea typeface="宋体" pitchFamily="2" charset="-122"/>
              </a:rPr>
            </a:br>
            <a:r>
              <a:rPr lang="en-US" altLang="zh-CN" sz="1800" b="1" dirty="0">
                <a:latin typeface="Courier New" pitchFamily="49" charset="0"/>
                <a:ea typeface="宋体" pitchFamily="2" charset="-122"/>
              </a:rPr>
              <a:t>                  (SELECT  </a:t>
            </a:r>
            <a:r>
              <a:rPr lang="en-US" altLang="zh-CN" sz="1800" b="1" dirty="0" err="1">
                <a:latin typeface="Courier New" pitchFamily="49" charset="0"/>
                <a:ea typeface="宋体" pitchFamily="2" charset="-122"/>
              </a:rPr>
              <a:t>manager_id</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                   FROM    employees</a:t>
            </a:r>
          </a:p>
          <a:p>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IN (174,141))</a:t>
            </a:r>
          </a:p>
          <a:p>
            <a:r>
              <a:rPr lang="en-US" altLang="zh-CN" sz="1800" b="1" dirty="0">
                <a:latin typeface="Courier New" pitchFamily="49" charset="0"/>
                <a:ea typeface="宋体" pitchFamily="2" charset="-122"/>
              </a:rPr>
              <a:t>AND     </a:t>
            </a:r>
            <a:r>
              <a:rPr lang="en-US" altLang="zh-CN" sz="1800" b="1" dirty="0" err="1">
                <a:latin typeface="Courier New" pitchFamily="49" charset="0"/>
                <a:ea typeface="宋体" pitchFamily="2" charset="-122"/>
              </a:rPr>
              <a:t>department_id</a:t>
            </a:r>
            <a:r>
              <a:rPr lang="en-US" altLang="zh-CN" sz="1800" b="1" dirty="0">
                <a:latin typeface="Courier New" pitchFamily="49" charset="0"/>
                <a:ea typeface="宋体" pitchFamily="2" charset="-122"/>
              </a:rPr>
              <a:t> IN </a:t>
            </a:r>
            <a:br>
              <a:rPr lang="en-US" altLang="zh-CN" sz="1800" b="1" dirty="0">
                <a:latin typeface="Courier New" pitchFamily="49" charset="0"/>
                <a:ea typeface="宋体" pitchFamily="2" charset="-122"/>
              </a:rPr>
            </a:br>
            <a:r>
              <a:rPr lang="en-US" altLang="zh-CN" sz="1800" b="1" dirty="0">
                <a:latin typeface="Courier New" pitchFamily="49" charset="0"/>
                <a:ea typeface="宋体" pitchFamily="2" charset="-122"/>
              </a:rPr>
              <a:t>                  (SELECT  </a:t>
            </a:r>
            <a:r>
              <a:rPr lang="en-US" altLang="zh-CN" sz="1800" b="1" dirty="0" err="1">
                <a:latin typeface="Courier New" pitchFamily="49" charset="0"/>
                <a:ea typeface="宋体" pitchFamily="2" charset="-122"/>
              </a:rPr>
              <a:t>department_id</a:t>
            </a: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                   FROM    employees</a:t>
            </a:r>
          </a:p>
          <a:p>
            <a:r>
              <a:rPr lang="en-US" altLang="zh-CN" sz="1800" b="1" dirty="0">
                <a:latin typeface="Courier New" pitchFamily="49" charset="0"/>
                <a:ea typeface="宋体" pitchFamily="2" charset="-122"/>
              </a:rPr>
              <a:t>                   WHERE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IN (174,141))</a:t>
            </a:r>
            <a:br>
              <a:rPr lang="en-US" altLang="zh-CN" sz="1800" b="1" dirty="0">
                <a:latin typeface="Courier New" pitchFamily="49" charset="0"/>
                <a:ea typeface="宋体" pitchFamily="2" charset="-122"/>
              </a:rPr>
            </a:br>
            <a:endParaRPr lang="en-US" altLang="zh-CN" sz="1800" b="1" dirty="0">
              <a:latin typeface="Courier New" pitchFamily="49" charset="0"/>
              <a:ea typeface="宋体" pitchFamily="2" charset="-122"/>
            </a:endParaRPr>
          </a:p>
          <a:p>
            <a:r>
              <a:rPr lang="en-US" altLang="zh-CN" sz="1800" b="1" dirty="0">
                <a:latin typeface="Courier New" pitchFamily="49" charset="0"/>
                <a:ea typeface="宋体" pitchFamily="2" charset="-122"/>
              </a:rPr>
              <a:t>AND	</a:t>
            </a:r>
            <a:r>
              <a:rPr lang="en-US" altLang="zh-CN" sz="1800" b="1" dirty="0" err="1">
                <a:latin typeface="Courier New" pitchFamily="49" charset="0"/>
                <a:ea typeface="宋体" pitchFamily="2" charset="-122"/>
              </a:rPr>
              <a:t>employee_id</a:t>
            </a:r>
            <a:r>
              <a:rPr lang="en-US" altLang="zh-CN" sz="1800" b="1" dirty="0">
                <a:latin typeface="Courier New" pitchFamily="49" charset="0"/>
                <a:ea typeface="宋体" pitchFamily="2" charset="-122"/>
              </a:rPr>
              <a:t> NOT IN(174,141);</a:t>
            </a:r>
          </a:p>
        </p:txBody>
      </p:sp>
      <p:sp>
        <p:nvSpPr>
          <p:cNvPr id="21521" name="Rectangle 17"/>
          <p:cNvSpPr>
            <a:spLocks noChangeArrowheads="1"/>
          </p:cNvSpPr>
          <p:nvPr/>
        </p:nvSpPr>
        <p:spPr bwMode="auto">
          <a:xfrm>
            <a:off x="3086100" y="2762796"/>
            <a:ext cx="4724400" cy="8382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3" name="Rectangle 19"/>
          <p:cNvSpPr>
            <a:spLocks noChangeArrowheads="1"/>
          </p:cNvSpPr>
          <p:nvPr/>
        </p:nvSpPr>
        <p:spPr bwMode="auto">
          <a:xfrm>
            <a:off x="3098800" y="3905796"/>
            <a:ext cx="4724400" cy="838200"/>
          </a:xfrm>
          <a:prstGeom prst="rect">
            <a:avLst/>
          </a:prstGeom>
          <a:noFill/>
          <a:ln w="254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609034"/>
      </p:ext>
    </p:extLst>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4711</Words>
  <Application>Microsoft Office PowerPoint</Application>
  <PresentationFormat>全屏显示(4:3)</PresentationFormat>
  <Paragraphs>514</Paragraphs>
  <Slides>29</Slides>
  <Notes>27</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第14节 高级子查询</vt:lpstr>
      <vt:lpstr>目  标</vt:lpstr>
      <vt:lpstr>子查询</vt:lpstr>
      <vt:lpstr>子查询</vt:lpstr>
      <vt:lpstr>子查询应用举例</vt:lpstr>
      <vt:lpstr>一、多列子查询</vt:lpstr>
      <vt:lpstr>列比较</vt:lpstr>
      <vt:lpstr>成对比较举例</vt:lpstr>
      <vt:lpstr>不成对比较举例</vt:lpstr>
      <vt:lpstr>二、在 FROM 子句中使用子查询</vt:lpstr>
      <vt:lpstr>二、在 FROM 子句中使用子查询</vt:lpstr>
      <vt:lpstr>三、单列子查询表达式</vt:lpstr>
      <vt:lpstr>单列子查询应用举例</vt:lpstr>
      <vt:lpstr>单列子查询应用举例</vt:lpstr>
      <vt:lpstr>四、相关子查询</vt:lpstr>
      <vt:lpstr>相关子查询</vt:lpstr>
      <vt:lpstr>相关子查询举例</vt:lpstr>
      <vt:lpstr>相关子查询举例</vt:lpstr>
      <vt:lpstr>五、EXISTS 操作符</vt:lpstr>
      <vt:lpstr>EXISTS 操作符应用举例</vt:lpstr>
      <vt:lpstr>NOT EXISTS 操作符应用举例</vt:lpstr>
      <vt:lpstr>六、相关更新</vt:lpstr>
      <vt:lpstr>相关更新应用举例</vt:lpstr>
      <vt:lpstr>相关删除</vt:lpstr>
      <vt:lpstr>相关删除应用举例</vt:lpstr>
      <vt:lpstr>七、WITH 子句</vt:lpstr>
      <vt:lpstr>WITH 子句应用举例</vt:lpstr>
      <vt:lpstr>总  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shkstart</cp:lastModifiedBy>
  <cp:revision>82</cp:revision>
  <dcterms:created xsi:type="dcterms:W3CDTF">2013-03-04T07:19:04Z</dcterms:created>
  <dcterms:modified xsi:type="dcterms:W3CDTF">2014-02-17T08:42:42Z</dcterms:modified>
</cp:coreProperties>
</file>