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1"/>
  </p:notesMasterIdLst>
  <p:sldIdLst>
    <p:sldId id="339" r:id="rId2"/>
    <p:sldId id="895" r:id="rId3"/>
    <p:sldId id="1119" r:id="rId4"/>
    <p:sldId id="1002" r:id="rId5"/>
    <p:sldId id="1075" r:id="rId6"/>
    <p:sldId id="1076" r:id="rId7"/>
    <p:sldId id="1008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4" r:id="rId16"/>
    <p:sldId id="1086" r:id="rId17"/>
    <p:sldId id="1085" r:id="rId18"/>
    <p:sldId id="1087" r:id="rId19"/>
    <p:sldId id="1088" r:id="rId20"/>
    <p:sldId id="1089" r:id="rId21"/>
    <p:sldId id="1090" r:id="rId22"/>
    <p:sldId id="1092" r:id="rId23"/>
    <p:sldId id="1091" r:id="rId24"/>
    <p:sldId id="1093" r:id="rId25"/>
    <p:sldId id="1094" r:id="rId26"/>
    <p:sldId id="1095" r:id="rId27"/>
    <p:sldId id="1096" r:id="rId28"/>
    <p:sldId id="1098" r:id="rId29"/>
    <p:sldId id="1097" r:id="rId30"/>
    <p:sldId id="1099" r:id="rId31"/>
    <p:sldId id="1100" r:id="rId32"/>
    <p:sldId id="1101" r:id="rId33"/>
    <p:sldId id="1103" r:id="rId34"/>
    <p:sldId id="1102" r:id="rId35"/>
    <p:sldId id="1104" r:id="rId36"/>
    <p:sldId id="1105" r:id="rId37"/>
    <p:sldId id="1106" r:id="rId38"/>
    <p:sldId id="1107" r:id="rId39"/>
    <p:sldId id="1108" r:id="rId40"/>
    <p:sldId id="1109" r:id="rId41"/>
    <p:sldId id="1110" r:id="rId42"/>
    <p:sldId id="1111" r:id="rId43"/>
    <p:sldId id="1112" r:id="rId44"/>
    <p:sldId id="1113" r:id="rId45"/>
    <p:sldId id="1114" r:id="rId46"/>
    <p:sldId id="1115" r:id="rId47"/>
    <p:sldId id="1116" r:id="rId48"/>
    <p:sldId id="1117" r:id="rId49"/>
    <p:sldId id="111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3780" autoAdjust="0"/>
  </p:normalViewPr>
  <p:slideViewPr>
    <p:cSldViewPr>
      <p:cViewPr varScale="1">
        <p:scale>
          <a:sx n="62" d="100"/>
          <a:sy n="62" d="100"/>
        </p:scale>
        <p:origin x="72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("name");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"command: " + command + ", name": " + name");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5;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           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 비정상 종료를 의미이므로 시스템이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4" y="2657553"/>
            <a:ext cx="1888370" cy="3853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570815"/>
            <a:ext cx="8161974" cy="19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똑으로</a:t>
            </a:r>
            <a:r>
              <a:rPr lang="ko-KR" altLang="en-US" dirty="0" smtClean="0">
                <a:sym typeface="Wingdings" panose="05000000000000000000" pitchFamily="2" charset="2"/>
              </a:rPr>
              <a:t> 인텐트를 전달하도록 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슬라이드의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dirty="0" smtClean="0">
                <a:sym typeface="Wingdings" panose="05000000000000000000" pitchFamily="2" charset="2"/>
              </a:rPr>
              <a:t>FLAG_ACTIVITY_TASK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테스크를</a:t>
            </a:r>
            <a:r>
              <a:rPr lang="ko-KR" altLang="en-US" dirty="0" smtClean="0">
                <a:sym typeface="Wingdings" panose="05000000000000000000" pitchFamily="2" charset="2"/>
              </a:rPr>
              <a:t> 만들어야 하기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dirty="0" smtClean="0">
                <a:sym typeface="Wingdings" panose="05000000000000000000" pitchFamily="2" charset="2"/>
              </a:rPr>
              <a:t>FLAG_ACTIVITY_TOP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ym typeface="Wingdings" panose="05000000000000000000" pitchFamily="2" charset="2"/>
              </a:rPr>
              <a:t>플래고로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("name");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"command : " + command + ", name : " + name);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5;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showIntent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showIntent.addFlags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Intent.FLAG_ACTIVITY_NEW_TASK</a:t>
            </a:r>
            <a:r>
              <a:rPr lang="en-US" altLang="ko-KR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showIntent.putExtra</a:t>
            </a:r>
            <a:r>
              <a:rPr lang="en-US" altLang="ko-KR" sz="1400" dirty="0">
                <a:latin typeface="Consolas" panose="020B0609020204030204" pitchFamily="49" charset="0"/>
              </a:rPr>
              <a:t>("command", "show");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showIntent.putExtra</a:t>
            </a:r>
            <a:r>
              <a:rPr lang="en-US" altLang="ko-KR" sz="1400" dirty="0">
                <a:latin typeface="Consolas" panose="020B0609020204030204" pitchFamily="49" charset="0"/>
              </a:rPr>
              <a:t>("name", name + " from service.");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showIntent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83432" y="4005064"/>
            <a:ext cx="8136904" cy="172819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액티비티를 띄우기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passedIntent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passedIntent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("name");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400" dirty="0">
                <a:latin typeface="Consolas" panose="020B0609020204030204" pitchFamily="49" charset="0"/>
              </a:rPr>
              <a:t>(this, "command : " + command +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", </a:t>
            </a:r>
            <a:r>
              <a:rPr lang="en-US" altLang="ko-KR" sz="1400" dirty="0">
                <a:latin typeface="Consolas" panose="020B0609020204030204" pitchFamily="49" charset="0"/>
              </a:rPr>
              <a:t>name : " + name,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5" y="2492897"/>
            <a:ext cx="6696743" cy="396102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75920" y="3501008"/>
            <a:ext cx="612068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2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2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200" dirty="0" smtClean="0">
                <a:sym typeface="Wingdings" panose="05000000000000000000" pitchFamily="2" charset="2"/>
              </a:rPr>
              <a:t>()</a:t>
            </a:r>
            <a:r>
              <a:rPr lang="ko-KR" altLang="en-US" sz="12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2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2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2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2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passedIntent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passedIntent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("name");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400" dirty="0">
                <a:latin typeface="Consolas" panose="020B0609020204030204" pitchFamily="49" charset="0"/>
              </a:rPr>
              <a:t>(this, "command : " + command +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", </a:t>
            </a:r>
            <a:r>
              <a:rPr lang="en-US" altLang="ko-KR" sz="1400" dirty="0">
                <a:latin typeface="Consolas" panose="020B0609020204030204" pitchFamily="49" charset="0"/>
              </a:rPr>
              <a:t>name : " + name,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5" y="2492897"/>
            <a:ext cx="6696743" cy="396102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75920" y="3526715"/>
            <a:ext cx="612068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2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2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200" dirty="0" smtClean="0">
                <a:sym typeface="Wingdings" panose="05000000000000000000" pitchFamily="2" charset="2"/>
              </a:rPr>
              <a:t>()</a:t>
            </a:r>
            <a:r>
              <a:rPr lang="ko-KR" altLang="en-US" sz="12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2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2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2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2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375920" y="6044335"/>
            <a:ext cx="612068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228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Service Challenge: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에는 첫 </a:t>
            </a:r>
            <a:r>
              <a:rPr lang="ko-KR" altLang="en-US" dirty="0" err="1" smtClean="0">
                <a:sym typeface="Wingdings" panose="05000000000000000000" pitchFamily="2" charset="2"/>
              </a:rPr>
              <a:t>글지만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capitalize()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String s</a:t>
            </a:r>
            <a:r>
              <a:rPr lang="ko-KR" altLang="en-US" dirty="0" smtClean="0">
                <a:sym typeface="Wingdings" panose="05000000000000000000" pitchFamily="2" charset="2"/>
              </a:rPr>
              <a:t>를 첫 글자를 대문자로 만드는 방법들 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851" y="2636911"/>
            <a:ext cx="1997541" cy="40613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70" y="2633095"/>
            <a:ext cx="2027846" cy="40651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5088" y="4149080"/>
            <a:ext cx="65097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Character.toUpperCase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s.charAt</a:t>
            </a:r>
            <a:r>
              <a:rPr lang="en-US" altLang="ko-KR" sz="1600" dirty="0" smtClean="0">
                <a:latin typeface="Consolas" panose="020B0609020204030204" pitchFamily="49" charset="0"/>
              </a:rPr>
              <a:t>(0</a:t>
            </a:r>
            <a:r>
              <a:rPr lang="en-US" altLang="ko-KR" sz="1600" dirty="0">
                <a:latin typeface="Consolas" panose="020B0609020204030204" pitchFamily="49" charset="0"/>
              </a:rPr>
              <a:t>))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s.substring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or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s.substring</a:t>
            </a:r>
            <a:r>
              <a:rPr lang="en-US" altLang="ko-KR" sz="1600" dirty="0">
                <a:latin typeface="Consolas" panose="020B0609020204030204" pitchFamily="49" charset="0"/>
              </a:rPr>
              <a:t>(0, 1).</a:t>
            </a:r>
            <a:r>
              <a:rPr lang="en-US" altLang="ko-KR" sz="1600" dirty="0" err="1">
                <a:latin typeface="Consolas" panose="020B0609020204030204" pitchFamily="49" charset="0"/>
              </a:rPr>
              <a:t>toUpperCase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err="1">
                <a:latin typeface="Consolas" panose="020B0609020204030204" pitchFamily="49" charset="0"/>
              </a:rPr>
              <a:t>s.substring</a:t>
            </a:r>
            <a:r>
              <a:rPr lang="en-US" altLang="ko-KR" sz="1600" dirty="0">
                <a:latin typeface="Consolas" panose="020B0609020204030204" pitchFamily="49" charset="0"/>
              </a:rPr>
              <a:t>(1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en-US" altLang="ko-KR" dirty="0" smtClean="0">
                <a:sym typeface="Wingdings" panose="05000000000000000000" pitchFamily="2" charset="2"/>
              </a:rPr>
              <a:t>(Broadcasting)</a:t>
            </a:r>
            <a:r>
              <a:rPr lang="ko-KR" altLang="en-US" dirty="0" smtClean="0">
                <a:sym typeface="Wingdings" panose="05000000000000000000" pitchFamily="2" charset="2"/>
              </a:rPr>
              <a:t>이란 메시지를 여러 객체에 전달하는 것을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문제를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수신 </a:t>
            </a:r>
            <a:r>
              <a:rPr lang="ko-KR" altLang="en-US" dirty="0" err="1" smtClean="0">
                <a:sym typeface="Wingdings" panose="05000000000000000000" pitchFamily="2" charset="2"/>
              </a:rPr>
              <a:t>앱들에게</a:t>
            </a:r>
            <a:r>
              <a:rPr lang="ko-KR" altLang="en-US" dirty="0" smtClean="0">
                <a:sym typeface="Wingdings" panose="05000000000000000000" pitchFamily="2" charset="2"/>
              </a:rPr>
              <a:t> 알려주어야 한다면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브로드캐스팅으로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이벤트를 글로벌 이벤트</a:t>
            </a:r>
            <a:r>
              <a:rPr lang="en-US" altLang="ko-KR" dirty="0" smtClean="0">
                <a:sym typeface="Wingdings" panose="05000000000000000000" pitchFamily="2" charset="2"/>
              </a:rPr>
              <a:t>(Global Event)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메시지를 받고 싶다면 브로드캐스트 수신자</a:t>
            </a:r>
            <a:r>
              <a:rPr lang="en-US" altLang="ko-KR" dirty="0" smtClean="0">
                <a:sym typeface="Wingdings" panose="05000000000000000000" pitchFamily="2" charset="2"/>
              </a:rPr>
              <a:t>(Broadcast Receiver)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앱에 등록을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서비스와 마찬가지로 브로드캐스트 수신자도 앱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시스템이 알 수 있고 화면도 없게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등록 방식이 아닌 소스 코드에서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registerReceiver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사용해서 시스템에 등록할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수신자에는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정의해야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원하는 브로드캐스트 메시지 도착하면 자동으로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메시지를 받을 수 없으니까 원하는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특정해야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메시지는 인텐트 안에 넣어 전달되므로 원하는 메시지는 인텐트 필터를 사용해 시스템에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SampleReceiver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com.example.receiver</a:t>
            </a:r>
            <a:r>
              <a:rPr lang="ko-KR" altLang="en-US" dirty="0" smtClean="0">
                <a:sym typeface="Wingdings" panose="05000000000000000000" pitchFamily="2" charset="2"/>
              </a:rPr>
              <a:t>로 하여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영역에서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폴더를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Other  Broadcast Receiver]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ClassName</a:t>
            </a:r>
            <a:r>
              <a:rPr lang="en-US" altLang="ko-KR" dirty="0" smtClean="0">
                <a:sym typeface="Wingdings" panose="05000000000000000000" pitchFamily="2" charset="2"/>
              </a:rPr>
              <a:t>: SmsReceiver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자동으로 등록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android:roundIcon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ic_launcher_round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android:supportsRtl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&lt;/application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&lt;/manifest&gt;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4" y="2348880"/>
            <a:ext cx="9361039" cy="194421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리스도와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매니패스트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&lt;intent-filter&gt; </a:t>
            </a:r>
            <a:r>
              <a:rPr lang="ko-KR" altLang="en-US" dirty="0" smtClean="0">
                <a:sym typeface="Wingdings" panose="05000000000000000000" pitchFamily="2" charset="2"/>
              </a:rPr>
              <a:t>태그로 어떤 인텐트를 받을 것인지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여기에서는 </a:t>
            </a:r>
            <a:r>
              <a:rPr lang="en-US" altLang="ko-KR" dirty="0" smtClean="0">
                <a:sym typeface="Wingdings" panose="05000000000000000000" pitchFamily="2" charset="2"/>
              </a:rPr>
              <a:t>&lt;intent-filter&gt;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태고의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넣었습니다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이것은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즉 단말에서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 smtClean="0">
                <a:sym typeface="Wingdings" panose="05000000000000000000" pitchFamily="2" charset="2"/>
              </a:rPr>
              <a:t>action </a:t>
            </a:r>
            <a:r>
              <a:rPr lang="ko-KR" altLang="en-US" dirty="0" smtClean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살펴보면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"&gt;onReceive()");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Log.i</a:t>
            </a:r>
            <a:r>
              <a:rPr lang="en-US" altLang="ko-KR" sz="1600" dirty="0">
                <a:latin typeface="Consolas" panose="020B0609020204030204" pitchFamily="49" charset="0"/>
              </a:rPr>
              <a:t>(TAG, "SMS sender : " + sender);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Log.i</a:t>
            </a:r>
            <a:r>
              <a:rPr lang="en-US" altLang="ko-KR" sz="1600" dirty="0">
                <a:latin typeface="Consolas" panose="020B0609020204030204" pitchFamily="49" charset="0"/>
              </a:rPr>
              <a:t>(TAG, "SMS contents : " + contents);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parseSmsMessage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메소드가</a:t>
            </a:r>
            <a:r>
              <a:rPr lang="ko-KR" altLang="en-US" sz="1600" dirty="0" smtClean="0">
                <a:latin typeface="Consolas" panose="020B0609020204030204" pitchFamily="49" charset="0"/>
              </a:rPr>
              <a:t> 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받으면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전달되는 객체 안에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데이터가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객체 안에 있는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getExtra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 안에는 부가 데이터가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메시지 객체를 만들도록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직접 정의한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자료형으로</a:t>
            </a:r>
            <a:r>
              <a:rPr lang="ko-KR" altLang="en-US" dirty="0" smtClean="0">
                <a:sym typeface="Wingdings" panose="05000000000000000000" pitchFamily="2" charset="2"/>
              </a:rPr>
              <a:t> 된 배열 객체를 반환하도록 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정의 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아래쪽에 다음 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10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33107" y="467380"/>
            <a:ext cx="5968105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4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400" dirty="0" smtClean="0">
                <a:sym typeface="Wingdings" panose="05000000000000000000" pitchFamily="2" charset="2"/>
              </a:rPr>
              <a:t>SMS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400" dirty="0" smtClean="0">
                <a:sym typeface="Wingdings" panose="05000000000000000000" pitchFamily="2" charset="2"/>
              </a:rPr>
              <a:t>API</a:t>
            </a:r>
            <a:r>
              <a:rPr lang="ko-KR" altLang="en-US" sz="14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511824" y="5032399"/>
            <a:ext cx="7189388" cy="132343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b="1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와 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Date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? </a:t>
            </a:r>
          </a:p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두 클래스가 자동으로 </a:t>
            </a:r>
            <a:r>
              <a:rPr lang="en-US" altLang="ko-KR" sz="1600" dirty="0" smtClean="0">
                <a:sym typeface="Wingdings" panose="05000000000000000000" pitchFamily="2" charset="2"/>
              </a:rPr>
              <a:t>import </a:t>
            </a:r>
            <a:r>
              <a:rPr lang="ko-KR" altLang="en-US" sz="1600" dirty="0" smtClean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이 클래스 근처에 커서를 가져가면 </a:t>
            </a:r>
            <a:r>
              <a:rPr lang="en-US" altLang="ko-KR" sz="1600" dirty="0" smtClean="0">
                <a:sym typeface="Wingdings" panose="05000000000000000000" pitchFamily="2" charset="2"/>
              </a:rPr>
              <a:t>alt + Enter </a:t>
            </a:r>
            <a:r>
              <a:rPr lang="ko-KR" altLang="en-US" sz="1600" dirty="0" smtClean="0">
                <a:sym typeface="Wingdings" panose="05000000000000000000" pitchFamily="2" charset="2"/>
              </a:rPr>
              <a:t>를 입력하는 메시지 표시를 나오는 대로 실행하여 해당 클래스를 선택하십시오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android.telephony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패키지 안에 들어 있는 것을 선택하고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Date 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java.util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패키지 안에 들어 있는 것을 선택합니다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부가 데이터로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앱에서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dirty="0" smtClean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권한을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784374"/>
            <a:ext cx="1124811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com.example.receiver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&lt;uses-permission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android:icon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5" y="4653136"/>
            <a:ext cx="9361039" cy="57606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29787" y="5061646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상단에 </a:t>
            </a:r>
            <a:r>
              <a:rPr lang="en-US" altLang="ko-KR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1556792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dirty="0" err="1"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implementation </a:t>
            </a:r>
            <a:r>
              <a:rPr lang="en-US" altLang="ko-KR" sz="1600" dirty="0" err="1">
                <a:latin typeface="Consolas" panose="020B0609020204030204" pitchFamily="49" charset="0"/>
              </a:rPr>
              <a:t>fileTree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dir</a:t>
            </a:r>
            <a:r>
              <a:rPr lang="en-US" altLang="ko-KR" sz="1600" dirty="0">
                <a:latin typeface="Consolas" panose="020B0609020204030204" pitchFamily="49" charset="0"/>
              </a:rPr>
              <a:t>: 'libs', include: ['*.jar</a:t>
            </a:r>
            <a:r>
              <a:rPr lang="en-US" altLang="ko-KR" sz="1600" dirty="0" smtClean="0"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implementation </a:t>
            </a:r>
            <a:r>
              <a:rPr lang="en-US" altLang="ko-KR" sz="1600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4" y="2479896"/>
            <a:ext cx="9361039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9361039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060848"/>
            <a:ext cx="2243236" cy="45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872128"/>
            <a:ext cx="118093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String[] permissions)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"permissions denied : " + </a:t>
            </a:r>
            <a:r>
              <a:rPr lang="en-US" altLang="ko-KR" sz="1600" dirty="0" err="1">
                <a:latin typeface="Consolas" panose="020B0609020204030204" pitchFamily="49" charset="0"/>
              </a:rPr>
              <a:t>permissions.length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String[] permissions)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"permissions granted : " + </a:t>
            </a:r>
            <a:r>
              <a:rPr lang="en-US" altLang="ko-KR" sz="1600" dirty="0" err="1">
                <a:latin typeface="Consolas" panose="020B0609020204030204" pitchFamily="49" charset="0"/>
              </a:rPr>
              <a:t>permissions.length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3559028"/>
            <a:ext cx="1547382" cy="313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Change project root directory name or copy it into a new name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if necessary.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ym typeface="Wingdings" panose="05000000000000000000" pitchFamily="2" charset="2"/>
              </a:rPr>
              <a:t>= 'Your </a:t>
            </a:r>
            <a:r>
              <a:rPr lang="en-US" altLang="ko-KR" dirty="0" smtClean="0">
                <a:sym typeface="Wingdings" panose="05000000000000000000" pitchFamily="2" charset="2"/>
              </a:rPr>
              <a:t>new project name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= 'Your new package name'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</a:t>
            </a:r>
            <a:r>
              <a:rPr lang="en-US" altLang="ko-KR" b="1" dirty="0" smtClean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 smtClean="0">
                <a:sym typeface="Wingdings" panose="05000000000000000000" pitchFamily="2" charset="2"/>
              </a:rPr>
              <a:t>file for </a:t>
            </a:r>
            <a:r>
              <a:rPr lang="en-US" altLang="ko-KR" dirty="0">
                <a:sym typeface="Wingdings" panose="05000000000000000000" pitchFamily="2" charset="2"/>
              </a:rPr>
              <a:t> 'Your new project name</a:t>
            </a:r>
            <a:r>
              <a:rPr lang="en-US" altLang="ko-KR" dirty="0" smtClean="0">
                <a:sym typeface="Wingdings" panose="05000000000000000000" pitchFamily="2" charset="2"/>
              </a:rPr>
              <a:t>' if necessary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[Build]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[Clean Project]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 smtClean="0">
                <a:sym typeface="Wingdings" panose="05000000000000000000" pitchFamily="2" charset="2"/>
              </a:rPr>
              <a:t> files] 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Use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Refactor  Rename</a:t>
            </a:r>
            <a:r>
              <a:rPr lang="en-US" altLang="ko-KR" dirty="0" smtClean="0">
                <a:sym typeface="Wingdings" panose="05000000000000000000" pitchFamily="2" charset="2"/>
              </a:rPr>
              <a:t>] if you </a:t>
            </a:r>
            <a:r>
              <a:rPr lang="en-US" altLang="ko-KR" dirty="0">
                <a:sym typeface="Wingdings" panose="05000000000000000000" pitchFamily="2" charset="2"/>
              </a:rPr>
              <a:t>want to change the package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75520" y="4149080"/>
            <a:ext cx="2736304" cy="1008112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0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이 아니라 사용자가 보는 화면에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 액티비티 쪽으로 인텐트 객체를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액티비티에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나타내기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창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852936"/>
            <a:ext cx="7787999" cy="3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재정의하여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인텐트 객체 안에 들어 있는 부가 데이터를 꺼내서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, editText2, editText3;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</a:t>
            </a:r>
            <a:r>
              <a:rPr lang="en-US" altLang="ko-KR" sz="1600" dirty="0">
                <a:latin typeface="Consolas" panose="020B0609020204030204" pitchFamily="49" charset="0"/>
              </a:rPr>
              <a:t>finish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passedIntent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passedIntent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계속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89237" y="5517232"/>
            <a:ext cx="3199051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88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이어서 코딩합니다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600" dirty="0">
                <a:latin typeface="Consolas" panose="020B0609020204030204" pitchFamily="49" charset="0"/>
              </a:rPr>
              <a:t>(intent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super.onNewIntent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receivedDate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("receivedDate");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editText.setText</a:t>
            </a:r>
            <a:r>
              <a:rPr lang="en-US" altLang="ko-KR" sz="1600" dirty="0">
                <a:latin typeface="Consolas" panose="020B0609020204030204" pitchFamily="49" charset="0"/>
              </a:rPr>
              <a:t>(sender);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editText2.setText(contents);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editText3.setText(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receivedDate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36160" y="2996952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onReceive(Context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Date </a:t>
            </a:r>
            <a:r>
              <a:rPr lang="en-US" altLang="ko-KR" sz="1600" dirty="0">
                <a:latin typeface="Consolas" panose="020B0609020204030204" pitchFamily="49" charset="0"/>
              </a:rPr>
              <a:t>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sendToActivity(context, sender, contents, receivedDate);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414398" y="399097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9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onReceive(Context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Date </a:t>
            </a:r>
            <a:r>
              <a:rPr lang="en-US" altLang="ko-KR" sz="1600" dirty="0">
                <a:latin typeface="Consolas" panose="020B0609020204030204" pitchFamily="49" charset="0"/>
              </a:rPr>
              <a:t>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sendToActivity(context, sender, contents, receivedDate);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latin typeface="Consolas" panose="020B0609020204030204" pitchFamily="49" charset="0"/>
              </a:rPr>
              <a:t>여기에 계속 코딩합니다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414398" y="399097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4147153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11299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204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void sendToActivity(Context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String sender, String contents, Date receivedDate)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>
                <a:latin typeface="Consolas" panose="020B0609020204030204" pitchFamily="49" charset="0"/>
              </a:rPr>
              <a:t>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myIntent.addFlags( Intent.FLAG_ACTIVITY_NEW_TASK |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           Intent.FLAG_ACTIVITY_SINGLE_TOP |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           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myIntent.putExtra("receivedDate", </a:t>
            </a:r>
            <a:r>
              <a:rPr lang="en-US" altLang="ko-KR" sz="1600" dirty="0" err="1">
                <a:latin typeface="Consolas" panose="020B0609020204030204" pitchFamily="49" charset="0"/>
              </a:rPr>
              <a:t>format.format</a:t>
            </a:r>
            <a:r>
              <a:rPr lang="en-US" altLang="ko-KR" sz="1600" dirty="0">
                <a:latin typeface="Consolas" panose="020B0609020204030204" pitchFamily="49" charset="0"/>
              </a:rPr>
              <a:t>(receivedDate));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context.startActivity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myIntent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21732" y="2132856"/>
            <a:ext cx="4752528" cy="132343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2025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96" y="2018105"/>
            <a:ext cx="2162409" cy="4412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27111"/>
            <a:ext cx="2232248" cy="4459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1" y="1978307"/>
            <a:ext cx="2182686" cy="4475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36" y="2018105"/>
            <a:ext cx="2186381" cy="44352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946" y="2181940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071664" y="587012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625273" y="529405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Broadcast Receiver Challenge: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ko-KR" altLang="en-US" dirty="0" smtClean="0">
                <a:sym typeface="Wingdings" panose="05000000000000000000" pitchFamily="2" charset="2"/>
              </a:rPr>
              <a:t>보여주는 화면이 마음이 쏙 드나요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activity_sms.xml) </a:t>
            </a:r>
            <a:r>
              <a:rPr lang="ko-KR" altLang="en-US" dirty="0">
                <a:sym typeface="Wingdings" panose="05000000000000000000" pitchFamily="2" charset="2"/>
              </a:rPr>
              <a:t>꾸미기 </a:t>
            </a:r>
            <a:r>
              <a:rPr lang="ko-KR" altLang="en-US" dirty="0" smtClean="0">
                <a:sym typeface="Wingdings" panose="05000000000000000000" pitchFamily="2" charset="2"/>
              </a:rPr>
              <a:t>경연 대회를 열기를 제안합니다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96" y="2018105"/>
            <a:ext cx="2162409" cy="44123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6" y="2018105"/>
            <a:ext cx="2186381" cy="44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918018" y="3290327"/>
            <a:ext cx="6626254" cy="3091001"/>
            <a:chOff x="1918018" y="3290327"/>
            <a:chExt cx="6626254" cy="309100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63220" y="3789040"/>
              <a:ext cx="3168352" cy="129614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hueMod val="100000"/>
                    <a:satMod val="100000"/>
                    <a:tint val="66000"/>
                    <a:satMod val="160000"/>
                  </a:schemeClr>
                </a:gs>
                <a:gs pos="50000">
                  <a:schemeClr val="accent1">
                    <a:tint val="100000"/>
                    <a:shade val="100000"/>
                    <a:hueMod val="100000"/>
                    <a:satMod val="100000"/>
                    <a:tint val="44500"/>
                    <a:satMod val="160000"/>
                  </a:schemeClr>
                </a:gs>
                <a:gs pos="100000">
                  <a:schemeClr val="accent1">
                    <a:tint val="100000"/>
                    <a:shade val="100000"/>
                    <a:hueMod val="100000"/>
                    <a:satMod val="10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6947396" y="4725144"/>
              <a:ext cx="0" cy="100811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70819" y="3887760"/>
              <a:ext cx="21531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onCreate() </a:t>
              </a:r>
              <a:r>
                <a:rPr lang="ko-KR" altLang="en-US" b="1" dirty="0"/>
                <a:t>호출됨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058964" y="4072426"/>
              <a:ext cx="21602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305362" y="3659659"/>
              <a:ext cx="166744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StartService()</a:t>
              </a:r>
              <a:endParaRPr lang="ko-KR" altLang="en-US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18018" y="3844325"/>
              <a:ext cx="126669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smtClean="0"/>
                <a:t>시작시키기</a:t>
              </a:r>
              <a:endParaRPr lang="ko-KR" altLang="en-US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74078" y="5206299"/>
              <a:ext cx="13308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비정상 종료</a:t>
              </a:r>
              <a:endParaRPr lang="ko-KR" altLang="en-US" b="1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363220" y="5812454"/>
              <a:ext cx="3168352" cy="56887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hueMod val="100000"/>
                    <a:satMod val="100000"/>
                    <a:tint val="66000"/>
                    <a:satMod val="160000"/>
                  </a:schemeClr>
                </a:gs>
                <a:gs pos="50000">
                  <a:schemeClr val="accent1">
                    <a:tint val="100000"/>
                    <a:shade val="100000"/>
                    <a:hueMod val="100000"/>
                    <a:satMod val="100000"/>
                    <a:tint val="44500"/>
                    <a:satMod val="160000"/>
                  </a:schemeClr>
                </a:gs>
                <a:gs pos="100000">
                  <a:schemeClr val="accent1">
                    <a:tint val="100000"/>
                    <a:shade val="100000"/>
                    <a:hueMod val="100000"/>
                    <a:satMod val="10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34011" y="5912225"/>
              <a:ext cx="83388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시스템</a:t>
              </a:r>
              <a:endParaRPr lang="ko-KR" altLang="en-US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46724" y="5236294"/>
              <a:ext cx="219483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onDestroy() </a:t>
              </a:r>
              <a:r>
                <a:rPr lang="ko-KR" altLang="en-US" b="1" dirty="0"/>
                <a:t>호출됨</a:t>
              </a:r>
            </a:p>
          </p:txBody>
        </p:sp>
        <p:cxnSp>
          <p:nvCxnSpPr>
            <p:cNvPr id="20" name="구부러진 연결선 19"/>
            <p:cNvCxnSpPr>
              <a:stCxn id="16" idx="3"/>
              <a:endCxn id="5" idx="3"/>
            </p:cNvCxnSpPr>
            <p:nvPr/>
          </p:nvCxnSpPr>
          <p:spPr>
            <a:xfrm flipV="1">
              <a:off x="8531572" y="4437112"/>
              <a:ext cx="12700" cy="1659779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530455" y="3290327"/>
              <a:ext cx="83388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서비스</a:t>
              </a:r>
              <a:endParaRPr lang="ko-KR" altLang="en-US" b="1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3682" y="1617601"/>
            <a:ext cx="14814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SmartActivity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13682" y="4787417"/>
            <a:ext cx="22204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매니페스트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3682" y="1617601"/>
            <a:ext cx="14814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SmartActivity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13682" y="4787417"/>
            <a:ext cx="22204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매니페스트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매니페스트가</a:t>
            </a:r>
            <a:r>
              <a:rPr lang="ko-KR" altLang="en-US" dirty="0" smtClean="0">
                <a:sym typeface="Wingdings" panose="05000000000000000000" pitchFamily="2" charset="2"/>
              </a:rPr>
              <a:t>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매니페스트의</a:t>
            </a:r>
            <a:r>
              <a:rPr lang="ko-KR" altLang="en-US" dirty="0" smtClean="0">
                <a:sym typeface="Wingdings" panose="05000000000000000000" pitchFamily="2" charset="2"/>
              </a:rPr>
              <a:t>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매니패스트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1772816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LANGUAGE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1988840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꼭 </a:t>
            </a:r>
            <a:r>
              <a:rPr lang="ko-KR" altLang="en-US" dirty="0" smtClean="0">
                <a:sym typeface="Wingdings" panose="05000000000000000000" pitchFamily="2" charset="2"/>
              </a:rPr>
              <a:t>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SampleService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관리하기 </a:t>
            </a:r>
            <a:r>
              <a:rPr lang="ko-KR" altLang="en-US" b="1" dirty="0" smtClean="0">
                <a:sym typeface="Wingdings" panose="05000000000000000000" pitchFamily="2" charset="2"/>
              </a:rPr>
              <a:t>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입력한 글자를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안에 부가 데이터를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intent.putExtra("command", "show");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intent.putExtra("name", 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1864" y="5229200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048328" y="4509120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960096" y="4973298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960096" y="4741209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("name");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400" dirty="0">
                <a:latin typeface="Consolas" panose="020B0609020204030204" pitchFamily="49" charset="0"/>
              </a:rPr>
              <a:t>(this, "command : " + command + ", "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"name : " + name,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0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열과 다음과 같이 수정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988840"/>
            <a:ext cx="7155068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MyService</a:t>
            </a:r>
            <a:r>
              <a:rPr lang="en-US" altLang="ko-KR" sz="1400" dirty="0">
                <a:latin typeface="Consolas" panose="020B0609020204030204" pitchFamily="49" charset="0"/>
              </a:rPr>
              <a:t> extends Service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static final String TAG = "</a:t>
            </a:r>
            <a:r>
              <a:rPr lang="en-US" altLang="ko-KR" sz="1400" dirty="0" err="1">
                <a:latin typeface="Consolas" panose="020B0609020204030204" pitchFamily="49" charset="0"/>
              </a:rPr>
              <a:t>MyService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MyService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"onCreate()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400" dirty="0">
                <a:latin typeface="Consolas" panose="020B0609020204030204" pitchFamily="49" charset="0"/>
              </a:rPr>
              <a:t>(Intent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, int flags, int </a:t>
            </a:r>
            <a:r>
              <a:rPr lang="en-US" altLang="ko-KR" sz="1400" dirty="0" err="1">
                <a:latin typeface="Consolas" panose="020B0609020204030204" pitchFamily="49" charset="0"/>
              </a:rPr>
              <a:t>startId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4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400" dirty="0">
                <a:latin typeface="Consolas" panose="020B0609020204030204" pitchFamily="49" charset="0"/>
              </a:rPr>
              <a:t>(intent, flags, </a:t>
            </a:r>
            <a:r>
              <a:rPr lang="en-US" altLang="ko-KR" sz="1400" dirty="0" err="1">
                <a:latin typeface="Consolas" panose="020B0609020204030204" pitchFamily="49" charset="0"/>
              </a:rPr>
              <a:t>startId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4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19570</TotalTime>
  <Words>4878</Words>
  <Application>Microsoft Office PowerPoint</Application>
  <PresentationFormat>와이드스크린</PresentationFormat>
  <Paragraphs>966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06 서비스와 수신자 이해하기</vt:lpstr>
      <vt:lpstr>How to rename or copy Android Studio project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MainActivity.java 코딩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06-5 그래들(Gradle) 이해하기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1031</cp:revision>
  <dcterms:created xsi:type="dcterms:W3CDTF">2014-02-12T09:15:05Z</dcterms:created>
  <dcterms:modified xsi:type="dcterms:W3CDTF">2020-01-27T13:50:10Z</dcterms:modified>
</cp:coreProperties>
</file>