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8"/>
  </p:notesMasterIdLst>
  <p:sldIdLst>
    <p:sldId id="339" r:id="rId2"/>
    <p:sldId id="895" r:id="rId3"/>
    <p:sldId id="896" r:id="rId4"/>
    <p:sldId id="897" r:id="rId5"/>
    <p:sldId id="899" r:id="rId6"/>
    <p:sldId id="898" r:id="rId7"/>
    <p:sldId id="900" r:id="rId8"/>
    <p:sldId id="901" r:id="rId9"/>
    <p:sldId id="902" r:id="rId10"/>
    <p:sldId id="946" r:id="rId11"/>
    <p:sldId id="903" r:id="rId12"/>
    <p:sldId id="904" r:id="rId13"/>
    <p:sldId id="905" r:id="rId14"/>
    <p:sldId id="906" r:id="rId15"/>
    <p:sldId id="947" r:id="rId16"/>
    <p:sldId id="907" r:id="rId17"/>
    <p:sldId id="908" r:id="rId18"/>
    <p:sldId id="909" r:id="rId19"/>
    <p:sldId id="911" r:id="rId20"/>
    <p:sldId id="912" r:id="rId21"/>
    <p:sldId id="913" r:id="rId22"/>
    <p:sldId id="914" r:id="rId23"/>
    <p:sldId id="915" r:id="rId24"/>
    <p:sldId id="916" r:id="rId25"/>
    <p:sldId id="948" r:id="rId26"/>
    <p:sldId id="917" r:id="rId27"/>
    <p:sldId id="918" r:id="rId28"/>
    <p:sldId id="919" r:id="rId29"/>
    <p:sldId id="920" r:id="rId30"/>
    <p:sldId id="921" r:id="rId31"/>
    <p:sldId id="922" r:id="rId32"/>
    <p:sldId id="923" r:id="rId33"/>
    <p:sldId id="924" r:id="rId34"/>
    <p:sldId id="925" r:id="rId35"/>
    <p:sldId id="949" r:id="rId36"/>
    <p:sldId id="926" r:id="rId37"/>
    <p:sldId id="927" r:id="rId38"/>
    <p:sldId id="929" r:id="rId39"/>
    <p:sldId id="928" r:id="rId40"/>
    <p:sldId id="930" r:id="rId41"/>
    <p:sldId id="931" r:id="rId42"/>
    <p:sldId id="933" r:id="rId43"/>
    <p:sldId id="932" r:id="rId44"/>
    <p:sldId id="935" r:id="rId45"/>
    <p:sldId id="934" r:id="rId46"/>
    <p:sldId id="936" r:id="rId47"/>
    <p:sldId id="938" r:id="rId48"/>
    <p:sldId id="937" r:id="rId49"/>
    <p:sldId id="939" r:id="rId50"/>
    <p:sldId id="940" r:id="rId51"/>
    <p:sldId id="941" r:id="rId52"/>
    <p:sldId id="942" r:id="rId53"/>
    <p:sldId id="950" r:id="rId54"/>
    <p:sldId id="943" r:id="rId55"/>
    <p:sldId id="945" r:id="rId56"/>
    <p:sldId id="944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80" autoAdjust="0"/>
  </p:normalViewPr>
  <p:slideViewPr>
    <p:cSldViewPr>
      <p:cViewPr varScale="1">
        <p:scale>
          <a:sx n="64" d="100"/>
          <a:sy n="64" d="100"/>
        </p:scale>
        <p:origin x="96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spc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한동대학교</a:t>
            </a:r>
            <a:r>
              <a:rPr lang="ko-KR" altLang="en-US" sz="1100" spc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김영섭  </a:t>
            </a:r>
            <a:r>
              <a:rPr lang="ko-KR" altLang="en-US" sz="1100" spc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교수</a:t>
            </a:r>
            <a:endParaRPr lang="en-US" altLang="ko-KR" sz="1100" spc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775520" y="4501046"/>
            <a:ext cx="9175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 6</a:t>
            </a:r>
            <a:r>
              <a:rPr lang="ko-KR" altLang="en-US" sz="1400" dirty="0" smtClean="0"/>
              <a:t>판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중심으로 재구성하고 보완하였습니다</a:t>
            </a:r>
            <a:r>
              <a:rPr lang="en-US" altLang="ko-KR" sz="1400" dirty="0" smtClean="0"/>
              <a:t>. 2020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월 </a:t>
            </a:r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63552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어떻게 하면 두 버튼들도 함께 나란히 한 줄에 보이게 할 수 있을까요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버튼들의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 </a:t>
            </a:r>
            <a:r>
              <a:rPr lang="ko-KR" altLang="en-US" dirty="0" smtClean="0">
                <a:sym typeface="Wingdings" panose="05000000000000000000" pitchFamily="2" charset="2"/>
              </a:rPr>
              <a:t>속성값을 모두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로 바꾸면 각 버튼은 자기에게 필요한 공간만을 차지하게 되면서 모두 화면에 나타나게 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보이지 않는 버튼의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속성값을 어떻게 수정할 수 있나요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b="1" dirty="0" smtClean="0">
                <a:sym typeface="Wingdings" panose="05000000000000000000" pitchFamily="2" charset="2"/>
              </a:rPr>
              <a:t>창</a:t>
            </a:r>
            <a:r>
              <a:rPr lang="ko-KR" altLang="en-US" dirty="0" smtClean="0">
                <a:sym typeface="Wingdings" panose="05000000000000000000" pitchFamily="2" charset="2"/>
              </a:rPr>
              <a:t>에서 버튼을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Attribute</a:t>
            </a:r>
            <a:r>
              <a:rPr lang="ko-KR" altLang="en-US" b="1" dirty="0" smtClean="0">
                <a:sym typeface="Wingdings" panose="05000000000000000000" pitchFamily="2" charset="2"/>
              </a:rPr>
              <a:t>창</a:t>
            </a:r>
            <a:r>
              <a:rPr lang="ko-KR" altLang="en-US" dirty="0" smtClean="0">
                <a:sym typeface="Wingdings" panose="05000000000000000000" pitchFamily="2" charset="2"/>
              </a:rPr>
              <a:t>에서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673" y="2996952"/>
            <a:ext cx="322353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구성하기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자바 코드에서 화면 구성하기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뷰를 만들면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만들어지고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자바 소스 파일과 연결됩니다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[MainActivity.java]</a:t>
            </a:r>
            <a:r>
              <a:rPr lang="ko-KR" altLang="en-US" dirty="0" smtClean="0">
                <a:sym typeface="Wingdings" panose="05000000000000000000" pitchFamily="2" charset="2"/>
              </a:rPr>
              <a:t>탭을 열어보면</a:t>
            </a:r>
            <a:r>
              <a:rPr lang="en-US" altLang="ko-KR" dirty="0" smtClean="0">
                <a:sym typeface="Wingdings" panose="05000000000000000000" pitchFamily="2" charset="2"/>
              </a:rPr>
              <a:t>, setContentView()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메소도를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부분이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전달하면 이것으로 화면을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보이는 레이아웃 소스 코드</a:t>
            </a:r>
            <a:r>
              <a:rPr lang="en-US" altLang="ko-KR" dirty="0" smtClean="0">
                <a:sym typeface="Wingdings" panose="05000000000000000000" pitchFamily="2" charset="2"/>
              </a:rPr>
              <a:t>(xml)</a:t>
            </a:r>
            <a:r>
              <a:rPr lang="ko-KR" altLang="en-US" dirty="0" smtClean="0">
                <a:sym typeface="Wingdings" panose="05000000000000000000" pitchFamily="2" charset="2"/>
              </a:rPr>
              <a:t>와 자바 소스 코드는 서로 분리되어 있기 때문에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화면 구성을 바꿀 때 자바 소스 코드는 그대로 두고 레이아웃 소스 코드만 수정하는 것도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만약 화면 레이아웃을 미리 만들 수 없거나 혹은 레이아웃을 상황에 따라 바로 만들어야 할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자바 소스 코드에서 화면 레이아웃을 구성해야 할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웹을 통해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서버나 사용자의 요구에 따라 </a:t>
            </a:r>
            <a:r>
              <a:rPr lang="ko-KR" altLang="en-US" dirty="0" smtClean="0">
                <a:sym typeface="Wingdings" panose="05000000000000000000" pitchFamily="2" charset="2"/>
              </a:rPr>
              <a:t>바로 화면을 구성할 수 있도록 자바 코드에서 화면을 구성하는 방법이 훨씬 효율적입니다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이러한 것을 시뮬레이션 해봅시다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구성하기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자바 코드에서 화면 구성하기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를 복사해서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LayoutCodeActivity.java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만든 후에 수정하도록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안에 있는 </a:t>
            </a:r>
            <a:r>
              <a:rPr lang="en-US" altLang="ko-KR" dirty="0" smtClean="0">
                <a:sym typeface="Wingdings" panose="05000000000000000000" pitchFamily="2" charset="2"/>
              </a:rPr>
              <a:t>src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main  java  &lt;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en-US" altLang="ko-KR" dirty="0" smtClean="0">
                <a:sym typeface="Wingdings" panose="05000000000000000000" pitchFamily="2" charset="2"/>
              </a:rPr>
              <a:t>&gt;  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찾아가서 </a:t>
            </a:r>
            <a:r>
              <a:rPr lang="en-US" altLang="ko-KR" dirty="0" smtClean="0">
                <a:sym typeface="Wingdings" panose="05000000000000000000" pitchFamily="2" charset="2"/>
              </a:rPr>
              <a:t>Ctrl + C, Ctrl +V</a:t>
            </a:r>
            <a:r>
              <a:rPr lang="ko-KR" altLang="en-US" dirty="0" smtClean="0">
                <a:sym typeface="Wingdings" panose="05000000000000000000" pitchFamily="2" charset="2"/>
              </a:rPr>
              <a:t>로 복사하고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7" y="3852176"/>
            <a:ext cx="7694914" cy="2667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897" y="1916832"/>
            <a:ext cx="4313294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구성하기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자바 코드에서 화면 구성하기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를 복사해서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LayoutCodeActivity.java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만든 후에 다음과 같이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1628800"/>
            <a:ext cx="1124811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package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com.example.linearlayout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import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dirty="0">
                <a:latin typeface="Consolas" panose="020B0609020204030204" pitchFamily="49" charset="0"/>
              </a:rPr>
              <a:t>LayoutCodeActivity</a:t>
            </a:r>
            <a:r>
              <a:rPr lang="en-US" altLang="ko-KR" sz="14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 = new LinearLayout(this);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.setOrientation(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LinearLayout.VERTICAL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LinearLayout.LayoutParams params = new LinearLayout.LayoutParams(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LinearLayout.LayoutParams.MATCH_PARENT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LinearLayout.LayoutParams.WRAP_CONTENT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button1 = new Button(this);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button1.setText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ko-KR" altLang="en-US" sz="1400" dirty="0" smtClean="0">
                <a:latin typeface="Consolas" panose="020B0609020204030204" pitchFamily="49" charset="0"/>
              </a:rPr>
              <a:t>안녕하세요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button1.setLayoutParams(</a:t>
            </a:r>
            <a:r>
              <a:rPr lang="en-US" altLang="ko-KR" sz="1400" dirty="0" err="1">
                <a:latin typeface="Consolas" panose="020B0609020204030204" pitchFamily="49" charset="0"/>
              </a:rPr>
              <a:t>params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mainLayout.addView(button1);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60180" y="3020290"/>
            <a:ext cx="2674130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 Layout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방향 설정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968208" y="3877525"/>
            <a:ext cx="2874995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Layout </a:t>
            </a:r>
            <a:r>
              <a:rPr lang="ko-KR" altLang="en-US" sz="1400" dirty="0" smtClean="0">
                <a:sym typeface="Wingdings" panose="05000000000000000000" pitchFamily="2" charset="2"/>
              </a:rPr>
              <a:t>안에 추가될 뷰들에 설정할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4943872" y="4941168"/>
            <a:ext cx="3024336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버튼에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sz="1400" dirty="0" smtClean="0">
                <a:sym typeface="Wingdings" panose="05000000000000000000" pitchFamily="2" charset="2"/>
              </a:rPr>
              <a:t> 설정하고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Layout </a:t>
            </a:r>
            <a:r>
              <a:rPr lang="ko-KR" altLang="en-US" sz="1400" dirty="0" smtClean="0">
                <a:sym typeface="Wingdings" panose="05000000000000000000" pitchFamily="2" charset="2"/>
              </a:rPr>
              <a:t>에 추가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943872" y="5971664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새 </a:t>
            </a:r>
            <a:r>
              <a:rPr lang="en-US" altLang="ko-KR" sz="1400" dirty="0" smtClean="0">
                <a:sym typeface="Wingdings" panose="05000000000000000000" pitchFamily="2" charset="2"/>
              </a:rPr>
              <a:t>Layout</a:t>
            </a:r>
            <a:r>
              <a:rPr lang="ko-KR" altLang="en-US" sz="1400" dirty="0" smtClean="0">
                <a:sym typeface="Wingdings" panose="05000000000000000000" pitchFamily="2" charset="2"/>
              </a:rPr>
              <a:t>을 화면에 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31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구성하기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자바 코드에서 화면 구성하기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하나의 화면을 </a:t>
            </a:r>
            <a:r>
              <a:rPr lang="en-US" altLang="ko-KR" b="1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기억하시죠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실행했을 때 처음 보이는 화면을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만들면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만들어지고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위한 자바 소스는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자동으로 등록이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우리가 새로 추가한 </a:t>
            </a:r>
            <a:r>
              <a:rPr lang="en-US" altLang="ko-KR" b="1" dirty="0" smtClean="0">
                <a:sym typeface="Wingdings" panose="05000000000000000000" pitchFamily="2" charset="2"/>
              </a:rPr>
              <a:t>LayoutCodeActivity</a:t>
            </a:r>
            <a:r>
              <a:rPr lang="ko-KR" altLang="en-US" dirty="0" smtClean="0">
                <a:sym typeface="Wingdings" panose="05000000000000000000" pitchFamily="2" charset="2"/>
              </a:rPr>
              <a:t>로 변경하면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실행할 때 새로 만든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가 나타나게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550" y="4618947"/>
            <a:ext cx="2637108" cy="1875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159153"/>
            <a:ext cx="6858594" cy="33607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695400" y="4077072"/>
            <a:ext cx="4320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104112" y="5733256"/>
            <a:ext cx="9361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구성하기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자바 코드에서 화면 구성하기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참고로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, AndroidManifest.xml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다음과 같이 두 가지 방법으로 찾을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을 찾아서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앱을 실행하면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안녕하세요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이 화면에 나타납니다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666621"/>
            <a:ext cx="9800169" cy="2872989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5400000">
            <a:off x="8292244" y="5010452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5400000" flipV="1">
            <a:off x="402504" y="5666112"/>
            <a:ext cx="360040" cy="49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132856"/>
            <a:ext cx="438188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구성하기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화면 생성 과정 분석하기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을 찾아서 수정한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이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1628800"/>
            <a:ext cx="1124811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package com.example.samplelinearlayout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import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LayoutCodeActivity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 = new LinearLayout(this);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.setOrientation(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LinearLayout.VERTICAL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LinearLayout.LayoutParams params = new LinearLayout.LayoutParams(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LinearLayout.LayoutParams.MATCH_PARENT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LinearLayout.LayoutParams.WRAP_CONTENT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button1 = new Button(this);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button1.setText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ko-KR" altLang="en-US" sz="1400" dirty="0" smtClean="0">
                <a:latin typeface="Consolas" panose="020B0609020204030204" pitchFamily="49" charset="0"/>
              </a:rPr>
              <a:t>안녕하세요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button1.setLayoutParams(</a:t>
            </a:r>
            <a:r>
              <a:rPr lang="en-US" altLang="ko-KR" sz="1400" dirty="0" err="1">
                <a:latin typeface="Consolas" panose="020B0609020204030204" pitchFamily="49" charset="0"/>
              </a:rPr>
              <a:t>params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mainLayout.addView(button1);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15" idx="1"/>
          </p:cNvCxnSpPr>
          <p:nvPr/>
        </p:nvCxnSpPr>
        <p:spPr>
          <a:xfrm flipH="1">
            <a:off x="6077156" y="2749638"/>
            <a:ext cx="435616" cy="31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512772" y="2057140"/>
            <a:ext cx="524517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안드로이드의 모든 </a:t>
            </a:r>
            <a:r>
              <a:rPr lang="en-US" altLang="ko-KR" sz="1400" dirty="0" smtClean="0">
                <a:sym typeface="Wingdings" panose="05000000000000000000" pitchFamily="2" charset="2"/>
              </a:rPr>
              <a:t>UI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객체들은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Context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객체</a:t>
            </a:r>
            <a:r>
              <a:rPr lang="ko-KR" altLang="en-US" sz="1400" dirty="0" smtClean="0">
                <a:sym typeface="Wingdings" panose="05000000000000000000" pitchFamily="2" charset="2"/>
              </a:rPr>
              <a:t>를 전달받아서 </a:t>
            </a:r>
            <a:r>
              <a:rPr lang="en-US" altLang="ko-KR" sz="1400" dirty="0" smtClean="0">
                <a:sym typeface="Wingdings" panose="05000000000000000000" pitchFamily="2" charset="2"/>
              </a:rPr>
              <a:t>new()</a:t>
            </a:r>
            <a:r>
              <a:rPr lang="ko-KR" altLang="en-US" sz="1400" dirty="0" smtClean="0">
                <a:sym typeface="Wingdings" panose="05000000000000000000" pitchFamily="2" charset="2"/>
              </a:rPr>
              <a:t>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새로운 것을 생성하도록 하고 있음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여기선</a:t>
            </a:r>
            <a:r>
              <a:rPr lang="en-US" altLang="ko-KR" sz="1400" dirty="0" smtClean="0">
                <a:sym typeface="Wingdings" panose="05000000000000000000" pitchFamily="2" charset="2"/>
              </a:rPr>
              <a:t>, AppCompatActivity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클래스가 상속하므로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클래스 안에서는 </a:t>
            </a:r>
            <a:r>
              <a:rPr lang="en-US" altLang="ko-KR" sz="1400" dirty="0" smtClean="0">
                <a:sym typeface="Wingdings" panose="05000000000000000000" pitchFamily="2" charset="2"/>
              </a:rPr>
              <a:t>this</a:t>
            </a:r>
            <a:r>
              <a:rPr lang="ko-KR" altLang="en-US" sz="1400" dirty="0" smtClean="0">
                <a:sym typeface="Wingdings" panose="05000000000000000000" pitchFamily="2" charset="2"/>
              </a:rPr>
              <a:t>를 </a:t>
            </a:r>
            <a:r>
              <a:rPr lang="en-US" altLang="ko-KR" sz="1400" dirty="0" smtClean="0">
                <a:sym typeface="Wingdings" panose="05000000000000000000" pitchFamily="2" charset="2"/>
              </a:rPr>
              <a:t>Context</a:t>
            </a:r>
            <a:r>
              <a:rPr lang="ko-KR" altLang="en-US" sz="1400" dirty="0" smtClean="0">
                <a:sym typeface="Wingdings" panose="05000000000000000000" pitchFamily="2" charset="2"/>
              </a:rPr>
              <a:t>로 사용한 것임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아니면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en-US" altLang="ko-KR" sz="1400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()</a:t>
            </a:r>
            <a:r>
              <a:rPr lang="ko-KR" altLang="en-US" sz="1400" dirty="0" smtClean="0">
                <a:sym typeface="Wingdings" panose="05000000000000000000" pitchFamily="2" charset="2"/>
              </a:rPr>
              <a:t>로 호출해서 앱에서 참조 가능한 </a:t>
            </a:r>
            <a:r>
              <a:rPr lang="en-US" altLang="ko-KR" sz="1400" dirty="0" smtClean="0">
                <a:sym typeface="Wingdings" panose="05000000000000000000" pitchFamily="2" charset="2"/>
              </a:rPr>
              <a:t>Context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사용해야 함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512771" y="4127857"/>
            <a:ext cx="521876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ym typeface="Wingdings" panose="05000000000000000000" pitchFamily="2" charset="2"/>
              </a:rPr>
              <a:t>LayoutParams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뷰의 속성들을 설정함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81924" y="5923704"/>
            <a:ext cx="521928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ym typeface="Wingdings" panose="05000000000000000000" pitchFamily="2" charset="2"/>
              </a:rPr>
              <a:t>R.layout.activity_main</a:t>
            </a:r>
            <a:r>
              <a:rPr lang="ko-KR" altLang="en-US" sz="1400" dirty="0" smtClean="0">
                <a:sym typeface="Wingdings" panose="05000000000000000000" pitchFamily="2" charset="2"/>
              </a:rPr>
              <a:t>같이 정의된 리소스를 대신에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자바코드로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생성한 객체를 전달함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481924" y="5186754"/>
            <a:ext cx="521876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버튼에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sz="1400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sz="1400" dirty="0" smtClean="0">
                <a:sym typeface="Wingdings" panose="05000000000000000000" pitchFamily="2" charset="2"/>
              </a:rPr>
              <a:t>layout</a:t>
            </a:r>
            <a:r>
              <a:rPr lang="ko-KR" altLang="en-US" sz="1400" dirty="0" smtClean="0">
                <a:sym typeface="Wingdings" panose="05000000000000000000" pitchFamily="2" charset="2"/>
              </a:rPr>
              <a:t>에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추가함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74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정렬하기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뷰를 추가한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뷰들을 어떻게 </a:t>
            </a:r>
            <a:r>
              <a:rPr lang="ko-KR" altLang="en-US" dirty="0" err="1" smtClean="0">
                <a:sym typeface="Wingdings" panose="05000000000000000000" pitchFamily="2" charset="2"/>
              </a:rPr>
              <a:t>정렬하느냐의</a:t>
            </a:r>
            <a:r>
              <a:rPr lang="ko-KR" altLang="en-US" dirty="0" smtClean="0">
                <a:sym typeface="Wingdings" panose="05000000000000000000" pitchFamily="2" charset="2"/>
              </a:rPr>
              <a:t> 문제를 다루어야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정렬</a:t>
            </a:r>
            <a:r>
              <a:rPr lang="en-US" altLang="ko-KR" dirty="0" smtClean="0">
                <a:sym typeface="Wingdings" panose="05000000000000000000" pitchFamily="2" charset="2"/>
              </a:rPr>
              <a:t>(align)'</a:t>
            </a:r>
            <a:r>
              <a:rPr lang="ko-KR" altLang="en-US" dirty="0" smtClean="0">
                <a:sym typeface="Wingdings" panose="05000000000000000000" pitchFamily="2" charset="2"/>
              </a:rPr>
              <a:t>과 같은 일반적인 이름이 아니라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</a:t>
            </a:r>
            <a:r>
              <a:rPr lang="ko-KR" altLang="en-US" dirty="0" smtClean="0">
                <a:sym typeface="Wingdings" panose="05000000000000000000" pitchFamily="2" charset="2"/>
              </a:rPr>
              <a:t>라는 속성 이름을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 두 용어를 구별하면 유익합니다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32899"/>
              </p:ext>
            </p:extLst>
          </p:nvPr>
        </p:nvGraphicFramePr>
        <p:xfrm>
          <a:off x="911424" y="2348880"/>
          <a:ext cx="1078978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505">
                  <a:extLst>
                    <a:ext uri="{9D8B030D-6E8A-4147-A177-3AD203B41FA5}">
                      <a16:colId xmlns:a16="http://schemas.microsoft.com/office/drawing/2014/main" val="2221156248"/>
                    </a:ext>
                  </a:extLst>
                </a:gridCol>
                <a:gridCol w="8113283">
                  <a:extLst>
                    <a:ext uri="{9D8B030D-6E8A-4147-A177-3AD203B41FA5}">
                      <a16:colId xmlns:a16="http://schemas.microsoft.com/office/drawing/2014/main" val="2706242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정렬 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8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/>
                        <a:t>layout_gravity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 </a:t>
                      </a:r>
                      <a:r>
                        <a:rPr lang="ko-KR" altLang="en-US" dirty="0" err="1" smtClean="0"/>
                        <a:t>콘테이너</a:t>
                      </a:r>
                      <a:r>
                        <a:rPr lang="ko-KR" altLang="en-US" baseline="0" dirty="0" err="1" smtClean="0"/>
                        <a:t>의</a:t>
                      </a:r>
                      <a:r>
                        <a:rPr lang="ko-KR" altLang="en-US" baseline="0" dirty="0" smtClean="0"/>
                        <a:t> 여유 공간이 생겼을 때 뷰를 정렬하는 방법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즉 뷰가 어디에 위치할 것인지 결정하는 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4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gravity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뷰 안에 내용물을 정렬하는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(text</a:t>
                      </a:r>
                      <a:r>
                        <a:rPr lang="ko-KR" altLang="en-US" dirty="0" smtClean="0"/>
                        <a:t>의 경우 내용물은 글자가 되고</a:t>
                      </a:r>
                      <a:r>
                        <a:rPr lang="en-US" altLang="ko-KR" dirty="0" smtClean="0"/>
                        <a:t>, imageView</a:t>
                      </a:r>
                      <a:r>
                        <a:rPr lang="ko-KR" altLang="en-US" dirty="0" smtClean="0"/>
                        <a:t>경우 내용물은 이미지가 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79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en-US" altLang="ko-KR" dirty="0" smtClean="0">
                <a:sym typeface="Wingdings" panose="05000000000000000000" pitchFamily="2" charset="2"/>
              </a:rPr>
              <a:t>project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Empty Activity</a:t>
            </a:r>
            <a:r>
              <a:rPr lang="ko-KR" altLang="en-US" dirty="0" smtClean="0">
                <a:sym typeface="Wingdings" panose="05000000000000000000" pitchFamily="2" charset="2"/>
              </a:rPr>
              <a:t>로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이름을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SampleGravity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[android][app][res][layout] </a:t>
            </a:r>
            <a:r>
              <a:rPr lang="ko-KR" altLang="en-US" dirty="0" smtClean="0">
                <a:sym typeface="Wingdings" panose="05000000000000000000" pitchFamily="2" charset="2"/>
              </a:rPr>
              <a:t>위에서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입력하고</a:t>
            </a:r>
            <a:r>
              <a:rPr lang="en-US" altLang="ko-KR" dirty="0" smtClean="0">
                <a:sym typeface="Wingdings" panose="05000000000000000000" pitchFamily="2" charset="2"/>
              </a:rPr>
              <a:t>, (</a:t>
            </a:r>
            <a:r>
              <a:rPr lang="ko-KR" altLang="en-US" dirty="0" smtClean="0">
                <a:sym typeface="Wingdings" panose="05000000000000000000" pitchFamily="2" charset="2"/>
              </a:rPr>
              <a:t>필요하면</a:t>
            </a:r>
            <a:r>
              <a:rPr lang="en-US" altLang="ko-KR" dirty="0" smtClean="0">
                <a:sym typeface="Wingdings" panose="05000000000000000000" pitchFamily="2" charset="2"/>
              </a:rPr>
              <a:t>) Root Element: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이것은 </a:t>
            </a:r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생성하는 새로운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코드 작성을 위해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gravity.xml</a:t>
            </a:r>
            <a:r>
              <a:rPr lang="ko-KR" altLang="en-US" dirty="0" smtClean="0">
                <a:sym typeface="Wingdings" panose="05000000000000000000" pitchFamily="2" charset="2"/>
              </a:rPr>
              <a:t>을 더블클릭해서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열고 </a:t>
            </a:r>
            <a:r>
              <a:rPr lang="en-US" altLang="ko-KR" dirty="0" smtClean="0"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탭을 클릭하여 세 개의 버튼을 추가하는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탭에서 먼저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만든 후에</a:t>
            </a:r>
            <a:r>
              <a:rPr lang="en-US" altLang="ko-KR" dirty="0" smtClean="0">
                <a:sym typeface="Wingdings" panose="05000000000000000000" pitchFamily="2" charset="2"/>
              </a:rPr>
              <a:t>, [Text] </a:t>
            </a:r>
            <a:r>
              <a:rPr lang="ko-KR" altLang="en-US" dirty="0" smtClean="0">
                <a:sym typeface="Wingdings" panose="05000000000000000000" pitchFamily="2" charset="2"/>
              </a:rPr>
              <a:t>탭에서 수정해도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105118"/>
            <a:ext cx="5556699" cy="339141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38481" y="4482637"/>
            <a:ext cx="337301" cy="32488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10367210" y="4177207"/>
            <a:ext cx="337301" cy="25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10367210" y="3889175"/>
            <a:ext cx="337301" cy="25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gravity.xml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5623" y="1252603"/>
            <a:ext cx="1124811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android:orientation="vertical</a:t>
            </a:r>
            <a:r>
              <a:rPr lang="en-US" altLang="ko-KR" sz="1400" dirty="0" smtClean="0">
                <a:latin typeface="Consolas" panose="020B0609020204030204" pitchFamily="49" charset="0"/>
              </a:rPr>
              <a:t>" android:layout_width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 android:layout_height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4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android:layout_gravity="left"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android:text="left"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android:layout_gravity="center"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android:text="center"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android:id="@+id/button6"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android:layout_gravity="right"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android:text="right"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&lt;/LinearLayout&gt;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14" idx="1"/>
          </p:cNvCxnSpPr>
          <p:nvPr/>
        </p:nvCxnSpPr>
        <p:spPr>
          <a:xfrm flipH="1" flipV="1">
            <a:off x="3791744" y="1916832"/>
            <a:ext cx="1584176" cy="2979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75920" y="2060847"/>
            <a:ext cx="435466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r>
              <a:rPr lang="ko-KR" altLang="en-US" sz="1400" dirty="0" smtClean="0">
                <a:sym typeface="Wingdings" panose="05000000000000000000" pitchFamily="2" charset="2"/>
              </a:rPr>
              <a:t>을 세로</a:t>
            </a:r>
            <a:r>
              <a:rPr lang="en-US" altLang="ko-KR" sz="1400" dirty="0" smtClean="0">
                <a:sym typeface="Wingdings" panose="05000000000000000000" pitchFamily="2" charset="2"/>
              </a:rPr>
              <a:t>(vertical)</a:t>
            </a:r>
            <a:r>
              <a:rPr lang="ko-KR" altLang="en-US" sz="1400" dirty="0" smtClean="0">
                <a:sym typeface="Wingdings" panose="05000000000000000000" pitchFamily="2" charset="2"/>
              </a:rPr>
              <a:t>방향으로 설정함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375919" y="2784515"/>
            <a:ext cx="435466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첫째 버튼 왼쪽으로 정렬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375918" y="4130086"/>
            <a:ext cx="435466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둘째 </a:t>
            </a:r>
            <a:r>
              <a:rPr lang="ko-KR" altLang="en-US" sz="1400" smtClean="0">
                <a:sym typeface="Wingdings" panose="05000000000000000000" pitchFamily="2" charset="2"/>
              </a:rPr>
              <a:t>버튼 가운데로 </a:t>
            </a:r>
            <a:r>
              <a:rPr lang="ko-KR" altLang="en-US" sz="1400" dirty="0" smtClean="0">
                <a:sym typeface="Wingdings" panose="05000000000000000000" pitchFamily="2" charset="2"/>
              </a:rPr>
              <a:t>정렬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365374" y="5556211"/>
            <a:ext cx="435466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셋째 버튼 오른쪽으로 정렬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69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익히기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뷰의 크기와 위치를 정하는 과정을 화면 배치 과정이라고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도와주는 레이아웃을 알아봅니다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대표적인 레이아웃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대표적인 레이아웃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스크롤 만들어 보기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gravity.xml</a:t>
            </a:r>
            <a:r>
              <a:rPr lang="ko-KR" altLang="en-US" dirty="0" smtClean="0">
                <a:sym typeface="Wingdings" panose="05000000000000000000" pitchFamily="2" charset="2"/>
              </a:rPr>
              <a:t>을 완성했으면</a:t>
            </a:r>
            <a:r>
              <a:rPr lang="en-US" altLang="ko-KR" dirty="0" smtClean="0">
                <a:sym typeface="Wingdings" panose="05000000000000000000" pitchFamily="2" charset="2"/>
              </a:rPr>
              <a:t>, [Design]</a:t>
            </a:r>
            <a:r>
              <a:rPr lang="ko-KR" altLang="en-US" dirty="0" smtClean="0">
                <a:sym typeface="Wingdings" panose="05000000000000000000" pitchFamily="2" charset="2"/>
              </a:rPr>
              <a:t>탭을 클릭하여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오른쪽과 같이 확인이 되었으면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프로젝트 </a:t>
            </a:r>
            <a:r>
              <a:rPr lang="en-US" altLang="ko-KR" dirty="0" smtClean="0">
                <a:sym typeface="Wingdings" panose="05000000000000000000" pitchFamily="2" charset="2"/>
              </a:rPr>
              <a:t>gravity</a:t>
            </a:r>
            <a:r>
              <a:rPr lang="ko-KR" altLang="en-US" dirty="0" smtClean="0">
                <a:sym typeface="Wingdings" panose="05000000000000000000" pitchFamily="2" charset="2"/>
              </a:rPr>
              <a:t>를 실행하여 에뮬레이터에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같은 모양으로 출력이 되는지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혹시 우리가 원하는 세 버튼이 아니라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Hello World"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화면이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나오지 않았나요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문제를 어떻게 해결해야 하죠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무엇이 잘못된 것이죠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559" y="860046"/>
            <a:ext cx="2149026" cy="169940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040216" y="1292914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gravity.xml</a:t>
            </a:r>
            <a:r>
              <a:rPr lang="ko-KR" altLang="en-US" dirty="0" smtClean="0">
                <a:sym typeface="Wingdings" panose="05000000000000000000" pitchFamily="2" charset="2"/>
              </a:rPr>
              <a:t>은 화면을 나타내는 </a:t>
            </a:r>
            <a:r>
              <a:rPr lang="en-US" altLang="ko-KR" dirty="0" smtClean="0">
                <a:sym typeface="Wingdings" panose="05000000000000000000" pitchFamily="2" charset="2"/>
              </a:rPr>
              <a:t>resource file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화면</a:t>
            </a:r>
            <a:r>
              <a:rPr lang="en-US" altLang="ko-KR" dirty="0" smtClean="0">
                <a:sym typeface="Wingdings" panose="05000000000000000000" pitchFamily="2" charset="2"/>
              </a:rPr>
              <a:t>(resource file)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b="1" dirty="0" smtClean="0">
                <a:sym typeface="Wingdings" panose="05000000000000000000" pitchFamily="2" charset="2"/>
              </a:rPr>
              <a:t>main_activity.java</a:t>
            </a:r>
            <a:r>
              <a:rPr lang="ko-KR" altLang="en-US" dirty="0" smtClean="0">
                <a:sym typeface="Wingdings" panose="05000000000000000000" pitchFamily="2" charset="2"/>
              </a:rPr>
              <a:t>가 호출하여 사용할 수 있도록 알려주어야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파일이 폴더에 존재하는 것만으로는 부족합니다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[android][app]</a:t>
            </a:r>
            <a:r>
              <a:rPr lang="en-US" altLang="ko-KR" dirty="0" smtClean="0">
                <a:sym typeface="Wingdings" panose="05000000000000000000" pitchFamily="2" charset="2"/>
              </a:rPr>
              <a:t>[java]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en-US" altLang="ko-KR" dirty="0" smtClean="0">
                <a:sym typeface="Wingdings" panose="05000000000000000000" pitchFamily="2" charset="2"/>
              </a:rPr>
              <a:t>]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MainActivity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더블클릭하여 열어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수정합니다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오른쪽과 같은 화면을 볼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099" y="2924944"/>
            <a:ext cx="791596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com.example.linearlayout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import ...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R.layout.gravity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254" y="2926399"/>
            <a:ext cx="3665958" cy="34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디자인 화면으로 작업하기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탭으로 가서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버튼들을 모두 지우고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팔레트에서 세 버튼들을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layout_height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속성은 각각 </a:t>
            </a:r>
            <a:r>
              <a:rPr lang="en-US" altLang="ko-KR" dirty="0" smtClean="0">
                <a:sym typeface="Wingdings" panose="05000000000000000000" pitchFamily="2" charset="2"/>
              </a:rPr>
              <a:t>'left', 'center', 'right'</a:t>
            </a:r>
            <a:r>
              <a:rPr lang="ko-KR" altLang="en-US" dirty="0" smtClean="0">
                <a:sym typeface="Wingdings" panose="05000000000000000000" pitchFamily="2" charset="2"/>
              </a:rPr>
              <a:t>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정렬하기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속성 창에서 보이질 않죠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디자인 화면으로 작업하기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탭으로 가서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버튼들을 모두 지우고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팔레트에서 세 버튼들을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layout_height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속성은 각각 </a:t>
            </a:r>
            <a:r>
              <a:rPr lang="en-US" altLang="ko-KR" dirty="0" smtClean="0">
                <a:sym typeface="Wingdings" panose="05000000000000000000" pitchFamily="2" charset="2"/>
              </a:rPr>
              <a:t>'left', 'center', 'right'</a:t>
            </a:r>
            <a:r>
              <a:rPr lang="ko-KR" altLang="en-US" dirty="0" smtClean="0">
                <a:sym typeface="Wingdings" panose="05000000000000000000" pitchFamily="2" charset="2"/>
              </a:rPr>
              <a:t>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정렬하기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속성 창에서 보이질 않죠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속성 창에는 가장 많이 사용하는 공통적인 속성들을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버튼을 하나 선택한 상태에서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 창을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하여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[All Attributes] </a:t>
            </a:r>
            <a:r>
              <a:rPr lang="ko-KR" altLang="en-US" dirty="0" smtClean="0">
                <a:sym typeface="Wingdings" panose="05000000000000000000" pitchFamily="2" charset="2"/>
              </a:rPr>
              <a:t>영역으로 이동하여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layout_gravity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찾아서 </a:t>
            </a:r>
            <a:r>
              <a:rPr lang="ko-KR" altLang="en-US" b="1" dirty="0" smtClean="0">
                <a:sym typeface="Wingdings" panose="05000000000000000000" pitchFamily="2" charset="2"/>
              </a:rPr>
              <a:t>목록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세 버튼에 각각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left, center, right</a:t>
            </a:r>
            <a:r>
              <a:rPr lang="ko-KR" altLang="en-US" dirty="0" smtClean="0">
                <a:sym typeface="Wingdings" panose="05000000000000000000" pitchFamily="2" charset="2"/>
              </a:rPr>
              <a:t>을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실행하기 전에 </a:t>
            </a:r>
            <a:r>
              <a:rPr lang="en-US" altLang="ko-KR" dirty="0" smtClean="0">
                <a:sym typeface="Wingdings" panose="05000000000000000000" pitchFamily="2" charset="2"/>
              </a:rPr>
              <a:t>[Text] </a:t>
            </a:r>
            <a:r>
              <a:rPr lang="ko-KR" altLang="en-US" dirty="0" smtClean="0">
                <a:sym typeface="Wingdings" panose="05000000000000000000" pitchFamily="2" charset="2"/>
              </a:rPr>
              <a:t>탭으로 어떤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소스코드가 저절로 생성되었는지 살펴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여러분이 직접 코딩한 것과 다른 속성들이 있나요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id,  text </a:t>
            </a:r>
            <a:r>
              <a:rPr lang="ko-KR" altLang="en-US" dirty="0" smtClean="0">
                <a:sym typeface="Wingdings" panose="05000000000000000000" pitchFamily="2" charset="2"/>
              </a:rPr>
              <a:t>속성일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수정하지 말고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속성은 각각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'left', 'center', 'right''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하면 좋겠죠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앱을 실행하면 우리가 코딩한 것과 같은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156" y="3068960"/>
            <a:ext cx="5851492" cy="34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내용물 정렬 속성 </a:t>
            </a:r>
            <a:r>
              <a:rPr lang="en-US" altLang="ko-KR" b="1" dirty="0" smtClean="0">
                <a:sym typeface="Wingdings" panose="05000000000000000000" pitchFamily="2" charset="2"/>
              </a:rPr>
              <a:t>gravity </a:t>
            </a:r>
            <a:r>
              <a:rPr lang="ko-KR" altLang="en-US" b="1" dirty="0" smtClean="0">
                <a:sym typeface="Wingdings" panose="05000000000000000000" pitchFamily="2" charset="2"/>
              </a:rPr>
              <a:t>살펴보기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계속해서</a:t>
            </a:r>
            <a:r>
              <a:rPr lang="en-US" altLang="ko-KR" dirty="0" smtClean="0">
                <a:sym typeface="Wingdings" panose="05000000000000000000" pitchFamily="2" charset="2"/>
              </a:rPr>
              <a:t>, gravity.xml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개의 버튼 코드 밑에 세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코딩으로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의 코드를 보면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셋째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도 동일하지만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id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gravity, text </a:t>
            </a:r>
            <a:r>
              <a:rPr lang="ko-KR" altLang="en-US" dirty="0" smtClean="0">
                <a:sym typeface="Wingdings" panose="05000000000000000000" pitchFamily="2" charset="2"/>
              </a:rPr>
              <a:t>속성만 아래와 같이 각각 다르게 설정해 봅시다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어떤 모양의 화면이 나올지 상상해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@+id/textview2, right, right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@+id/textview3,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center_horizontal|center_vertical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center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/>
            </a:r>
            <a:b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</a:t>
            </a:r>
            <a:r>
              <a:rPr lang="ko-KR" altLang="en-US" b="1" dirty="0" smtClean="0">
                <a:sym typeface="Wingdings" panose="05000000000000000000" pitchFamily="2" charset="2"/>
              </a:rPr>
              <a:t>셋째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layout_height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match_parent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주의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필요한 경우는 </a:t>
            </a:r>
            <a:r>
              <a:rPr lang="en-US" altLang="ko-KR" dirty="0" smtClean="0">
                <a:sym typeface="Wingdings" panose="05000000000000000000" pitchFamily="2" charset="2"/>
              </a:rPr>
              <a:t>| </a:t>
            </a:r>
            <a:r>
              <a:rPr lang="ko-KR" altLang="en-US" dirty="0" smtClean="0">
                <a:sym typeface="Wingdings" panose="05000000000000000000" pitchFamily="2" charset="2"/>
              </a:rPr>
              <a:t>연산자를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사용해서 여러 개의 값을 같이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주의할 점은 </a:t>
            </a:r>
            <a:r>
              <a:rPr lang="en-US" altLang="ko-KR" dirty="0" smtClean="0">
                <a:sym typeface="Wingdings" panose="05000000000000000000" pitchFamily="2" charset="2"/>
              </a:rPr>
              <a:t>| </a:t>
            </a:r>
            <a:r>
              <a:rPr lang="ko-KR" altLang="en-US" dirty="0" smtClean="0">
                <a:sym typeface="Wingdings" panose="05000000000000000000" pitchFamily="2" charset="2"/>
              </a:rPr>
              <a:t>연산자 양쪽에 공백이 없어야 한다는 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1844824"/>
            <a:ext cx="856895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android:gravity="left"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android:textColor="#ffff0000"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android:textSize="32sp"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android:text="left"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내용물 정렬 속성 </a:t>
            </a:r>
            <a:r>
              <a:rPr lang="en-US" altLang="ko-KR" b="1" dirty="0" smtClean="0">
                <a:sym typeface="Wingdings" panose="05000000000000000000" pitchFamily="2" charset="2"/>
              </a:rPr>
              <a:t>gravity </a:t>
            </a:r>
            <a:r>
              <a:rPr lang="ko-KR" altLang="en-US" b="1" dirty="0" smtClean="0">
                <a:sym typeface="Wingdings" panose="05000000000000000000" pitchFamily="2" charset="2"/>
              </a:rPr>
              <a:t>살펴보기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셋째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코드는 다음과 같고</a:t>
            </a:r>
            <a:r>
              <a:rPr lang="en-US" altLang="ko-KR" dirty="0" smtClean="0">
                <a:sym typeface="Wingdings" panose="05000000000000000000" pitchFamily="2" charset="2"/>
              </a:rPr>
              <a:t>, layout_height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sym typeface="Wingdings" panose="05000000000000000000" pitchFamily="2" charset="2"/>
              </a:rPr>
              <a:t>match_parent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화면의 아래쪽 공간을 모두 차지합니다</a:t>
            </a:r>
            <a:r>
              <a:rPr lang="en-US" altLang="ko-KR" dirty="0" smtClean="0">
                <a:sym typeface="Wingdings" panose="05000000000000000000" pitchFamily="2" charset="2"/>
              </a:rPr>
              <a:t> 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NOTE: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크기를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지정하면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안에 내용에 맞게 뷰의 크기가 결정되므로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내부의 여유 공간이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따라서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경우에는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속성은 아무런 역할을 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 쪽에 다양한 정렬 속성 값을 사용하여 실습을 해보길 바랍니다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916832"/>
            <a:ext cx="700944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textview3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android:layout_width="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android:layout_height="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center_horizontal|center_vertical</a:t>
            </a:r>
            <a:r>
              <a:rPr lang="en-US" altLang="ko-K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android:textColor="#ffff0000"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android:textSize="32sp"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android:text="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dirty="0" smtClean="0">
                <a:latin typeface="Consolas" panose="020B0609020204030204" pitchFamily="49" charset="0"/>
              </a:rPr>
              <a:t>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내용물 정렬 속성 </a:t>
            </a:r>
            <a:r>
              <a:rPr lang="en-US" altLang="ko-KR" b="1" dirty="0" smtClean="0">
                <a:sym typeface="Wingdings" panose="05000000000000000000" pitchFamily="2" charset="2"/>
              </a:rPr>
              <a:t>gravity </a:t>
            </a:r>
            <a:r>
              <a:rPr lang="ko-KR" altLang="en-US" b="1" dirty="0" smtClean="0">
                <a:sym typeface="Wingdings" panose="05000000000000000000" pitchFamily="2" charset="2"/>
              </a:rPr>
              <a:t>살펴보기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05" y="1556792"/>
            <a:ext cx="2524943" cy="5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정렬 속성 값들</a:t>
            </a:r>
            <a:r>
              <a:rPr lang="en-US" altLang="ko-KR" b="1" dirty="0" smtClean="0">
                <a:sym typeface="Wingdings" panose="05000000000000000000" pitchFamily="2" charset="2"/>
              </a:rPr>
              <a:t>… </a:t>
            </a:r>
            <a:endParaRPr lang="ko-KR" altLang="en-US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01476"/>
              </p:ext>
            </p:extLst>
          </p:nvPr>
        </p:nvGraphicFramePr>
        <p:xfrm>
          <a:off x="453101" y="1810792"/>
          <a:ext cx="11248112" cy="29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859">
                  <a:extLst>
                    <a:ext uri="{9D8B030D-6E8A-4147-A177-3AD203B41FA5}">
                      <a16:colId xmlns:a16="http://schemas.microsoft.com/office/drawing/2014/main" val="412701066"/>
                    </a:ext>
                  </a:extLst>
                </a:gridCol>
                <a:gridCol w="5965253">
                  <a:extLst>
                    <a:ext uri="{9D8B030D-6E8A-4147-A177-3AD203B41FA5}">
                      <a16:colId xmlns:a16="http://schemas.microsoft.com/office/drawing/2014/main" val="3018939578"/>
                    </a:ext>
                  </a:extLst>
                </a:gridCol>
              </a:tblGrid>
              <a:tr h="419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정렬 속성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30943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top, 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위쪽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아래쪽 끝에 배치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78060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left,</a:t>
                      </a:r>
                      <a:r>
                        <a:rPr lang="en-US" altLang="ko-KR" baseline="0" dirty="0" smtClean="0"/>
                        <a:t> right, 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오른쪽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가운데 배치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486209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center_vertical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center_horizontal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수직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수평 방향으로 가운데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2773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fit_vertical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fit_horizontal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수직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수평 방향으로 여유공간만큼 확대하여 채우기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2823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수직과 수평 방향으로 여유공간만큼 확대하여 채우기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88891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clip_vertical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clip_horizontal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baselineAligned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</a:t>
                      </a:r>
                      <a:r>
                        <a:rPr lang="ko-KR" altLang="en-US" baseline="0" dirty="0" smtClean="0"/>
                        <a:t> 참조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7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7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뷰의 마진과 패딩 설정하기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뷰의 영역은 테두리 선으로 표시하는데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보이게 할 수도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감출 수도 있습니다 </a:t>
            </a:r>
            <a:r>
              <a:rPr lang="ko-KR" altLang="en-US" dirty="0" err="1" smtClean="0">
                <a:sym typeface="Wingdings" panose="05000000000000000000" pitchFamily="2" charset="2"/>
              </a:rPr>
              <a:t>테두리선</a:t>
            </a:r>
            <a:r>
              <a:rPr lang="en-US" altLang="ko-KR" dirty="0" smtClean="0">
                <a:sym typeface="Wingdings" panose="05000000000000000000" pitchFamily="2" charset="2"/>
              </a:rPr>
              <a:t>(border)</a:t>
            </a:r>
            <a:r>
              <a:rPr lang="ko-KR" altLang="en-US" dirty="0" smtClean="0">
                <a:sym typeface="Wingdings" panose="05000000000000000000" pitchFamily="2" charset="2"/>
              </a:rPr>
              <a:t>을 기준으로 바깥 공간과 안쪽 공간이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모든 공간을 포함 뷰의 공간을 </a:t>
            </a:r>
            <a:r>
              <a:rPr lang="en-US" altLang="ko-KR" dirty="0" smtClean="0">
                <a:sym typeface="Wingdings" panose="05000000000000000000" pitchFamily="2" charset="2"/>
              </a:rPr>
              <a:t>Cell</a:t>
            </a:r>
            <a:r>
              <a:rPr lang="ko-KR" altLang="en-US" dirty="0" smtClean="0">
                <a:sym typeface="Wingdings" panose="05000000000000000000" pitchFamily="2" charset="2"/>
              </a:rPr>
              <a:t>이라고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</a:t>
            </a:r>
            <a:r>
              <a:rPr lang="ko-KR" altLang="en-US" dirty="0">
                <a:sym typeface="Wingdings" panose="05000000000000000000" pitchFamily="2" charset="2"/>
              </a:rPr>
              <a:t>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위젯이라고 부르기 때문에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공간을 위젯 셀</a:t>
            </a:r>
            <a:r>
              <a:rPr lang="en-US" altLang="ko-KR" dirty="0" smtClean="0">
                <a:sym typeface="Wingdings" panose="05000000000000000000" pitchFamily="2" charset="2"/>
              </a:rPr>
              <a:t>(Widget Cell)</a:t>
            </a:r>
            <a:r>
              <a:rPr lang="ko-KR" altLang="en-US" dirty="0" smtClean="0">
                <a:sym typeface="Wingdings" panose="05000000000000000000" pitchFamily="2" charset="2"/>
              </a:rPr>
              <a:t>이라 부르기도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테두리선을</a:t>
            </a:r>
            <a:r>
              <a:rPr lang="ko-KR" altLang="en-US" dirty="0" smtClean="0">
                <a:sym typeface="Wingdings" panose="05000000000000000000" pitchFamily="2" charset="2"/>
              </a:rPr>
              <a:t> 기준으로 </a:t>
            </a:r>
            <a:r>
              <a:rPr lang="ko-KR" altLang="en-US" b="1" dirty="0" smtClean="0">
                <a:sym typeface="Wingdings" panose="05000000000000000000" pitchFamily="2" charset="2"/>
              </a:rPr>
              <a:t>바깥쪽 공간을 마진</a:t>
            </a:r>
            <a:r>
              <a:rPr lang="en-US" altLang="ko-KR" b="1" dirty="0" smtClean="0">
                <a:sym typeface="Wingdings" panose="05000000000000000000" pitchFamily="2" charset="2"/>
              </a:rPr>
              <a:t>(Margin)</a:t>
            </a:r>
            <a:r>
              <a:rPr lang="ko-KR" altLang="en-US" dirty="0" smtClean="0">
                <a:sym typeface="Wingdings" panose="05000000000000000000" pitchFamily="2" charset="2"/>
              </a:rPr>
              <a:t>이라고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layout_margin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테두리선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안쪽 공간을 패딩</a:t>
            </a:r>
            <a:r>
              <a:rPr lang="en-US" altLang="ko-KR" b="1" dirty="0" smtClean="0">
                <a:sym typeface="Wingdings" panose="05000000000000000000" pitchFamily="2" charset="2"/>
              </a:rPr>
              <a:t>(Padding)</a:t>
            </a:r>
            <a:r>
              <a:rPr lang="ko-KR" altLang="en-US" dirty="0" smtClean="0">
                <a:sym typeface="Wingdings" panose="05000000000000000000" pitchFamily="2" charset="2"/>
              </a:rPr>
              <a:t>이라고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 안의 내용물인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image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err="1" smtClean="0">
                <a:sym typeface="Wingdings" panose="05000000000000000000" pitchFamily="2" charset="2"/>
              </a:rPr>
              <a:t>테두리선과</a:t>
            </a:r>
            <a:r>
              <a:rPr lang="ko-KR" altLang="en-US" dirty="0" smtClean="0">
                <a:sym typeface="Wingdings" panose="05000000000000000000" pitchFamily="2" charset="2"/>
              </a:rPr>
              <a:t> 떨어진 거리를 지정하는 것은 </a:t>
            </a:r>
            <a:r>
              <a:rPr lang="en-US" altLang="ko-KR" dirty="0" smtClean="0">
                <a:sym typeface="Wingdings" panose="05000000000000000000" pitchFamily="2" charset="2"/>
              </a:rPr>
              <a:t>padding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layout_margin</a:t>
            </a:r>
            <a:r>
              <a:rPr lang="ko-KR" altLang="en-US" b="1" dirty="0" smtClean="0">
                <a:sym typeface="Wingdings" panose="05000000000000000000" pitchFamily="2" charset="2"/>
              </a:rPr>
              <a:t>은 </a:t>
            </a:r>
            <a:r>
              <a:rPr lang="en-US" altLang="ko-KR" b="1" dirty="0" smtClean="0">
                <a:sym typeface="Wingdings" panose="05000000000000000000" pitchFamily="2" charset="2"/>
              </a:rPr>
              <a:t>padding</a:t>
            </a:r>
            <a:r>
              <a:rPr lang="ko-KR" altLang="en-US" b="1" dirty="0" smtClean="0">
                <a:sym typeface="Wingdings" panose="05000000000000000000" pitchFamily="2" charset="2"/>
              </a:rPr>
              <a:t>과는 달리 테두리 바깥 부분에 여백을 주는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5" name="Picture 2" descr="padding and margin difference in android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04" y="3603879"/>
            <a:ext cx="3672408" cy="28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7536160" y="5517232"/>
            <a:ext cx="1512168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447129" y="5687143"/>
            <a:ext cx="1109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테두리선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border)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8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뷰의 마진과 패딩 설정하기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53806"/>
            <a:ext cx="4464496" cy="2742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2543" y="3315726"/>
            <a:ext cx="1658242" cy="101863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내용물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글자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r>
              <a:rPr lang="en-US" altLang="ko-KR" dirty="0" smtClean="0">
                <a:solidFill>
                  <a:schemeClr val="tx1"/>
                </a:solidFill>
              </a:rPr>
              <a:t>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0"/>
            <a:endCxn id="6" idx="0"/>
          </p:cNvCxnSpPr>
          <p:nvPr/>
        </p:nvCxnSpPr>
        <p:spPr>
          <a:xfrm>
            <a:off x="3071664" y="2453806"/>
            <a:ext cx="0" cy="8619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068951" y="4334362"/>
            <a:ext cx="2713" cy="8619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5" idx="3"/>
          </p:cNvCxnSpPr>
          <p:nvPr/>
        </p:nvCxnSpPr>
        <p:spPr>
          <a:xfrm>
            <a:off x="3900785" y="3825044"/>
            <a:ext cx="140312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39416" y="3828365"/>
            <a:ext cx="140312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05335" y="1855348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(View)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68951" y="2753290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ym typeface="Wingdings" panose="05000000000000000000" pitchFamily="2" charset="2"/>
              </a:rPr>
              <a:t>paddingTop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34290" y="4597794"/>
            <a:ext cx="1568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ym typeface="Wingdings" panose="05000000000000000000" pitchFamily="2" charset="2"/>
              </a:rPr>
              <a:t>paddingBottom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2784" y="3488253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ym typeface="Wingdings" panose="05000000000000000000" pitchFamily="2" charset="2"/>
              </a:rPr>
              <a:t>paddingLeft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26720" y="3488253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ym typeface="Wingdings" panose="05000000000000000000" pitchFamily="2" charset="2"/>
              </a:rPr>
              <a:t>paddingRight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046706" y="1855348"/>
            <a:ext cx="4464496" cy="3340934"/>
            <a:chOff x="839416" y="1855348"/>
            <a:chExt cx="4464496" cy="3340934"/>
          </a:xfrm>
        </p:grpSpPr>
        <p:sp>
          <p:nvSpPr>
            <p:cNvPr id="30" name="직사각형 29"/>
            <p:cNvSpPr/>
            <p:nvPr/>
          </p:nvSpPr>
          <p:spPr>
            <a:xfrm>
              <a:off x="839416" y="2453806"/>
              <a:ext cx="4464496" cy="2742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242543" y="3315726"/>
              <a:ext cx="1658242" cy="10186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뷰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(View)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stCxn id="30" idx="0"/>
              <a:endCxn id="31" idx="0"/>
            </p:cNvCxnSpPr>
            <p:nvPr/>
          </p:nvCxnSpPr>
          <p:spPr>
            <a:xfrm>
              <a:off x="3071664" y="2453806"/>
              <a:ext cx="0" cy="86192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3068951" y="4334362"/>
              <a:ext cx="2713" cy="86192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1" idx="3"/>
              <a:endCxn id="30" idx="3"/>
            </p:cNvCxnSpPr>
            <p:nvPr/>
          </p:nvCxnSpPr>
          <p:spPr>
            <a:xfrm>
              <a:off x="3900785" y="3825044"/>
              <a:ext cx="1403127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839416" y="3828365"/>
              <a:ext cx="1403127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1946912" y="1855348"/>
              <a:ext cx="23743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ym typeface="Wingdings" panose="05000000000000000000" pitchFamily="2" charset="2"/>
                </a:rPr>
                <a:t>위젯 셀</a:t>
              </a:r>
              <a:r>
                <a:rPr lang="en-US" altLang="ko-KR" dirty="0" smtClean="0">
                  <a:sym typeface="Wingdings" panose="05000000000000000000" pitchFamily="2" charset="2"/>
                </a:rPr>
                <a:t>(Widget Cell)</a:t>
              </a:r>
            </a:p>
            <a:p>
              <a:pPr algn="ctr"/>
              <a:r>
                <a:rPr lang="en-US" altLang="ko-KR" dirty="0" smtClean="0">
                  <a:sym typeface="Wingdings" panose="05000000000000000000" pitchFamily="2" charset="2"/>
                </a:rPr>
                <a:t>Button, TextView</a:t>
              </a:r>
              <a:endParaRPr lang="en-US" altLang="ko-KR" dirty="0">
                <a:sym typeface="Wingdings" panose="05000000000000000000" pitchFamily="2" charset="2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68951" y="2753290"/>
              <a:ext cx="17427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 smtClean="0">
                  <a:sym typeface="Wingdings" panose="05000000000000000000" pitchFamily="2" charset="2"/>
                </a:rPr>
                <a:t>layout_marginTop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68951" y="4588484"/>
              <a:ext cx="20537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 smtClean="0">
                  <a:sym typeface="Wingdings" panose="05000000000000000000" pitchFamily="2" charset="2"/>
                </a:rPr>
                <a:t>layout_marginBottom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68569" y="3243316"/>
              <a:ext cx="11128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ym typeface="Wingdings" panose="05000000000000000000" pitchFamily="2" charset="2"/>
                </a:rPr>
                <a:t>layout_</a:t>
              </a:r>
              <a:br>
                <a:rPr lang="en-US" altLang="ko-KR" sz="1400" smtClean="0">
                  <a:sym typeface="Wingdings" panose="05000000000000000000" pitchFamily="2" charset="2"/>
                </a:rPr>
              </a:br>
              <a:r>
                <a:rPr lang="en-US" altLang="ko-KR" sz="1400" dirty="0" err="1" smtClean="0">
                  <a:sym typeface="Wingdings" panose="05000000000000000000" pitchFamily="2" charset="2"/>
                </a:rPr>
                <a:t>marginLeft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80406" y="3239503"/>
              <a:ext cx="12298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ym typeface="Wingdings" panose="05000000000000000000" pitchFamily="2" charset="2"/>
                </a:rPr>
                <a:t>layout_</a:t>
              </a:r>
              <a:br>
                <a:rPr lang="en-US" altLang="ko-KR" sz="1400" smtClean="0">
                  <a:sym typeface="Wingdings" panose="05000000000000000000" pitchFamily="2" charset="2"/>
                </a:rPr>
              </a:br>
              <a:r>
                <a:rPr lang="en-US" altLang="ko-KR" sz="1400" dirty="0" err="1" smtClean="0">
                  <a:sym typeface="Wingdings" panose="05000000000000000000" pitchFamily="2" charset="2"/>
                </a:rPr>
                <a:t>marginRight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9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 포함된 대표적인 레이아웃 살펴보기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가지의 대표적인 레이아웃입니다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66025"/>
              </p:ext>
            </p:extLst>
          </p:nvPr>
        </p:nvGraphicFramePr>
        <p:xfrm>
          <a:off x="911424" y="1328748"/>
          <a:ext cx="10789788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041">
                  <a:extLst>
                    <a:ext uri="{9D8B030D-6E8A-4147-A177-3AD203B41FA5}">
                      <a16:colId xmlns:a16="http://schemas.microsoft.com/office/drawing/2014/main" val="2098332567"/>
                    </a:ext>
                  </a:extLst>
                </a:gridCol>
                <a:gridCol w="7539747">
                  <a:extLst>
                    <a:ext uri="{9D8B030D-6E8A-4147-A177-3AD203B41FA5}">
                      <a16:colId xmlns:a16="http://schemas.microsoft.com/office/drawing/2014/main" val="43336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레이아웃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 레이아웃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ConstraintLayout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</a:t>
                      </a:r>
                      <a:r>
                        <a:rPr lang="en-US" altLang="ko-KR" dirty="0" smtClean="0"/>
                        <a:t>(Constraint)</a:t>
                      </a:r>
                      <a:r>
                        <a:rPr lang="ko-KR" altLang="en-US" dirty="0" smtClean="0"/>
                        <a:t>기반 모델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제약조건을 사용해 화면을 구성하는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안스에서 자동으로 설정하는 </a:t>
                      </a:r>
                      <a:r>
                        <a:rPr lang="ko-KR" altLang="en-US" b="1" dirty="0" smtClean="0"/>
                        <a:t>디폴트 레이아웃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5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리니어 레이아웃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Linear</a:t>
                      </a:r>
                      <a:r>
                        <a:rPr lang="en-US" altLang="ko-KR" baseline="0" dirty="0" smtClean="0"/>
                        <a:t>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박스</a:t>
                      </a:r>
                      <a:r>
                        <a:rPr lang="en-US" altLang="ko-KR" dirty="0" smtClean="0"/>
                        <a:t>(Box)</a:t>
                      </a:r>
                      <a:r>
                        <a:rPr lang="ko-KR" altLang="en-US" dirty="0" smtClean="0"/>
                        <a:t>모델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한 쪽 방향으로 차례대로 뷰를 추가하여 화면을 구성하는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뷰가 차지할 수 있는 사각형 영역을 할당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b="1" dirty="0" smtClean="0"/>
                        <a:t>자주 사용함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8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상대 레이아웃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RelativeLayout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r>
                        <a:rPr lang="en-US" altLang="ko-KR" dirty="0" smtClean="0"/>
                        <a:t>(Rule)</a:t>
                      </a:r>
                      <a:r>
                        <a:rPr lang="ko-KR" altLang="en-US" dirty="0" smtClean="0"/>
                        <a:t>기반 모델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부모 컨테이너나 다른 뷰와의 상대적 위치로 화면을 구성하는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제약 레이아웃을 사용하게 되면서 </a:t>
                      </a:r>
                      <a:r>
                        <a:rPr lang="ko-KR" altLang="en-US" b="1" dirty="0" smtClean="0"/>
                        <a:t>상대 레이아웃은 권장하지 않음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547157"/>
                  </a:ext>
                </a:extLst>
              </a:tr>
              <a:tr h="1146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프레임 레이아웃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FrameLayout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싱글</a:t>
                      </a:r>
                      <a:r>
                        <a:rPr lang="en-US" altLang="ko-KR" dirty="0" smtClean="0"/>
                        <a:t>(Single)</a:t>
                      </a:r>
                      <a:r>
                        <a:rPr lang="ko-KR" altLang="en-US" dirty="0" smtClean="0"/>
                        <a:t>모델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가장 상위에 있는 하나의 뷰 또는 뷰 그룹만 보여주는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여러 개의 뷰가 돌아가면 중첩하여 쌓게 됨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가장 단순하지만 여러 개의 뷰를 중첩한 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각 뷰를 전환하여 보여주는 방식으로 </a:t>
                      </a:r>
                      <a:r>
                        <a:rPr lang="ko-KR" altLang="en-US" b="1" dirty="0" smtClean="0"/>
                        <a:t>자주 사용함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4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레이아웃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TableLayout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격자</a:t>
                      </a:r>
                      <a:r>
                        <a:rPr lang="en-US" altLang="ko-KR" dirty="0" smtClean="0"/>
                        <a:t>(Grid)</a:t>
                      </a:r>
                      <a:r>
                        <a:rPr lang="ko-KR" altLang="en-US" dirty="0" smtClean="0"/>
                        <a:t>모델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격자 모양의 배열을 사용하여 화면을 구성하는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에서 많이 사용하는 정렬 방식과 유사하지만 </a:t>
                      </a:r>
                      <a:r>
                        <a:rPr lang="ko-KR" altLang="en-US" b="1" dirty="0" smtClean="0"/>
                        <a:t>많이 사용하지 않음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60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패딩과 마진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뷰의 마진과 패딩 설정하기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개의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Linear 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넣고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layout_margin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padding </a:t>
            </a:r>
            <a:r>
              <a:rPr lang="ko-KR" altLang="en-US" dirty="0" smtClean="0">
                <a:sym typeface="Wingdings" panose="05000000000000000000" pitchFamily="2" charset="2"/>
              </a:rPr>
              <a:t>속성으로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가 차지하는 공간을 조절한 </a:t>
            </a:r>
            <a:r>
              <a:rPr lang="en-US" altLang="ko-KR" dirty="0" smtClean="0">
                <a:sym typeface="Wingdings" panose="05000000000000000000" pitchFamily="2" charset="2"/>
              </a:rPr>
              <a:t>XML layout</a:t>
            </a:r>
            <a:r>
              <a:rPr lang="ko-KR" altLang="en-US" dirty="0" smtClean="0">
                <a:sym typeface="Wingdings" panose="05000000000000000000" pitchFamily="2" charset="2"/>
              </a:rPr>
              <a:t>을 만들어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각각의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가 차지하는 영역을 확실히 구별하려고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속성값으로 배경색을 설정했습니다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테두리 부분까지 배경색이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부모 컨테이너 </a:t>
            </a:r>
            <a:r>
              <a:rPr lang="en-US" altLang="ko-KR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dirty="0" smtClean="0">
                <a:sym typeface="Wingdings" panose="05000000000000000000" pitchFamily="2" charset="2"/>
              </a:rPr>
              <a:t>의 배경색이 </a:t>
            </a:r>
            <a:r>
              <a:rPr lang="ko-KR" altLang="en-US" dirty="0">
                <a:sym typeface="Wingdings" panose="05000000000000000000" pitchFamily="2" charset="2"/>
              </a:rPr>
              <a:t>흰</a:t>
            </a:r>
            <a:r>
              <a:rPr lang="ko-KR" altLang="en-US" dirty="0" smtClean="0">
                <a:sym typeface="Wingdings" panose="05000000000000000000" pitchFamily="2" charset="2"/>
              </a:rPr>
              <a:t>색이므로 마진을 주면 </a:t>
            </a:r>
            <a:r>
              <a:rPr lang="ko-KR" altLang="en-US" b="1" dirty="0" smtClean="0">
                <a:sym typeface="Wingdings" panose="05000000000000000000" pitchFamily="2" charset="2"/>
              </a:rPr>
              <a:t>마진을 준 부분은 흰색으로 </a:t>
            </a:r>
            <a:r>
              <a:rPr lang="ko-KR" altLang="en-US" dirty="0" smtClean="0">
                <a:sym typeface="Wingdings" panose="05000000000000000000" pitchFamily="2" charset="2"/>
              </a:rPr>
              <a:t>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 안에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padding.xml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최상위 레이아웃은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지정하고 그 안에 다음 소스코드를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gravity.xml</a:t>
            </a:r>
            <a:r>
              <a:rPr lang="ko-KR" altLang="en-US" dirty="0" smtClean="0">
                <a:sym typeface="Wingdings" panose="05000000000000000000" pitchFamily="2" charset="2"/>
              </a:rPr>
              <a:t>을 복사하여 새로운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padding.xml </a:t>
            </a:r>
            <a:r>
              <a:rPr lang="ko-KR" altLang="en-US" dirty="0" smtClean="0">
                <a:sym typeface="Wingdings" panose="05000000000000000000" pitchFamily="2" charset="2"/>
              </a:rPr>
              <a:t>을 만들고 다음과 같이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패딩과 마진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뷰의 마진과 패딩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padding.xml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gravity.xml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5623" y="1252603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horizontal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android:layout_width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  </a:t>
            </a:r>
            <a:r>
              <a:rPr lang="en-US" altLang="ko-KR" sz="1400" dirty="0">
                <a:latin typeface="Consolas" panose="020B0609020204030204" pitchFamily="49" charset="0"/>
              </a:rPr>
              <a:t>android:layout_height="</a:t>
            </a:r>
            <a:r>
              <a:rPr lang="en-US" altLang="ko-KR" sz="14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 android:layout_height</a:t>
            </a:r>
            <a:r>
              <a:rPr lang="en-US" altLang="ko-KR" sz="1400" dirty="0">
                <a:latin typeface="Consolas" panose="020B0609020204030204" pitchFamily="49" charset="0"/>
              </a:rPr>
              <a:t>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android:textColor="#ffff0000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android:textSize</a:t>
            </a:r>
            <a:r>
              <a:rPr lang="en-US" altLang="ko-KR" sz="1400" dirty="0">
                <a:latin typeface="Consolas" panose="020B0609020204030204" pitchFamily="49" charset="0"/>
              </a:rPr>
              <a:t>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400" dirty="0">
                <a:latin typeface="Consolas" panose="020B0609020204030204" pitchFamily="49" charset="0"/>
              </a:rPr>
              <a:t>="#ffffff00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android: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400" dirty="0">
                <a:latin typeface="Consolas" panose="020B0609020204030204" pitchFamily="49" charset="0"/>
              </a:rPr>
              <a:t>="20dp"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 android:layout_height</a:t>
            </a:r>
            <a:r>
              <a:rPr lang="en-US" altLang="ko-KR" sz="1400" dirty="0">
                <a:latin typeface="Consolas" panose="020B0609020204030204" pitchFamily="49" charset="0"/>
              </a:rPr>
              <a:t>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android:textColor="#ffff0000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android:textSize="24sp"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400" dirty="0">
                <a:latin typeface="Consolas" panose="020B0609020204030204" pitchFamily="49" charset="0"/>
              </a:rPr>
              <a:t>="#ff00ffff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android: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layout_margin</a:t>
            </a:r>
            <a:r>
              <a:rPr lang="en-US" altLang="ko-KR" sz="1400" dirty="0" smtClean="0"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latin typeface="Consolas" panose="020B0609020204030204" pitchFamily="49" charset="0"/>
              </a:rPr>
              <a:t>10dp"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 android:layout_height</a:t>
            </a:r>
            <a:r>
              <a:rPr lang="en-US" altLang="ko-KR" sz="1400" dirty="0">
                <a:latin typeface="Consolas" panose="020B0609020204030204" pitchFamily="49" charset="0"/>
              </a:rPr>
              <a:t>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400" dirty="0" err="1">
                <a:latin typeface="Consolas" panose="020B0609020204030204" pitchFamily="49" charset="0"/>
              </a:rPr>
              <a:t>ffffffff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android:textSize</a:t>
            </a:r>
            <a:r>
              <a:rPr lang="en-US" altLang="ko-KR" sz="1400" dirty="0">
                <a:latin typeface="Consolas" panose="020B0609020204030204" pitchFamily="49" charset="0"/>
              </a:rPr>
              <a:t>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400" dirty="0">
                <a:latin typeface="Consolas" panose="020B0609020204030204" pitchFamily="49" charset="0"/>
              </a:rPr>
              <a:t>="#fff00fff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android: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400" dirty="0">
                <a:latin typeface="Consolas" panose="020B0609020204030204" pitchFamily="49" charset="0"/>
              </a:rPr>
              <a:t>="20dp"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&lt;/LinearLayout&gt;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95027" y="1689109"/>
            <a:ext cx="360618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LinearLayout</a:t>
            </a:r>
            <a:r>
              <a:rPr lang="ko-KR" altLang="en-US" sz="1200" dirty="0" smtClean="0">
                <a:sym typeface="Wingdings" panose="05000000000000000000" pitchFamily="2" charset="2"/>
              </a:rPr>
              <a:t>을 가로</a:t>
            </a:r>
            <a:r>
              <a:rPr lang="en-US" altLang="ko-KR" sz="1200" dirty="0" smtClean="0">
                <a:sym typeface="Wingdings" panose="05000000000000000000" pitchFamily="2" charset="2"/>
              </a:rPr>
              <a:t>(horizontal)</a:t>
            </a:r>
            <a:r>
              <a:rPr lang="ko-KR" altLang="en-US" sz="1200" dirty="0" smtClean="0">
                <a:sym typeface="Wingdings" panose="05000000000000000000" pitchFamily="2" charset="2"/>
              </a:rPr>
              <a:t>방향으로 설정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095027" y="3472796"/>
            <a:ext cx="361441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텍스트 뷰 위젯 내부의 여백을 </a:t>
            </a:r>
            <a:r>
              <a:rPr lang="en-US" altLang="ko-KR" sz="1200" dirty="0" smtClean="0">
                <a:sym typeface="Wingdings" panose="05000000000000000000" pitchFamily="2" charset="2"/>
              </a:rPr>
              <a:t>20dp </a:t>
            </a:r>
            <a:r>
              <a:rPr lang="ko-KR" altLang="en-US" sz="1200" dirty="0" smtClean="0">
                <a:sym typeface="Wingdings" panose="05000000000000000000" pitchFamily="2" charset="2"/>
              </a:rPr>
              <a:t>로 설정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8095027" y="4733179"/>
            <a:ext cx="3606185" cy="279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텍스트 뷰와 부모 여유공간 사이 여백을 </a:t>
            </a:r>
            <a:r>
              <a:rPr lang="en-US" altLang="ko-KR" sz="1200" dirty="0" smtClean="0">
                <a:sym typeface="Wingdings" panose="05000000000000000000" pitchFamily="2" charset="2"/>
              </a:rPr>
              <a:t>10dp</a:t>
            </a:r>
            <a:r>
              <a:rPr lang="ko-KR" altLang="en-US" sz="1200" dirty="0" smtClean="0">
                <a:sym typeface="Wingdings" panose="05000000000000000000" pitchFamily="2" charset="2"/>
              </a:rPr>
              <a:t>로 설정 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8100812" y="5955370"/>
            <a:ext cx="36004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택스트</a:t>
            </a:r>
            <a:r>
              <a:rPr lang="ko-KR" altLang="en-US" sz="1200" dirty="0" smtClean="0">
                <a:sym typeface="Wingdings" panose="05000000000000000000" pitchFamily="2" charset="2"/>
              </a:rPr>
              <a:t> 뷰 위젯 내부의 여백을 </a:t>
            </a:r>
            <a:r>
              <a:rPr lang="en-US" altLang="ko-KR" sz="1200" dirty="0" smtClean="0">
                <a:sym typeface="Wingdings" panose="05000000000000000000" pitchFamily="2" charset="2"/>
              </a:rPr>
              <a:t>20dp</a:t>
            </a:r>
            <a:r>
              <a:rPr lang="ko-KR" altLang="en-US" sz="1200" dirty="0" smtClean="0">
                <a:sym typeface="Wingdings" panose="05000000000000000000" pitchFamily="2" charset="2"/>
              </a:rPr>
              <a:t>로 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71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패딩과 마진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뷰의 </a:t>
            </a:r>
            <a:r>
              <a:rPr lang="ko-KR" altLang="en-US" b="1" dirty="0" smtClean="0">
                <a:sym typeface="Wingdings" panose="05000000000000000000" pitchFamily="2" charset="2"/>
              </a:rPr>
              <a:t>마진과 </a:t>
            </a:r>
            <a:r>
              <a:rPr lang="ko-KR" altLang="en-US" b="1" dirty="0">
                <a:sym typeface="Wingdings" panose="05000000000000000000" pitchFamily="2" charset="2"/>
              </a:rPr>
              <a:t>패딩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padding.xml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셋째 텍스트 뷰는 </a:t>
            </a:r>
            <a:r>
              <a:rPr lang="en-US" altLang="ko-KR" dirty="0" smtClean="0">
                <a:sym typeface="Wingdings" panose="05000000000000000000" pitchFamily="2" charset="2"/>
              </a:rPr>
              <a:t>Padding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smtClean="0">
                <a:sym typeface="Wingdings" panose="05000000000000000000" pitchFamily="2" charset="2"/>
              </a:rPr>
              <a:t>all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20dp</a:t>
            </a:r>
            <a:r>
              <a:rPr lang="ko-KR" altLang="en-US" dirty="0" smtClean="0">
                <a:sym typeface="Wingdings" panose="05000000000000000000" pitchFamily="2" charset="2"/>
              </a:rPr>
              <a:t>를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글자와 뷰의 테두리 사이에 거리를 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텍스트 뷰는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layout_margin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smtClean="0">
                <a:sym typeface="Wingdings" panose="05000000000000000000" pitchFamily="2" charset="2"/>
              </a:rPr>
              <a:t>all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10dp</a:t>
            </a:r>
            <a:r>
              <a:rPr lang="ko-KR" altLang="en-US" dirty="0" smtClean="0">
                <a:sym typeface="Wingdings" panose="05000000000000000000" pitchFamily="2" charset="2"/>
              </a:rPr>
              <a:t>를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테두리와 다른 뷰 사이에 거리를 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252941"/>
            <a:ext cx="5639289" cy="11430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1" y="3611295"/>
            <a:ext cx="5628213" cy="1329873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 flipH="1" flipV="1">
            <a:off x="4883015" y="2908477"/>
            <a:ext cx="288032" cy="3164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1343472" y="2705330"/>
            <a:ext cx="21602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1559496" y="4276231"/>
            <a:ext cx="21602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5015880" y="4466298"/>
            <a:ext cx="21602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10858377" y="3861048"/>
            <a:ext cx="21602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412" y="1988840"/>
            <a:ext cx="3284505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패딩과 마진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뷰의 </a:t>
            </a:r>
            <a:r>
              <a:rPr lang="ko-KR" altLang="en-US" b="1" dirty="0" smtClean="0">
                <a:sym typeface="Wingdings" panose="05000000000000000000" pitchFamily="2" charset="2"/>
              </a:rPr>
              <a:t>마진과 </a:t>
            </a:r>
            <a:r>
              <a:rPr lang="ko-KR" altLang="en-US" b="1" dirty="0">
                <a:sym typeface="Wingdings" panose="05000000000000000000" pitchFamily="2" charset="2"/>
              </a:rPr>
              <a:t>패딩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padding.xml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텍스트 뷰들의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layout_margin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padding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모두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50dp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 설정하고 </a:t>
            </a:r>
            <a:r>
              <a:rPr lang="ko-KR" altLang="en-US" dirty="0" smtClean="0">
                <a:sym typeface="Wingdings" panose="05000000000000000000" pitchFamily="2" charset="2"/>
              </a:rPr>
              <a:t>화면을 출력해보는 실험을 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탭에서 작업하는 것은 코딩을 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너무 쉬우니까 속성 창에서 설정하는 것도 연습해보십시오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화면 모양이 바람직하지 않을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여유 공간이 모자라서 생기는 현상이겠죠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이런 일이 일어나지 않도록 유의하십시오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10858377" y="3861048"/>
            <a:ext cx="21602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830" y="2518545"/>
            <a:ext cx="3261643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혹은 엑셀 시트와 같은 형태로 화면을 구성하는 레이아웃입니다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Table Layout</a:t>
            </a:r>
            <a:r>
              <a:rPr lang="ko-KR" altLang="en-US" dirty="0" smtClean="0">
                <a:sym typeface="Wingdings" panose="05000000000000000000" pitchFamily="2" charset="2"/>
              </a:rPr>
              <a:t>를 사용해보기 위해 새로운 프로젝트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이름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SampleTableLayout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tablelayout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프로젝트 창이 열리면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Component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 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Component </a:t>
            </a:r>
            <a:r>
              <a:rPr lang="ko-KR" altLang="en-US" dirty="0" smtClean="0">
                <a:sym typeface="Wingdings" panose="05000000000000000000" pitchFamily="2" charset="2"/>
              </a:rPr>
              <a:t>창에서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[Convert view]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선택하여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설정해야하는 이유는 </a:t>
            </a:r>
            <a:r>
              <a:rPr lang="en-US" altLang="ko-KR" dirty="0" smtClean="0">
                <a:sym typeface="Wingdings" panose="05000000000000000000" pitchFamily="2" charset="2"/>
              </a:rPr>
              <a:t>[Convert view…] </a:t>
            </a:r>
            <a:r>
              <a:rPr lang="ko-KR" altLang="en-US" dirty="0" smtClean="0">
                <a:sym typeface="Wingdings" panose="05000000000000000000" pitchFamily="2" charset="2"/>
              </a:rPr>
              <a:t>메뉴의 대화상자에서는 </a:t>
            </a:r>
            <a:r>
              <a:rPr lang="en-US" altLang="ko-KR" dirty="0" smtClean="0">
                <a:sym typeface="Wingdings" panose="05000000000000000000" pitchFamily="2" charset="2"/>
              </a:rPr>
              <a:t>TableLayout</a:t>
            </a:r>
            <a:r>
              <a:rPr lang="ko-KR" altLang="en-US" dirty="0" smtClean="0">
                <a:sym typeface="Wingdings" panose="05000000000000000000" pitchFamily="2" charset="2"/>
              </a:rPr>
              <a:t>를 선택할 수 없기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기존에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태그는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팔레트에서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Layouts/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TableLayout</a:t>
            </a:r>
            <a:r>
              <a:rPr lang="ko-KR" altLang="en-US" dirty="0" smtClean="0">
                <a:sym typeface="Wingdings" panose="05000000000000000000" pitchFamily="2" charset="2"/>
              </a:rPr>
              <a:t>를 설치한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Layouts/</a:t>
            </a:r>
            <a:r>
              <a:rPr lang="en-US" altLang="ko-KR" dirty="0" err="1" smtClean="0">
                <a:sym typeface="Wingdings" panose="05000000000000000000" pitchFamily="2" charset="2"/>
              </a:rPr>
              <a:t>TableRow</a:t>
            </a:r>
            <a:r>
              <a:rPr lang="ko-KR" altLang="en-US" dirty="0" smtClean="0">
                <a:sym typeface="Wingdings" panose="05000000000000000000" pitchFamily="2" charset="2"/>
              </a:rPr>
              <a:t>를 설치합니다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TableRow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뷰는 </a:t>
            </a:r>
            <a:r>
              <a:rPr lang="ko-KR" altLang="en-US" dirty="0">
                <a:sym typeface="Wingdings" panose="05000000000000000000" pitchFamily="2" charset="2"/>
              </a:rPr>
              <a:t>한 번에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ko-KR" altLang="en-US" dirty="0">
                <a:sym typeface="Wingdings" panose="05000000000000000000" pitchFamily="2" charset="2"/>
              </a:rPr>
              <a:t>개가 한꺼번에 </a:t>
            </a:r>
            <a:r>
              <a:rPr lang="ko-KR" altLang="en-US" dirty="0" smtClean="0">
                <a:sym typeface="Wingdings" panose="05000000000000000000" pitchFamily="2" charset="2"/>
              </a:rPr>
              <a:t>추가되는데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개를 남기고 </a:t>
            </a:r>
            <a:r>
              <a:rPr lang="ko-KR" altLang="en-US" dirty="0" smtClean="0">
                <a:sym typeface="Wingdings" panose="05000000000000000000" pitchFamily="2" charset="2"/>
              </a:rPr>
              <a:t>나머지를 </a:t>
            </a:r>
            <a:r>
              <a:rPr lang="ko-KR" altLang="en-US" dirty="0">
                <a:sym typeface="Wingdings" panose="05000000000000000000" pitchFamily="2" charset="2"/>
              </a:rPr>
              <a:t>지웁니다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3429000"/>
            <a:ext cx="3223539" cy="278916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888088" y="5517232"/>
            <a:ext cx="64807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284132" y="5733256"/>
            <a:ext cx="64807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289192" y="5949280"/>
            <a:ext cx="64807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0560496" y="3933056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en-US" altLang="ko-KR" dirty="0" err="1" smtClean="0">
                <a:sym typeface="Wingdings" panose="05000000000000000000" pitchFamily="2" charset="2"/>
              </a:rPr>
              <a:t>TableRow</a:t>
            </a:r>
            <a:r>
              <a:rPr lang="ko-KR" altLang="en-US" dirty="0" smtClean="0">
                <a:sym typeface="Wingdings" panose="05000000000000000000" pitchFamily="2" charset="2"/>
              </a:rPr>
              <a:t>에 세 개의 버튼을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[Design]</a:t>
            </a:r>
            <a:r>
              <a:rPr lang="ko-KR" altLang="en-US" dirty="0" smtClean="0">
                <a:sym typeface="Wingdings" panose="05000000000000000000" pitchFamily="2" charset="2"/>
              </a:rPr>
              <a:t>화면에 추가하는 것이 아니라 </a:t>
            </a: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버튼을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en-US" altLang="ko-KR" dirty="0" err="1" smtClean="0">
                <a:sym typeface="Wingdings" panose="05000000000000000000" pitchFamily="2" charset="2"/>
              </a:rPr>
              <a:t>TableRow</a:t>
            </a:r>
            <a:r>
              <a:rPr lang="ko-KR" altLang="en-US" dirty="0" smtClean="0">
                <a:sym typeface="Wingdings" panose="05000000000000000000" pitchFamily="2" charset="2"/>
              </a:rPr>
              <a:t>에도 세 개의 버튼을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버튼을 추가했는데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layout_weight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속성값이 자동으로 생겼으면 삭제하세요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격자 모양으로 버튼들이 정렬이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847938" y="2294648"/>
            <a:ext cx="4860996" cy="4201882"/>
            <a:chOff x="6852084" y="2294648"/>
            <a:chExt cx="4860996" cy="4201882"/>
          </a:xfrm>
        </p:grpSpPr>
        <p:cxnSp>
          <p:nvCxnSpPr>
            <p:cNvPr id="32" name="직선 화살표 연결선 31"/>
            <p:cNvCxnSpPr/>
            <p:nvPr/>
          </p:nvCxnSpPr>
          <p:spPr>
            <a:xfrm flipH="1" flipV="1">
              <a:off x="10858377" y="3861048"/>
              <a:ext cx="216024" cy="21602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6120" y="2294648"/>
              <a:ext cx="4536960" cy="4201882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6852084" y="5085184"/>
              <a:ext cx="64807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7320136" y="3284984"/>
              <a:ext cx="64807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/>
            <p:nvPr/>
          </p:nvCxnSpPr>
          <p:spPr>
            <a:xfrm rot="5400000">
              <a:off x="7644172" y="4185084"/>
              <a:ext cx="1944216" cy="144016"/>
            </a:xfrm>
            <a:prstGeom prst="bentConnector3">
              <a:avLst>
                <a:gd name="adj1" fmla="val 100197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10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탭에서 소스 코드를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7" y="784778"/>
            <a:ext cx="5620767" cy="61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버튼들의 오른쪽 빈 공간을 다 채우고 싶다면 어떻게 할까요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&lt;TableLayout&gt;</a:t>
            </a:r>
            <a:r>
              <a:rPr lang="ko-KR" altLang="en-US" b="1" dirty="0" smtClean="0">
                <a:sym typeface="Wingdings" panose="05000000000000000000" pitchFamily="2" charset="2"/>
              </a:rPr>
              <a:t>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stretchColumns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속성은 가로 방향으로 여유 공간이 있다면 그 부분을 모두 채워서 컬럼을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"0"</a:t>
            </a:r>
            <a:r>
              <a:rPr lang="ko-KR" altLang="en-US" dirty="0" smtClean="0">
                <a:sym typeface="Wingdings" panose="05000000000000000000" pitchFamily="2" charset="2"/>
              </a:rPr>
              <a:t>이라 지정하면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인덱스 </a:t>
            </a:r>
            <a:r>
              <a:rPr lang="en-US" altLang="ko-KR" dirty="0" smtClean="0">
                <a:sym typeface="Wingdings" panose="05000000000000000000" pitchFamily="2" charset="2"/>
              </a:rPr>
              <a:t>0)</a:t>
            </a:r>
            <a:r>
              <a:rPr lang="ko-KR" altLang="en-US" dirty="0" smtClean="0">
                <a:sym typeface="Wingdings" panose="05000000000000000000" pitchFamily="2" charset="2"/>
              </a:rPr>
              <a:t>이 여유공간을 모두 차지합니다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 버튼이 모두 나누어 가지려면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속성값을 </a:t>
            </a:r>
            <a:r>
              <a:rPr lang="en-US" altLang="ko-KR" dirty="0" smtClean="0">
                <a:sym typeface="Wingdings" panose="05000000000000000000" pitchFamily="2" charset="2"/>
              </a:rPr>
              <a:t>"0, 1, 2"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655335"/>
            <a:ext cx="3848452" cy="2617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1528033" y="4275072"/>
            <a:ext cx="3827312" cy="208838"/>
          </a:xfrm>
          <a:prstGeom prst="roundRect">
            <a:avLst/>
          </a:prstGeom>
          <a:solidFill>
            <a:srgbClr val="C00000">
              <a:alpha val="18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6200000">
            <a:off x="4985970" y="5416076"/>
            <a:ext cx="339316" cy="503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97" y="5313688"/>
            <a:ext cx="2248095" cy="105165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47" y="4379491"/>
            <a:ext cx="6111770" cy="201947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983643" y="5997760"/>
            <a:ext cx="3827312" cy="208838"/>
          </a:xfrm>
          <a:prstGeom prst="roundRect">
            <a:avLst/>
          </a:prstGeom>
          <a:solidFill>
            <a:srgbClr val="C00000">
              <a:alpha val="18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버튼들의 오른쪽 빈 공간을 가운데 버튼이 모두 사용하길 원하면 어떻게 할까요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이번에는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코드 수정이 아니라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화면의</a:t>
            </a:r>
            <a:r>
              <a:rPr lang="en-US" altLang="ko-KR" dirty="0" smtClean="0">
                <a:sym typeface="Wingdings" panose="05000000000000000000" pitchFamily="2" charset="2"/>
              </a:rPr>
              <a:t> Attributes</a:t>
            </a:r>
            <a:r>
              <a:rPr lang="ko-KR" altLang="en-US" dirty="0" smtClean="0">
                <a:sym typeface="Wingdings" panose="05000000000000000000" pitchFamily="2" charset="2"/>
              </a:rPr>
              <a:t>창에서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stretchColumns</a:t>
            </a:r>
            <a:r>
              <a:rPr lang="ko-KR" altLang="en-US" dirty="0" smtClean="0">
                <a:sym typeface="Wingdings" panose="05000000000000000000" pitchFamily="2" charset="2"/>
              </a:rPr>
              <a:t>와 대조적으로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shrinkColumns</a:t>
            </a:r>
            <a:r>
              <a:rPr lang="ko-KR" altLang="en-US" dirty="0" smtClean="0">
                <a:sym typeface="Wingdings" panose="05000000000000000000" pitchFamily="2" charset="2"/>
              </a:rPr>
              <a:t>는 부모 컨테이너의 폭에 에 맞추도록 각 열의 폭을 강제로 축소해주는 속성입니다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772816"/>
            <a:ext cx="4724809" cy="1425063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10800000">
            <a:off x="1775520" y="2433137"/>
            <a:ext cx="205434" cy="347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각각의 컬럼을 추가하는 뷰에는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layout_column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layout_span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지정할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자동으로 부여된 컬럼 인덱스</a:t>
            </a:r>
            <a:r>
              <a:rPr lang="en-US" altLang="ko-KR" dirty="0" smtClean="0">
                <a:sym typeface="Wingdings" panose="05000000000000000000" pitchFamily="2" charset="2"/>
              </a:rPr>
              <a:t>(0, 1, …)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layout_column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사용하여 그 순서를 새로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layout_span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하나의 뷰가 여러 컬럼의 공간을 차지할 수 있도록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layout_span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속성 연습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 설치한 버튼들이 동일한 공간을 차지하도록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stretchColumns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Table 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TableRow</a:t>
            </a:r>
            <a:r>
              <a:rPr lang="ko-KR" altLang="en-US" dirty="0" smtClean="0">
                <a:sym typeface="Wingdings" panose="05000000000000000000" pitchFamily="2" charset="2"/>
              </a:rPr>
              <a:t>를 하나 더 추가한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ym typeface="Wingdings" panose="05000000000000000000" pitchFamily="2" charset="2"/>
              </a:rPr>
              <a:t>입력 상자</a:t>
            </a:r>
            <a:r>
              <a:rPr lang="en-US" altLang="ko-KR" b="1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ym typeface="Wingdings" panose="05000000000000000000" pitchFamily="2" charset="2"/>
              </a:rPr>
              <a:t>는 팔레트에서 </a:t>
            </a:r>
            <a:r>
              <a:rPr lang="en-US" altLang="ko-KR" b="1" dirty="0" smtClean="0">
                <a:sym typeface="Wingdings" panose="05000000000000000000" pitchFamily="2" charset="2"/>
              </a:rPr>
              <a:t>Text/Plain Text</a:t>
            </a:r>
            <a:r>
              <a:rPr lang="ko-KR" altLang="en-US" b="1" dirty="0" smtClean="0">
                <a:sym typeface="Wingdings" panose="05000000000000000000" pitchFamily="2" charset="2"/>
              </a:rPr>
              <a:t>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개의 뷰가 추가 되었으니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그의 인덱스는 각각 </a:t>
            </a:r>
            <a:r>
              <a:rPr lang="en-US" altLang="ko-KR" dirty="0" smtClean="0">
                <a:sym typeface="Wingdings" panose="05000000000000000000" pitchFamily="2" charset="2"/>
              </a:rPr>
              <a:t>0, 1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layout_span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 그 값을 </a:t>
            </a:r>
            <a:r>
              <a:rPr lang="en-US" altLang="ko-KR" b="1" dirty="0" smtClean="0">
                <a:sym typeface="Wingdings" panose="05000000000000000000" pitchFamily="2" charset="2"/>
              </a:rPr>
              <a:t>2</a:t>
            </a:r>
            <a:r>
              <a:rPr lang="ko-KR" altLang="en-US" b="1" dirty="0" smtClean="0">
                <a:sym typeface="Wingdings" panose="05000000000000000000" pitchFamily="2" charset="2"/>
              </a:rPr>
              <a:t>로 지정하여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입력상자가</a:t>
            </a:r>
            <a:r>
              <a:rPr lang="ko-KR" altLang="en-US" dirty="0" smtClean="0">
                <a:sym typeface="Wingdings" panose="05000000000000000000" pitchFamily="2" charset="2"/>
              </a:rPr>
              <a:t> 두 개의 컬럼 영역을 차지하도록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3933056"/>
            <a:ext cx="2667958" cy="24321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4734848"/>
            <a:ext cx="6172735" cy="11659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45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SampleLinearLayout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</a:t>
            </a:r>
            <a:r>
              <a:rPr lang="ko-KR" altLang="en-US" dirty="0">
                <a:sym typeface="Wingdings" panose="05000000000000000000" pitchFamily="2" charset="2"/>
              </a:rPr>
              <a:t>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첫 화면 유형은 </a:t>
            </a:r>
            <a:r>
              <a:rPr lang="en-US" altLang="ko-KR" dirty="0" smtClean="0">
                <a:sym typeface="Wingdings" panose="05000000000000000000" pitchFamily="2" charset="2"/>
              </a:rPr>
              <a:t>EmptyActivity 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SampleLinearLayout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[activity_main.xml]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[Design]</a:t>
            </a:r>
            <a:r>
              <a:rPr lang="ko-KR" altLang="en-US" dirty="0" smtClean="0">
                <a:sym typeface="Wingdings" panose="05000000000000000000" pitchFamily="2" charset="2"/>
              </a:rPr>
              <a:t>화면에서 </a:t>
            </a:r>
            <a:r>
              <a:rPr lang="en-US" altLang="ko-KR" dirty="0" smtClean="0">
                <a:sym typeface="Wingdings" panose="05000000000000000000" pitchFamily="2" charset="2"/>
              </a:rPr>
              <a:t>"Hello World"</a:t>
            </a:r>
            <a:r>
              <a:rPr lang="ko-KR" altLang="en-US" dirty="0" smtClean="0">
                <a:sym typeface="Wingdings" panose="05000000000000000000" pitchFamily="2" charset="2"/>
              </a:rPr>
              <a:t>글자를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 smtClean="0">
                <a:sym typeface="Wingdings" panose="05000000000000000000" pitchFamily="2" charset="2"/>
              </a:rPr>
              <a:t>창에서 </a:t>
            </a:r>
            <a:r>
              <a:rPr lang="en-US" altLang="ko-KR" b="1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b="1" dirty="0" smtClean="0">
                <a:sym typeface="Wingdings" panose="05000000000000000000" pitchFamily="2" charset="2"/>
              </a:rPr>
              <a:t>을 선택하여 우클릭해서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나타나는 메뉴에서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[Convert view…]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 나타나는 대화상자에서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[Apply]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선택한 상태에서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ym typeface="Wingdings" panose="05000000000000000000" pitchFamily="2" charset="2"/>
              </a:rPr>
              <a:t>(Attribute)</a:t>
            </a:r>
            <a:r>
              <a:rPr lang="ko-KR" altLang="en-US" dirty="0" smtClean="0">
                <a:sym typeface="Wingdings" panose="05000000000000000000" pitchFamily="2" charset="2"/>
              </a:rPr>
              <a:t>창에 나타나는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선택하거나 혹은 우클릭해서 수정할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655840" y="3524342"/>
            <a:ext cx="5275428" cy="2995522"/>
            <a:chOff x="2980812" y="3262313"/>
            <a:chExt cx="6012668" cy="323421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832" y="3262313"/>
              <a:ext cx="5832648" cy="3234217"/>
            </a:xfrm>
            <a:prstGeom prst="rect">
              <a:avLst/>
            </a:prstGeom>
          </p:spPr>
        </p:pic>
        <p:sp>
          <p:nvSpPr>
            <p:cNvPr id="6" name="오른쪽 화살표 5"/>
            <p:cNvSpPr/>
            <p:nvPr/>
          </p:nvSpPr>
          <p:spPr>
            <a:xfrm>
              <a:off x="2980812" y="5445224"/>
              <a:ext cx="360040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6816080" y="5949280"/>
              <a:ext cx="360040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5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Frame Layout</a:t>
            </a:r>
            <a:r>
              <a:rPr lang="ko-KR" altLang="en-US" dirty="0" smtClean="0">
                <a:sym typeface="Wingdings" panose="05000000000000000000" pitchFamily="2" charset="2"/>
              </a:rPr>
              <a:t>에 뷰를 넣으면 그 중에서 하나의 뷰만 화면에 표시하는 간단한 기능이지만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 개의 뷰를 넣으면 </a:t>
            </a:r>
            <a:r>
              <a:rPr lang="en-US" altLang="ko-KR" dirty="0" smtClean="0">
                <a:sym typeface="Wingdings" panose="05000000000000000000" pitchFamily="2" charset="2"/>
              </a:rPr>
              <a:t>Stack</a:t>
            </a:r>
            <a:r>
              <a:rPr lang="ko-KR" altLang="en-US" dirty="0" smtClean="0">
                <a:sym typeface="Wingdings" panose="05000000000000000000" pitchFamily="2" charset="2"/>
              </a:rPr>
              <a:t>처럼 쌓이고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맨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넣은 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가장 위에 있는 뷰를 보이지 않게 하면 그 다음 뷰가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보이게 하거나 보이지 않게 하는 속성이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가시성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Visibility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속성 이름은 </a:t>
            </a:r>
            <a:r>
              <a:rPr lang="en-US" altLang="ko-KR" dirty="0" smtClean="0">
                <a:sym typeface="Wingdings" panose="05000000000000000000" pitchFamily="2" charset="2"/>
              </a:rPr>
              <a:t>visibility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속성 값은 </a:t>
            </a:r>
            <a:r>
              <a:rPr lang="en-US" altLang="ko-KR" dirty="0" smtClean="0">
                <a:sym typeface="Wingdings" panose="05000000000000000000" pitchFamily="2" charset="2"/>
              </a:rPr>
              <a:t>visible, invisible, gone </a:t>
            </a:r>
            <a:r>
              <a:rPr lang="ko-KR" altLang="en-US" dirty="0" smtClean="0">
                <a:sym typeface="Wingdings" panose="05000000000000000000" pitchFamily="2" charset="2"/>
              </a:rPr>
              <a:t>중에 하나를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자바로 코딩할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setVisibility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이 프로젝트에서는 화면에 있는 버튼을 누를 때마다 두 개의 이미지가 전환되는 기능을 구현해보려고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SampleFrameLayout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framelayout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화면에서 최상위 레이아웃을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vertical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ko-KR" altLang="en-US" dirty="0">
                <a:sym typeface="Wingdings" panose="05000000000000000000" pitchFamily="2" charset="2"/>
              </a:rPr>
              <a:t>위쪽에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을 두고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이미지를 보여주려고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아래쪽에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을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ko-KR" altLang="en-US" b="1" dirty="0" smtClean="0">
                <a:sym typeface="Wingdings" panose="05000000000000000000" pitchFamily="2" charset="2"/>
              </a:rPr>
              <a:t>잠깐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b="1" dirty="0" smtClean="0">
                <a:sym typeface="Wingdings" panose="05000000000000000000" pitchFamily="2" charset="2"/>
              </a:rPr>
              <a:t>프로젝트 폴더에 이미지 추가하기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이미지뷰에서 이미지를 설정하려면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파일들을 </a:t>
            </a:r>
            <a:r>
              <a:rPr lang="en-US" altLang="ko-KR" b="1" dirty="0" smtClean="0">
                <a:sym typeface="Wingdings" panose="05000000000000000000" pitchFamily="2" charset="2"/>
              </a:rPr>
              <a:t>/app/res/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에 넣어주어야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파일 탐색기에서 이미지 파일을 추가하려면 프로젝트에서 </a:t>
            </a:r>
            <a:r>
              <a:rPr lang="en-US" altLang="ko-KR" b="1" dirty="0" smtClean="0">
                <a:sym typeface="Wingdings" panose="05000000000000000000" pitchFamily="2" charset="2"/>
              </a:rPr>
              <a:t>/app/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src</a:t>
            </a:r>
            <a:r>
              <a:rPr lang="en-US" altLang="ko-KR" b="1" dirty="0" smtClean="0">
                <a:sym typeface="Wingdings" panose="05000000000000000000" pitchFamily="2" charset="2"/>
              </a:rPr>
              <a:t>/main/res/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하십시오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이미지 파일 이름에는 대문자를 사용할 수 없고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특수문자로는 </a:t>
            </a:r>
            <a:r>
              <a:rPr lang="en-US" altLang="ko-KR" b="1" dirty="0" smtClean="0">
                <a:sym typeface="Wingdings" panose="05000000000000000000" pitchFamily="2" charset="2"/>
              </a:rPr>
              <a:t>_ (</a:t>
            </a:r>
            <a:r>
              <a:rPr lang="ko-KR" altLang="en-US" b="1" dirty="0" err="1" smtClean="0">
                <a:sym typeface="Wingdings" panose="05000000000000000000" pitchFamily="2" charset="2"/>
              </a:rPr>
              <a:t>언더스코어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만 사용하십시오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두 개의 이미지가 있어야 하니까 </a:t>
            </a:r>
            <a:r>
              <a:rPr lang="en-US" altLang="ko-KR" dirty="0" smtClean="0">
                <a:sym typeface="Wingdings" panose="05000000000000000000" pitchFamily="2" charset="2"/>
              </a:rPr>
              <a:t>FrameLayout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두 개의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이미지뷰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중첩하여 넣어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이미지들을 </a:t>
            </a:r>
            <a:r>
              <a:rPr lang="en-US" altLang="ko-KR" dirty="0" smtClean="0">
                <a:sym typeface="Wingdings" panose="05000000000000000000" pitchFamily="2" charset="2"/>
              </a:rPr>
              <a:t>src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이용하여 이미지로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13378"/>
            <a:ext cx="816888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LinearLayout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android:layout_gravity="center"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="onButton1Clicked"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android:text="</a:t>
            </a:r>
            <a:r>
              <a:rPr lang="ko-KR" altLang="en-US" sz="1600" dirty="0">
                <a:latin typeface="Consolas" panose="020B0609020204030204" pitchFamily="49" charset="0"/>
              </a:rPr>
              <a:t>이미지 바꾸기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12024" y="2218436"/>
            <a:ext cx="540060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latin typeface="Consolas" panose="020B0609020204030204" pitchFamily="49" charset="0"/>
              </a:rPr>
              <a:t>FrameLayout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android:layout_width="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android:layout_height="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ImageView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android:id="@+id/imageView"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android:layout_width="wrap_content"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android:layout_height="wrap_content"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android:visibility</a:t>
            </a:r>
            <a:r>
              <a:rPr lang="en-US" altLang="ko-KR" sz="1600" dirty="0" smtClean="0">
                <a:latin typeface="Consolas" panose="020B0609020204030204" pitchFamily="49" charset="0"/>
              </a:rPr>
              <a:t>="invisible"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app:srcCompat</a:t>
            </a:r>
            <a:r>
              <a:rPr lang="en-US" altLang="ko-KR" sz="1600" dirty="0" smtClean="0">
                <a:latin typeface="Consolas" panose="020B0609020204030204" pitchFamily="49" charset="0"/>
              </a:rPr>
              <a:t>="@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/dream01" /&gt;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ImageView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android:id="@+id/imageView2"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android:layout_width="wrap_content"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android:layout_height="wrap_content"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android:visibility</a:t>
            </a:r>
            <a:r>
              <a:rPr lang="en-US" altLang="ko-KR" sz="1600" dirty="0" smtClean="0">
                <a:latin typeface="Consolas" panose="020B0609020204030204" pitchFamily="49" charset="0"/>
              </a:rPr>
              <a:t>="visible"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app:srcCompat</a:t>
            </a:r>
            <a:r>
              <a:rPr lang="en-US" altLang="ko-KR" sz="1600" dirty="0" smtClean="0">
                <a:latin typeface="Consolas" panose="020B0609020204030204" pitchFamily="49" charset="0"/>
              </a:rPr>
              <a:t>="@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/dream02" /&gt;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&lt;/FrameLayout&gt;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imageView2 </a:t>
            </a:r>
            <a:r>
              <a:rPr lang="ko-KR" altLang="en-US" dirty="0" smtClean="0">
                <a:sym typeface="Wingdings" panose="05000000000000000000" pitchFamily="2" charset="2"/>
              </a:rPr>
              <a:t>속성 값들을 관찰해보십시오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srcCompat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속성값에 이미지 파일이름을 찾아 넣고</a:t>
            </a:r>
            <a:r>
              <a:rPr lang="en-US" altLang="ko-KR" dirty="0" smtClean="0">
                <a:sym typeface="Wingdings" panose="05000000000000000000" pitchFamily="2" charset="2"/>
              </a:rPr>
              <a:t>, visibility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visible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imageCiew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속성값도 같지만</a:t>
            </a:r>
            <a:r>
              <a:rPr lang="en-US" altLang="ko-KR" dirty="0" smtClean="0">
                <a:sym typeface="Wingdings" panose="05000000000000000000" pitchFamily="2" charset="2"/>
              </a:rPr>
              <a:t>, visibility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invisible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415480" y="2625373"/>
            <a:ext cx="8394862" cy="4077053"/>
            <a:chOff x="1343472" y="1916832"/>
            <a:chExt cx="8394862" cy="407705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3472" y="1916832"/>
              <a:ext cx="7818798" cy="4077053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>
            <a:xfrm flipH="1">
              <a:off x="9162270" y="3429000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9162270" y="3717032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9162270" y="4221088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>
              <a:off x="9162270" y="4725144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9162270" y="5517232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9162270" y="2204864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0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소스코드입니다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8418" y="1269504"/>
            <a:ext cx="8168886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package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com.example.framelayout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import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4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latin typeface="Consolas" panose="020B0609020204030204" pitchFamily="49" charset="0"/>
              </a:rPr>
              <a:t> imageView2;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int </a:t>
            </a:r>
            <a:r>
              <a:rPr lang="en-US" altLang="ko-KR" sz="1400" dirty="0" err="1">
                <a:latin typeface="Consolas" panose="020B0609020204030204" pitchFamily="49" charset="0"/>
              </a:rPr>
              <a:t>imageIndex</a:t>
            </a:r>
            <a:r>
              <a:rPr lang="en-US" altLang="ko-KR" sz="1400" dirty="0">
                <a:latin typeface="Consolas" panose="020B0609020204030204" pitchFamily="49" charset="0"/>
              </a:rPr>
              <a:t> = 0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R.id.imageView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imageView2 = </a:t>
            </a:r>
            <a:r>
              <a:rPr lang="en-US" altLang="ko-KR" sz="14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(R.id.imageView2);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84032" y="3626764"/>
            <a:ext cx="532756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public </a:t>
            </a:r>
            <a:r>
              <a:rPr lang="en-US" altLang="ko-KR" sz="1400" dirty="0">
                <a:latin typeface="Consolas" panose="020B0609020204030204" pitchFamily="49" charset="0"/>
              </a:rPr>
              <a:t>void onButton1Clicked(View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("onButton1Click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imageIndex</a:t>
            </a:r>
            <a:r>
              <a:rPr lang="en-US" altLang="ko-KR" sz="1400" dirty="0" smtClean="0">
                <a:latin typeface="Consolas" panose="020B0609020204030204" pitchFamily="49" charset="0"/>
              </a:rPr>
              <a:t> == 0)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imageView.setVisibility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View.VISIBLE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imageView2.setVisibility(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View.INVISIBLE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imageIndex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1;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} </a:t>
            </a:r>
            <a:r>
              <a:rPr lang="en-US" altLang="ko-KR" sz="1400" dirty="0">
                <a:latin typeface="Consolas" panose="020B0609020204030204" pitchFamily="49" charset="0"/>
              </a:rPr>
              <a:t>else if (</a:t>
            </a:r>
            <a:r>
              <a:rPr lang="en-US" altLang="ko-KR" sz="1400" dirty="0" err="1">
                <a:latin typeface="Consolas" panose="020B0609020204030204" pitchFamily="49" charset="0"/>
              </a:rPr>
              <a:t>imageIndex</a:t>
            </a:r>
            <a:r>
              <a:rPr lang="en-US" altLang="ko-KR" sz="1400" dirty="0">
                <a:latin typeface="Consolas" panose="020B0609020204030204" pitchFamily="49" charset="0"/>
              </a:rPr>
              <a:t> == 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imageView.setVisibility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View.INVISIBLE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imageView2.setVisibility(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View.VISIBLE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imageIndex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1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이제 버튼을 누를 때마다 이미지가 바뀌는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findViewById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어떻게 작동하는지 생각해보기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하나의 화면은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소스 파일로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둘이 결합하여 화면의 기능하게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소스 파일</a:t>
            </a:r>
            <a:r>
              <a:rPr lang="en-US" altLang="ko-KR" dirty="0" smtClean="0">
                <a:sym typeface="Wingdings" panose="05000000000000000000" pitchFamily="2" charset="2"/>
              </a:rPr>
              <a:t>(ActivityMain.java)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있어서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을 넘겨줄 수 있어서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서로 연결고리가 되어 하나처럼 작동합니다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소스 파일에서는 메모리에 만들어져 있는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파일에 있는 </a:t>
            </a:r>
            <a:r>
              <a:rPr lang="ko-KR" altLang="en-US" dirty="0" smtClean="0">
                <a:sym typeface="Wingdings" panose="05000000000000000000" pitchFamily="2" charset="2"/>
              </a:rPr>
              <a:t>뷰 객체들을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를 통해서 </a:t>
            </a:r>
            <a:r>
              <a:rPr lang="ko-KR" altLang="en-US" dirty="0" smtClean="0">
                <a:sym typeface="Wingdings" panose="05000000000000000000" pitchFamily="2" charset="2"/>
              </a:rPr>
              <a:t>찾아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980728"/>
            <a:ext cx="1656184" cy="3289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458" y="980729"/>
            <a:ext cx="1608499" cy="32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연습문제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이미지를 </a:t>
            </a:r>
            <a:r>
              <a:rPr lang="ko-KR" altLang="en-US" dirty="0" smtClean="0">
                <a:sym typeface="Wingdings" panose="05000000000000000000" pitchFamily="2" charset="2"/>
              </a:rPr>
              <a:t>양 옆으로 꽉 차게 </a:t>
            </a:r>
            <a:r>
              <a:rPr lang="ko-KR" altLang="en-US" dirty="0">
                <a:sym typeface="Wingdings" panose="05000000000000000000" pitchFamily="2" charset="2"/>
              </a:rPr>
              <a:t>그리고 가운데 위치하게 하려면 어떻게 하면 될까요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348880"/>
            <a:ext cx="1885270" cy="3744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345859"/>
            <a:ext cx="1884032" cy="37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연습문제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이미지를 </a:t>
            </a:r>
            <a:r>
              <a:rPr lang="ko-KR" altLang="en-US" dirty="0" smtClean="0">
                <a:sym typeface="Wingdings" panose="05000000000000000000" pitchFamily="2" charset="2"/>
              </a:rPr>
              <a:t>양 옆으로 꽉 차게 </a:t>
            </a:r>
            <a:r>
              <a:rPr lang="ko-KR" altLang="en-US" dirty="0">
                <a:sym typeface="Wingdings" panose="05000000000000000000" pitchFamily="2" charset="2"/>
              </a:rPr>
              <a:t>그리고 가운데 위치하게 하려면 어떻게 하면 될까요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layout_width, layout_height </a:t>
            </a:r>
            <a:r>
              <a:rPr lang="ko-KR" altLang="en-US" dirty="0">
                <a:sym typeface="Wingdings" panose="05000000000000000000" pitchFamily="2" charset="2"/>
              </a:rPr>
              <a:t>속성값을 모두 </a:t>
            </a:r>
            <a:r>
              <a:rPr lang="en-US" altLang="ko-KR" dirty="0" smtClean="0">
                <a:sym typeface="Wingdings" panose="05000000000000000000" pitchFamily="2" charset="2"/>
              </a:rPr>
              <a:t>match_parent 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>
                <a:sym typeface="Wingdings" panose="05000000000000000000" pitchFamily="2" charset="2"/>
              </a:rPr>
              <a:t>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348880"/>
            <a:ext cx="1885270" cy="3744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345859"/>
            <a:ext cx="1884032" cy="37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02-6 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Containers</a:t>
            </a:r>
            <a:r>
              <a:rPr lang="en-US" altLang="ko-KR" dirty="0" smtClean="0">
                <a:sym typeface="Wingdings" panose="05000000000000000000" pitchFamily="2" charset="2"/>
              </a:rPr>
              <a:t>  ScrollView/</a:t>
            </a:r>
            <a:r>
              <a:rPr lang="en-US" altLang="ko-KR" dirty="0" err="1" smtClean="0">
                <a:sym typeface="Wingdings" panose="05000000000000000000" pitchFamily="2" charset="2"/>
              </a:rPr>
              <a:t>HorizontalScrollView</a:t>
            </a:r>
            <a:r>
              <a:rPr lang="ko-KR" altLang="en-US" dirty="0" smtClean="0">
                <a:sym typeface="Wingdings" panose="05000000000000000000" pitchFamily="2" charset="2"/>
              </a:rPr>
              <a:t>는 추가된 뷰 영역이 한 화면에 다 보이지 않을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단순히 </a:t>
            </a:r>
            <a:r>
              <a:rPr lang="ko-KR" altLang="en-US" dirty="0" err="1" smtClean="0">
                <a:sym typeface="Wingdings" panose="05000000000000000000" pitchFamily="2" charset="2"/>
              </a:rPr>
              <a:t>스크롤뷰를</a:t>
            </a:r>
            <a:r>
              <a:rPr lang="ko-KR" altLang="en-US" dirty="0" smtClean="0">
                <a:sym typeface="Wingdings" panose="05000000000000000000" pitchFamily="2" charset="2"/>
              </a:rPr>
              <a:t> 추가하고 그 안에 뷰를 넣으면 스크롤이 생기게 됩니다</a:t>
            </a:r>
            <a:r>
              <a:rPr lang="en-US" altLang="ko-KR" dirty="0" smtClean="0">
                <a:sym typeface="Wingdings" panose="05000000000000000000" pitchFamily="2" charset="2"/>
              </a:rPr>
              <a:t>. (ScrollView is vertical by default)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프로젝트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SampleScrollView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패키지 이름으로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두 이미지</a:t>
            </a:r>
            <a:r>
              <a:rPr lang="en-US" altLang="ko-KR" dirty="0" smtClean="0">
                <a:sym typeface="Wingdings" panose="05000000000000000000" pitchFamily="2" charset="2"/>
              </a:rPr>
              <a:t>( image01.jpg and image02.jpg ) </a:t>
            </a:r>
            <a:r>
              <a:rPr lang="ko-KR" altLang="en-US" dirty="0">
                <a:sym typeface="Wingdings" panose="05000000000000000000" pitchFamily="2" charset="2"/>
              </a:rPr>
              <a:t>넣어 주십시오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생성되도록 </a:t>
            </a:r>
            <a:r>
              <a:rPr lang="en-US" altLang="ko-KR" dirty="0" smtClean="0"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sym typeface="Wingdings" panose="05000000000000000000" pitchFamily="2" charset="2"/>
              </a:rPr>
              <a:t>탭에서 설정을 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레이아웃은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orientation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0872" y="4941168"/>
            <a:ext cx="434629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rtlCol="0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Button</a:t>
            </a:r>
            <a:r>
              <a:rPr lang="ko-KR" altLang="en-US" sz="1600" dirty="0" smtClean="0">
                <a:sym typeface="Wingdings" panose="05000000000000000000" pitchFamily="2" charset="2"/>
              </a:rPr>
              <a:t>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HorizontalScrollView</a:t>
            </a:r>
            <a:r>
              <a:rPr lang="ko-KR" altLang="en-US" sz="1600" dirty="0" smtClean="0">
                <a:sym typeface="Wingdings" panose="05000000000000000000" pitchFamily="2" charset="2"/>
              </a:rPr>
              <a:t>가 같은 </a:t>
            </a:r>
            <a:r>
              <a:rPr lang="en-US" altLang="ko-KR" sz="1600" dirty="0" smtClean="0">
                <a:sym typeface="Wingdings" panose="05000000000000000000" pitchFamily="2" charset="2"/>
              </a:rPr>
              <a:t>level</a:t>
            </a:r>
            <a:r>
              <a:rPr lang="ko-KR" altLang="en-US" sz="1600" dirty="0" smtClean="0">
                <a:sym typeface="Wingdings" panose="05000000000000000000" pitchFamily="2" charset="2"/>
              </a:rPr>
              <a:t>에 있고</a:t>
            </a:r>
            <a:r>
              <a:rPr lang="en-US" altLang="ko-KR" sz="1600" dirty="0" smtClean="0">
                <a:sym typeface="Wingdings" panose="05000000000000000000" pitchFamily="2" charset="2"/>
              </a:rPr>
              <a:t>, ScrollView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ImageView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하나씩 그 안에 차례대로 있는 것에 유의하세요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956637" y="5183767"/>
            <a:ext cx="356940" cy="450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48" y="3356992"/>
            <a:ext cx="6512173" cy="31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02-6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activity_main.xml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13378"/>
            <a:ext cx="816888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="onButton1Clicked"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이미지 바꾸어 보여주기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07968" y="2710878"/>
            <a:ext cx="612068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HorizontalScrollView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horScrollView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ScrollView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ImageView</a:t>
            </a:r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id/imageView"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ScrollView&gt;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HorizontalScrollView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43472" y="5373216"/>
            <a:ext cx="434629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rtlCol="0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Button</a:t>
            </a:r>
            <a:r>
              <a:rPr lang="ko-KR" altLang="en-US" sz="1600" dirty="0" smtClean="0">
                <a:sym typeface="Wingdings" panose="05000000000000000000" pitchFamily="2" charset="2"/>
              </a:rPr>
              <a:t>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HorizontalScrollView</a:t>
            </a:r>
            <a:r>
              <a:rPr lang="ko-KR" altLang="en-US" sz="1600" dirty="0" smtClean="0">
                <a:sym typeface="Wingdings" panose="05000000000000000000" pitchFamily="2" charset="2"/>
              </a:rPr>
              <a:t>가 같은 </a:t>
            </a:r>
            <a:r>
              <a:rPr lang="en-US" altLang="ko-KR" sz="1600" dirty="0" smtClean="0">
                <a:sym typeface="Wingdings" panose="05000000000000000000" pitchFamily="2" charset="2"/>
              </a:rPr>
              <a:t>level</a:t>
            </a:r>
            <a:r>
              <a:rPr lang="ko-KR" altLang="en-US" sz="1600" dirty="0" smtClean="0">
                <a:sym typeface="Wingdings" panose="05000000000000000000" pitchFamily="2" charset="2"/>
              </a:rPr>
              <a:t>에 있고</a:t>
            </a:r>
            <a:r>
              <a:rPr lang="en-US" altLang="ko-KR" sz="1600" dirty="0" smtClean="0">
                <a:sym typeface="Wingdings" panose="05000000000000000000" pitchFamily="2" charset="2"/>
              </a:rPr>
              <a:t>, ScrollView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ImageView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하나씩 그 안에 차례대로 있는 것에 유의하세요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03912" y="1587079"/>
            <a:ext cx="593122" cy="7618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897034" y="1417802"/>
            <a:ext cx="2276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이미지 변경을 위한 버튼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43672" y="4029643"/>
            <a:ext cx="2661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수평 스크롤을 위한 스크롤뷰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 flipV="1">
            <a:off x="5804978" y="3501008"/>
            <a:ext cx="795078" cy="6979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43672" y="4439919"/>
            <a:ext cx="2661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수직 스크롤을 위한 스크롤뷰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804978" y="3873825"/>
            <a:ext cx="795078" cy="6979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43672" y="4849488"/>
            <a:ext cx="260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이미지를 보여주는 이미지뷰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 flipV="1">
            <a:off x="5748872" y="5012494"/>
            <a:ext cx="851184" cy="62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좌측 상단의 팔레트에서 버튼 세 개를 순서대로 배치합니다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각 버튼의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 </a:t>
            </a:r>
            <a:r>
              <a:rPr lang="ko-KR" altLang="en-US" dirty="0" smtClean="0">
                <a:sym typeface="Wingdings" panose="05000000000000000000" pitchFamily="2" charset="2"/>
              </a:rPr>
              <a:t>속성값은 </a:t>
            </a:r>
            <a:r>
              <a:rPr lang="en-US" altLang="ko-KR" b="1" dirty="0" smtClean="0">
                <a:sym typeface="Wingdings" panose="05000000000000000000" pitchFamily="2" charset="2"/>
              </a:rPr>
              <a:t>match_parent</a:t>
            </a:r>
            <a:r>
              <a:rPr lang="en-US" altLang="ko-KR" dirty="0" smtClean="0">
                <a:sym typeface="Wingdings" panose="05000000000000000000" pitchFamily="2" charset="2"/>
              </a:rPr>
              <a:t>, layout_height </a:t>
            </a:r>
            <a:r>
              <a:rPr lang="ko-KR" altLang="en-US" dirty="0" smtClean="0">
                <a:sym typeface="Wingdings" panose="05000000000000000000" pitchFamily="2" charset="2"/>
              </a:rPr>
              <a:t>속성값은 </a:t>
            </a:r>
            <a:r>
              <a:rPr lang="en-US" altLang="ko-KR" b="1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자동으로 </a:t>
            </a:r>
            <a:r>
              <a:rPr lang="en-US" altLang="ko-KR" b="1" dirty="0" smtClean="0">
                <a:sym typeface="Wingdings" panose="05000000000000000000" pitchFamily="2" charset="2"/>
              </a:rPr>
              <a:t>button, button2, butt</a:t>
            </a:r>
            <a:r>
              <a:rPr lang="en-US" altLang="ko-KR" dirty="0" smtClean="0">
                <a:sym typeface="Wingdings" panose="05000000000000000000" pitchFamily="2" charset="2"/>
              </a:rPr>
              <a:t>on3</a:t>
            </a:r>
            <a:r>
              <a:rPr lang="ko-KR" altLang="en-US" dirty="0" smtClean="0">
                <a:sym typeface="Wingdings" panose="05000000000000000000" pitchFamily="2" charset="2"/>
              </a:rPr>
              <a:t>가 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위에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속성값은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 smtClean="0">
                <a:sym typeface="Wingdings" panose="05000000000000000000" pitchFamily="2" charset="2"/>
              </a:rPr>
              <a:t>이 입력되어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아래쪽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[Text]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클릭하여 원본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파일을 열어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244126"/>
            <a:ext cx="5832648" cy="323421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795980" y="3770853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236140" y="4346917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176732" y="4187519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07" y="3277866"/>
            <a:ext cx="4936677" cy="3198323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6960096" y="5877272"/>
            <a:ext cx="360040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02-6 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MainActivity.java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13378"/>
            <a:ext cx="9681054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package 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com.example.samplescrollview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import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ScrollView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BitmapDrawable</a:t>
            </a:r>
            <a:r>
              <a:rPr lang="en-US" altLang="ko-KR" sz="1600" dirty="0">
                <a:latin typeface="Consolas" panose="020B0609020204030204" pitchFamily="49" charset="0"/>
              </a:rPr>
              <a:t> bitmap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R.id.scrollView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imageView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R.id.imageView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scrollView.setHorizontalScrollBarEnabled</a:t>
            </a:r>
            <a:r>
              <a:rPr lang="en-US" altLang="ko-KR" sz="1600" dirty="0" smtClean="0">
                <a:latin typeface="Consolas" panose="020B0609020204030204" pitchFamily="49" charset="0"/>
              </a:rPr>
              <a:t>(true);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Resources res = getResources();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bitmap = (</a:t>
            </a:r>
            <a:r>
              <a:rPr lang="en-US" altLang="ko-KR" sz="1600" dirty="0" err="1">
                <a:latin typeface="Consolas" panose="020B0609020204030204" pitchFamily="49" charset="0"/>
              </a:rPr>
              <a:t>BitmapDrawable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latin typeface="Consolas" panose="020B0609020204030204" pitchFamily="49" charset="0"/>
              </a:rPr>
              <a:t>res.getDrawable</a:t>
            </a:r>
            <a:r>
              <a:rPr lang="en-US" altLang="ko-KR" sz="1600" dirty="0">
                <a:latin typeface="Consolas" panose="020B0609020204030204" pitchFamily="49" charset="0"/>
              </a:rPr>
              <a:t>(R.drawable.image01);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imageView.setImageDrawable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(bitmap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imageView.getLayoutParams</a:t>
            </a:r>
            <a:r>
              <a:rPr lang="en-US" altLang="ko-KR" sz="1600" dirty="0">
                <a:latin typeface="Consolas" panose="020B0609020204030204" pitchFamily="49" charset="0"/>
              </a:rPr>
              <a:t>().width = </a:t>
            </a:r>
            <a:r>
              <a:rPr lang="en-US" altLang="ko-KR" sz="1600" dirty="0" err="1">
                <a:latin typeface="Consolas" panose="020B0609020204030204" pitchFamily="49" charset="0"/>
              </a:rPr>
              <a:t>bitmap.getIntrinsicWidth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imageView.getLayoutParams</a:t>
            </a:r>
            <a:r>
              <a:rPr lang="en-US" altLang="ko-KR" sz="1600" dirty="0">
                <a:latin typeface="Consolas" panose="020B0609020204030204" pitchFamily="49" charset="0"/>
              </a:rPr>
              <a:t>().height = </a:t>
            </a:r>
            <a:r>
              <a:rPr lang="en-US" altLang="ko-KR" sz="1600" dirty="0" err="1">
                <a:latin typeface="Consolas" panose="020B0609020204030204" pitchFamily="49" charset="0"/>
              </a:rPr>
              <a:t>bitmap.getIntrinsicHeight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12024" y="3572196"/>
            <a:ext cx="2909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레이아웃에 정의된 뷰 객체 참조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16080" y="4005064"/>
            <a:ext cx="2661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수평스크롤바 사용 기능 설정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63326" y="4682004"/>
            <a:ext cx="2028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리소스의 이미지 참조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86435" y="5626476"/>
            <a:ext cx="31582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이미지 리소스와 이미지 크기 설정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7769268" y="5020558"/>
            <a:ext cx="486972" cy="352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256240" y="5154240"/>
            <a:ext cx="2898550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the actual image file name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02-6 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MainActivity.java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628800"/>
            <a:ext cx="8739244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onButton1Clicked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changeImage();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void changeImage()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Resources res = getResources();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bitmap = (</a:t>
            </a:r>
            <a:r>
              <a:rPr lang="en-US" altLang="ko-KR" sz="1600" dirty="0" err="1">
                <a:latin typeface="Consolas" panose="020B0609020204030204" pitchFamily="49" charset="0"/>
              </a:rPr>
              <a:t>BitmapDrawable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latin typeface="Consolas" panose="020B0609020204030204" pitchFamily="49" charset="0"/>
              </a:rPr>
              <a:t>res.getDrawable</a:t>
            </a:r>
            <a:r>
              <a:rPr lang="en-US" altLang="ko-KR" sz="1600" dirty="0">
                <a:latin typeface="Consolas" panose="020B0609020204030204" pitchFamily="49" charset="0"/>
              </a:rPr>
              <a:t>(R.drawable.image02);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imageView.setImageDrawable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(bitmap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imageView.getLayoutParams</a:t>
            </a:r>
            <a:r>
              <a:rPr lang="en-US" altLang="ko-KR" sz="1600" dirty="0">
                <a:latin typeface="Consolas" panose="020B0609020204030204" pitchFamily="49" charset="0"/>
              </a:rPr>
              <a:t>().width = </a:t>
            </a:r>
            <a:r>
              <a:rPr lang="en-US" altLang="ko-KR" sz="1600" dirty="0" err="1">
                <a:latin typeface="Consolas" panose="020B0609020204030204" pitchFamily="49" charset="0"/>
              </a:rPr>
              <a:t>bitmap.getIntrinsicWidth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imageView.getLayoutParams</a:t>
            </a:r>
            <a:r>
              <a:rPr lang="en-US" altLang="ko-KR" sz="1600" dirty="0">
                <a:latin typeface="Consolas" panose="020B0609020204030204" pitchFamily="49" charset="0"/>
              </a:rPr>
              <a:t>().height = </a:t>
            </a:r>
            <a:r>
              <a:rPr lang="en-US" altLang="ko-KR" sz="1600" dirty="0" err="1">
                <a:latin typeface="Consolas" panose="020B0609020204030204" pitchFamily="49" charset="0"/>
              </a:rPr>
              <a:t>bitmap.getIntrinsicHeight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08168" y="2564904"/>
            <a:ext cx="2468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다른 이미지 리소스로 변경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7795091" y="3378653"/>
            <a:ext cx="486972" cy="352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282063" y="3512335"/>
            <a:ext cx="2940228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the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actuall</a:t>
            </a:r>
            <a:r>
              <a:rPr lang="en-US" altLang="ko-KR" sz="1600" dirty="0" smtClean="0">
                <a:solidFill>
                  <a:srgbClr val="C00000"/>
                </a:solidFill>
              </a:rPr>
              <a:t> image file name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02-6 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화면들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39" y="1412776"/>
            <a:ext cx="2475932" cy="4957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412776"/>
            <a:ext cx="2505013" cy="49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02-6 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화면들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19" y="2489403"/>
            <a:ext cx="2008713" cy="4022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600" y="2489403"/>
            <a:ext cx="2032307" cy="40220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3100" y="849660"/>
            <a:ext cx="1124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JoyMission02: 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sym typeface="Wingdings" panose="05000000000000000000" pitchFamily="2" charset="2"/>
              </a:rPr>
              <a:t>SampleScrollView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주어진 코드는 이미지를 한번만 바꿀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 다음부터는 작동하지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때마다 두 이미지를 번갈아 보여주도록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Identify some redundant codes in MainActivity.java if any.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50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DoitMission03</a:t>
            </a:r>
            <a:r>
              <a:rPr lang="ko-KR" altLang="en-US" dirty="0" smtClean="0">
                <a:sym typeface="Wingdings" panose="05000000000000000000" pitchFamily="2" charset="2"/>
              </a:rPr>
              <a:t>를 수정하여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</a:t>
            </a:r>
            <a:r>
              <a:rPr lang="en-US" altLang="ko-KR" dirty="0" smtClean="0">
                <a:sym typeface="Wingdings" panose="05000000000000000000" pitchFamily="2" charset="2"/>
              </a:rPr>
              <a:t>Mission03</a:t>
            </a:r>
            <a:r>
              <a:rPr lang="ko-KR" altLang="en-US" dirty="0" smtClean="0">
                <a:sym typeface="Wingdings" panose="05000000000000000000" pitchFamily="2" charset="2"/>
              </a:rPr>
              <a:t>와 같이 버튼을 하나만 사용하는 작업을 하려고 하며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그 과정 중에 다양한 새로운 것들도 또한 배우고자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DoitMission03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</a:t>
            </a:r>
            <a:r>
              <a:rPr lang="en-US" altLang="ko-KR" dirty="0" smtClean="0">
                <a:sym typeface="Wingdings" panose="05000000000000000000" pitchFamily="2" charset="2"/>
              </a:rPr>
              <a:t>Mission03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File Open </a:t>
            </a:r>
            <a:r>
              <a:rPr lang="ko-KR" altLang="en-US" dirty="0" smtClean="0">
                <a:sym typeface="Wingdings" panose="05000000000000000000" pitchFamily="2" charset="2"/>
              </a:rPr>
              <a:t>메뉴로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</a:t>
            </a:r>
            <a:r>
              <a:rPr lang="en-US" altLang="ko-KR" dirty="0" smtClean="0">
                <a:sym typeface="Wingdings" panose="05000000000000000000" pitchFamily="2" charset="2"/>
              </a:rPr>
              <a:t>Mission03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지정하여 앱을 실행해보십시오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MainActivity.java, activity_main.xml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파일을 읽어보고 특이한 점들을 살펴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우리가 다루지 않던 사항들이 몇 개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setImageResource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invalidate();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개의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번갈아 보여주기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38" y="1956294"/>
            <a:ext cx="2294974" cy="4563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62" y="1960649"/>
            <a:ext cx="2259154" cy="458239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9040492" y="4058059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RelativeLayout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부모 컨테이너나 다른 뷰와의 상대적인 위치를 이용해 뷰의 위치를 결정할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아래 쪽에 또 다른 버튼을 배치하고 싶을 때 이미 추가되어 있는 버튼의 아래쪽에 붙여 달라는 속성을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요즈음</a:t>
            </a:r>
            <a:r>
              <a:rPr lang="en-US" altLang="ko-KR" dirty="0" smtClean="0">
                <a:sym typeface="Wingdings" panose="05000000000000000000" pitchFamily="2" charset="2"/>
              </a:rPr>
              <a:t>, 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으로 대부분 대체할 수 있어서</a:t>
            </a:r>
            <a:r>
              <a:rPr lang="en-US" altLang="ko-KR" dirty="0" smtClean="0">
                <a:sym typeface="Wingdings" panose="05000000000000000000" pitchFamily="2" charset="2"/>
              </a:rPr>
              <a:t>, 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을 많이 사용하지 않지만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예전의 코드들을 이해하려면 조금은 알아야합니다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setImageResource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설정하는 가장 간단한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또 다른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setImageDrawable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 이벤트가 일어날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실행해야 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지정하는 함수 즉 </a:t>
            </a:r>
            <a:r>
              <a:rPr lang="en-US" altLang="ko-KR" dirty="0" err="1" smtClean="0">
                <a:sym typeface="Wingdings" panose="05000000000000000000" pitchFamily="2" charset="2"/>
              </a:rPr>
              <a:t>EventHandler</a:t>
            </a:r>
            <a:r>
              <a:rPr lang="ko-KR" altLang="en-US" dirty="0" smtClean="0">
                <a:sym typeface="Wingdings" panose="05000000000000000000" pitchFamily="2" charset="2"/>
              </a:rPr>
              <a:t>함수입니다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여기서는 사용자가 화살표 버튼을 클릭할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메소드를 여기서 등록하는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invalidate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–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뷰에 내용을 변경하여서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화면을 그려야 할 때 호출하는 함수입니다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"redraw </a:t>
            </a:r>
            <a:r>
              <a:rPr lang="en-US" altLang="ko-KR" dirty="0">
                <a:sym typeface="Wingdings" panose="05000000000000000000" pitchFamily="2" charset="2"/>
              </a:rPr>
              <a:t>on </a:t>
            </a:r>
            <a:r>
              <a:rPr lang="en-US" altLang="ko-KR" dirty="0" smtClean="0">
                <a:sym typeface="Wingdings" panose="05000000000000000000" pitchFamily="2" charset="2"/>
              </a:rPr>
              <a:t>screen"</a:t>
            </a:r>
            <a:r>
              <a:rPr lang="ko-KR" altLang="en-US" dirty="0" smtClean="0">
                <a:sym typeface="Wingdings" panose="05000000000000000000" pitchFamily="2" charset="2"/>
              </a:rPr>
              <a:t>의 기능이며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뷰의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호출하게 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개의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번갈아 보여주기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으로 이동하여 </a:t>
            </a:r>
            <a:r>
              <a:rPr lang="en-US" altLang="ko-KR" dirty="0" smtClean="0">
                <a:sym typeface="Wingdings" panose="05000000000000000000" pitchFamily="2" charset="2"/>
              </a:rPr>
              <a:t>[text]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[At</a:t>
            </a:r>
            <a:r>
              <a:rPr lang="en-US" altLang="ko-KR" dirty="0">
                <a:sym typeface="Wingdings" panose="05000000000000000000" pitchFamily="2" charset="2"/>
              </a:rPr>
              <a:t>t</a:t>
            </a:r>
            <a:r>
              <a:rPr lang="en-US" altLang="ko-KR" dirty="0" smtClean="0">
                <a:sym typeface="Wingdings" panose="05000000000000000000" pitchFamily="2" charset="2"/>
              </a:rPr>
              <a:t>ribute]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button02</a:t>
            </a:r>
            <a:r>
              <a:rPr lang="ko-KR" altLang="en-US" dirty="0" smtClean="0">
                <a:sym typeface="Wingdings" panose="05000000000000000000" pitchFamily="2" charset="2"/>
              </a:rPr>
              <a:t>의 화살표만 복사하여 </a:t>
            </a:r>
            <a:r>
              <a:rPr lang="en-US" altLang="ko-KR" dirty="0" smtClean="0">
                <a:sym typeface="Wingdings" panose="05000000000000000000" pitchFamily="2" charset="2"/>
              </a:rPr>
              <a:t>button01</a:t>
            </a:r>
            <a:r>
              <a:rPr lang="ko-KR" altLang="en-US" dirty="0" smtClean="0">
                <a:sym typeface="Wingdings" panose="05000000000000000000" pitchFamily="2" charset="2"/>
              </a:rPr>
              <a:t>에 삽입하고</a:t>
            </a:r>
            <a:r>
              <a:rPr lang="en-US" altLang="ko-KR" dirty="0" smtClean="0">
                <a:sym typeface="Wingdings" panose="05000000000000000000" pitchFamily="2" charset="2"/>
              </a:rPr>
              <a:t>, button02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관련 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button1</a:t>
            </a:r>
            <a:r>
              <a:rPr lang="ko-KR" altLang="en-US" dirty="0" smtClean="0">
                <a:sym typeface="Wingdings" panose="05000000000000000000" pitchFamily="2" charset="2"/>
              </a:rPr>
              <a:t>만으로 같은 기능을 수행하도록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이름도 </a:t>
            </a:r>
            <a:r>
              <a:rPr lang="en-US" altLang="ko-KR" dirty="0" err="1" smtClean="0">
                <a:sym typeface="Wingdings" panose="05000000000000000000" pitchFamily="2" charset="2"/>
              </a:rPr>
              <a:t>ImageMoveUp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아니라 </a:t>
            </a:r>
            <a:r>
              <a:rPr lang="en-US" altLang="ko-KR" dirty="0" err="1" smtClean="0">
                <a:sym typeface="Wingdings" panose="05000000000000000000" pitchFamily="2" charset="2"/>
              </a:rPr>
              <a:t>ImageMove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현재 화면의 위쪽에 이미지가 있는지 아래쪽에 있는지를 표시하는 변수도 하나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image_on_top</a:t>
            </a:r>
            <a:r>
              <a:rPr lang="en-US" altLang="ko-KR" dirty="0" smtClean="0">
                <a:sym typeface="Wingdings" panose="05000000000000000000" pitchFamily="2" charset="2"/>
              </a:rPr>
              <a:t> = false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imageMove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image_on_top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값에 따라 이미지를 어디에 그릴 것인지 판단하는 코드가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개의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번갈아 보여주기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3100" y="6051995"/>
            <a:ext cx="11248112" cy="45620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000" b="1" kern="1200" cap="none" spc="50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+mn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DoitMission03 Challenge: RelativeLayout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대신에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ConstraintLayout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만들어 보세요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에뮬레이터로 실행하면 디자인 화면에서 보이는 것처럼 세개의 버튼이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ko-KR" altLang="en-US" b="1" dirty="0" smtClean="0">
                <a:sym typeface="Wingdings" panose="05000000000000000000" pitchFamily="2" charset="2"/>
              </a:rPr>
              <a:t>정리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 프로젝트 만들면 </a:t>
            </a:r>
            <a:r>
              <a:rPr lang="en-US" altLang="ko-KR" dirty="0" smtClean="0">
                <a:sym typeface="Wingdings" panose="05000000000000000000" pitchFamily="2" charset="2"/>
              </a:rPr>
              <a:t>XML Layout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이 자동으로 설정이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이것을 변경하려면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좌측 하단의 </a:t>
            </a: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 smtClean="0">
                <a:sym typeface="Wingdings" panose="05000000000000000000" pitchFamily="2" charset="2"/>
              </a:rPr>
              <a:t>창에서 기존의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메뉴에서 </a:t>
            </a:r>
            <a:r>
              <a:rPr lang="en-US" altLang="ko-KR" dirty="0" smtClean="0">
                <a:sym typeface="Wingdings" panose="05000000000000000000" pitchFamily="2" charset="2"/>
              </a:rPr>
              <a:t> [Convert view…]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원하는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Orientation </a:t>
            </a:r>
            <a:r>
              <a:rPr lang="ko-KR" altLang="en-US" dirty="0" smtClean="0">
                <a:sym typeface="Wingdings" panose="05000000000000000000" pitchFamily="2" charset="2"/>
              </a:rPr>
              <a:t>을 가로</a:t>
            </a:r>
            <a:r>
              <a:rPr lang="en-US" altLang="ko-KR" dirty="0" smtClean="0">
                <a:sym typeface="Wingdings" panose="05000000000000000000" pitchFamily="2" charset="2"/>
              </a:rPr>
              <a:t>(horizontal)</a:t>
            </a:r>
            <a:r>
              <a:rPr lang="ko-KR" altLang="en-US" dirty="0" smtClean="0">
                <a:sym typeface="Wingdings" panose="05000000000000000000" pitchFamily="2" charset="2"/>
              </a:rPr>
              <a:t> 혹은 세로</a:t>
            </a:r>
            <a:r>
              <a:rPr lang="en-US" altLang="ko-KR" dirty="0" smtClean="0">
                <a:sym typeface="Wingdings" panose="05000000000000000000" pitchFamily="2" charset="2"/>
              </a:rPr>
              <a:t>(vertical)</a:t>
            </a:r>
            <a:r>
              <a:rPr lang="ko-KR" altLang="en-US" dirty="0" smtClean="0">
                <a:sym typeface="Wingdings" panose="05000000000000000000" pitchFamily="2" charset="2"/>
              </a:rPr>
              <a:t>로 할지 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horizontal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32" y="3239442"/>
            <a:ext cx="1739565" cy="34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자 이제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(horizontal)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버튼들을 채우려면 어떻게 하면 될까요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horizontal</a:t>
            </a:r>
            <a:r>
              <a:rPr lang="ko-KR" altLang="en-US" dirty="0" smtClean="0">
                <a:sym typeface="Wingdings" panose="05000000000000000000" pitchFamily="2" charset="2"/>
              </a:rPr>
              <a:t>로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horizontal</a:t>
            </a:r>
            <a:r>
              <a:rPr lang="ko-KR" altLang="en-US" dirty="0" smtClean="0">
                <a:sym typeface="Wingdings" panose="05000000000000000000" pitchFamily="2" charset="2"/>
              </a:rPr>
              <a:t>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[Design]</a:t>
            </a:r>
            <a:r>
              <a:rPr lang="ko-KR" altLang="en-US" dirty="0" smtClean="0">
                <a:sym typeface="Wingdings" panose="05000000000000000000" pitchFamily="2" charset="2"/>
              </a:rPr>
              <a:t>화면에서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개중에서 두개가 사라지고 하나만 남아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98" y="2130161"/>
            <a:ext cx="326164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 이제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가로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(horizontal)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로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버튼들을 채우려면 어떻게 하면 될까요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[Design]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[Text]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horizontal</a:t>
            </a:r>
            <a:r>
              <a:rPr lang="ko-KR" altLang="en-US" dirty="0">
                <a:sym typeface="Wingdings" panose="05000000000000000000" pitchFamily="2" charset="2"/>
              </a:rPr>
              <a:t>로 수정하면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[Text]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horizontal</a:t>
            </a:r>
            <a:r>
              <a:rPr lang="ko-KR" altLang="en-US" dirty="0">
                <a:sym typeface="Wingdings" panose="05000000000000000000" pitchFamily="2" charset="2"/>
              </a:rPr>
              <a:t>로 수정하십시오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, [Design]</a:t>
            </a:r>
            <a:r>
              <a:rPr lang="ko-KR" altLang="en-US" dirty="0">
                <a:sym typeface="Wingdings" panose="05000000000000000000" pitchFamily="2" charset="2"/>
              </a:rPr>
              <a:t>화면에서 확인하십시오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3 </a:t>
            </a:r>
            <a:r>
              <a:rPr lang="ko-KR" altLang="en-US" dirty="0">
                <a:sym typeface="Wingdings" panose="05000000000000000000" pitchFamily="2" charset="2"/>
              </a:rPr>
              <a:t>개중에서 두개가 사라지고 하나만 남아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왜 그럴까요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layout_width, layout_height </a:t>
            </a:r>
            <a:r>
              <a:rPr lang="ko-KR" altLang="en-US" dirty="0" smtClean="0">
                <a:sym typeface="Wingdings" panose="05000000000000000000" pitchFamily="2" charset="2"/>
              </a:rPr>
              <a:t>속성값이 </a:t>
            </a:r>
            <a:r>
              <a:rPr lang="en-US" altLang="ko-KR" dirty="0" smtClean="0">
                <a:sym typeface="Wingdings" panose="05000000000000000000" pitchFamily="2" charset="2"/>
              </a:rPr>
              <a:t>match_parent 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에 있는 여유공간을 모두 채운다는 것을 기억하나요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버튼의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 </a:t>
            </a:r>
            <a:r>
              <a:rPr lang="ko-KR" altLang="en-US" dirty="0" smtClean="0">
                <a:sym typeface="Wingdings" panose="05000000000000000000" pitchFamily="2" charset="2"/>
              </a:rPr>
              <a:t>속성값이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match_parent </a:t>
            </a:r>
            <a:r>
              <a:rPr lang="ko-KR" altLang="en-US" dirty="0" smtClean="0">
                <a:sym typeface="Wingdings" panose="05000000000000000000" pitchFamily="2" charset="2"/>
              </a:rPr>
              <a:t>이기 때문에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첫째 버튼이 공간을 모두 차지한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나머지 버튼들을 추가할 공간이 없어 사라진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그러면 어떻게 하면 두 버튼들도 함께 나란히 한 줄에 보이게 할 수 있을까요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1420547"/>
            <a:ext cx="3261643" cy="31320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384" y="3547806"/>
            <a:ext cx="322353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어떻게 하면 두 버튼들도 함께 나란히 한 줄에 보이게 할 수 있을까요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버튼들의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 </a:t>
            </a:r>
            <a:r>
              <a:rPr lang="ko-KR" altLang="en-US" dirty="0" smtClean="0">
                <a:sym typeface="Wingdings" panose="05000000000000000000" pitchFamily="2" charset="2"/>
              </a:rPr>
              <a:t>속성값을 모두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로 바꾸면 각 버튼은 자기에게 필요한 공간만을 차지하게 되면서 모두 화면에 나타나게 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보이지 않는 버튼의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속성값을 어떻게 수정할 수 있나요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673" y="2996952"/>
            <a:ext cx="322353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15462</TotalTime>
  <Words>3686</Words>
  <Application>Microsoft Office PowerPoint</Application>
  <PresentationFormat>와이드스크린</PresentationFormat>
  <Paragraphs>753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8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02 레이아웃 익히기:</vt:lpstr>
      <vt:lpstr>02-1 안드로이드에 포함된 대표적인 레이아웃 살펴보기:</vt:lpstr>
      <vt:lpstr>02-2 Linear Layout 사용하기: 리니어 레이아웃 실습</vt:lpstr>
      <vt:lpstr>02-2 Linear Layout 사용하기: 리니어 레이아웃 실습</vt:lpstr>
      <vt:lpstr>02-2 Linear Layout 사용하기: 리니어 레이아웃 실습</vt:lpstr>
      <vt:lpstr>02-2 Linear Layout 사용하기: 리니어 레이아웃 실습</vt:lpstr>
      <vt:lpstr>02-2 Linear Layout 사용하기: 리니어 레이아웃 실습</vt:lpstr>
      <vt:lpstr>02-2 Linear Layout 사용하기: 리니어 레이아웃 실습</vt:lpstr>
      <vt:lpstr>02-2 Linear Layout 사용하기: 리니어 레이아웃 실습</vt:lpstr>
      <vt:lpstr>02-2 Linear Layout 사용하기: 자바 코드에서 화면 구성하기</vt:lpstr>
      <vt:lpstr>02-2 Linear Layout 사용하기: 자바 코드에서 화면 구성하기 실습</vt:lpstr>
      <vt:lpstr>02-2 Linear Layout 사용하기: 자바 코드에서 화면 구성하기 실습</vt:lpstr>
      <vt:lpstr>02-2 Linear Layout 사용하기: 자바 코드에서 화면 구성하기 실습</vt:lpstr>
      <vt:lpstr>02-2 Linear Layout 사용하기: 자바 코드에서 화면 구성하기 실습</vt:lpstr>
      <vt:lpstr>02-2 Linear Layout 사용하기: 자바 코드에서 화면 구성하기 실습</vt:lpstr>
      <vt:lpstr>02-2 Linear Layout 사용하기: 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</vt:lpstr>
      <vt:lpstr>02-2 Linear Layout 사용하기:</vt:lpstr>
      <vt:lpstr>02-2 Linear Layout 사용하기: 패딩과 마진 실습</vt:lpstr>
      <vt:lpstr>02-2 Linear Layout 사용하기: 패딩과 마진 실습</vt:lpstr>
      <vt:lpstr>02-2 Linear Layout 사용하기: 패딩과 마진 실습</vt:lpstr>
      <vt:lpstr>02-2 Linear Layout 사용하기: 패딩과 마진 실습</vt:lpstr>
      <vt:lpstr>02-4 Table Layout: 테이블 레이아웃 실습</vt:lpstr>
      <vt:lpstr>02-4 Table Layout: 테이블 레이아웃 실습</vt:lpstr>
      <vt:lpstr>02-4 Table Layout: 테이블 레이아웃 실습</vt:lpstr>
      <vt:lpstr>02-4 Table Layout: 테이블 레이아웃 실습</vt:lpstr>
      <vt:lpstr>02-4 Table Layout: 테이블 레이아웃 실습</vt:lpstr>
      <vt:lpstr>02-4 Table Layout: 테이블 레이아웃 실습</vt:lpstr>
      <vt:lpstr>02-5 Frame Layout과 View의 전환:</vt:lpstr>
      <vt:lpstr>02-5 Frame Layout과 View의 전환:FrameLayout 실습하기 </vt:lpstr>
      <vt:lpstr>02-5 Frame Layout과 View의 전환:FrameLayout 실습하기 </vt:lpstr>
      <vt:lpstr>02-5 Frame Layout과 View의 전환:FrameLayout 실습하기 </vt:lpstr>
      <vt:lpstr>02-5 Frame Layout과 View의 전환:FrameLayout 실습하기 </vt:lpstr>
      <vt:lpstr>02-5 Frame Layout과 View의 전환:FrameLayout 실습하기 </vt:lpstr>
      <vt:lpstr>02-5 Frame Layout과 View의 전환:FrameLayout 실습하기 </vt:lpstr>
      <vt:lpstr>02-5 Frame Layout과 View의 전환:FrameLayout 실습하기 </vt:lpstr>
      <vt:lpstr>02-6 ScrollView 사용하기: 스크롤뷰 실습</vt:lpstr>
      <vt:lpstr>02-6 ScrollView 사용하기: 스크롤뷰 실습 – activity_main.xml</vt:lpstr>
      <vt:lpstr>02-6 ScrollView 사용하기: 스크롤뷰 실습 – MainActivity.java</vt:lpstr>
      <vt:lpstr>02-6 ScrollView 사용하기: 스크롤뷰 실습 – MainActivity.java</vt:lpstr>
      <vt:lpstr>02-6 ScrollView 사용하기: 스크롤뷰 실습 – 결과 화면들</vt:lpstr>
      <vt:lpstr>02-6 ScrollView 사용하기: 스크롤뷰 실습 – 결과 화면들</vt:lpstr>
      <vt:lpstr>DoitMission03: 두 개의 이미지뷰에 이미지 번갈아 보여주기</vt:lpstr>
      <vt:lpstr>DoitMission03: 두 개의 이미지뷰에 이미지 번갈아 보여주기</vt:lpstr>
      <vt:lpstr>DoitMission03: 두 개의 이미지뷰에 이미지 번갈아 보여주기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827</cp:revision>
  <dcterms:created xsi:type="dcterms:W3CDTF">2014-02-12T09:15:05Z</dcterms:created>
  <dcterms:modified xsi:type="dcterms:W3CDTF">2020-01-21T05:08:03Z</dcterms:modified>
</cp:coreProperties>
</file>