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1"/>
  </p:notesMasterIdLst>
  <p:sldIdLst>
    <p:sldId id="339" r:id="rId2"/>
    <p:sldId id="895" r:id="rId3"/>
    <p:sldId id="1119" r:id="rId4"/>
    <p:sldId id="1002" r:id="rId5"/>
    <p:sldId id="1075" r:id="rId6"/>
    <p:sldId id="1076" r:id="rId7"/>
    <p:sldId id="1008" r:id="rId8"/>
    <p:sldId id="1077" r:id="rId9"/>
    <p:sldId id="1078" r:id="rId10"/>
    <p:sldId id="1079" r:id="rId11"/>
    <p:sldId id="1080" r:id="rId12"/>
    <p:sldId id="1081" r:id="rId13"/>
    <p:sldId id="1082" r:id="rId14"/>
    <p:sldId id="1083" r:id="rId15"/>
    <p:sldId id="1086" r:id="rId16"/>
    <p:sldId id="1120" r:id="rId17"/>
    <p:sldId id="1121" r:id="rId18"/>
    <p:sldId id="1085" r:id="rId19"/>
    <p:sldId id="1087" r:id="rId20"/>
    <p:sldId id="1088" r:id="rId21"/>
    <p:sldId id="1089" r:id="rId22"/>
    <p:sldId id="1090" r:id="rId23"/>
    <p:sldId id="1091" r:id="rId24"/>
    <p:sldId id="1093" r:id="rId25"/>
    <p:sldId id="1094" r:id="rId26"/>
    <p:sldId id="1095" r:id="rId27"/>
    <p:sldId id="1098" r:id="rId28"/>
    <p:sldId id="1096" r:id="rId29"/>
    <p:sldId id="1097" r:id="rId30"/>
    <p:sldId id="1099" r:id="rId31"/>
    <p:sldId id="1100" r:id="rId32"/>
    <p:sldId id="1101" r:id="rId33"/>
    <p:sldId id="1103" r:id="rId34"/>
    <p:sldId id="1124" r:id="rId35"/>
    <p:sldId id="1104" r:id="rId36"/>
    <p:sldId id="1106" r:id="rId37"/>
    <p:sldId id="1122" r:id="rId38"/>
    <p:sldId id="1107" r:id="rId39"/>
    <p:sldId id="1108" r:id="rId40"/>
    <p:sldId id="1109" r:id="rId41"/>
    <p:sldId id="1110" r:id="rId42"/>
    <p:sldId id="1111" r:id="rId43"/>
    <p:sldId id="1112" r:id="rId44"/>
    <p:sldId id="1113" r:id="rId45"/>
    <p:sldId id="1114" r:id="rId46"/>
    <p:sldId id="1115" r:id="rId47"/>
    <p:sldId id="1116" r:id="rId48"/>
    <p:sldId id="1117" r:id="rId49"/>
    <p:sldId id="1118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5" autoAdjust="0"/>
    <p:restoredTop sz="93780" autoAdjust="0"/>
  </p:normalViewPr>
  <p:slideViewPr>
    <p:cSldViewPr>
      <p:cViewPr varScale="1">
        <p:scale>
          <a:sx n="63" d="100"/>
          <a:sy n="63" d="100"/>
        </p:scale>
        <p:origin x="62" y="5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715506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IBinder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onBind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TODO: Return the communication channel to the service.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throw new </a:t>
            </a:r>
            <a:r>
              <a:rPr lang="en-US" altLang="ko-KR" sz="1400" dirty="0" err="1">
                <a:latin typeface="Consolas" panose="020B0609020204030204" pitchFamily="49" charset="0"/>
              </a:rPr>
              <a:t>UnsupportedOperationException</a:t>
            </a:r>
            <a:r>
              <a:rPr lang="en-US" altLang="ko-KR" sz="1400" dirty="0">
                <a:latin typeface="Consolas" panose="020B0609020204030204" pitchFamily="49" charset="0"/>
              </a:rPr>
              <a:t>("Not yet implemented");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onDestroy()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super.onDestroy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private 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("Command");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content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("Content");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"Command: " + command + ", Content: " + content);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3; 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{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3100" y="3666621"/>
            <a:ext cx="7155068" cy="266435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여기까지 코딩하고 앱을 실행하고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서비스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 클릭해도 아무 일도 일어나지 않는 것처럼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Logcat</a:t>
            </a:r>
            <a:r>
              <a:rPr lang="ko-KR" altLang="en-US" dirty="0" smtClean="0">
                <a:sym typeface="Wingdings" panose="05000000000000000000" pitchFamily="2" charset="2"/>
              </a:rPr>
              <a:t>을 통해서 어떤 일이 일어나는지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으로 설정한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만 검색해서 출력하도록 콤보박스에서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"Edit Filter Configuration"</a:t>
            </a:r>
            <a:r>
              <a:rPr lang="ko-KR" altLang="en-US" dirty="0" smtClean="0">
                <a:sym typeface="Wingdings" panose="05000000000000000000" pitchFamily="2" charset="2"/>
              </a:rPr>
              <a:t>을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메시지를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객체를 전달받는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역할이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시스템에 의해 자동으로 시작될 수 있기 때문에 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 </a:t>
            </a:r>
            <a:r>
              <a:rPr lang="ko-KR" altLang="en-US" dirty="0" smtClean="0">
                <a:sym typeface="Wingdings" panose="05000000000000000000" pitchFamily="2" charset="2"/>
              </a:rPr>
              <a:t>일 때도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만약 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Service.START_STICKY</a:t>
            </a:r>
            <a:r>
              <a:rPr lang="ko-KR" altLang="en-US" dirty="0" smtClean="0">
                <a:sym typeface="Wingdings" panose="05000000000000000000" pitchFamily="2" charset="2"/>
              </a:rPr>
              <a:t>을 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 비정상 종료를 의미이므로 시스템이 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재시작합니다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재시작을</a:t>
            </a:r>
            <a:r>
              <a:rPr lang="ko-KR" altLang="en-US" dirty="0" smtClean="0">
                <a:sym typeface="Wingdings" panose="05000000000000000000" pitchFamily="2" charset="2"/>
              </a:rPr>
              <a:t> 원하지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상수를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서비스가 서버 역할을 하면서 </a:t>
            </a:r>
            <a:r>
              <a:rPr lang="ko-KR" altLang="en-US" dirty="0" err="1">
                <a:sym typeface="Wingdings" panose="05000000000000000000" pitchFamily="2" charset="2"/>
              </a:rPr>
              <a:t>액티비티와</a:t>
            </a:r>
            <a:r>
              <a:rPr lang="ko-KR" altLang="en-US" dirty="0">
                <a:sym typeface="Wingdings" panose="05000000000000000000" pitchFamily="2" charset="2"/>
              </a:rPr>
              <a:t> 연결될 수 있도록 만드는 것을 바인딩</a:t>
            </a:r>
            <a:r>
              <a:rPr lang="en-US" altLang="ko-KR" dirty="0">
                <a:sym typeface="Wingdings" panose="05000000000000000000" pitchFamily="2" charset="2"/>
              </a:rPr>
              <a:t>(Binding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이라고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ko-KR" altLang="en-US" dirty="0">
                <a:sym typeface="Wingdings" panose="05000000000000000000" pitchFamily="2" charset="2"/>
              </a:rPr>
              <a:t>사용하려면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onBind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재정의하는데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실습에선 다루지 </a:t>
            </a:r>
            <a:r>
              <a:rPr lang="ko-KR" altLang="en-US" dirty="0">
                <a:sym typeface="Wingdings" panose="05000000000000000000" pitchFamily="2" charset="2"/>
              </a:rPr>
              <a:t>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480" y="3456508"/>
            <a:ext cx="1501294" cy="30633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4570815"/>
            <a:ext cx="8161974" cy="19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서비스에서 액티비티로 데이터 전달하기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액티비티로 데이터를 전달하고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호출하면서 인텐트 객체를 전달하면서 부가 데이트를 넣어 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추가한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마지막 부분에서 액티비티 </a:t>
            </a:r>
            <a:r>
              <a:rPr lang="ko-KR" altLang="en-US" dirty="0">
                <a:sym typeface="Wingdings" panose="05000000000000000000" pitchFamily="2" charset="2"/>
              </a:rPr>
              <a:t>쪽</a:t>
            </a:r>
            <a:r>
              <a:rPr lang="ko-KR" altLang="en-US" dirty="0" smtClean="0">
                <a:sym typeface="Wingdings" panose="05000000000000000000" pitchFamily="2" charset="2"/>
              </a:rPr>
              <a:t>으로 인텐트를 전달하도록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메인 액티비티에서는 이 인텐트를 전달 받아 화면 보여줄 수 있을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추가한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다시 살펴 봅시다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객체를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연산자로 생성할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둘째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MainActivity.class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호출하면서 메인 액티비티 쪽으로 전달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객체에는 두 개의 부가 데이터를 추가했으며</a:t>
            </a:r>
            <a:r>
              <a:rPr lang="en-US" altLang="ko-KR" dirty="0" smtClean="0">
                <a:sym typeface="Wingdings" panose="05000000000000000000" pitchFamily="2" charset="2"/>
              </a:rPr>
              <a:t>,  command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content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서비스에서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호출할 때 새로운 태스크</a:t>
            </a:r>
            <a:r>
              <a:rPr lang="en-US" altLang="ko-KR" dirty="0" smtClean="0">
                <a:sym typeface="Wingdings" panose="05000000000000000000" pitchFamily="2" charset="2"/>
              </a:rPr>
              <a:t>(Task)</a:t>
            </a:r>
            <a:r>
              <a:rPr lang="ko-KR" altLang="en-US" dirty="0" smtClean="0">
                <a:sym typeface="Wingdings" panose="05000000000000000000" pitchFamily="2" charset="2"/>
              </a:rPr>
              <a:t>를 생성하도록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FLAG_ACTIVITY_TASK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플래그를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err="1" smtClean="0">
                <a:sym typeface="Wingdings" panose="05000000000000000000" pitchFamily="2" charset="2"/>
              </a:rPr>
              <a:t>서버스는</a:t>
            </a:r>
            <a:r>
              <a:rPr lang="ko-KR" altLang="en-US" b="1" dirty="0" smtClean="0">
                <a:sym typeface="Wingdings" panose="05000000000000000000" pitchFamily="2" charset="2"/>
              </a:rPr>
              <a:t> 화면이 없기 때문에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없는 서비스에서 화면이 있는 액티비티를 띄우려면 새로운 </a:t>
            </a:r>
            <a:r>
              <a:rPr lang="ko-KR" altLang="en-US" b="1" dirty="0">
                <a:sym typeface="Wingdings" panose="05000000000000000000" pitchFamily="2" charset="2"/>
              </a:rPr>
              <a:t>태</a:t>
            </a:r>
            <a:r>
              <a:rPr lang="ko-KR" altLang="en-US" b="1" dirty="0" smtClean="0">
                <a:sym typeface="Wingdings" panose="05000000000000000000" pitchFamily="2" charset="2"/>
              </a:rPr>
              <a:t>스크를 만들어야 하기 때문입니다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객체가 이미 메모리에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재사용하도록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FLAG_ACTIVITY_CLEAR_TOP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플래</a:t>
            </a:r>
            <a:r>
              <a:rPr lang="ko-KR" altLang="en-US" dirty="0">
                <a:sym typeface="Wingdings" panose="05000000000000000000" pitchFamily="2" charset="2"/>
              </a:rPr>
              <a:t>그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초 후에 메인 액티비티에 전달한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메인 액티비티에서 받아서 처리합니다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서비스에서 액티비티로 데이터 전달하기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- MyService.java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추가된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24811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"Command: </a:t>
            </a:r>
            <a:r>
              <a:rPr lang="en-US" altLang="ko-KR" sz="1400" dirty="0">
                <a:latin typeface="Consolas" panose="020B0609020204030204" pitchFamily="49" charset="0"/>
              </a:rPr>
              <a:t>" + command + ",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400" dirty="0" smtClean="0">
                <a:latin typeface="Consolas" panose="020B0609020204030204" pitchFamily="49" charset="0"/>
              </a:rPr>
              <a:t>3; </a:t>
            </a:r>
            <a:r>
              <a:rPr lang="en-US" altLang="ko-KR" sz="1400" dirty="0">
                <a:latin typeface="Consolas" panose="020B0609020204030204" pitchFamily="49" charset="0"/>
              </a:rPr>
              <a:t>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{};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newIntent.addFlags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(Intent.FLAG_ACTIVITY_NEW_TASK </a:t>
            </a:r>
            <a:r>
              <a:rPr lang="en-US" altLang="ko-KR" sz="14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Intent.FLAG_ACTIVITY_SINGLE_TOP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Intent.FLAG_ACTIVITY_CLEAR_TOP);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newIntent.putExtra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", </a:t>
            </a:r>
            <a:r>
              <a:rPr lang="en-US" altLang="ko-KR" sz="1400" dirty="0" smtClean="0">
                <a:latin typeface="Consolas" panose="020B0609020204030204" pitchFamily="49" charset="0"/>
              </a:rPr>
              <a:t>command);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newIntent.putExtra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content.toUpperCase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7448" y="4013104"/>
            <a:ext cx="8136904" cy="172819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47863" y="3528121"/>
            <a:ext cx="341467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액티비티에 시작하기 위한 인텐트 객체 만들기</a:t>
            </a:r>
            <a:endParaRPr lang="ko-KR" altLang="en-US" sz="1200" dirty="0"/>
          </a:p>
        </p:txBody>
      </p:sp>
      <p:cxnSp>
        <p:nvCxnSpPr>
          <p:cNvPr id="9" name="꺾인 연결선 8"/>
          <p:cNvCxnSpPr/>
          <p:nvPr/>
        </p:nvCxnSpPr>
        <p:spPr>
          <a:xfrm rot="10800000" flipV="1">
            <a:off x="8904312" y="3805120"/>
            <a:ext cx="450888" cy="415968"/>
          </a:xfrm>
          <a:prstGeom prst="bentConnector3">
            <a:avLst>
              <a:gd name="adj1" fmla="val -20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647863" y="4416594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200" dirty="0" smtClean="0">
                <a:sym typeface="Wingdings" panose="05000000000000000000" pitchFamily="2" charset="2"/>
              </a:rPr>
              <a:t> 플래그 추가하기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652726" y="4940445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결과를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200" dirty="0" smtClean="0">
                <a:sym typeface="Wingdings" panose="05000000000000000000" pitchFamily="2" charset="2"/>
              </a:rPr>
              <a:t> 저장하기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76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서비스에서 액티비티로 데이터 전달하기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초 후에 메인 액티비티에 전달한 인텐트를 메인 액티비티가 처리할 수 있도록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다음과 같이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52712"/>
            <a:ext cx="11248112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. . . . . 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onNewIntent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if </a:t>
            </a:r>
            <a:r>
              <a:rPr lang="en-US" altLang="ko-KR" sz="1400" dirty="0">
                <a:latin typeface="Consolas" panose="020B0609020204030204" pitchFamily="49" charset="0"/>
              </a:rPr>
              <a:t>(intent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"Command: </a:t>
            </a:r>
            <a:r>
              <a:rPr lang="en-US" altLang="ko-KR" sz="1400" dirty="0">
                <a:latin typeface="Consolas" panose="020B0609020204030204" pitchFamily="49" charset="0"/>
              </a:rPr>
              <a:t>" + command + </a:t>
            </a:r>
            <a:r>
              <a:rPr lang="en-US" altLang="ko-KR" sz="1400" dirty="0" smtClean="0">
                <a:latin typeface="Consolas" panose="020B0609020204030204" pitchFamily="49" charset="0"/>
              </a:rPr>
              <a:t>"   " +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    "Content: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content, </a:t>
            </a:r>
            <a:r>
              <a:rPr lang="en-US" altLang="ko-KR" sz="1400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59896" y="1844824"/>
            <a:ext cx="6276108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메모리에 만들어져 있지 않은 상태에서 처음 만들어진다면</a:t>
            </a:r>
            <a:r>
              <a:rPr lang="en-US" altLang="ko-KR" sz="1400" dirty="0" smtClean="0">
                <a:sym typeface="Wingdings" panose="05000000000000000000" pitchFamily="2" charset="2"/>
              </a:rPr>
              <a:t>, onCreate()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400" dirty="0" smtClean="0">
                <a:sym typeface="Wingdings" panose="05000000000000000000" pitchFamily="2" charset="2"/>
              </a:rPr>
              <a:t> 안에서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sz="1400" dirty="0" smtClean="0">
                <a:sym typeface="Wingdings" panose="05000000000000000000" pitchFamily="2" charset="2"/>
              </a:rPr>
              <a:t>()</a:t>
            </a:r>
            <a:r>
              <a:rPr lang="ko-KR" altLang="en-US" sz="1400" dirty="0" smtClean="0">
                <a:sym typeface="Wingdings" panose="05000000000000000000" pitchFamily="2" charset="2"/>
              </a:rPr>
              <a:t>를 호출하여 인텐트 객체를 참조합니다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하지만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이미 메모리에 있다면</a:t>
            </a:r>
            <a:r>
              <a:rPr lang="en-US" altLang="ko-KR" sz="1400" dirty="0" smtClean="0">
                <a:sym typeface="Wingdings" panose="05000000000000000000" pitchFamily="2" charset="2"/>
              </a:rPr>
              <a:t>, onCreate()</a:t>
            </a:r>
            <a:r>
              <a:rPr lang="ko-KR" altLang="en-US" sz="1400" dirty="0" smtClean="0">
                <a:sym typeface="Wingdings" panose="05000000000000000000" pitchFamily="2" charset="2"/>
              </a:rPr>
              <a:t>는 호출되지 않고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sz="1400" dirty="0" smtClean="0">
                <a:sym typeface="Wingdings" panose="05000000000000000000" pitchFamily="2" charset="2"/>
              </a:rPr>
              <a:t> 호출됩니다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159896" y="4725144"/>
            <a:ext cx="6276108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200" dirty="0" err="1" smtClean="0"/>
              <a:t>MyService</a:t>
            </a:r>
            <a:r>
              <a:rPr lang="ko-KR" altLang="en-US" sz="1200" dirty="0" smtClean="0"/>
              <a:t>로부터 전달 받은 </a:t>
            </a:r>
            <a:r>
              <a:rPr lang="en-US" altLang="ko-KR" sz="1200" dirty="0" smtClean="0"/>
              <a:t>Intent</a:t>
            </a:r>
            <a:r>
              <a:rPr lang="ko-KR" altLang="en-US" sz="1200" dirty="0" smtClean="0"/>
              <a:t>에서 데이터를 토스트 메시지로 보이도록 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46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Service Challenge: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코딩한 것을 바탕으로 무의미한 서비스보다는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의미 있고 멋진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서비스를 제공하고자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이름의 첫 문자를 대문자로 변환해주고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이름의 앞뒤에 있는 공백</a:t>
            </a:r>
            <a:r>
              <a:rPr lang="en-US" altLang="ko-KR" dirty="0" smtClean="0">
                <a:sym typeface="Wingdings" panose="05000000000000000000" pitchFamily="2" charset="2"/>
              </a:rPr>
              <a:t>(whitespaces)</a:t>
            </a:r>
            <a:r>
              <a:rPr lang="ko-KR" altLang="en-US" dirty="0" smtClean="0">
                <a:sym typeface="Wingdings" panose="05000000000000000000" pitchFamily="2" charset="2"/>
              </a:rPr>
              <a:t>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삭제해주는 서비스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혹시 반복적으로 서비스를 요청했을 때 반환되는 메시지가 중복되지 않는 것도 확인 하십시오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이름이 한 단어 인 경우를 먼저 시도하고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가능하면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이름이 여러 단어로 구성되어 있는 경우도 도전해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Java </a:t>
            </a:r>
            <a:r>
              <a:rPr lang="ko-KR" altLang="en-US" dirty="0" smtClean="0">
                <a:sym typeface="Wingdings" panose="05000000000000000000" pitchFamily="2" charset="2"/>
              </a:rPr>
              <a:t>에는 첫 </a:t>
            </a:r>
            <a:r>
              <a:rPr lang="ko-KR" altLang="en-US" dirty="0" err="1" smtClean="0">
                <a:sym typeface="Wingdings" panose="05000000000000000000" pitchFamily="2" charset="2"/>
              </a:rPr>
              <a:t>글지만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capitalize()</a:t>
            </a:r>
            <a:r>
              <a:rPr lang="ko-KR" altLang="en-US" dirty="0" smtClean="0">
                <a:sym typeface="Wingdings" panose="05000000000000000000" pitchFamily="2" charset="2"/>
              </a:rPr>
              <a:t>하는 함수가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String s</a:t>
            </a:r>
            <a:r>
              <a:rPr lang="ko-KR" altLang="en-US" dirty="0" smtClean="0">
                <a:sym typeface="Wingdings" panose="05000000000000000000" pitchFamily="2" charset="2"/>
              </a:rPr>
              <a:t>를 첫 글자를 대문자로 만드는 방법들 입니다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851" y="2636911"/>
            <a:ext cx="1997541" cy="40613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770" y="2633095"/>
            <a:ext cx="2027846" cy="40651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85088" y="4149080"/>
            <a:ext cx="65097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Character.toUpperCase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s.charAt</a:t>
            </a:r>
            <a:r>
              <a:rPr lang="en-US" altLang="ko-KR" sz="1600" dirty="0" smtClean="0">
                <a:latin typeface="Consolas" panose="020B0609020204030204" pitchFamily="49" charset="0"/>
              </a:rPr>
              <a:t>(0</a:t>
            </a:r>
            <a:r>
              <a:rPr lang="en-US" altLang="ko-KR" sz="1600" dirty="0">
                <a:latin typeface="Consolas" panose="020B0609020204030204" pitchFamily="49" charset="0"/>
              </a:rPr>
              <a:t>))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s.substring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or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s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s.substring</a:t>
            </a:r>
            <a:r>
              <a:rPr lang="en-US" altLang="ko-KR" sz="1600" dirty="0">
                <a:latin typeface="Consolas" panose="020B0609020204030204" pitchFamily="49" charset="0"/>
              </a:rPr>
              <a:t>(0, 1).</a:t>
            </a:r>
            <a:r>
              <a:rPr lang="en-US" altLang="ko-KR" sz="1600" dirty="0" err="1">
                <a:latin typeface="Consolas" panose="020B0609020204030204" pitchFamily="49" charset="0"/>
              </a:rPr>
              <a:t>toUpperCase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err="1">
                <a:latin typeface="Consolas" panose="020B0609020204030204" pitchFamily="49" charset="0"/>
              </a:rPr>
              <a:t>s.substring</a:t>
            </a:r>
            <a:r>
              <a:rPr lang="en-US" altLang="ko-KR" sz="1600" dirty="0">
                <a:latin typeface="Consolas" panose="020B0609020204030204" pitchFamily="49" charset="0"/>
              </a:rPr>
              <a:t>(1</a:t>
            </a:r>
            <a:r>
              <a:rPr lang="en-US" altLang="ko-KR" sz="1600" dirty="0" smtClean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Service Challenge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 1: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2587" y="781536"/>
            <a:ext cx="11258625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capitalizeName</a:t>
            </a:r>
            <a:r>
              <a:rPr lang="en-US" altLang="ko-KR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String[] s =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().split("\\s+");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name = "";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for (String i : s){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if(</a:t>
            </a:r>
            <a:r>
              <a:rPr lang="en-US" altLang="ko-KR" dirty="0" err="1">
                <a:latin typeface="Consolas" panose="020B0609020204030204" pitchFamily="49" charset="0"/>
              </a:rPr>
              <a:t>i.equals</a:t>
            </a:r>
            <a:r>
              <a:rPr lang="en-US" altLang="ko-KR" dirty="0">
                <a:latin typeface="Consolas" panose="020B0609020204030204" pitchFamily="49" charset="0"/>
              </a:rPr>
              <a:t>("")) return name;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name += </a:t>
            </a:r>
            <a:r>
              <a:rPr lang="en-US" altLang="ko-KR" dirty="0" err="1">
                <a:latin typeface="Consolas" panose="020B0609020204030204" pitchFamily="49" charset="0"/>
              </a:rPr>
              <a:t>i.substring</a:t>
            </a:r>
            <a:r>
              <a:rPr lang="en-US" altLang="ko-KR" dirty="0">
                <a:latin typeface="Consolas" panose="020B0609020204030204" pitchFamily="49" charset="0"/>
              </a:rPr>
              <a:t>(0, 1).</a:t>
            </a:r>
            <a:r>
              <a:rPr lang="en-US" altLang="ko-KR" dirty="0" err="1">
                <a:latin typeface="Consolas" panose="020B0609020204030204" pitchFamily="49" charset="0"/>
              </a:rPr>
              <a:t>toUpperCase</a:t>
            </a:r>
            <a:r>
              <a:rPr lang="en-US" altLang="ko-KR" dirty="0">
                <a:latin typeface="Consolas" panose="020B0609020204030204" pitchFamily="49" charset="0"/>
              </a:rPr>
              <a:t>() + </a:t>
            </a:r>
            <a:r>
              <a:rPr lang="en-US" altLang="ko-KR" dirty="0" err="1">
                <a:latin typeface="Consolas" panose="020B0609020204030204" pitchFamily="49" charset="0"/>
              </a:rPr>
              <a:t>i.substring</a:t>
            </a:r>
            <a:r>
              <a:rPr lang="en-US" altLang="ko-KR" dirty="0">
                <a:latin typeface="Consolas" panose="020B0609020204030204" pitchFamily="49" charset="0"/>
              </a:rPr>
              <a:t>(1) + " 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Service Challenge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 2: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2587" y="781536"/>
            <a:ext cx="11258625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processName</a:t>
            </a:r>
            <a:r>
              <a:rPr lang="en-US" altLang="ko-KR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name =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String[] words = </a:t>
            </a:r>
            <a:r>
              <a:rPr lang="en-US" altLang="ko-KR" dirty="0" err="1">
                <a:latin typeface="Consolas" panose="020B0609020204030204" pitchFamily="49" charset="0"/>
              </a:rPr>
              <a:t>name.split</a:t>
            </a:r>
            <a:r>
              <a:rPr lang="en-US" altLang="ko-KR" dirty="0"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StringBuilder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sb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StringBuilder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(words[0].length() &gt; 0)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</a:rPr>
              <a:t>(words[0].</a:t>
            </a:r>
            <a:r>
              <a:rPr lang="en-US" altLang="ko-KR" dirty="0" err="1"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(0)) +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dirty="0">
                <a:latin typeface="Consolas" panose="020B0609020204030204" pitchFamily="49" charset="0"/>
              </a:rPr>
              <a:t>words[0].</a:t>
            </a:r>
            <a:r>
              <a:rPr lang="en-US" altLang="ko-KR" dirty="0" err="1">
                <a:latin typeface="Consolas" panose="020B0609020204030204" pitchFamily="49" charset="0"/>
              </a:rPr>
              <a:t>subSequence</a:t>
            </a:r>
            <a:r>
              <a:rPr lang="en-US" altLang="ko-KR" dirty="0">
                <a:latin typeface="Consolas" panose="020B0609020204030204" pitchFamily="49" charset="0"/>
              </a:rPr>
              <a:t>(1, words[0].length()).toString().</a:t>
            </a:r>
            <a:r>
              <a:rPr lang="en-US" altLang="ko-KR" dirty="0" err="1">
                <a:latin typeface="Consolas" panose="020B0609020204030204" pitchFamily="49" charset="0"/>
              </a:rPr>
              <a:t>toLowerCase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for (int i = 1; i &lt; </a:t>
            </a:r>
            <a:r>
              <a:rPr lang="en-US" altLang="ko-KR" dirty="0" err="1">
                <a:latin typeface="Consolas" panose="020B0609020204030204" pitchFamily="49" charset="0"/>
              </a:rPr>
              <a:t>words.length</a:t>
            </a:r>
            <a:r>
              <a:rPr lang="en-US" altLang="ko-KR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</a:rPr>
              <a:t>(words[i].</a:t>
            </a:r>
            <a:r>
              <a:rPr lang="en-US" altLang="ko-KR" dirty="0" err="1"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(0)) +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dirty="0">
                <a:latin typeface="Consolas" panose="020B0609020204030204" pitchFamily="49" charset="0"/>
              </a:rPr>
              <a:t>words[i].</a:t>
            </a:r>
            <a:r>
              <a:rPr lang="en-US" altLang="ko-KR" dirty="0" err="1">
                <a:latin typeface="Consolas" panose="020B0609020204030204" pitchFamily="49" charset="0"/>
              </a:rPr>
              <a:t>subSequence</a:t>
            </a:r>
            <a:r>
              <a:rPr lang="en-US" altLang="ko-KR" dirty="0">
                <a:latin typeface="Consolas" panose="020B0609020204030204" pitchFamily="49" charset="0"/>
              </a:rPr>
              <a:t>(1, words[i].length()).toString().</a:t>
            </a:r>
            <a:r>
              <a:rPr lang="en-US" altLang="ko-KR" dirty="0" err="1">
                <a:latin typeface="Consolas" panose="020B0609020204030204" pitchFamily="49" charset="0"/>
              </a:rPr>
              <a:t>toLowerCase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 err="1">
                <a:latin typeface="Consolas" panose="020B0609020204030204" pitchFamily="49" charset="0"/>
              </a:rPr>
              <a:t>sb.toString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안드로이드에서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en-US" altLang="ko-KR" dirty="0" smtClean="0">
                <a:sym typeface="Wingdings" panose="05000000000000000000" pitchFamily="2" charset="2"/>
              </a:rPr>
              <a:t>(Broadcasting)</a:t>
            </a:r>
            <a:r>
              <a:rPr lang="ko-KR" altLang="en-US" dirty="0" smtClean="0">
                <a:sym typeface="Wingdings" panose="05000000000000000000" pitchFamily="2" charset="2"/>
              </a:rPr>
              <a:t>이란 메시지를 여러 객체에 전달하는 것을 말합니다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문제를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수신 </a:t>
            </a:r>
            <a:r>
              <a:rPr lang="ko-KR" altLang="en-US" dirty="0" err="1" smtClean="0">
                <a:sym typeface="Wingdings" panose="05000000000000000000" pitchFamily="2" charset="2"/>
              </a:rPr>
              <a:t>앱들에게</a:t>
            </a:r>
            <a:r>
              <a:rPr lang="ko-KR" altLang="en-US" dirty="0" smtClean="0">
                <a:sym typeface="Wingdings" panose="05000000000000000000" pitchFamily="2" charset="2"/>
              </a:rPr>
              <a:t> 알려주어야 한다면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브로드캐스팅으로</a:t>
            </a:r>
            <a:r>
              <a:rPr lang="ko-KR" altLang="en-US" dirty="0" smtClean="0">
                <a:sym typeface="Wingdings" panose="05000000000000000000" pitchFamily="2" charset="2"/>
              </a:rPr>
              <a:t>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이벤트를 글로벌 이벤트</a:t>
            </a:r>
            <a:r>
              <a:rPr lang="en-US" altLang="ko-KR" dirty="0" smtClean="0">
                <a:sym typeface="Wingdings" panose="05000000000000000000" pitchFamily="2" charset="2"/>
              </a:rPr>
              <a:t>(Global Event)</a:t>
            </a:r>
            <a:r>
              <a:rPr lang="ko-KR" altLang="en-US" dirty="0" smtClean="0">
                <a:sym typeface="Wingdings" panose="05000000000000000000" pitchFamily="2" charset="2"/>
              </a:rPr>
              <a:t>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메시지를 받고 싶다면 브로드캐스트 수신자</a:t>
            </a:r>
            <a:r>
              <a:rPr lang="en-US" altLang="ko-KR" dirty="0" smtClean="0">
                <a:sym typeface="Wingdings" panose="05000000000000000000" pitchFamily="2" charset="2"/>
              </a:rPr>
              <a:t>(Broadcast Receiver)</a:t>
            </a:r>
            <a:r>
              <a:rPr lang="ko-KR" altLang="en-US" dirty="0" smtClean="0">
                <a:sym typeface="Wingdings" panose="05000000000000000000" pitchFamily="2" charset="2"/>
              </a:rPr>
              <a:t>를 만들어 앱에 등록을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서비스와 마찬가지로 브로드캐스트 수신자도 앱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b="1" dirty="0" smtClean="0">
                <a:sym typeface="Wingdings" panose="05000000000000000000" pitchFamily="2" charset="2"/>
              </a:rPr>
              <a:t> 파일에 등록해야</a:t>
            </a:r>
            <a:r>
              <a:rPr lang="ko-KR" altLang="en-US" dirty="0" smtClean="0">
                <a:sym typeface="Wingdings" panose="05000000000000000000" pitchFamily="2" charset="2"/>
              </a:rPr>
              <a:t> 시스템이 알 수 있고 화면도 없게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등록 방식이 아닌 소스 코드에서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registerReceiver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사용해서 시스템에 등록할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onReceive()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메소드를 정의해야 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원하는 브로드캐스트 메시지 도착하면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자동으로 호출됩니다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모든 메시지를 받을 수 없으니까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원하는 메시지를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특정해야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모든 메시지는 인텐트 안에 넣어 전달되므로 원하는 메시지는 인텐트 필터를 사용해 시스템에 등록합니다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만들어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받아볼 수 있는 프로젝트를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SampleReceiver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com.example.receiver</a:t>
            </a:r>
            <a:r>
              <a:rPr lang="ko-KR" altLang="en-US" dirty="0" smtClean="0">
                <a:sym typeface="Wingdings" panose="05000000000000000000" pitchFamily="2" charset="2"/>
              </a:rPr>
              <a:t>로 하여 새로운 프로젝트를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New  Other  Broadcast Receiver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브로드캐스트 수신자를 만드는 대화상자에서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입력한 후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[java] </a:t>
            </a:r>
            <a:r>
              <a:rPr lang="ko-KR" altLang="en-US" dirty="0" smtClean="0">
                <a:sym typeface="Wingdings" panose="05000000000000000000" pitchFamily="2" charset="2"/>
              </a:rPr>
              <a:t>폴더 아래의 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&lt;receiver&gt;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태그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자동으로 추가 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AndrodiManifest.xml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앱 구성 요소를 등록해야 하며 새로 만들어진 브로드캐스트 수신자도 앱 구성요소이므로 이 파일에 </a:t>
            </a:r>
            <a:r>
              <a:rPr lang="ko-KR" altLang="en-US" b="1" dirty="0" smtClean="0">
                <a:sym typeface="Wingdings" panose="05000000000000000000" pitchFamily="2" charset="2"/>
              </a:rPr>
              <a:t>자동으로 등록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 다음과 같이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&lt;intent-filter&gt;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 직접 추가 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브로드캐스트 수신자는 </a:t>
            </a:r>
            <a:r>
              <a:rPr lang="en-US" altLang="ko-KR" dirty="0">
                <a:sym typeface="Wingdings" panose="05000000000000000000" pitchFamily="2" charset="2"/>
              </a:rPr>
              <a:t>&lt;receiver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  <a:r>
              <a:rPr lang="ko-KR" altLang="en-US" dirty="0" smtClean="0">
                <a:sym typeface="Wingdings" panose="05000000000000000000" pitchFamily="2" charset="2"/>
              </a:rPr>
              <a:t>태그 </a:t>
            </a:r>
            <a:r>
              <a:rPr lang="ko-KR" altLang="en-US" dirty="0">
                <a:sym typeface="Wingdings" panose="05000000000000000000" pitchFamily="2" charset="2"/>
              </a:rPr>
              <a:t>안에 </a:t>
            </a:r>
            <a:r>
              <a:rPr lang="en-US" altLang="ko-KR" dirty="0">
                <a:sym typeface="Wingdings" panose="05000000000000000000" pitchFamily="2" charset="2"/>
              </a:rPr>
              <a:t>&lt;intent-filter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  <a:r>
              <a:rPr lang="ko-KR" altLang="en-US" dirty="0" smtClean="0">
                <a:sym typeface="Wingdings" panose="05000000000000000000" pitchFamily="2" charset="2"/>
              </a:rPr>
              <a:t>태그로 </a:t>
            </a:r>
            <a:r>
              <a:rPr lang="ko-KR" altLang="en-US" dirty="0">
                <a:sym typeface="Wingdings" panose="05000000000000000000" pitchFamily="2" charset="2"/>
              </a:rPr>
              <a:t>어떤 인텐트를 받을 것인지 </a:t>
            </a:r>
            <a:r>
              <a:rPr lang="ko-KR" altLang="en-US" dirty="0" smtClean="0">
                <a:sym typeface="Wingdings" panose="05000000000000000000" pitchFamily="2" charset="2"/>
              </a:rPr>
              <a:t>지정합니다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여기에서는 </a:t>
            </a:r>
            <a:r>
              <a:rPr lang="en-US" altLang="ko-KR" dirty="0">
                <a:sym typeface="Wingdings" panose="05000000000000000000" pitchFamily="2" charset="2"/>
              </a:rPr>
              <a:t>&lt;intent-filter&gt; 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태그를 추가하고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태고의 </a:t>
            </a:r>
            <a:r>
              <a:rPr lang="en-US" altLang="ko-KR" dirty="0">
                <a:sym typeface="Wingdings" panose="05000000000000000000" pitchFamily="2" charset="2"/>
              </a:rPr>
              <a:t>android:name </a:t>
            </a:r>
            <a:r>
              <a:rPr lang="ko-KR" altLang="en-US" dirty="0">
                <a:sym typeface="Wingdings" panose="05000000000000000000" pitchFamily="2" charset="2"/>
              </a:rPr>
              <a:t>속성 값으로 </a:t>
            </a:r>
            <a:r>
              <a:rPr lang="en-US" altLang="ko-KR" dirty="0" err="1">
                <a:sym typeface="Wingdings" panose="05000000000000000000" pitchFamily="2" charset="2"/>
              </a:rPr>
              <a:t>android.provider.Telephony.SMS_RECEIVED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넣었습니다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이것은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구분하기 위한 액션 정보입니다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ko-KR" altLang="en-US" dirty="0">
                <a:sym typeface="Wingdings" panose="05000000000000000000" pitchFamily="2" charset="2"/>
              </a:rPr>
              <a:t>단말에서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수신했을 때 이 </a:t>
            </a:r>
            <a:r>
              <a:rPr lang="en-US" altLang="ko-KR" dirty="0">
                <a:sym typeface="Wingdings" panose="05000000000000000000" pitchFamily="2" charset="2"/>
              </a:rPr>
              <a:t>action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전달하므로 이 값을 넣어주면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받아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 and Broadcast Receiver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서비스는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수신자는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수신자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위험 권한을 위한 코드는 어떻게 추가하나요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위험권한</a:t>
            </a:r>
            <a:r>
              <a:rPr lang="ko-KR" altLang="en-US" dirty="0" smtClean="0">
                <a:sym typeface="Wingdings" panose="05000000000000000000" pitchFamily="2" charset="2"/>
              </a:rPr>
              <a:t> 부여하기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리소스에 대해 더 이해하기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리스도와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매니패스트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그래들이</a:t>
            </a:r>
            <a:r>
              <a:rPr lang="ko-KR" altLang="en-US" dirty="0" smtClean="0">
                <a:sym typeface="Wingdings" panose="05000000000000000000" pitchFamily="2" charset="2"/>
              </a:rPr>
              <a:t> 무엇인가요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AndroidManifest.xml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 다음과 같이 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android:roundIcon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mipmap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ic_launcher_round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android:supportsRtl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android:theme</a:t>
            </a:r>
            <a:r>
              <a:rPr lang="en-US" altLang="ko-KR" sz="1600" dirty="0">
                <a:latin typeface="Consolas" panose="020B0609020204030204" pitchFamily="49" charset="0"/>
              </a:rPr>
              <a:t>="@style/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&lt;receiver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=".SmsReceiver"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android:enabled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android:exported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&lt;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b="1" dirty="0">
                <a:latin typeface="Consolas" panose="020B0609020204030204" pitchFamily="49" charset="0"/>
              </a:rPr>
              <a:t>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android.provider.Telephony.SMS_RECEIVED</a:t>
            </a:r>
            <a:r>
              <a:rPr lang="en-US" altLang="ko-KR" sz="1600" b="1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&lt;/receiver&gt;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&lt;category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&lt;/activity&gt;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&lt;/application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&lt;/manifest&gt;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3356993"/>
            <a:ext cx="1775519" cy="72008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75920" y="2526160"/>
            <a:ext cx="6325292" cy="1008112"/>
          </a:xfrm>
          <a:prstGeom prst="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이것은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인텐트를 구분하기 위한 액션 정보입니다</a:t>
            </a:r>
            <a:r>
              <a:rPr lang="en-US" altLang="ko-KR" sz="1600" dirty="0">
                <a:solidFill>
                  <a:schemeClr val="tx1"/>
                </a:solidFill>
              </a:rPr>
              <a:t>. 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즉 단말에서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수신했을 때 이 </a:t>
            </a:r>
            <a:r>
              <a:rPr lang="en-US" altLang="ko-KR" sz="1600" dirty="0">
                <a:solidFill>
                  <a:schemeClr val="tx1"/>
                </a:solidFill>
              </a:rPr>
              <a:t>action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</a:t>
            </a:r>
            <a:r>
              <a:rPr lang="ko-KR" altLang="en-US" sz="1600" b="1" dirty="0">
                <a:solidFill>
                  <a:srgbClr val="C00000"/>
                </a:solidFill>
              </a:rPr>
              <a:t>인텐트</a:t>
            </a:r>
            <a:r>
              <a:rPr lang="ko-KR" altLang="en-US" sz="1600" dirty="0">
                <a:solidFill>
                  <a:schemeClr val="tx1"/>
                </a:solidFill>
              </a:rPr>
              <a:t>를 전달하므로 이 값을 넣어주면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받아 볼 수 있습니다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보면 </a:t>
            </a:r>
            <a:r>
              <a:rPr lang="en-US" altLang="ko-KR" dirty="0" smtClean="0">
                <a:sym typeface="Wingdings" panose="05000000000000000000" pitchFamily="2" charset="2"/>
              </a:rPr>
              <a:t>BroadcastReceiver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en-US" altLang="ko-KR" dirty="0" smtClean="0">
                <a:sym typeface="Wingdings" panose="05000000000000000000" pitchFamily="2" charset="2"/>
              </a:rPr>
              <a:t>SmsReceiver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클래스가 정의되어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b="1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Log.i(TAG, "&gt;onReceive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Bundle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intent.getExtras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(messages != null &amp;&amp; </a:t>
            </a:r>
            <a:r>
              <a:rPr lang="en-US" altLang="ko-KR" sz="1600" dirty="0" err="1">
                <a:latin typeface="Consolas" panose="020B0609020204030204" pitchFamily="49" charset="0"/>
              </a:rPr>
              <a:t>messages.length</a:t>
            </a:r>
            <a:r>
              <a:rPr lang="en-US" altLang="ko-KR" sz="1600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sender : " + sender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getMessageBody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contents : " + contents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received date : " + receivedDate.toString());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 ...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20470" y="536784"/>
            <a:ext cx="264046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SmsReceiver.java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3100" y="5250035"/>
            <a:ext cx="11248113" cy="1246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SMS</a:t>
            </a:r>
            <a:r>
              <a:rPr lang="ko-KR" altLang="en-US" sz="1500" dirty="0"/>
              <a:t>를 받으면 </a:t>
            </a:r>
            <a:r>
              <a:rPr lang="en-US" altLang="ko-KR" sz="1500" dirty="0"/>
              <a:t>onReceive() </a:t>
            </a:r>
            <a:r>
              <a:rPr lang="ko-KR" altLang="en-US" sz="1500" dirty="0"/>
              <a:t>메소드가 자동으로 호출됩니다</a:t>
            </a:r>
            <a:r>
              <a:rPr lang="en-US" altLang="ko-KR" sz="1500" dirty="0"/>
              <a:t>. </a:t>
            </a:r>
            <a:r>
              <a:rPr lang="ko-KR" altLang="en-US" sz="1500" dirty="0" smtClean="0"/>
              <a:t>그리고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파라미터로</a:t>
            </a:r>
            <a:r>
              <a:rPr lang="ko-KR" altLang="en-US" sz="1500" dirty="0"/>
              <a:t> 전달되는 객체 안에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데이터가 들어 있습니다</a:t>
            </a:r>
            <a:r>
              <a:rPr lang="en-US" altLang="ko-KR" sz="15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onReceive() </a:t>
            </a:r>
            <a:r>
              <a:rPr lang="ko-KR" altLang="en-US" sz="1500" dirty="0"/>
              <a:t>메소드가 호출되면</a:t>
            </a:r>
            <a:r>
              <a:rPr lang="en-US" altLang="ko-KR" sz="1500" dirty="0"/>
              <a:t>, </a:t>
            </a:r>
            <a:r>
              <a:rPr lang="ko-KR" altLang="en-US" sz="1500" dirty="0"/>
              <a:t>인텐트 객체 안에 있는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객체를 </a:t>
            </a:r>
            <a:r>
              <a:rPr lang="en-US" altLang="ko-KR" sz="1500" dirty="0" err="1"/>
              <a:t>getExtra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참조합니다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 안에는 부가 데이터가 들어 있으며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/>
              <a:t>메소드를 호출하여 </a:t>
            </a:r>
            <a:r>
              <a:rPr lang="en-US" altLang="ko-KR" sz="1500" dirty="0"/>
              <a:t>SMS </a:t>
            </a:r>
            <a:r>
              <a:rPr lang="ko-KR" altLang="en-US" sz="1500" dirty="0"/>
              <a:t>메시지 객체를 만들도록 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메소드는</a:t>
            </a:r>
            <a:r>
              <a:rPr lang="ko-KR" altLang="en-US" sz="1500" dirty="0"/>
              <a:t> 직접 정의한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</a:t>
            </a:r>
            <a:r>
              <a:rPr lang="en-US" altLang="ko-KR" sz="1500" dirty="0" err="1"/>
              <a:t>SmsMessage</a:t>
            </a:r>
            <a:r>
              <a:rPr lang="ko-KR" altLang="en-US" sz="1500" dirty="0"/>
              <a:t>라는 </a:t>
            </a:r>
            <a:r>
              <a:rPr lang="ko-KR" altLang="en-US" sz="1500" dirty="0" err="1"/>
              <a:t>자료형으로</a:t>
            </a:r>
            <a:r>
              <a:rPr lang="ko-KR" altLang="en-US" sz="1500" dirty="0"/>
              <a:t> 된 배열 객체를 반환하도록 되어 있습니다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 err="1"/>
              <a:t>SmsMessage</a:t>
            </a:r>
            <a:r>
              <a:rPr lang="en-US" altLang="ko-KR" sz="1500" dirty="0"/>
              <a:t> </a:t>
            </a:r>
            <a:r>
              <a:rPr lang="ko-KR" altLang="en-US" sz="1500" dirty="0"/>
              <a:t>객체에는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데이터를 확인할 수 있는 </a:t>
            </a:r>
            <a:r>
              <a:rPr lang="ko-KR" altLang="en-US" sz="1500" dirty="0" err="1"/>
              <a:t>메소드들이</a:t>
            </a:r>
            <a:r>
              <a:rPr lang="ko-KR" altLang="en-US" sz="1500" dirty="0"/>
              <a:t> 정의 되어 있습니다</a:t>
            </a:r>
            <a:r>
              <a:rPr lang="en-US" altLang="ko-KR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9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b="1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sz="1600" dirty="0"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Build.VERSION_CODES.M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59391" y="992986"/>
            <a:ext cx="434182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parseSmsMessage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한 번 입력해 놓으면 다른 앱을 만들 때도 재사용할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왜냐하면 </a:t>
            </a:r>
            <a:r>
              <a:rPr lang="en-US" altLang="ko-KR" sz="1600" dirty="0" smtClean="0">
                <a:sym typeface="Wingdings" panose="05000000000000000000" pitchFamily="2" charset="2"/>
              </a:rPr>
              <a:t>SMS </a:t>
            </a:r>
            <a:r>
              <a:rPr lang="ko-KR" altLang="en-US" sz="1600" dirty="0" smtClean="0">
                <a:sym typeface="Wingdings" panose="05000000000000000000" pitchFamily="2" charset="2"/>
              </a:rPr>
              <a:t>데이터를 확인할 수 있도록 안드로이드 </a:t>
            </a:r>
            <a:r>
              <a:rPr lang="en-US" altLang="ko-KR" sz="1600" dirty="0" smtClean="0">
                <a:sym typeface="Wingdings" panose="05000000000000000000" pitchFamily="2" charset="2"/>
              </a:rPr>
              <a:t>API</a:t>
            </a:r>
            <a:r>
              <a:rPr lang="ko-KR" altLang="en-US" sz="1600" dirty="0" smtClean="0">
                <a:sym typeface="Wingdings" panose="05000000000000000000" pitchFamily="2" charset="2"/>
              </a:rPr>
              <a:t>에 정해둔 코드를 사용하므로 수정될 일이 거의 없기 때문입니다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80974" y="4955455"/>
            <a:ext cx="6906291" cy="147732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500" b="1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sz="15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500" b="1" dirty="0" smtClean="0">
                <a:sym typeface="Wingdings" panose="05000000000000000000" pitchFamily="2" charset="2"/>
              </a:rPr>
              <a:t>와  </a:t>
            </a:r>
            <a:r>
              <a:rPr lang="en-US" altLang="ko-KR" sz="1500" b="1" dirty="0" smtClean="0">
                <a:sym typeface="Wingdings" panose="05000000000000000000" pitchFamily="2" charset="2"/>
              </a:rPr>
              <a:t>Date </a:t>
            </a:r>
            <a:r>
              <a:rPr lang="ko-KR" altLang="en-US" sz="1500" b="1" dirty="0" smtClean="0">
                <a:sym typeface="Wingdings" panose="05000000000000000000" pitchFamily="2" charset="2"/>
              </a:rPr>
              <a:t>클래스가 빨간색으로 표시되나요</a:t>
            </a:r>
            <a:r>
              <a:rPr lang="en-US" altLang="ko-KR" sz="1500" b="1" dirty="0" smtClean="0">
                <a:sym typeface="Wingdings" panose="05000000000000000000" pitchFamily="2" charset="2"/>
              </a:rPr>
              <a:t>? 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ym typeface="Wingdings" panose="05000000000000000000" pitchFamily="2" charset="2"/>
              </a:rPr>
              <a:t>두 클래스가 자동으로 </a:t>
            </a:r>
            <a:r>
              <a:rPr lang="en-US" altLang="ko-KR" sz="1500" dirty="0" smtClean="0">
                <a:sym typeface="Wingdings" panose="05000000000000000000" pitchFamily="2" charset="2"/>
              </a:rPr>
              <a:t>import </a:t>
            </a:r>
            <a:r>
              <a:rPr lang="ko-KR" altLang="en-US" sz="1500" dirty="0" smtClean="0">
                <a:sym typeface="Wingdings" panose="05000000000000000000" pitchFamily="2" charset="2"/>
              </a:rPr>
              <a:t>되지 않아서 그렇습니다</a:t>
            </a:r>
            <a:r>
              <a:rPr lang="en-US" altLang="ko-KR" sz="1500" dirty="0" smtClean="0">
                <a:sym typeface="Wingdings" panose="05000000000000000000" pitchFamily="2" charset="2"/>
              </a:rPr>
              <a:t>. </a:t>
            </a:r>
            <a:br>
              <a:rPr lang="en-US" altLang="ko-KR" sz="1500" dirty="0" smtClean="0">
                <a:sym typeface="Wingdings" panose="05000000000000000000" pitchFamily="2" charset="2"/>
              </a:rPr>
            </a:br>
            <a:r>
              <a:rPr lang="ko-KR" altLang="en-US" sz="1500" dirty="0" smtClean="0">
                <a:sym typeface="Wingdings" panose="05000000000000000000" pitchFamily="2" charset="2"/>
              </a:rPr>
              <a:t>이 클래스 근처에 커서를 가져가서 </a:t>
            </a:r>
            <a:r>
              <a:rPr lang="en-US" altLang="ko-KR" sz="1500" dirty="0" smtClean="0">
                <a:sym typeface="Wingdings" panose="05000000000000000000" pitchFamily="2" charset="2"/>
              </a:rPr>
              <a:t>alt + Enter </a:t>
            </a:r>
            <a:r>
              <a:rPr lang="ko-KR" altLang="en-US" sz="1500" dirty="0" smtClean="0">
                <a:sym typeface="Wingdings" panose="05000000000000000000" pitchFamily="2" charset="2"/>
              </a:rPr>
              <a:t>를 입력하여 메시지 표시에 나오는 대로 실행하여 해당 클래스를 선택하십시오</a:t>
            </a:r>
            <a:r>
              <a:rPr lang="en-US" altLang="ko-KR" sz="1500" dirty="0" smtClean="0">
                <a:sym typeface="Wingdings" panose="05000000000000000000" pitchFamily="2" charset="2"/>
              </a:rPr>
              <a:t>. 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sz="1500" dirty="0" smtClean="0"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sym typeface="Wingdings" panose="05000000000000000000" pitchFamily="2" charset="2"/>
              </a:rPr>
              <a:t>는 </a:t>
            </a:r>
            <a:r>
              <a:rPr lang="en-US" altLang="ko-KR" sz="15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android.telephony</a:t>
            </a:r>
            <a:r>
              <a:rPr lang="en-US" altLang="ko-KR" sz="15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sym typeface="Wingdings" panose="05000000000000000000" pitchFamily="2" charset="2"/>
              </a:rPr>
              <a:t>패키지 안에 들어 있는 것을 선택하고 </a:t>
            </a:r>
            <a:r>
              <a:rPr lang="en-US" altLang="ko-KR" sz="1500" dirty="0" smtClean="0">
                <a:sym typeface="Wingdings" panose="05000000000000000000" pitchFamily="2" charset="2"/>
              </a:rPr>
              <a:t/>
            </a:r>
            <a:br>
              <a:rPr lang="en-US" altLang="ko-KR" sz="1500" dirty="0" smtClean="0">
                <a:sym typeface="Wingdings" panose="05000000000000000000" pitchFamily="2" charset="2"/>
              </a:rPr>
            </a:br>
            <a:r>
              <a:rPr lang="en-US" altLang="ko-KR" sz="1500" dirty="0" smtClean="0">
                <a:sym typeface="Wingdings" panose="05000000000000000000" pitchFamily="2" charset="2"/>
              </a:rPr>
              <a:t>Date </a:t>
            </a:r>
            <a:r>
              <a:rPr lang="ko-KR" altLang="en-US" sz="1500" dirty="0" smtClean="0">
                <a:sym typeface="Wingdings" panose="05000000000000000000" pitchFamily="2" charset="2"/>
              </a:rPr>
              <a:t>는 </a:t>
            </a:r>
            <a:r>
              <a:rPr lang="en-US" altLang="ko-KR" sz="15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java.util</a:t>
            </a:r>
            <a:r>
              <a:rPr lang="en-US" altLang="ko-KR" sz="1500" dirty="0" smtClean="0"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sym typeface="Wingdings" panose="05000000000000000000" pitchFamily="2" charset="2"/>
              </a:rPr>
              <a:t>패키지 안에 들어 있는 것을 선택합니다</a:t>
            </a:r>
            <a:r>
              <a:rPr lang="en-US" altLang="ko-KR" sz="1500" dirty="0" smtClean="0">
                <a:sym typeface="Wingdings" panose="05000000000000000000" pitchFamily="2" charset="2"/>
              </a:rPr>
              <a:t>. </a:t>
            </a:r>
            <a:r>
              <a:rPr lang="ko-KR" altLang="en-US" sz="1500" dirty="0" smtClean="0">
                <a:sym typeface="Wingdings" panose="05000000000000000000" pitchFamily="2" charset="2"/>
              </a:rPr>
              <a:t> </a:t>
            </a:r>
            <a:endParaRPr lang="ko-KR" altLang="en-US" sz="1500" dirty="0"/>
          </a:p>
        </p:txBody>
      </p:sp>
      <p:sp>
        <p:nvSpPr>
          <p:cNvPr id="8" name="직사각형 7"/>
          <p:cNvSpPr/>
          <p:nvPr/>
        </p:nvSpPr>
        <p:spPr>
          <a:xfrm>
            <a:off x="8420470" y="536784"/>
            <a:ext cx="264046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SmsReceiver.java </a:t>
            </a:r>
            <a:r>
              <a:rPr lang="ko-KR" altLang="en-US" dirty="0"/>
              <a:t>코딩</a:t>
            </a:r>
          </a:p>
        </p:txBody>
      </p:sp>
    </p:spTree>
    <p:extLst>
      <p:ext uri="{BB962C8B-B14F-4D97-AF65-F5344CB8AC3E}">
        <p14:creationId xmlns:p14="http://schemas.microsoft.com/office/powerpoint/2010/main" val="32011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데이터로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createPdu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사용하여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객체로 변환하면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Build.VERSION.SDK_INT</a:t>
            </a:r>
            <a:r>
              <a:rPr lang="ko-KR" altLang="en-US" dirty="0" smtClean="0">
                <a:sym typeface="Wingdings" panose="05000000000000000000" pitchFamily="2" charset="2"/>
              </a:rPr>
              <a:t>는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버전을 확인할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는 계속 업데이트되면서 새로운 기능이 추가되어 왔으므로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버전에 따라 코드가 약간씩 달라져야 할 때가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코드가 버전에 따라 다른 코드를 넣을 때 사용하는 전형적인 코드 중 일부 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if (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Build.VERSION.SDK_INT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&gt;=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Build.VERSION_CODES.M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 …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Build.VERSION_CODES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에는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err="1" smtClean="0">
                <a:sym typeface="Wingdings" panose="05000000000000000000" pitchFamily="2" charset="2"/>
              </a:rPr>
              <a:t>버전별로</a:t>
            </a:r>
            <a:r>
              <a:rPr lang="ko-KR" altLang="en-US" dirty="0" smtClean="0">
                <a:sym typeface="Wingdings" panose="05000000000000000000" pitchFamily="2" charset="2"/>
              </a:rPr>
              <a:t> 상수가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앞서 살펴본 코드는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첫글자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M)</a:t>
            </a:r>
            <a:r>
              <a:rPr lang="ko-KR" altLang="en-US" dirty="0" smtClean="0">
                <a:sym typeface="Wingdings" panose="05000000000000000000" pitchFamily="2" charset="2"/>
              </a:rPr>
              <a:t>버전과 같거나 그 이후 버전일 때 중괄호 안의 코드로 실행하겠다는 뜻입니다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91744" y="5085184"/>
            <a:ext cx="781817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The SMS specification has defined two modes in which a GSM/GPRS modem or mobile phone can operate.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They </a:t>
            </a:r>
            <a:r>
              <a:rPr lang="en-US" altLang="ko-KR" dirty="0"/>
              <a:t>are called SMS text mode and SMS PDU mode.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PDU stands for </a:t>
            </a:r>
            <a:r>
              <a:rPr lang="en-US" altLang="ko-KR" b="1" dirty="0"/>
              <a:t>Protocol Data Unit</a:t>
            </a:r>
            <a:r>
              <a:rPr lang="en-US" altLang="ko-KR" dirty="0"/>
              <a:t>.)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402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객체에서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확인하기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발신자 번호를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getOriginatingAddress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문자 내용을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getMessageBody</a:t>
            </a:r>
            <a:r>
              <a:rPr lang="en-US" altLang="ko-KR" dirty="0" smtClean="0">
                <a:sym typeface="Wingdings" panose="05000000000000000000" pitchFamily="2" charset="2"/>
              </a:rPr>
              <a:t>().toString() </a:t>
            </a:r>
            <a:r>
              <a:rPr lang="ko-KR" altLang="en-US" dirty="0" smtClean="0">
                <a:sym typeface="Wingdings" panose="05000000000000000000" pitchFamily="2" charset="2"/>
              </a:rPr>
              <a:t>코드를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받은 시각도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일단 이렇게 받은 데이터를 로그로 출력합니다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그런데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앱에서 </a:t>
            </a:r>
            <a:r>
              <a:rPr lang="en-US" altLang="ko-KR" b="1" dirty="0" smtClean="0">
                <a:sym typeface="Wingdings" panose="05000000000000000000" pitchFamily="2" charset="2"/>
              </a:rPr>
              <a:t>SMS</a:t>
            </a:r>
            <a:r>
              <a:rPr lang="ko-KR" altLang="en-US" b="1" dirty="0" smtClean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 smtClean="0">
                <a:sym typeface="Wingdings" panose="05000000000000000000" pitchFamily="2" charset="2"/>
              </a:rPr>
              <a:t>, RECEIVE_SMS </a:t>
            </a:r>
            <a:r>
              <a:rPr lang="ko-KR" altLang="en-US" b="1" dirty="0" smtClean="0">
                <a:sym typeface="Wingdings" panose="05000000000000000000" pitchFamily="2" charset="2"/>
              </a:rPr>
              <a:t>라는 권한이 있어야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 다음과 같이 권한을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784374"/>
            <a:ext cx="1124811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&lt;manifest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package="</a:t>
            </a:r>
            <a:r>
              <a:rPr lang="en-US" altLang="ko-KR" sz="1600" dirty="0" err="1">
                <a:latin typeface="Consolas" panose="020B0609020204030204" pitchFamily="49" charset="0"/>
              </a:rPr>
              <a:t>com.example.receiver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&lt;uses-permission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android.permission.RECEIVE_SMS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&lt;application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android:allowBackup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android:icon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mipmap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ic_launcher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1385" y="4653136"/>
            <a:ext cx="360039" cy="57606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60296" y="4705980"/>
            <a:ext cx="244827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위험 권한 </a:t>
            </a:r>
            <a:r>
              <a:rPr lang="en-US" altLang="ko-KR" sz="1400" dirty="0" smtClean="0">
                <a:sym typeface="Wingdings" panose="05000000000000000000" pitchFamily="2" charset="2"/>
              </a:rPr>
              <a:t>– stay tuned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별도의 추가 코드가 필요함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6393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외부 라이브러리 추가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같이 수정하여 외부 라이브러리를 추가하는 새로운 방법을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1600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수정하면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상단에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'Sync Now</a:t>
            </a:r>
            <a:r>
              <a:rPr lang="en-US" altLang="ko-KR" sz="1600" dirty="0" smtClean="0">
                <a:sym typeface="Wingdings" panose="05000000000000000000" pitchFamily="2" charset="2"/>
              </a:rPr>
              <a:t>'</a:t>
            </a:r>
            <a:r>
              <a:rPr lang="ko-KR" altLang="en-US" sz="1600" dirty="0" smtClean="0">
                <a:sym typeface="Wingdings" panose="05000000000000000000" pitchFamily="2" charset="2"/>
              </a:rPr>
              <a:t>라는 파란색 링크가 나타납니다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실행하십시오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자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이제 외부 라이브러리를 사용할 수 있는 준비가 되었으니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열고 다음 코드를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1556792"/>
            <a:ext cx="10861796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allprojects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repositories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maven { </a:t>
            </a:r>
            <a:r>
              <a:rPr lang="en-US" altLang="ko-KR" sz="1600" dirty="0" err="1">
                <a:latin typeface="Consolas" panose="020B0609020204030204" pitchFamily="49" charset="0"/>
              </a:rPr>
              <a:t>url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'https://</a:t>
            </a:r>
            <a:r>
              <a:rPr lang="en-US" altLang="ko-KR" sz="1600" dirty="0">
                <a:latin typeface="Consolas" panose="020B0609020204030204" pitchFamily="49" charset="0"/>
              </a:rPr>
              <a:t>jitpack.io'}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dependencies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implementation </a:t>
            </a:r>
            <a:r>
              <a:rPr lang="en-US" altLang="ko-KR" sz="1600" dirty="0">
                <a:latin typeface="Consolas" panose="020B0609020204030204" pitchFamily="49" charset="0"/>
              </a:rPr>
              <a:t>'com.github.pedroSG94:AutoPermissions:1.0.3'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47395" y="2479896"/>
            <a:ext cx="386316" cy="138115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7393" y="4784151"/>
            <a:ext cx="386317" cy="229025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62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9377" y="872128"/>
            <a:ext cx="11809312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implements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AutoPermissions.Companion.loadAllPermissions</a:t>
            </a:r>
            <a:r>
              <a:rPr lang="en-US" altLang="ko-KR" sz="1600" b="1" dirty="0">
                <a:latin typeface="Consolas" panose="020B0609020204030204" pitchFamily="49" charset="0"/>
              </a:rPr>
              <a:t>(this,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 permissions[], int[]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AutoPermissions.Companion.parsePermissions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onDenied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denied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onGranted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granted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70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위험 권한을 자동으로 부여하는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이제 앱을 실행하면 메인 액티비티가 화면과 더불어 권한을 요청하는 아래와 같이 대화상자가 표시되고</a:t>
            </a:r>
            <a:r>
              <a:rPr lang="en-US" altLang="ko-KR" dirty="0" smtClean="0">
                <a:sym typeface="Wingdings" panose="05000000000000000000" pitchFamily="2" charset="2"/>
              </a:rPr>
              <a:t>, ALLOW</a:t>
            </a:r>
            <a:r>
              <a:rPr lang="ko-KR" altLang="en-US" dirty="0" smtClean="0">
                <a:sym typeface="Wingdings" panose="05000000000000000000" pitchFamily="2" charset="2"/>
              </a:rPr>
              <a:t>하면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준비가 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위험 권한에 관하여 좀 더 자세히 다음 단원에서 다루게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2060848"/>
            <a:ext cx="2243236" cy="45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37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가상으로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전송하기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는 이동통신사에 연결되어 있어야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단말로부터</a:t>
            </a:r>
            <a:r>
              <a:rPr lang="ko-KR" altLang="en-US" dirty="0" smtClean="0">
                <a:sym typeface="Wingdings" panose="05000000000000000000" pitchFamily="2" charset="2"/>
              </a:rPr>
              <a:t> 수신할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에뮬레이터에서는 실제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때문에 에뮬레이터에는 가상으로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전송할 수 있는 기능이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앱을 실행한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 옆에 보이는 아이콘 중에서 가장 아래 쪽에 있는 </a:t>
            </a:r>
            <a:r>
              <a:rPr lang="en-US" altLang="ko-KR" dirty="0" smtClean="0">
                <a:sym typeface="Wingdings" panose="05000000000000000000" pitchFamily="2" charset="2"/>
              </a:rPr>
              <a:t>[…]</a:t>
            </a:r>
            <a:r>
              <a:rPr lang="ko-KR" altLang="en-US" dirty="0" smtClean="0">
                <a:sym typeface="Wingdings" panose="05000000000000000000" pitchFamily="2" charset="2"/>
              </a:rPr>
              <a:t>아이콘을 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[Extended controls] </a:t>
            </a:r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왼쪽 메뉴에서 </a:t>
            </a:r>
            <a:r>
              <a:rPr lang="en-US" altLang="ko-KR" dirty="0" smtClean="0">
                <a:sym typeface="Wingdings" panose="05000000000000000000" pitchFamily="2" charset="2"/>
              </a:rPr>
              <a:t>[Phone] 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message </a:t>
            </a:r>
            <a:r>
              <a:rPr lang="ko-KR" altLang="en-US" dirty="0" smtClean="0">
                <a:sym typeface="Wingdings" panose="05000000000000000000" pitchFamily="2" charset="2"/>
              </a:rPr>
              <a:t>입력란에 </a:t>
            </a:r>
            <a:r>
              <a:rPr lang="en-US" altLang="ko-KR" b="1" dirty="0" smtClean="0">
                <a:sym typeface="Wingdings" panose="05000000000000000000" pitchFamily="2" charset="2"/>
              </a:rPr>
              <a:t>'God is good all the time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이라고 입력하고 </a:t>
            </a:r>
            <a:r>
              <a:rPr lang="en-US" altLang="ko-KR" dirty="0" smtClean="0">
                <a:sym typeface="Wingdings" panose="05000000000000000000" pitchFamily="2" charset="2"/>
              </a:rPr>
              <a:t>[SEND MESSAGE]</a:t>
            </a:r>
            <a:r>
              <a:rPr lang="ko-KR" altLang="en-US" dirty="0" smtClean="0">
                <a:sym typeface="Wingdings" panose="05000000000000000000" pitchFamily="2" charset="2"/>
              </a:rPr>
              <a:t>버튼을 누릅니다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에뮬레이터로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문자가 전송되면 상단에 알림 메시지가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여러분이 만든 앱도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받은 후 로그로 출력된 것은 </a:t>
            </a:r>
            <a:r>
              <a:rPr lang="en-US" altLang="ko-KR" dirty="0" smtClean="0">
                <a:sym typeface="Wingdings" panose="05000000000000000000" pitchFamily="2" charset="2"/>
              </a:rPr>
              <a:t>[Logcat] </a:t>
            </a:r>
            <a:r>
              <a:rPr lang="ko-KR" altLang="en-US" dirty="0" smtClean="0">
                <a:sym typeface="Wingdings" panose="05000000000000000000" pitchFamily="2" charset="2"/>
              </a:rPr>
              <a:t>탭에서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08" y="3559028"/>
            <a:ext cx="1547382" cy="31311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4221088"/>
            <a:ext cx="9579170" cy="21109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2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Change project root directory name or copy it into a new name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err="1" smtClean="0">
                <a:sym typeface="Wingdings" panose="05000000000000000000" pitchFamily="2" charset="2"/>
              </a:rPr>
              <a:t>Gradle</a:t>
            </a:r>
            <a:r>
              <a:rPr lang="en-US" altLang="ko-KR" b="1" dirty="0" smtClean="0">
                <a:sym typeface="Wingdings" panose="05000000000000000000" pitchFamily="2" charset="2"/>
              </a:rPr>
              <a:t>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if necessary.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>
                <a:sym typeface="Wingdings" panose="05000000000000000000" pitchFamily="2" charset="2"/>
              </a:rPr>
              <a:t>= 'Your </a:t>
            </a:r>
            <a:r>
              <a:rPr lang="en-US" altLang="ko-KR" dirty="0" smtClean="0">
                <a:sym typeface="Wingdings" panose="05000000000000000000" pitchFamily="2" charset="2"/>
              </a:rPr>
              <a:t>new project name'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= 'Your new package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</a:t>
            </a:r>
            <a:r>
              <a:rPr lang="en-US" altLang="ko-KR" b="1" dirty="0" smtClean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 smtClean="0">
                <a:sym typeface="Wingdings" panose="05000000000000000000" pitchFamily="2" charset="2"/>
              </a:rPr>
              <a:t>file for </a:t>
            </a:r>
            <a:r>
              <a:rPr lang="en-US" altLang="ko-KR" dirty="0">
                <a:sym typeface="Wingdings" panose="05000000000000000000" pitchFamily="2" charset="2"/>
              </a:rPr>
              <a:t> 'Your new project name</a:t>
            </a:r>
            <a:r>
              <a:rPr lang="en-US" altLang="ko-KR" dirty="0" smtClean="0">
                <a:sym typeface="Wingdings" panose="05000000000000000000" pitchFamily="2" charset="2"/>
              </a:rPr>
              <a:t>' if necessary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[Build]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[Clean Project]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</a:t>
            </a:r>
            <a:r>
              <a:rPr lang="en-US" altLang="ko-KR" dirty="0" err="1" smtClean="0">
                <a:sym typeface="Wingdings" panose="05000000000000000000" pitchFamily="2" charset="2"/>
              </a:rPr>
              <a:t>gradle</a:t>
            </a:r>
            <a:r>
              <a:rPr lang="en-US" altLang="ko-KR" dirty="0" smtClean="0">
                <a:sym typeface="Wingdings" panose="05000000000000000000" pitchFamily="2" charset="2"/>
              </a:rPr>
              <a:t> files] 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Use [</a:t>
            </a:r>
            <a:r>
              <a:rPr lang="en-US" altLang="ko-KR" b="1" dirty="0" smtClean="0">
                <a:sym typeface="Wingdings" panose="05000000000000000000" pitchFamily="2" charset="2"/>
              </a:rPr>
              <a:t>Refactor  Rename</a:t>
            </a:r>
            <a:r>
              <a:rPr lang="en-US" altLang="ko-KR" dirty="0" smtClean="0">
                <a:sym typeface="Wingdings" panose="05000000000000000000" pitchFamily="2" charset="2"/>
              </a:rPr>
              <a:t>] if you </a:t>
            </a:r>
            <a:r>
              <a:rPr lang="en-US" altLang="ko-KR" dirty="0">
                <a:sym typeface="Wingdings" panose="05000000000000000000" pitchFamily="2" charset="2"/>
              </a:rPr>
              <a:t>want to change the package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775520" y="4149080"/>
            <a:ext cx="2736304" cy="1008112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90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액티비티에 나타내기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 내용을 </a:t>
            </a:r>
            <a:r>
              <a:rPr lang="en-US" altLang="ko-KR" b="1" dirty="0" smtClean="0">
                <a:sym typeface="Wingdings" panose="05000000000000000000" pitchFamily="2" charset="2"/>
              </a:rPr>
              <a:t>Logcat</a:t>
            </a:r>
            <a:r>
              <a:rPr lang="ko-KR" altLang="en-US" b="1" dirty="0" smtClean="0">
                <a:sym typeface="Wingdings" panose="05000000000000000000" pitchFamily="2" charset="2"/>
              </a:rPr>
              <a:t>이 아니라 사용자가 보는 화면</a:t>
            </a:r>
            <a:r>
              <a:rPr lang="ko-KR" altLang="en-US" dirty="0" smtClean="0">
                <a:sym typeface="Wingdings" panose="05000000000000000000" pitchFamily="2" charset="2"/>
              </a:rPr>
              <a:t>에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문제는 브로드캐스트 수신자는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없으므로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액티비</a:t>
            </a:r>
            <a:r>
              <a:rPr lang="ko-KR" altLang="en-US" dirty="0">
                <a:sym typeface="Wingdings" panose="05000000000000000000" pitchFamily="2" charset="2"/>
              </a:rPr>
              <a:t>티</a:t>
            </a:r>
            <a:r>
              <a:rPr lang="ko-KR" altLang="en-US" dirty="0" smtClean="0">
                <a:sym typeface="Wingdings" panose="05000000000000000000" pitchFamily="2" charset="2"/>
              </a:rPr>
              <a:t>로 화면을 하나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거기에 띄워야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브로드캐스트 수신자에서 인텐트 객체를 만들고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사용해 액티비티 쪽으로 인텐트 객체를 전달</a:t>
            </a:r>
            <a:r>
              <a:rPr lang="ko-KR" altLang="en-US" dirty="0" smtClean="0">
                <a:sym typeface="Wingdings" panose="05000000000000000000" pitchFamily="2" charset="2"/>
              </a:rPr>
              <a:t>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액티비티에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나타내기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 내용을 화면에 보여 주려면 먼저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액티비티를 만듭니다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창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 우클릭하여 메뉴가 나오면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Activity Name: SmsActivity 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액티비티에 필요한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b="1" dirty="0" smtClean="0">
                <a:sym typeface="Wingdings" panose="05000000000000000000" pitchFamily="2" charset="2"/>
              </a:rPr>
              <a:t>과 소스 파일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dirty="0" smtClean="0">
                <a:sym typeface="Wingdings" panose="05000000000000000000" pitchFamily="2" charset="2"/>
              </a:rPr>
              <a:t>가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파일에는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SmsActivity </a:t>
            </a:r>
            <a:r>
              <a:rPr lang="ko-KR" altLang="en-US" dirty="0" smtClean="0">
                <a:sym typeface="Wingdings" panose="05000000000000000000" pitchFamily="2" charset="2"/>
              </a:rPr>
              <a:t>화면에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것이므로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9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activity_sms.xml: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화면의 레이아웃을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세 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입력상자는</a:t>
            </a:r>
            <a:r>
              <a:rPr lang="ko-KR" altLang="en-US" dirty="0" smtClean="0">
                <a:sym typeface="Wingdings" panose="05000000000000000000" pitchFamily="2" charset="2"/>
              </a:rPr>
              <a:t> 크기를 늘려서 크게 만들고 버튼은 세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아래쪽에 가운데에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속성은 설명 글을 보여주므로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번째 입력상자에는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발신번호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두번째는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내용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세 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수신 시각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값으로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버튼의 텍스트는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보이는 글자가 좌측 위쪽에 보이도록 </a:t>
            </a:r>
            <a:r>
              <a:rPr lang="en-US" altLang="ko-KR" dirty="0" smtClean="0">
                <a:sym typeface="Wingdings" panose="05000000000000000000" pitchFamily="2" charset="2"/>
              </a:rPr>
              <a:t>gravity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left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900174"/>
            <a:ext cx="7571975" cy="38099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2966192"/>
            <a:ext cx="2284340" cy="37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73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브로드캐스트를</a:t>
            </a:r>
            <a:r>
              <a:rPr lang="ko-KR" altLang="en-US" dirty="0" smtClean="0">
                <a:sym typeface="Wingdings" panose="05000000000000000000" pitchFamily="2" charset="2"/>
              </a:rPr>
              <a:t> 수신자로부터 인텐트를 전달 받은 것이므로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메소드를 재정의하여</a:t>
            </a:r>
            <a:r>
              <a:rPr lang="ko-KR" altLang="en-US" dirty="0" smtClean="0">
                <a:sym typeface="Wingdings" panose="05000000000000000000" pitchFamily="2" charset="2"/>
              </a:rPr>
              <a:t> 이 액티비티가 이미 만들어져 있는 상태에서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인텐트도</a:t>
            </a:r>
            <a:r>
              <a:rPr lang="ko-KR" altLang="en-US" dirty="0" smtClean="0">
                <a:sym typeface="Wingdings" panose="05000000000000000000" pitchFamily="2" charset="2"/>
              </a:rPr>
              <a:t> 처리하도록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객체 안에 들어 있는 부가 데이터를 꺼내서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b="1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있는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때는 </a:t>
            </a:r>
            <a:r>
              <a:rPr lang="en-US" altLang="ko-KR" dirty="0" smtClean="0"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화면을 닫아줍니다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21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SmsActivity.java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이제 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소스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b="1" dirty="0">
                <a:latin typeface="Consolas" panose="020B0609020204030204" pitchFamily="49" charset="0"/>
              </a:rPr>
              <a:t>SmsActivity</a:t>
            </a:r>
            <a:r>
              <a:rPr lang="en-US" altLang="ko-KR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EditText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dirty="0" smtClean="0">
                <a:latin typeface="Consolas" panose="020B0609020204030204" pitchFamily="49" charset="0"/>
              </a:rPr>
              <a:t>, editText2, editText3;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onCreate(</a:t>
            </a:r>
            <a:r>
              <a:rPr lang="en-US" altLang="ko-KR" dirty="0">
                <a:latin typeface="Consolas" panose="020B0609020204030204" pitchFamily="49" charset="0"/>
              </a:rPr>
              <a:t>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R.layout.activity_sms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editText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editText2 = findViewById(R.id.editText2);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editText3 = findViewById(R.id.editText3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(new </a:t>
            </a:r>
            <a:r>
              <a:rPr lang="en-US" altLang="ko-KR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dirty="0" smtClean="0">
                <a:latin typeface="Consolas" panose="020B0609020204030204" pitchFamily="49" charset="0"/>
              </a:rPr>
              <a:t>{  _______________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processIntent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getIntent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 // </a:t>
            </a:r>
            <a:r>
              <a:rPr lang="ko-KR" altLang="en-US" dirty="0" smtClean="0">
                <a:latin typeface="Consolas" panose="020B0609020204030204" pitchFamily="49" charset="0"/>
              </a:rPr>
              <a:t>여기 밑에 계속 코딩합니다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1030" y="5918539"/>
            <a:ext cx="600736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전달받은 인텐트를 처리하도록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호출하기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88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</a:t>
            </a:r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받아서 보여주는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</a:t>
            </a:r>
            <a:r>
              <a:rPr lang="en-US" altLang="ko-KR" b="1" dirty="0" smtClean="0">
                <a:latin typeface="Consolas" panose="020B0609020204030204" pitchFamily="49" charset="0"/>
              </a:rPr>
              <a:t>_________________________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Intent intent)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dirty="0" smtClean="0">
                <a:latin typeface="Consolas" panose="020B0609020204030204" pitchFamily="49" charset="0"/>
              </a:rPr>
              <a:t>(intent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processIntent</a:t>
            </a:r>
            <a:r>
              <a:rPr lang="en-US" altLang="ko-KR" dirty="0">
                <a:latin typeface="Consolas" panose="020B0609020204030204" pitchFamily="49" charset="0"/>
              </a:rPr>
              <a:t>(intent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private void </a:t>
            </a:r>
            <a:r>
              <a:rPr lang="en-US" altLang="ko-KR" dirty="0" err="1">
                <a:latin typeface="Consolas" panose="020B0609020204030204" pitchFamily="49" charset="0"/>
              </a:rPr>
              <a:t>processIntent</a:t>
            </a:r>
            <a:r>
              <a:rPr lang="en-US" altLang="ko-KR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if (intent </a:t>
            </a:r>
            <a:r>
              <a:rPr lang="en-US" altLang="ko-KR" dirty="0" smtClean="0">
                <a:latin typeface="Consolas" panose="020B0609020204030204" pitchFamily="49" charset="0"/>
              </a:rPr>
              <a:t>== </a:t>
            </a:r>
            <a:r>
              <a:rPr lang="en-US" altLang="ko-KR" dirty="0">
                <a:latin typeface="Consolas" panose="020B0609020204030204" pitchFamily="49" charset="0"/>
              </a:rPr>
              <a:t>null) </a:t>
            </a:r>
            <a:r>
              <a:rPr lang="en-US" altLang="ko-KR" dirty="0" smtClean="0">
                <a:latin typeface="Consolas" panose="020B0609020204030204" pitchFamily="49" charset="0"/>
              </a:rPr>
              <a:t>return; 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dirty="0">
                <a:latin typeface="Consolas" panose="020B0609020204030204" pitchFamily="49" charset="0"/>
              </a:rPr>
              <a:t>sender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("sender");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contents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("contents");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receivedDate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("receivedDate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editText.setText</a:t>
            </a:r>
            <a:r>
              <a:rPr lang="en-US" altLang="ko-KR" dirty="0" smtClean="0">
                <a:latin typeface="Consolas" panose="020B0609020204030204" pitchFamily="49" charset="0"/>
              </a:rPr>
              <a:t>(sender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editText2.setText(contents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editText3.setText(receivedDate);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SmsActivity.java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40016" y="2697871"/>
            <a:ext cx="396044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err="1">
                <a:sym typeface="Wingdings" panose="05000000000000000000" pitchFamily="2" charset="2"/>
              </a:rPr>
              <a:t>인텐트가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null </a:t>
            </a:r>
            <a:r>
              <a:rPr lang="ko-KR" altLang="en-US" sz="1600" dirty="0">
                <a:sym typeface="Wingdings" panose="05000000000000000000" pitchFamily="2" charset="2"/>
              </a:rPr>
              <a:t>이 아니면 </a:t>
            </a:r>
            <a:r>
              <a:rPr lang="ko-KR" altLang="en-US" sz="1600" dirty="0" smtClean="0">
                <a:sym typeface="Wingdings" panose="05000000000000000000" pitchFamily="2" charset="2"/>
              </a:rPr>
              <a:t>그 안에 들어있는 부가 데이터를 화면에 보여주기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0423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SmsReceiver.java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전달하는 코드를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099" y="1268760"/>
            <a:ext cx="11475549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private static final String TAG = "Hustar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SimpleDateFormat format = new SimpleDateFormat("</a:t>
            </a:r>
            <a:r>
              <a:rPr lang="en-US" altLang="ko-KR" dirty="0" err="1">
                <a:latin typeface="Consolas" panose="020B0609020204030204" pitchFamily="49" charset="0"/>
              </a:rPr>
              <a:t>yyyy</a:t>
            </a:r>
            <a:r>
              <a:rPr lang="en-US" altLang="ko-KR" dirty="0">
                <a:latin typeface="Consolas" panose="020B0609020204030204" pitchFamily="49" charset="0"/>
              </a:rPr>
              <a:t>-MM-</a:t>
            </a:r>
            <a:r>
              <a:rPr lang="en-US" altLang="ko-KR" dirty="0" err="1">
                <a:latin typeface="Consolas" panose="020B0609020204030204" pitchFamily="49" charset="0"/>
              </a:rPr>
              <a:t>dd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HH:mm:ss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_________________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Context </a:t>
            </a:r>
            <a:r>
              <a:rPr lang="en-US" altLang="ko-KR" dirty="0" err="1">
                <a:latin typeface="Consolas" panose="020B0609020204030204" pitchFamily="49" charset="0"/>
              </a:rPr>
              <a:t>context</a:t>
            </a:r>
            <a:r>
              <a:rPr lang="en-US" altLang="ko-KR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da-DK" altLang="ko-KR" dirty="0" smtClean="0">
                <a:latin typeface="Consolas" panose="020B0609020204030204" pitchFamily="49" charset="0"/>
              </a:rPr>
              <a:t>Bundle </a:t>
            </a:r>
            <a:r>
              <a:rPr lang="da-DK" altLang="ko-KR" dirty="0">
                <a:latin typeface="Consolas" panose="020B0609020204030204" pitchFamily="49" charset="0"/>
              </a:rPr>
              <a:t>bundle = intent.getExtras();</a:t>
            </a:r>
          </a:p>
          <a:p>
            <a:r>
              <a:rPr lang="da-DK" altLang="ko-KR" dirty="0">
                <a:latin typeface="Consolas" panose="020B0609020204030204" pitchFamily="49" charset="0"/>
              </a:rPr>
              <a:t>        SmsMessage[] messages = parseSmsMessage(bundle</a:t>
            </a:r>
            <a:r>
              <a:rPr lang="da-DK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if (messages != null &amp;&amp; </a:t>
            </a:r>
            <a:r>
              <a:rPr lang="en-US" altLang="ko-KR" dirty="0" err="1">
                <a:latin typeface="Consolas" panose="020B0609020204030204" pitchFamily="49" charset="0"/>
              </a:rPr>
              <a:t>messages.length</a:t>
            </a:r>
            <a:r>
              <a:rPr lang="en-US" altLang="ko-KR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dirty="0" err="1">
                <a:latin typeface="Consolas" panose="020B0609020204030204" pitchFamily="49" charset="0"/>
              </a:rPr>
              <a:t>getMessageBody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Log.i(TAG, "SMS</a:t>
            </a:r>
            <a:r>
              <a:rPr lang="en-US" altLang="ko-KR" dirty="0" smtClean="0">
                <a:latin typeface="Consolas" panose="020B0609020204030204" pitchFamily="49" charset="0"/>
              </a:rPr>
              <a:t>:"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en-US" altLang="ko-KR" dirty="0" smtClean="0">
                <a:latin typeface="Consolas" panose="020B0609020204030204" pitchFamily="49" charset="0"/>
              </a:rPr>
              <a:t>sender + </a:t>
            </a:r>
            <a:r>
              <a:rPr lang="en-US" altLang="ko-KR" dirty="0">
                <a:latin typeface="Consolas" panose="020B0609020204030204" pitchFamily="49" charset="0"/>
              </a:rPr>
              <a:t>":" + contents + ":" + </a:t>
            </a:r>
            <a:r>
              <a:rPr lang="en-US" altLang="ko-KR" dirty="0" smtClean="0">
                <a:latin typeface="Consolas" panose="020B0609020204030204" pitchFamily="49" charset="0"/>
              </a:rPr>
              <a:t>receivedDate.toString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V="1">
            <a:off x="414399" y="1830734"/>
            <a:ext cx="10660002" cy="44613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96200" y="4918657"/>
            <a:ext cx="36004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로 인텐트를 보내는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8328248" y="2216546"/>
            <a:ext cx="360040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사용자가 알아보기 좋은 날짜 형태로 만들기 위해 자바 클래스를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6895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SmsReceiver.java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전달하는 코드를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53082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//// send data to activity, but don't create activity, but just use it.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Intent myIntent = new 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(_____________, __________________);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myIntent.addFlags(Intent.FLAG_ACTIVITY_NEW_TASK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Intent.FLAG_ACTIVITY_SINGLE_TOP|Intent.FLAG_ACTIVITY_CLEAR_TOP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myIntent.putExtra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("sender", sender);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myIntent.putExtra("contents", contents);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myIntent.putExtra("receivedDate", format.format(receivedDate));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context.startActivity(myIntent);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87763" y="3309537"/>
            <a:ext cx="4752528" cy="132343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브로드캐스트 수신자는 화면이 없으므로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600" dirty="0" smtClean="0">
                <a:sym typeface="Wingdings" panose="05000000000000000000" pitchFamily="2" charset="2"/>
              </a:rPr>
              <a:t> 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FLAG_ACTIVITY_NEW_TASK </a:t>
            </a:r>
            <a:r>
              <a:rPr lang="ko-KR" altLang="en-US" sz="1600" dirty="0" smtClean="0">
                <a:sym typeface="Wingdings" panose="05000000000000000000" pitchFamily="2" charset="2"/>
              </a:rPr>
              <a:t>플래그를 추가해야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이미 메모리에 </a:t>
            </a:r>
            <a:r>
              <a:rPr lang="en-US" altLang="ko-KR" sz="1600" dirty="0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가 있으므로 액티비티를 중복해서 만들지 않도록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FLAG_ACTIVITY_SINGLE_TOP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도 추가해야 합니다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807" y="5293579"/>
            <a:ext cx="113373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이번 실습에서 브로드캐스트 수신자는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 안에 </a:t>
            </a:r>
            <a:r>
              <a:rPr lang="en-US" altLang="ko-KR" sz="1600" dirty="0" smtClean="0">
                <a:sym typeface="Wingdings" panose="05000000000000000000" pitchFamily="2" charset="2"/>
              </a:rPr>
              <a:t>&lt;receiver&gt; </a:t>
            </a:r>
            <a:r>
              <a:rPr lang="ko-KR" altLang="en-US" sz="1600" dirty="0" smtClean="0">
                <a:sym typeface="Wingdings" panose="05000000000000000000" pitchFamily="2" charset="2"/>
              </a:rPr>
              <a:t>태그로 추가되어 있지만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매니페스트에</a:t>
            </a:r>
            <a:r>
              <a:rPr lang="ko-KR" altLang="en-US" sz="1600" dirty="0" smtClean="0">
                <a:sym typeface="Wingdings" panose="05000000000000000000" pitchFamily="2" charset="2"/>
              </a:rPr>
              <a:t> 등록하지 않고 소스 파일에서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registerReceiver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사용해 등록할 수도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이렇게 소스 파일에서 등록하면 화면이 사용자에게 보일 때만 브로드캐스트 수신자에서 메시지를 받도록 만들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따라서 필요에 따라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파일에 등록하거나 또는 소스 파일에서 등록하여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2025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836712"/>
            <a:ext cx="11530823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sz="1600" dirty="0"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Build.VERSION_CODES.M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SmsReceiver </a:t>
            </a:r>
          </a:p>
        </p:txBody>
      </p:sp>
    </p:spTree>
    <p:extLst>
      <p:ext uri="{BB962C8B-B14F-4D97-AF65-F5344CB8AC3E}">
        <p14:creationId xmlns:p14="http://schemas.microsoft.com/office/powerpoint/2010/main" val="26870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896" y="2018105"/>
            <a:ext cx="2162409" cy="44123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27111"/>
            <a:ext cx="2232248" cy="44592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31" y="1978307"/>
            <a:ext cx="2182686" cy="44750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136" y="2018105"/>
            <a:ext cx="2186381" cy="443523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9946" y="2181940"/>
            <a:ext cx="579170" cy="408467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071664" y="587012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625273" y="529405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32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Broadcast Receiver Challenge: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ko-KR" altLang="en-US" dirty="0" smtClean="0">
                <a:sym typeface="Wingdings" panose="05000000000000000000" pitchFamily="2" charset="2"/>
              </a:rPr>
              <a:t>보여주는 화면이 마음이 쏙 드나요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activity_sms.xml) </a:t>
            </a:r>
            <a:r>
              <a:rPr lang="ko-KR" altLang="en-US" dirty="0">
                <a:sym typeface="Wingdings" panose="05000000000000000000" pitchFamily="2" charset="2"/>
              </a:rPr>
              <a:t>꾸미기 </a:t>
            </a:r>
            <a:r>
              <a:rPr lang="ko-KR" altLang="en-US" dirty="0" smtClean="0">
                <a:sym typeface="Wingdings" panose="05000000000000000000" pitchFamily="2" charset="2"/>
              </a:rPr>
              <a:t>경연 대회를 열기를 제안합니다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896" y="2018105"/>
            <a:ext cx="2162409" cy="44123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6" y="2018105"/>
            <a:ext cx="2186381" cy="44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5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서비스란 화면이 없이 백그라운드에서 실행되는 앱의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당연히 시스템에서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액티비티를 만들 때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등록했던 것처럼 새로 만든 서비스는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,</a:t>
            </a:r>
            <a:r>
              <a:rPr lang="ko-KR" altLang="en-US" b="1" dirty="0" smtClean="0">
                <a:sym typeface="Wingdings" panose="05000000000000000000" pitchFamily="2" charset="2"/>
              </a:rPr>
              <a:t>서비스의 실행 원리와 역할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서비스를 실행하려면 메인 액티비티에서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실행된 상태를 계속 유지하기 위해 서비스가 비정상적으로 종료되더라도 시스템이 자동으로 재실행합니다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다음 그림을 통해 이해해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63220" y="3789040"/>
            <a:ext cx="3168352" cy="129614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947396" y="4725144"/>
            <a:ext cx="0" cy="100811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870819" y="3887760"/>
            <a:ext cx="21531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onCreate()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58964" y="4072426"/>
            <a:ext cx="2160240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05362" y="3659659"/>
            <a:ext cx="16674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StartService()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918018" y="3844325"/>
            <a:ext cx="12666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/>
              <a:t>시작시키기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7074078" y="5206299"/>
            <a:ext cx="13308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비정상 종료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63220" y="5812454"/>
            <a:ext cx="3168352" cy="5688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34011" y="5912225"/>
            <a:ext cx="833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시스템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646724" y="5236294"/>
            <a:ext cx="21948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onDestroy()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20" name="구부러진 연결선 19"/>
          <p:cNvCxnSpPr>
            <a:stCxn id="16" idx="3"/>
            <a:endCxn id="5" idx="3"/>
          </p:cNvCxnSpPr>
          <p:nvPr/>
        </p:nvCxnSpPr>
        <p:spPr>
          <a:xfrm flipV="1">
            <a:off x="8531572" y="4437112"/>
            <a:ext cx="12700" cy="1659779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530455" y="3290327"/>
            <a:ext cx="8338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서비스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3457974" y="4100362"/>
            <a:ext cx="10759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인텐트 객체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여기서 우리가 구현한 브로드캐스트 수신자가 동작하는 방식을 정리한 도표입니다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단말에서는 다른 사람으로부터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Telephony </a:t>
            </a:r>
            <a:r>
              <a:rPr lang="ko-KR" altLang="en-US" dirty="0" smtClean="0">
                <a:sym typeface="Wingdings" panose="05000000000000000000" pitchFamily="2" charset="2"/>
              </a:rPr>
              <a:t>모듈이 받아 정보를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방식으로 다른 앱들에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인텐트를 받을 때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자동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앱에 만들어 둔 브로드캐스트 수신자는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 되었기 때문에 시스템이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이미 알고 있어서 앱으로 인텐트를 전달할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SmartReceiver</a:t>
            </a:r>
            <a:r>
              <a:rPr lang="ko-KR" altLang="en-US" dirty="0" smtClean="0">
                <a:sym typeface="Wingdings" panose="05000000000000000000" pitchFamily="2" charset="2"/>
              </a:rPr>
              <a:t>객체에서는 인텐트 안에 들어 있는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데이터를 확인한 후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포함하고 있는 앱의 메인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액티비티가 적어도 한 번 실행되어야 브로드캐스트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수신자가 메시지를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13682" y="4787417"/>
            <a:ext cx="222048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 smtClean="0"/>
              <a:t>매니페스트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89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앱을 실행되고 있지 않는 상태에서도 인텐트 안에 들어 있는 메시지를 받아볼 수 있다는 점은 브로드캐스트 수신자가 갖고 있는 가장 중요한 특징입니다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13682" y="4787417"/>
            <a:ext cx="222048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 smtClean="0"/>
              <a:t>매니페스트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59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위험 권한 부여하기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알반 권한과 위험 권한의 차이점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ko-KR" altLang="en-US" dirty="0" smtClean="0">
                <a:sym typeface="Wingdings" panose="05000000000000000000" pitchFamily="2" charset="2"/>
              </a:rPr>
              <a:t> 버전부터 권한을 일반 권한</a:t>
            </a:r>
            <a:r>
              <a:rPr lang="en-US" altLang="ko-KR" dirty="0" smtClean="0">
                <a:sym typeface="Wingdings" panose="05000000000000000000" pitchFamily="2" charset="2"/>
              </a:rPr>
              <a:t>(Normal Permission)</a:t>
            </a:r>
            <a:r>
              <a:rPr lang="ko-KR" altLang="en-US" dirty="0" smtClean="0">
                <a:sym typeface="Wingdings" panose="05000000000000000000" pitchFamily="2" charset="2"/>
              </a:rPr>
              <a:t>과 위험 권한</a:t>
            </a:r>
            <a:r>
              <a:rPr lang="en-US" altLang="ko-KR" dirty="0" smtClean="0">
                <a:sym typeface="Wingdings" panose="05000000000000000000" pitchFamily="2" charset="2"/>
              </a:rPr>
              <a:t>(Dangerous Permission)</a:t>
            </a:r>
            <a:r>
              <a:rPr lang="ko-KR" altLang="en-US" dirty="0" smtClean="0">
                <a:sym typeface="Wingdings" panose="05000000000000000000" pitchFamily="2" charset="2"/>
              </a:rPr>
              <a:t>으로 나누었습니다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인터넷을 사용할 때 부여하는 </a:t>
            </a:r>
            <a:r>
              <a:rPr lang="en-US" altLang="ko-KR" dirty="0" smtClean="0">
                <a:sym typeface="Wingdings" panose="05000000000000000000" pitchFamily="2" charset="2"/>
              </a:rPr>
              <a:t>INTERNET </a:t>
            </a:r>
            <a:r>
              <a:rPr lang="ko-KR" altLang="en-US" dirty="0" smtClean="0">
                <a:sym typeface="Wingdings" panose="05000000000000000000" pitchFamily="2" charset="2"/>
              </a:rPr>
              <a:t>권한은 일반 권한입니다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앱을 설치할 때 사용자에게 권한 부여되어야 함을 알려주고 설치할 것인지 물어봅니다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위험 권한으로 분류되는 </a:t>
            </a:r>
            <a:r>
              <a:rPr lang="en-US" altLang="ko-KR" b="1" dirty="0" smtClean="0">
                <a:sym typeface="Wingdings" panose="05000000000000000000" pitchFamily="2" charset="2"/>
              </a:rPr>
              <a:t>RECEIVE_SMS</a:t>
            </a:r>
            <a:r>
              <a:rPr lang="ko-KR" altLang="en-US" dirty="0" smtClean="0">
                <a:sym typeface="Wingdings" panose="05000000000000000000" pitchFamily="2" charset="2"/>
              </a:rPr>
              <a:t>의 경우에는 설치 시 부여한 권한은 의미가 없으며 실행 시에 사용자에게 권한을 부여할 것인지 물어보게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대표적인 위험 권한은 위치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마이크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연락처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일정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센서 정보들 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권한 그룹 </a:t>
            </a:r>
            <a:r>
              <a:rPr lang="en-US" altLang="ko-KR" dirty="0" smtClean="0">
                <a:sym typeface="Wingdings" panose="05000000000000000000" pitchFamily="2" charset="2"/>
              </a:rPr>
              <a:t>(Permission Group)</a:t>
            </a:r>
            <a:r>
              <a:rPr lang="ko-KR" altLang="en-US" dirty="0" smtClean="0">
                <a:sym typeface="Wingdings" panose="05000000000000000000" pitchFamily="2" charset="2"/>
              </a:rPr>
              <a:t>은 동일한 기능을 접근하는데 몇 가지 세부 권한을 하나로 묶어주는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주요 위험 권한 외에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카드에 접근할 때 사용하는 </a:t>
            </a:r>
            <a:r>
              <a:rPr lang="en-US" altLang="ko-KR" dirty="0" smtClean="0">
                <a:sym typeface="Wingdings" panose="05000000000000000000" pitchFamily="2" charset="2"/>
              </a:rPr>
              <a:t>READ_EXTERNAL_STORAGE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WRITE_EXTERNAL_STORAGE </a:t>
            </a:r>
            <a:r>
              <a:rPr lang="ko-KR" altLang="en-US" dirty="0" smtClean="0">
                <a:sym typeface="Wingdings" panose="05000000000000000000" pitchFamily="2" charset="2"/>
              </a:rPr>
              <a:t>권한도 위험 권한으로 분류되어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71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앱은 크게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자바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코틀린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코드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리소스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구성됩니다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자바 코드</a:t>
            </a:r>
            <a:r>
              <a:rPr lang="ko-KR" altLang="en-US" dirty="0" smtClean="0">
                <a:sym typeface="Wingdings" panose="05000000000000000000" pitchFamily="2" charset="2"/>
              </a:rPr>
              <a:t>에서는 앱의 흐름과 기능을 정의하고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ko-KR" altLang="en-US" dirty="0" smtClean="0">
                <a:sym typeface="Wingdings" panose="05000000000000000000" pitchFamily="2" charset="2"/>
              </a:rPr>
              <a:t>에서는 레이아웃이나 이미지처럼 사용자에게 보여주기 위해 사용하는 파일이나 데이터를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ym typeface="Wingdings" panose="05000000000000000000" pitchFamily="2" charset="2"/>
              </a:rPr>
              <a:t>매니페스트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매니페스트가</a:t>
            </a:r>
            <a:r>
              <a:rPr lang="ko-KR" altLang="en-US" dirty="0" smtClean="0">
                <a:sym typeface="Wingdings" panose="05000000000000000000" pitchFamily="2" charset="2"/>
              </a:rPr>
              <a:t> 리소스는 아니지만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설치된 앱의 구성요소가 어떤 것인지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어떤 권한이 부여되어 있는지 시스템에 알려주기 때문에 매우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안드로이드 앱은 가장 상위 폴더에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파일이 있어야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정보는 앱을 실행하기 전에 시스템이 알아야 할 내용을 정의하고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sym typeface="Wingdings" panose="05000000000000000000" pitchFamily="2" charset="2"/>
              </a:rPr>
              <a:t>음은 </a:t>
            </a:r>
            <a:r>
              <a:rPr lang="en-US" altLang="ko-KR" dirty="0" smtClean="0">
                <a:sym typeface="Wingdings" panose="05000000000000000000" pitchFamily="2" charset="2"/>
              </a:rPr>
              <a:t>Manifest </a:t>
            </a:r>
            <a:r>
              <a:rPr lang="ko-KR" altLang="en-US" dirty="0" smtClean="0">
                <a:sym typeface="Wingdings" panose="05000000000000000000" pitchFamily="2" charset="2"/>
              </a:rPr>
              <a:t>에 들어갈 태그 내용들을 정리한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82438"/>
              </p:ext>
            </p:extLst>
          </p:nvPr>
        </p:nvGraphicFramePr>
        <p:xfrm>
          <a:off x="453100" y="4149080"/>
          <a:ext cx="11248112" cy="2231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524">
                  <a:extLst>
                    <a:ext uri="{9D8B030D-6E8A-4147-A177-3AD203B41FA5}">
                      <a16:colId xmlns:a16="http://schemas.microsoft.com/office/drawing/2014/main" val="284041483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14512927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63879767"/>
                    </a:ext>
                  </a:extLst>
                </a:gridCol>
                <a:gridCol w="3372964">
                  <a:extLst>
                    <a:ext uri="{9D8B030D-6E8A-4147-A177-3AD203B41FA5}">
                      <a16:colId xmlns:a16="http://schemas.microsoft.com/office/drawing/2014/main" val="4119276129"/>
                    </a:ext>
                  </a:extLst>
                </a:gridCol>
              </a:tblGrid>
              <a:tr h="403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&lt;meta-data&gt;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&lt;receiver&gt;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0729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&lt;activity&gt;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&lt;grant-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-permission&gt;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&lt;service&gt;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77144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&lt;activity-alias&gt;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&lt;instrumentation&gt;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&lt;permission-group&gt;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&lt;uses-configuration&gt;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6926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&lt;application&gt;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&lt;intent-filter&gt;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&lt;permission-tree&gt;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&lt;uses-library&gt;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0482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&lt;category&gt;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&lt;manifest&gt;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&lt;provider&gt;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&lt;uses-permission&gt;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23515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4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3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ym typeface="Wingdings" panose="05000000000000000000" pitchFamily="2" charset="2"/>
              </a:rPr>
              <a:t>매니페스트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매니페스트의</a:t>
            </a:r>
            <a:r>
              <a:rPr lang="ko-KR" altLang="en-US" dirty="0" smtClean="0">
                <a:sym typeface="Wingdings" panose="05000000000000000000" pitchFamily="2" charset="2"/>
              </a:rPr>
              <a:t> 주요 역할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앱의 패키지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 구성 </a:t>
            </a:r>
            <a:r>
              <a:rPr lang="ko-KR" altLang="en-US" dirty="0" err="1" smtClean="0">
                <a:sym typeface="Wingdings" panose="05000000000000000000" pitchFamily="2" charset="2"/>
              </a:rPr>
              <a:t>요소애</a:t>
            </a:r>
            <a:r>
              <a:rPr lang="ko-KR" altLang="en-US" dirty="0" smtClean="0">
                <a:sym typeface="Wingdings" panose="05000000000000000000" pitchFamily="2" charset="2"/>
              </a:rPr>
              <a:t> 대한 정보 등록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activity, service, broadcast receiver, content provider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구성 요소를 구현하는 클래스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앱이 가져야 하는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다른 앱이 접근하기 위해 필요한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앱</a:t>
            </a:r>
            <a:r>
              <a:rPr lang="ko-KR" altLang="en-US" dirty="0" smtClean="0">
                <a:sym typeface="Wingdings" panose="05000000000000000000" pitchFamily="2" charset="2"/>
              </a:rPr>
              <a:t> 개발 과정에서 프로파일링을 위해 필요한 </a:t>
            </a:r>
            <a:r>
              <a:rPr lang="en-US" altLang="ko-KR" dirty="0" smtClean="0">
                <a:sym typeface="Wingdings" panose="05000000000000000000" pitchFamily="2" charset="2"/>
              </a:rPr>
              <a:t>instrumentation class </a:t>
            </a:r>
            <a:r>
              <a:rPr lang="ko-KR" altLang="en-US" dirty="0" smtClean="0">
                <a:sym typeface="Wingdings" panose="05000000000000000000" pitchFamily="2" charset="2"/>
              </a:rPr>
              <a:t>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 필요한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API</a:t>
            </a:r>
            <a:r>
              <a:rPr lang="ko-KR" altLang="en-US" dirty="0" smtClean="0">
                <a:sym typeface="Wingdings" panose="05000000000000000000" pitchFamily="2" charset="2"/>
              </a:rPr>
              <a:t>의 레벨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앱에서 사용하는 라이브러리 리소스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31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ym typeface="Wingdings" panose="05000000000000000000" pitchFamily="2" charset="2"/>
              </a:rPr>
              <a:t>매니페스트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파일의 기본 구조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파일에는 타이틀이나 아이콘과 같은 앱 자체의 정보를 속성으로 지정할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 리소스로 포함된 정보들은 </a:t>
            </a:r>
            <a:r>
              <a:rPr lang="en-US" altLang="ko-KR" dirty="0" smtClean="0">
                <a:sym typeface="Wingdings" panose="05000000000000000000" pitchFamily="2" charset="2"/>
              </a:rPr>
              <a:t>'@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/…"</a:t>
            </a:r>
            <a:r>
              <a:rPr lang="ko-KR" altLang="en-US" dirty="0" smtClean="0">
                <a:sym typeface="Wingdings" panose="05000000000000000000" pitchFamily="2" charset="2"/>
              </a:rPr>
              <a:t>과 같이 참조하여 지정할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애플리케이션을 의미하는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매니패스트</a:t>
            </a:r>
            <a:r>
              <a:rPr lang="ko-KR" altLang="en-US" dirty="0" smtClean="0">
                <a:sym typeface="Wingdings" panose="05000000000000000000" pitchFamily="2" charset="2"/>
              </a:rPr>
              <a:t> 안에 반드시 하나만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안에의 구성요소들은 같은 태그가 여러 번 추가되어도 괜찮습니다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1772816"/>
            <a:ext cx="1078978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&lt;manifest ... 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&lt;application ...&gt;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&lt;service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com.example:service.MyService</a:t>
            </a:r>
            <a:r>
              <a:rPr lang="en-US" altLang="ko-KR" dirty="0" smtClean="0">
                <a:latin typeface="Consolas" panose="020B0609020204030204" pitchFamily="49" charset="0"/>
              </a:rPr>
              <a:t>" ...&gt;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...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&lt;/service&gt;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&lt;/application ...&gt;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4260214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ym typeface="Wingdings" panose="05000000000000000000" pitchFamily="2" charset="2"/>
              </a:rPr>
              <a:t>매니페스트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메인 액티비티는 항상 다음과 같은 형태로 추가되어야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인텐트 필터에 들어가는 정보는 </a:t>
            </a:r>
            <a:r>
              <a:rPr lang="en-US" altLang="ko-KR" dirty="0" smtClean="0">
                <a:sym typeface="Wingdings" panose="05000000000000000000" pitchFamily="2" charset="2"/>
              </a:rPr>
              <a:t>&lt;action&gt;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MAIN </a:t>
            </a:r>
            <a:r>
              <a:rPr lang="ko-KR" altLang="en-US" dirty="0" smtClean="0">
                <a:sym typeface="Wingdings" panose="05000000000000000000" pitchFamily="2" charset="2"/>
              </a:rPr>
              <a:t>이 되어야 하고</a:t>
            </a:r>
            <a:r>
              <a:rPr lang="en-US" altLang="ko-KR" dirty="0" smtClean="0">
                <a:sym typeface="Wingdings" panose="05000000000000000000" pitchFamily="2" charset="2"/>
              </a:rPr>
              <a:t>, &lt;category&gt;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LAUNCHER </a:t>
            </a:r>
            <a:r>
              <a:rPr lang="ko-KR" altLang="en-US" dirty="0" smtClean="0">
                <a:sym typeface="Wingdings" panose="05000000000000000000" pitchFamily="2" charset="2"/>
              </a:rPr>
              <a:t>가 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2409" y="2261771"/>
            <a:ext cx="1085880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activity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com.example.hello.HelloActivity</a:t>
            </a:r>
            <a:r>
              <a:rPr lang="en-US" altLang="ko-KR" dirty="0" smtClean="0">
                <a:latin typeface="Consolas" panose="020B0609020204030204" pitchFamily="49" charset="0"/>
              </a:rPr>
              <a:t>"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android:label</a:t>
            </a:r>
            <a:r>
              <a:rPr lang="en-US" altLang="ko-KR" dirty="0" smtClean="0">
                <a:latin typeface="Consolas" panose="020B0609020204030204" pitchFamily="49" charset="0"/>
              </a:rPr>
              <a:t>="@string/</a:t>
            </a:r>
            <a:r>
              <a:rPr lang="en-US" altLang="ko-KR" dirty="0" err="1" smtClean="0">
                <a:latin typeface="Consolas" panose="020B0609020204030204" pitchFamily="49" charset="0"/>
              </a:rPr>
              <a:t>app_name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&lt;action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&lt;category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activity&gt;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14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사용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프로젝트를 처음 만든 후에는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외에 </a:t>
            </a:r>
            <a:r>
              <a:rPr lang="en-US" altLang="ko-KR" dirty="0" smtClean="0">
                <a:sym typeface="Wingdings" panose="05000000000000000000" pitchFamily="2" charset="2"/>
              </a:rPr>
              <a:t>/app/assets </a:t>
            </a:r>
            <a:r>
              <a:rPr lang="ko-KR" altLang="en-US" dirty="0" smtClean="0">
                <a:sym typeface="Wingdings" panose="05000000000000000000" pitchFamily="2" charset="2"/>
              </a:rPr>
              <a:t>폴더를 따로 만들 수 있는데 두 가지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리소스라고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대부분은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가지 데이터의 차이점은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Assets – </a:t>
            </a:r>
            <a:r>
              <a:rPr lang="ko-KR" altLang="en-US" dirty="0" smtClean="0">
                <a:sym typeface="Wingdings" panose="05000000000000000000" pitchFamily="2" charset="2"/>
              </a:rPr>
              <a:t>동영상이나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웹페이지와</a:t>
            </a:r>
            <a:r>
              <a:rPr lang="ko-KR" altLang="en-US" dirty="0" smtClean="0">
                <a:sym typeface="Wingdings" panose="05000000000000000000" pitchFamily="2" charset="2"/>
              </a:rPr>
              <a:t> 같이 용량이 큰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빌드되어</a:t>
            </a:r>
            <a:r>
              <a:rPr lang="ko-KR" altLang="en-US" dirty="0" smtClean="0">
                <a:sym typeface="Wingdings" panose="05000000000000000000" pitchFamily="2" charset="2"/>
              </a:rPr>
              <a:t> 설치 파일에 추가되지만</a:t>
            </a:r>
            <a:r>
              <a:rPr lang="en-US" altLang="ko-KR" dirty="0" smtClean="0">
                <a:sym typeface="Wingdings" panose="05000000000000000000" pitchFamily="2" charset="2"/>
              </a:rPr>
              <a:t>, Assets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빌드되지</a:t>
            </a:r>
            <a:r>
              <a:rPr lang="ko-KR" altLang="en-US" dirty="0" smtClean="0">
                <a:sym typeface="Wingdings" panose="05000000000000000000" pitchFamily="2" charset="2"/>
              </a:rPr>
              <a:t>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 있는 여러 폴더에 나누어 저장되며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리소스 유형별로 서로 다른 폴더에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리소스가 갱신되면 그 때마다 리소스의 정보가 </a:t>
            </a:r>
            <a:r>
              <a:rPr lang="en-US" altLang="ko-KR" dirty="0" err="1" smtClean="0">
                <a:sym typeface="Wingdings" panose="05000000000000000000" pitchFamily="2" charset="2"/>
              </a:rPr>
              <a:t>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자동으로 기록됩니다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리소스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유형마다</a:t>
            </a:r>
            <a:r>
              <a:rPr lang="ko-KR" altLang="en-US" b="1" dirty="0" smtClean="0">
                <a:sym typeface="Wingdings" panose="05000000000000000000" pitchFamily="2" charset="2"/>
              </a:rPr>
              <a:t> 다른 폴더에 넣어주어야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– </a:t>
            </a:r>
            <a:r>
              <a:rPr lang="ko-KR" altLang="en-US" b="1" dirty="0" smtClean="0">
                <a:sym typeface="Wingdings" panose="05000000000000000000" pitchFamily="2" charset="2"/>
              </a:rPr>
              <a:t>리소스가 유형별로 서로 다른 폴더에서 관리되면 리소스 별로 구별하기 쉽고 유지관리가 편하다는 장점이 있습니다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폴더에는 문자열이나 기타 기본 데이터 타입에 해당하는 정보들이 저장됩니다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폴더에는 이미지를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폴더는 단말의 해상도에 따라 다른 이미지를 보여줄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drawable-xhdpi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drawable-mdpi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나누어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 정보를 코드에서 사용할 때에는 </a:t>
            </a: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참조하여 리소스를 읽어 들여야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Context.getResources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액티비티 안에서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11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스타일과 테마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스타일과 테마는 여러 가지 속성을 한꺼번에 모아서 정의한 것으로 가장 대표적인 예로 대화상자를 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대화상자의</a:t>
            </a:r>
            <a:r>
              <a:rPr lang="ko-KR" altLang="en-US" dirty="0" smtClean="0">
                <a:sym typeface="Wingdings" panose="05000000000000000000" pitchFamily="2" charset="2"/>
              </a:rPr>
              <a:t>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달리 타이틀 부분이나 모서리 부분의 형태가 약간 다르게 보이는데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속성들을 </a:t>
            </a:r>
            <a:r>
              <a:rPr lang="en-US" altLang="ko-KR" dirty="0" smtClean="0">
                <a:sym typeface="Wingdings" panose="05000000000000000000" pitchFamily="2" charset="2"/>
              </a:rPr>
              <a:t>Dialog </a:t>
            </a:r>
            <a:r>
              <a:rPr lang="ko-KR" altLang="en-US" dirty="0" smtClean="0">
                <a:sym typeface="Wingdings" panose="05000000000000000000" pitchFamily="2" charset="2"/>
              </a:rPr>
              <a:t>테마로 정의하여 액티비티에 적용하면 대화상자 모양으로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스타일을 직접 정의하여 사용하고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/app/res/values/styles.xml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 정의한 </a:t>
            </a:r>
            <a:r>
              <a:rPr lang="en-US" altLang="ko-KR" dirty="0" smtClean="0">
                <a:sym typeface="Wingdings" panose="05000000000000000000" pitchFamily="2" charset="2"/>
              </a:rPr>
              <a:t>&lt;style&gt; </a:t>
            </a:r>
            <a:r>
              <a:rPr lang="ko-KR" altLang="en-US" dirty="0" smtClean="0">
                <a:sym typeface="Wingdings" panose="05000000000000000000" pitchFamily="2" charset="2"/>
              </a:rPr>
              <a:t>태그를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이렇게 각각의 요소별로 정의한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속성들은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android:style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이용하면 레이아웃에 바로 적용될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078" y="3695800"/>
            <a:ext cx="1085880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&lt;style name="Alert" parent="</a:t>
            </a:r>
            <a:r>
              <a:rPr lang="en-US" altLang="ko-KR" dirty="0" err="1" smtClean="0">
                <a:latin typeface="Consolas" panose="020B0609020204030204" pitchFamily="49" charset="0"/>
              </a:rPr>
              <a:t>adroid:Theme.Dialog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&lt;item name="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android:windowBackground</a:t>
            </a:r>
            <a:r>
              <a:rPr lang="en-US" altLang="ko-KR" dirty="0" smtClean="0">
                <a:latin typeface="Consolas" panose="020B0609020204030204" pitchFamily="49" charset="0"/>
              </a:rPr>
              <a:t>"&gt;@</a:t>
            </a:r>
            <a:r>
              <a:rPr lang="en-US" altLang="ko-KR" dirty="0" err="1" smtClean="0">
                <a:latin typeface="Consolas" panose="020B0609020204030204" pitchFamily="49" charset="0"/>
              </a:rPr>
              <a:t>drawable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</a:rPr>
              <a:t>alertBackground</a:t>
            </a:r>
            <a:r>
              <a:rPr lang="en-US" altLang="ko-KR" dirty="0" smtClean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347602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06-5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그래들은</a:t>
            </a:r>
            <a:r>
              <a:rPr lang="ko-KR" altLang="en-US" dirty="0" smtClean="0">
                <a:sym typeface="Wingdings" panose="05000000000000000000" pitchFamily="2" charset="2"/>
              </a:rPr>
              <a:t> 앱을 실행하거나 앱 스토어에 올리기 위해 소스 파일과 리소스 파일을 빌드하고 및 배포하는 도구입니다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한 앱의 빌드 설정은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넣어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파일은 프로젝트 수준과 모듈 수준으로 나눠 관리하기 때문에 새로운 프로젝트를 </a:t>
            </a:r>
            <a:r>
              <a:rPr lang="ko-KR" altLang="en-US" dirty="0" err="1" smtClean="0">
                <a:sym typeface="Wingdings" panose="05000000000000000000" pitchFamily="2" charset="2"/>
              </a:rPr>
              <a:t>만드면</a:t>
            </a:r>
            <a:r>
              <a:rPr lang="ko-KR" altLang="en-US" dirty="0" smtClean="0">
                <a:sym typeface="Wingdings" panose="05000000000000000000" pitchFamily="2" charset="2"/>
              </a:rPr>
              <a:t> 두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파일이 생깁니다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SamplePermission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b="1" dirty="0" smtClean="0">
                <a:sym typeface="Wingdings" panose="05000000000000000000" pitchFamily="2" charset="2"/>
              </a:rPr>
              <a:t> (</a:t>
            </a:r>
            <a:r>
              <a:rPr lang="en-US" altLang="ko-KR" b="1" dirty="0" err="1" smtClean="0">
                <a:sym typeface="Wingdings" panose="05000000000000000000" pitchFamily="2" charset="2"/>
              </a:rPr>
              <a:t>Project:SamplePermission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파일은 프로젝트 안에 들어 있는 모든 모듈에 적용되는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파일을 수정하는 경우는 거의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파일은 각각의 모듈에 대한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프로젝트가 만들어지면 기본으로 만들어 지는데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파일이 </a:t>
            </a:r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모듈의 설정 정보를 담고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모율을</a:t>
            </a:r>
            <a:r>
              <a:rPr lang="ko-KR" altLang="en-US" dirty="0" smtClean="0">
                <a:sym typeface="Wingdings" panose="05000000000000000000" pitchFamily="2" charset="2"/>
              </a:rPr>
              <a:t> 추가한다면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모율에</a:t>
            </a:r>
            <a:r>
              <a:rPr lang="ko-KR" altLang="en-US" dirty="0" smtClean="0">
                <a:sym typeface="Wingdings" panose="05000000000000000000" pitchFamily="2" charset="2"/>
              </a:rPr>
              <a:t>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파일도 계속 추가됩니다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파일에는 빌드에 필요한 중요한 정보들이 들어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꼭 한번은 살펴볼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0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서비스가 동작하는 방식을 이해하기 위해 새로운 프로젝트 안에서 서비스 클래스를 정의하는 실습입니다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SampleService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com.example.service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팝업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New  Service  Service</a:t>
            </a:r>
            <a:r>
              <a:rPr lang="ko-KR" altLang="en-US" dirty="0" smtClean="0">
                <a:sym typeface="Wingdings" panose="05000000000000000000" pitchFamily="2" charset="2"/>
              </a:rPr>
              <a:t>를 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서비스를 만들 수 있는 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Class 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디폴트 값으로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이 만들어지고 또한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안에 </a:t>
            </a:r>
            <a:r>
              <a:rPr lang="en-US" altLang="ko-KR" b="1" dirty="0" smtClean="0">
                <a:sym typeface="Wingdings" panose="05000000000000000000" pitchFamily="2" charset="2"/>
              </a:rPr>
              <a:t>&lt;service&gt; </a:t>
            </a:r>
            <a:r>
              <a:rPr lang="ko-KR" altLang="en-US" b="1" dirty="0" smtClean="0">
                <a:sym typeface="Wingdings" panose="05000000000000000000" pitchFamily="2" charset="2"/>
              </a:rPr>
              <a:t>태그도 추가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에는 자동으로 만들어진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dirty="0" err="1" smtClean="0">
                <a:sym typeface="Wingdings" panose="05000000000000000000" pitchFamily="2" charset="2"/>
              </a:rPr>
              <a:t>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onBind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메소드만</a:t>
            </a:r>
            <a:r>
              <a:rPr lang="ko-KR" altLang="en-US" dirty="0" smtClean="0"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하지만 서비스의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관리하기 위해 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onCreate(), onDestroy()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메소드와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객체를 전달하기 위한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추가하겠습니다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우클릭하여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Methods…] </a:t>
            </a:r>
            <a:r>
              <a:rPr lang="ko-KR" altLang="en-US" dirty="0" smtClean="0">
                <a:sym typeface="Wingdings" panose="05000000000000000000" pitchFamily="2" charset="2"/>
              </a:rPr>
              <a:t>로 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 메소드를 재정의할 수 있는 대화상자가 표시되면</a:t>
            </a:r>
            <a:r>
              <a:rPr lang="en-US" altLang="ko-KR" dirty="0" smtClean="0">
                <a:sym typeface="Wingdings" panose="05000000000000000000" pitchFamily="2" charset="2"/>
              </a:rPr>
              <a:t>, Ctrl</a:t>
            </a:r>
            <a:r>
              <a:rPr lang="ko-KR" altLang="en-US" dirty="0" smtClean="0">
                <a:sym typeface="Wingdings" panose="05000000000000000000" pitchFamily="2" charset="2"/>
              </a:rPr>
              <a:t>를 누른 상태에서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onCreate(), onDestroy(),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activity_menu.xml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하나를 가운데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표시하고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서비스에 전달하도록 만들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특성을 </a:t>
            </a:r>
            <a:r>
              <a:rPr lang="en-US" altLang="ko-KR" dirty="0" smtClean="0">
                <a:sym typeface="Wingdings" panose="05000000000000000000" pitchFamily="2" charset="2"/>
              </a:rPr>
              <a:t>'Service: Enter a name' 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서비스에 데이터를 전달할 때는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전달하면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040176"/>
            <a:ext cx="8306959" cy="27340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360" y="2636393"/>
            <a:ext cx="2199145" cy="38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41930"/>
            <a:ext cx="11365852" cy="6001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"Hustar";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("Command",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toUpper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("Content", content);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startService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07559" y="5373216"/>
            <a:ext cx="1237839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시작하기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957033" y="4236109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 만들고 부가 데이터 넣기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960096" y="5047748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입력상자에서 가져온 것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941477" y="4808426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쪽에 전달하는 요청 메시지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onNewIntent</a:t>
            </a:r>
            <a:r>
              <a:rPr lang="en-US" altLang="ko-KR" sz="1600" dirty="0">
                <a:latin typeface="Consolas" panose="020B0609020204030204" pitchFamily="49" charset="0"/>
              </a:rPr>
              <a:t>(Intent intent)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if </a:t>
            </a:r>
            <a:r>
              <a:rPr lang="en-US" altLang="ko-KR" sz="1600" dirty="0">
                <a:latin typeface="Consolas" panose="020B0609020204030204" pitchFamily="49" charset="0"/>
              </a:rPr>
              <a:t>(intent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command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("Command");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("Content");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"Command: " + command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  " </a:t>
            </a:r>
            <a:r>
              <a:rPr lang="en-US" altLang="ko-KR" sz="1600" dirty="0">
                <a:latin typeface="Consolas" panose="020B0609020204030204" pitchFamily="49" charset="0"/>
              </a:rPr>
              <a:t>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</a:t>
            </a:r>
            <a:r>
              <a:rPr lang="en-US" altLang="ko-KR" sz="1600" dirty="0">
                <a:latin typeface="Consolas" panose="020B0609020204030204" pitchFamily="49" charset="0"/>
              </a:rPr>
              <a:t>"Content: " + </a:t>
            </a:r>
            <a:r>
              <a:rPr lang="en-US" altLang="ko-KR" sz="1600" dirty="0" smtClean="0">
                <a:latin typeface="Consolas" panose="020B0609020204030204" pitchFamily="49" charset="0"/>
              </a:rPr>
              <a:t>content, </a:t>
            </a:r>
            <a:r>
              <a:rPr lang="en-US" altLang="ko-KR" sz="1600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0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담은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열과 다음과 같이 수정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988840"/>
            <a:ext cx="1124811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</a:t>
            </a:r>
            <a:r>
              <a:rPr lang="en-US" altLang="ko-KR" sz="1600" dirty="0">
                <a:latin typeface="Consolas" panose="020B0609020204030204" pitchFamily="49" charset="0"/>
              </a:rPr>
              <a:t> extends Service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onCreate()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"onCreate()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, int flags, int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(intent == null)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Service.START_STICKY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(intent, flags,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다음 쪽에서 계속됩니다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7394" y="5682845"/>
            <a:ext cx="7155068" cy="266435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19961</TotalTime>
  <Words>4597</Words>
  <Application>Microsoft Office PowerPoint</Application>
  <PresentationFormat>와이드스크린</PresentationFormat>
  <Paragraphs>943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1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06 서비스와 수신자 이해하기</vt:lpstr>
      <vt:lpstr>How to rename or copy Android Studio project</vt:lpstr>
      <vt:lpstr>06-1 서비스</vt:lpstr>
      <vt:lpstr>06-1 서비스</vt:lpstr>
      <vt:lpstr>06-1 서비스</vt:lpstr>
      <vt:lpstr>06-1 서비스: 서비스의 실행 원리와 역할 실습 계속: MainActivity.java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서비스; Service Challenge Solution 1:</vt:lpstr>
      <vt:lpstr>06-1 서비스; Service Challenge Solution 2: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- MainActivity.java 코딩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- activity_sms.xml</vt:lpstr>
      <vt:lpstr>06-2 브로드캐스트 수신자 이해하기 – SmsActivity.java </vt:lpstr>
      <vt:lpstr>06-2 브로드캐스트 수신자 이해하기 – SmsActivity.java </vt:lpstr>
      <vt:lpstr>06-2 브로드캐스트 수신자 이해하기 – SmsActivity.java </vt:lpstr>
      <vt:lpstr>06-2 브로드캐스트 수신자 이해하기 – SmsReceiver.java </vt:lpstr>
      <vt:lpstr>06-2 브로드캐스트 수신자 이해하기 – SmsReceiver.java </vt:lpstr>
      <vt:lpstr>06-2 브로드캐스트 수신자 이해하기 – SmsReceiver.java </vt:lpstr>
      <vt:lpstr>06-2 브로드캐스트 수신자 이해하기 </vt:lpstr>
      <vt:lpstr>06-2 브로드캐스트 수신자 이해하기 </vt:lpstr>
      <vt:lpstr>06-2 브로드캐스트 수신자 동작 방식 정리</vt:lpstr>
      <vt:lpstr>06-2 브로드캐스트 수신자 동작 방식 정리</vt:lpstr>
      <vt:lpstr>06-3 위험 권한 부여하기</vt:lpstr>
      <vt:lpstr>06-4 리소스와 매니페스트 이해하기</vt:lpstr>
      <vt:lpstr>06-4 리소스와 매니페스트 이해하기</vt:lpstr>
      <vt:lpstr>06-4 리소스와 매니페스트 이해하기</vt:lpstr>
      <vt:lpstr>06-4 리소스와 매니페스트 이해하기</vt:lpstr>
      <vt:lpstr>06-4 리소스와 매니페스트 이해하기</vt:lpstr>
      <vt:lpstr>06-4 리소스와 매니페스트 이해하기</vt:lpstr>
      <vt:lpstr>06-5 그래들(Gradle) 이해하기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1064</cp:revision>
  <dcterms:created xsi:type="dcterms:W3CDTF">2014-02-12T09:15:05Z</dcterms:created>
  <dcterms:modified xsi:type="dcterms:W3CDTF">2020-01-30T16:05:10Z</dcterms:modified>
</cp:coreProperties>
</file>