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0"/>
  </p:notesMasterIdLst>
  <p:sldIdLst>
    <p:sldId id="339" r:id="rId2"/>
    <p:sldId id="895" r:id="rId3"/>
    <p:sldId id="946" r:id="rId4"/>
    <p:sldId id="947" r:id="rId5"/>
    <p:sldId id="1006" r:id="rId6"/>
    <p:sldId id="1007" r:id="rId7"/>
    <p:sldId id="948" r:id="rId8"/>
    <p:sldId id="949" r:id="rId9"/>
    <p:sldId id="950" r:id="rId10"/>
    <p:sldId id="951" r:id="rId11"/>
    <p:sldId id="952" r:id="rId12"/>
    <p:sldId id="941" r:id="rId13"/>
    <p:sldId id="954" r:id="rId14"/>
    <p:sldId id="1008" r:id="rId15"/>
    <p:sldId id="944" r:id="rId16"/>
    <p:sldId id="1009" r:id="rId17"/>
    <p:sldId id="956" r:id="rId18"/>
    <p:sldId id="957" r:id="rId19"/>
    <p:sldId id="958" r:id="rId20"/>
    <p:sldId id="959" r:id="rId21"/>
    <p:sldId id="1010" r:id="rId22"/>
    <p:sldId id="960" r:id="rId23"/>
    <p:sldId id="961" r:id="rId24"/>
    <p:sldId id="962" r:id="rId25"/>
    <p:sldId id="963" r:id="rId26"/>
    <p:sldId id="964" r:id="rId27"/>
    <p:sldId id="965" r:id="rId28"/>
    <p:sldId id="966" r:id="rId29"/>
    <p:sldId id="967" r:id="rId30"/>
    <p:sldId id="968" r:id="rId31"/>
    <p:sldId id="969" r:id="rId32"/>
    <p:sldId id="1011" r:id="rId33"/>
    <p:sldId id="970" r:id="rId34"/>
    <p:sldId id="971" r:id="rId35"/>
    <p:sldId id="972" r:id="rId36"/>
    <p:sldId id="973" r:id="rId37"/>
    <p:sldId id="974" r:id="rId38"/>
    <p:sldId id="1012" r:id="rId39"/>
    <p:sldId id="975" r:id="rId40"/>
    <p:sldId id="976" r:id="rId41"/>
    <p:sldId id="1013" r:id="rId42"/>
    <p:sldId id="977" r:id="rId43"/>
    <p:sldId id="978" r:id="rId44"/>
    <p:sldId id="979" r:id="rId45"/>
    <p:sldId id="980" r:id="rId46"/>
    <p:sldId id="981" r:id="rId47"/>
    <p:sldId id="983" r:id="rId48"/>
    <p:sldId id="984" r:id="rId49"/>
    <p:sldId id="985" r:id="rId50"/>
    <p:sldId id="986" r:id="rId51"/>
    <p:sldId id="987" r:id="rId52"/>
    <p:sldId id="988" r:id="rId53"/>
    <p:sldId id="982" r:id="rId54"/>
    <p:sldId id="989" r:id="rId55"/>
    <p:sldId id="990" r:id="rId56"/>
    <p:sldId id="992" r:id="rId57"/>
    <p:sldId id="993" r:id="rId58"/>
    <p:sldId id="994" r:id="rId59"/>
    <p:sldId id="1002" r:id="rId60"/>
    <p:sldId id="996" r:id="rId61"/>
    <p:sldId id="997" r:id="rId62"/>
    <p:sldId id="998" r:id="rId63"/>
    <p:sldId id="999" r:id="rId64"/>
    <p:sldId id="1000" r:id="rId65"/>
    <p:sldId id="1001" r:id="rId66"/>
    <p:sldId id="1005" r:id="rId67"/>
    <p:sldId id="1003" r:id="rId68"/>
    <p:sldId id="1004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3780" autoAdjust="0"/>
  </p:normalViewPr>
  <p:slideViewPr>
    <p:cSldViewPr>
      <p:cViewPr varScale="1">
        <p:scale>
          <a:sx n="87" d="100"/>
          <a:sy n="87" d="100"/>
        </p:scale>
        <p:origin x="29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20-01-22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 userDrawn="1"/>
        </p:nvSpPr>
        <p:spPr>
          <a:xfrm>
            <a:off x="1991544" y="3212976"/>
            <a:ext cx="4998981" cy="864096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widget &amp; </a:t>
            </a:r>
            <a:r>
              <a:rPr lang="en-US" altLang="ko-KR" sz="2400" dirty="0" err="1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919536" y="4509120"/>
            <a:ext cx="850264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본 강의노트는 내용은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안드로이드 앱 프로그래밍</a:t>
            </a:r>
            <a:r>
              <a:rPr lang="en-US" altLang="ko-KR" sz="1400" dirty="0" smtClean="0"/>
              <a:t>"(</a:t>
            </a:r>
            <a:r>
              <a:rPr lang="ko-KR" altLang="en-US" sz="1400" dirty="0" err="1" smtClean="0"/>
              <a:t>정재곤</a:t>
            </a:r>
            <a:r>
              <a:rPr lang="ko-KR" altLang="en-US" sz="1400" dirty="0" smtClean="0"/>
              <a:t> 저</a:t>
            </a:r>
            <a:r>
              <a:rPr lang="en-US" altLang="ko-KR" sz="1400" dirty="0" smtClean="0"/>
              <a:t>,</a:t>
            </a:r>
            <a:r>
              <a:rPr lang="en-US" altLang="ko-KR" sz="1400" baseline="0" dirty="0" smtClean="0"/>
              <a:t> 6</a:t>
            </a:r>
            <a:r>
              <a:rPr lang="ko-KR" altLang="en-US" sz="1400" baseline="0" dirty="0" smtClean="0"/>
              <a:t>판</a:t>
            </a:r>
            <a:r>
              <a:rPr lang="en-US" altLang="ko-KR" sz="1400" baseline="0" dirty="0" smtClean="0"/>
              <a:t>)</a:t>
            </a:r>
            <a:r>
              <a:rPr lang="ko-KR" altLang="en-US" sz="1400" dirty="0"/>
              <a:t>을</a:t>
            </a:r>
            <a:r>
              <a:rPr lang="ko-KR" altLang="en-US" sz="1400" baseline="0" dirty="0" smtClean="0"/>
              <a:t> 중심으로 재구성되었습니다</a:t>
            </a:r>
            <a:r>
              <a:rPr lang="en-US" altLang="ko-KR" sz="1400" baseline="0" dirty="0" smtClean="0"/>
              <a:t>. 2020</a:t>
            </a:r>
            <a:r>
              <a:rPr lang="ko-KR" altLang="en-US" sz="1400" baseline="0" dirty="0" smtClean="0"/>
              <a:t>년 </a:t>
            </a:r>
            <a:r>
              <a:rPr lang="en-US" altLang="ko-KR" sz="1400" baseline="0" dirty="0" smtClean="0"/>
              <a:t>1</a:t>
            </a:r>
            <a:r>
              <a:rPr lang="ko-KR" altLang="en-US" sz="1400" baseline="0" dirty="0" smtClean="0"/>
              <a:t>월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하여 정의되었기 때문에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속성도 그대로 가지고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textSize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등이 동일하게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종류에는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기본 버튼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등이 있고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위젯에서 발생한 이벤트를 처리하는 방법은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OnClickListener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정의해서 버튼에 설정하는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박스와 라디오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단순한 클릭 이벤트로 처리하는 것이 아니라 상태 값을 저장하고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해제 상태를 표시할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작업이 가능한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CompoundButton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클래스는 다음과 같은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 버튼의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상태가 바뀌는 것을 알고 싶다면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재정의하여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버튼은 하나의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선택되면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선택이 해제 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기능을 구현하기 위하여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이용해 라디오 버튼을 하나의 그룹으로 묶어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5908" y="3564532"/>
            <a:ext cx="1064166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boolean isChecked()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setChecked (boolean checked)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toggle()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908" y="5061308"/>
            <a:ext cx="1065718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buttonView, Boolean isChecked)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여러 버튼 종류들에 대해 실습하기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위해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/app/res/layout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 안에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button.xml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파일을 만드세요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[new]  [layout resource file]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File name: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button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Root element: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[Design]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버튼과 라디오 버튼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 등을 다음 화면과 같이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같이 구성하여 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[Text]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탭의 코드도 살펴보십시오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각 라디오 버튼 마다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padding 8dp, layout margin 8dp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갖도록 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초기 조건은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"Genesis"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하루 종일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선택된 상황으로 시작하십시오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시작하자마자 현재 선택을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 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새로운 선택을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 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306" y="2206991"/>
            <a:ext cx="2460906" cy="428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5301769" y="5959301"/>
            <a:ext cx="705944" cy="463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98" y="3363076"/>
            <a:ext cx="4343776" cy="31854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2366658" y="4678919"/>
            <a:ext cx="504056" cy="1512168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05737" y="5781200"/>
            <a:ext cx="2526654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추가적으로 노란색으로 표시된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경고가 있다면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그것들을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없이하는 작업도 병행하십시오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091" y="3408800"/>
            <a:ext cx="4305673" cy="31397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19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에뮬레이터에 잘 보이나요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잘 보이지 않는다면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button.xml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첫화면으로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등록하지 않은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파일에서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대신에 즉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R.layout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.activity_main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대신에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button.xml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호출하게 하도록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R.layout.button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사용해야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앞에서 작업했던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Toast/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Comments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만들어 두거나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삭제하십시오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버튼이 어떻게 작동하는지 확인해 보세요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버튼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해제가 가능해야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707" y="1200171"/>
            <a:ext cx="3063505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참고가 될만한 소스 코드의 일부분입니다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3100" y="1196752"/>
            <a:ext cx="10041094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b="1" dirty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display_message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b="1" dirty="0">
                <a:latin typeface="Consolas" panose="020B0609020204030204" pitchFamily="49" charset="0"/>
              </a:rPr>
              <a:t>onClick(</a:t>
            </a:r>
            <a:r>
              <a:rPr lang="en-US" altLang="ko-KR" sz="1600" dirty="0">
                <a:latin typeface="Consolas" panose="020B0609020204030204" pitchFamily="49" charset="0"/>
              </a:rPr>
              <a:t>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display_message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}) 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역할을 하는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는 사용자에게 값을 입력 받을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글자를 입력하려고 커서를 옮기면 </a:t>
            </a:r>
            <a:r>
              <a:rPr lang="ko-KR" altLang="en-US" dirty="0" err="1" smtClean="0">
                <a:sym typeface="Wingdings" panose="05000000000000000000" pitchFamily="2" charset="2"/>
              </a:rPr>
              <a:t>키패드가</a:t>
            </a:r>
            <a:r>
              <a:rPr lang="ko-KR" altLang="en-US" dirty="0" smtClean="0">
                <a:sym typeface="Wingdings" panose="05000000000000000000" pitchFamily="2" charset="2"/>
              </a:rPr>
              <a:t> 화면에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한글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영문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숫자 등 입력하는 문자의 유형도 다양합니다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입력하는 문자의 유형을 저장할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inputType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SampleEditText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여러분의 </a:t>
            </a:r>
            <a:r>
              <a:rPr lang="en-US" altLang="ko-KR" dirty="0" smtClean="0">
                <a:sym typeface="Wingdings" panose="05000000000000000000" pitchFamily="2" charset="2"/>
              </a:rPr>
              <a:t>favorite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Name, Password, Email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입력을 받습니다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입력하기 전에는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이용하여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Name, Password, Email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흐리게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inputType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사용하십시오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곳의 정보가 다 채워지지 않았을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일어나면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"Enter the Data"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메시지를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띄웁니다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공의 정보가 모두 채워졌을 한 줄에 하나씩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석 줄로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입력을 하려고 할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 그곳에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데이터가 있다면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모두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(Selected)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상태로 보여주십시오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2246362"/>
            <a:ext cx="2413055" cy="42735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001" y="2246362"/>
            <a:ext cx="2464211" cy="428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이미지뷰와</a:t>
            </a:r>
            <a:r>
              <a:rPr lang="ko-KR" altLang="en-US" dirty="0" smtClean="0">
                <a:sym typeface="Wingdings" panose="05000000000000000000" pitchFamily="2" charset="2"/>
              </a:rPr>
              <a:t> 이미지 버튼은 이미지를 화면에 표시할 때 사용하는 가장 간단한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위젯의 차이점은 버튼처럼 사용할 수 있다는 점 이외에는 없으므로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이미지뷰를</a:t>
            </a:r>
            <a:r>
              <a:rPr lang="ko-KR" altLang="en-US" dirty="0" smtClean="0">
                <a:sym typeface="Wingdings" panose="05000000000000000000" pitchFamily="2" charset="2"/>
              </a:rPr>
              <a:t> 중심으로 설명합니다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이미지를 나타내려면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이미지를 저장한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속성값을 다음과 같은 방법으로 지정하면 </a:t>
            </a:r>
            <a:r>
              <a:rPr lang="ko-KR" altLang="en-US" dirty="0">
                <a:sym typeface="Wingdings" panose="05000000000000000000" pitchFamily="2" charset="2"/>
              </a:rPr>
              <a:t>됩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     @</a:t>
            </a:r>
            <a:r>
              <a:rPr lang="en-US" altLang="ko-KR" b="1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b="1" dirty="0" smtClean="0">
                <a:sym typeface="Wingdings" panose="05000000000000000000" pitchFamily="2" charset="2"/>
              </a:rPr>
              <a:t>/</a:t>
            </a:r>
            <a:r>
              <a:rPr lang="ko-KR" altLang="en-US" b="1" dirty="0" smtClean="0">
                <a:sym typeface="Wingdings" panose="05000000000000000000" pitchFamily="2" charset="2"/>
              </a:rPr>
              <a:t>이미지파일명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 외에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속성들은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maxWidth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maxHeight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이미지가 표시되는 최대 폭과 높이를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속성을 설정하지 않으면 원본 이미지 그대로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tint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보이는 이미지의 색상을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색상은 </a:t>
            </a:r>
            <a:r>
              <a:rPr lang="en-US" altLang="ko-KR" dirty="0" smtClean="0"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scaleType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크기에 맞게 원본 이미지의 크기를 자동으로 늘리거나 줄여서 보여줄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scale</a:t>
            </a:r>
            <a:r>
              <a:rPr lang="ko-KR" altLang="en-US" dirty="0" smtClean="0">
                <a:sym typeface="Wingdings" panose="05000000000000000000" pitchFamily="2" charset="2"/>
              </a:rPr>
              <a:t>하는 방법은 </a:t>
            </a:r>
            <a:r>
              <a:rPr lang="en-US" altLang="ko-KR" dirty="0" err="1" smtClean="0">
                <a:sym typeface="Wingdings" panose="05000000000000000000" pitchFamily="2" charset="2"/>
              </a:rPr>
              <a:t>centerCrop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sym typeface="Wingdings" panose="05000000000000000000" pitchFamily="2" charset="2"/>
              </a:rPr>
              <a:t>centerInside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 알고리즘이 있</a:t>
            </a:r>
            <a:r>
              <a:rPr lang="ko-KR" altLang="en-US" dirty="0">
                <a:sym typeface="Wingdings" panose="05000000000000000000" pitchFamily="2" charset="2"/>
              </a:rPr>
              <a:t>습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/app/res/layout/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image.xml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파일을 만든 후에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[Design]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다음 코드를 보고 화면을 구성해 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1262365"/>
            <a:ext cx="112538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android:orientation</a:t>
            </a:r>
            <a:r>
              <a:rPr lang="en-US" altLang="ko-KR" sz="1600" dirty="0">
                <a:latin typeface="Consolas" panose="020B0609020204030204" pitchFamily="49" charset="0"/>
              </a:rPr>
              <a:t>="vertical"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="50dp"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android:layout_marginLeft</a:t>
            </a:r>
            <a:r>
              <a:rPr lang="en-US" altLang="ko-KR" sz="1600" dirty="0">
                <a:latin typeface="Consolas" panose="020B0609020204030204" pitchFamily="49" charset="0"/>
              </a:rPr>
              <a:t>="40dp"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="40dp"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ok_btn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android:contentDescription</a:t>
            </a:r>
            <a:r>
              <a:rPr lang="en-US" altLang="ko-KR" sz="1600" dirty="0">
                <a:latin typeface="Consolas" panose="020B0609020204030204" pitchFamily="49" charset="0"/>
              </a:rPr>
              <a:t>="ok 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ok_btn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ImageView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imageView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="50dp"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android:layout_marginLeft</a:t>
            </a:r>
            <a:r>
              <a:rPr lang="en-US" altLang="ko-KR" sz="1600" dirty="0">
                <a:latin typeface="Consolas" panose="020B0609020204030204" pitchFamily="49" charset="0"/>
              </a:rPr>
              <a:t>="160dp"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="160dp"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/person"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android:contentDescription</a:t>
            </a:r>
            <a:r>
              <a:rPr lang="en-US" altLang="ko-KR" sz="1600" dirty="0">
                <a:latin typeface="Consolas" panose="020B0609020204030204" pitchFamily="49" charset="0"/>
              </a:rPr>
              <a:t>="person 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/person"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39833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87" y="1412776"/>
            <a:ext cx="7483488" cy="28577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940" y="836712"/>
            <a:ext cx="2809979" cy="565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버튼이나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다루는 방법을 더 자세히 다루기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기본 위젯을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드로어블</a:t>
            </a:r>
            <a:r>
              <a:rPr lang="en-US" altLang="ko-KR" dirty="0" smtClean="0">
                <a:sym typeface="Wingdings" panose="05000000000000000000" pitchFamily="2" charset="2"/>
              </a:rPr>
              <a:t>(Drawable)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배경 설정하기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사용자에게 간단한 정보를 보여주기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이벤트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대화상자 사용하기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프로그레스바</a:t>
            </a:r>
            <a:r>
              <a:rPr lang="ko-KR" altLang="en-US" dirty="0" smtClean="0">
                <a:sym typeface="Wingdings" panose="05000000000000000000" pitchFamily="2" charset="2"/>
              </a:rPr>
              <a:t> 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ym typeface="Wingdings" panose="05000000000000000000" pitchFamily="2" charset="2"/>
              </a:rPr>
              <a:t>뷰의 </a:t>
            </a:r>
            <a:r>
              <a:rPr lang="en-US" altLang="ko-KR" b="1" dirty="0" smtClean="0">
                <a:sym typeface="Wingdings" panose="05000000000000000000" pitchFamily="2" charset="2"/>
              </a:rPr>
              <a:t>background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r>
              <a:rPr lang="ko-KR" altLang="en-US" dirty="0" smtClean="0">
                <a:sym typeface="Wingdings" panose="05000000000000000000" pitchFamily="2" charset="2"/>
              </a:rPr>
              <a:t>은 배경색을 설정하거나 이미지 파일을 설정할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 이미지를 배경으로 설정하면 그 이미지는 아무런 변화가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 버튼의 배경으로 이미지를 설정하면 버튼이 눌리거나 눌리지 않았을 때를 구분할 수 있어야 하는데 동일한 이미지가 보여 구분할 수가 없는 문제가 생깁니다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만약 버튼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ym typeface="Wingdings" panose="05000000000000000000" pitchFamily="2" charset="2"/>
              </a:rPr>
              <a:t>이미지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ym typeface="Wingdings" panose="05000000000000000000" pitchFamily="2" charset="2"/>
              </a:rPr>
              <a:t>이 눌렸을 경우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눌렸다는 의미로 좀 다른 이미지를 보이게 하려면 어떻게 할까요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드로어블</a:t>
            </a:r>
            <a:r>
              <a:rPr lang="en-US" altLang="ko-KR" dirty="0" smtClean="0">
                <a:sym typeface="Wingdings" panose="05000000000000000000" pitchFamily="2" charset="2"/>
              </a:rPr>
              <a:t>(Drawable)</a:t>
            </a:r>
            <a:r>
              <a:rPr lang="ko-KR" altLang="en-US" dirty="0" smtClean="0">
                <a:sym typeface="Wingdings" panose="05000000000000000000" pitchFamily="2" charset="2"/>
              </a:rPr>
              <a:t>을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그래픽이나 이미지가 선택적으로 보이게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8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SampleDrawable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열어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가운데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 버튼을 화면 가운데에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Hustar-AS/images/finger.png, finger_pressed.png 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아니면 여러분이 원하는 파일을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이미지를 화면 가운데 추가한 버튼의 배경으로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버튼이 선택된 상태에서 오른쪽 속성 창을 보면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찾습니다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속성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입력창</a:t>
            </a:r>
            <a:r>
              <a:rPr lang="ko-KR" altLang="en-US" dirty="0" smtClean="0">
                <a:sym typeface="Wingdings" panose="05000000000000000000" pitchFamily="2" charset="2"/>
              </a:rPr>
              <a:t> 옆에 있는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smtClean="0">
                <a:sym typeface="Wingdings" panose="05000000000000000000" pitchFamily="2" charset="2"/>
              </a:rPr>
              <a:t>] (Pick a resource] </a:t>
            </a:r>
            <a:r>
              <a:rPr lang="ko-KR" altLang="en-US" dirty="0" smtClean="0">
                <a:sym typeface="Wingdings" panose="05000000000000000000" pitchFamily="2" charset="2"/>
              </a:rPr>
              <a:t>버튼을 선택하면 대화상자가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4437112"/>
            <a:ext cx="6769719" cy="12607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192344" y="4471974"/>
            <a:ext cx="20217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(Pick a resource</a:t>
            </a:r>
            <a:r>
              <a:rPr lang="en-US" altLang="ko-KR" sz="1400" dirty="0" smtClean="0">
                <a:solidFill>
                  <a:srgbClr val="C00000"/>
                </a:solidFill>
              </a:rPr>
              <a:t>]</a:t>
            </a:r>
            <a:r>
              <a:rPr lang="ko-KR" altLang="en-US" sz="1400" dirty="0" smtClean="0">
                <a:solidFill>
                  <a:srgbClr val="C00000"/>
                </a:solidFill>
              </a:rPr>
              <a:t>버튼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8616280" y="4625863"/>
            <a:ext cx="576064" cy="3988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192344" y="5093023"/>
            <a:ext cx="52129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삭제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>
            <a:off x="8364788" y="5246912"/>
            <a:ext cx="827556" cy="153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 smtClean="0">
                <a:sym typeface="Wingdings" panose="05000000000000000000" pitchFamily="2" charset="2"/>
              </a:rPr>
              <a:t>text </a:t>
            </a:r>
            <a:r>
              <a:rPr lang="ko-KR" altLang="en-US" b="1" dirty="0" smtClean="0">
                <a:sym typeface="Wingdings" panose="05000000000000000000" pitchFamily="2" charset="2"/>
              </a:rPr>
              <a:t>속성 창에서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Button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이라는 글자를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그래야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이미지만 보이는 버튼</a:t>
            </a:r>
            <a:r>
              <a:rPr lang="ko-KR" altLang="en-US" dirty="0" smtClean="0">
                <a:sym typeface="Wingdings" panose="05000000000000000000" pitchFamily="2" charset="2"/>
              </a:rPr>
              <a:t>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에뮬에이터를</a:t>
            </a:r>
            <a:r>
              <a:rPr lang="ko-KR" altLang="en-US" dirty="0" smtClean="0">
                <a:sym typeface="Wingdings" panose="05000000000000000000" pitchFamily="2" charset="2"/>
              </a:rPr>
              <a:t> 실행하면 다음과 같은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버튼을 눌러도 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아니라 이미지뷰처럼 느껴집니다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드로어블을</a:t>
            </a:r>
            <a:r>
              <a:rPr lang="ko-KR" altLang="en-US" dirty="0" smtClean="0">
                <a:sym typeface="Wingdings" panose="05000000000000000000" pitchFamily="2" charset="2"/>
              </a:rPr>
              <a:t> 사용해서 버튼이 눌렸을 때 다른 이미지가 보이도록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2924944"/>
            <a:ext cx="144667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드로어블은</a:t>
            </a:r>
            <a:r>
              <a:rPr lang="ko-KR" altLang="en-US" dirty="0" smtClean="0">
                <a:sym typeface="Wingdings" panose="05000000000000000000" pitchFamily="2" charset="2"/>
              </a:rPr>
              <a:t> 뷰에 설정할 수 있는 객체이며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위에 그래픽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 등등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그릴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드로어블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파일은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넣어 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배경으로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드로어블 폴더 안에 이미지가 아닌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파일이 들어가 이미지처럼 설정되는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드로어블에는</a:t>
            </a:r>
            <a:r>
              <a:rPr lang="ko-KR" altLang="en-US" dirty="0" smtClean="0">
                <a:sym typeface="Wingdings" panose="05000000000000000000" pitchFamily="2" charset="2"/>
              </a:rPr>
              <a:t> 다양한  경우에 사용할 수 있는 다양한 기능의 드로어블이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1495"/>
              </p:ext>
            </p:extLst>
          </p:nvPr>
        </p:nvGraphicFramePr>
        <p:xfrm>
          <a:off x="453100" y="2924944"/>
          <a:ext cx="110435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드로어블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비트맵 드로어블</a:t>
                      </a:r>
                      <a:r>
                        <a:rPr lang="en-US" altLang="ko-KR" dirty="0" smtClean="0"/>
                        <a:t>(BitmapDrawable)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 파일을 보여줄 때 사용함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비트맵 그래픽 파일을 사용해서 생성함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상태 드로어블</a:t>
                      </a:r>
                      <a:r>
                        <a:rPr lang="en-US" altLang="ko-KR" b="1" dirty="0" smtClean="0"/>
                        <a:t>(StateListDrawable)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rgbClr val="C00000"/>
                          </a:solidFill>
                        </a:rPr>
                        <a:t>상태별로</a:t>
                      </a:r>
                      <a:r>
                        <a:rPr lang="ko-KR" altLang="en-US" b="1" dirty="0" smtClean="0">
                          <a:solidFill>
                            <a:srgbClr val="C00000"/>
                          </a:solidFill>
                        </a:rPr>
                        <a:t> 다른 비트맵 그래픽을 참조함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전환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TransitionDrawable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개의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서로 전환할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쉐이프</a:t>
                      </a:r>
                      <a:r>
                        <a:rPr lang="ko-KR" altLang="en-US" b="1" dirty="0" smtClean="0"/>
                        <a:t> 드로어블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en-US" altLang="ko-KR" b="1" dirty="0" err="1" smtClean="0"/>
                        <a:t>ShapeDrawable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색상과 </a:t>
                      </a:r>
                      <a:r>
                        <a:rPr lang="ko-KR" altLang="en-US" b="1" dirty="0" err="1" smtClean="0"/>
                        <a:t>그라디이센을</a:t>
                      </a:r>
                      <a:r>
                        <a:rPr lang="ko-KR" altLang="en-US" b="1" dirty="0" smtClean="0"/>
                        <a:t> 포함하여 도형의 모양을 정의할 수 있음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인셋</a:t>
                      </a:r>
                      <a:r>
                        <a:rPr lang="ko-KR" altLang="en-US" dirty="0" smtClean="0"/>
                        <a:t>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InsetDrawable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거리만큼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들어서 보여줄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클립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ClipDrawable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레벨 값을 기준으로 다른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클립핑할</a:t>
                      </a:r>
                      <a:r>
                        <a:rPr lang="ko-KR" altLang="en-US" dirty="0" smtClean="0"/>
                        <a:t>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스케일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ScaleDrawable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레벨 값을 기준으로 다른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크기를 변경할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1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상태 드로어블 만들기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상태 </a:t>
            </a:r>
            <a:r>
              <a:rPr lang="ko-KR" altLang="en-US" dirty="0" err="1" smtClean="0">
                <a:sym typeface="Wingdings" panose="05000000000000000000" pitchFamily="2" charset="2"/>
              </a:rPr>
              <a:t>드로어블은</a:t>
            </a:r>
            <a:r>
              <a:rPr lang="ko-KR" altLang="en-US" dirty="0" smtClean="0">
                <a:sym typeface="Wingdings" panose="05000000000000000000" pitchFamily="2" charset="2"/>
              </a:rPr>
              <a:t> 뷰의 상태에 따라 보여줄 뷰의 그래픽을 다르게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[finger_drawable.xml] </a:t>
            </a:r>
            <a:r>
              <a:rPr lang="ko-KR" altLang="en-US" dirty="0" smtClean="0">
                <a:sym typeface="Wingdings" panose="05000000000000000000" pitchFamily="2" charset="2"/>
              </a:rPr>
              <a:t>탭에서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state_ 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속성은 상태를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간단한 예로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버튼이 눌린 상태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state_focused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ko-KR" altLang="en-US" dirty="0" err="1" smtClean="0">
                <a:sym typeface="Wingdings" panose="05000000000000000000" pitchFamily="2" charset="2"/>
              </a:rPr>
              <a:t>포거스를</a:t>
            </a:r>
            <a:r>
              <a:rPr lang="ko-KR" altLang="en-US" dirty="0" smtClean="0">
                <a:sym typeface="Wingdings" panose="05000000000000000000" pitchFamily="2" charset="2"/>
              </a:rPr>
              <a:t> 받은 상태를 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상태 속성이 설정되지 않은 </a:t>
            </a:r>
            <a:r>
              <a:rPr lang="en-US" altLang="ko-KR" dirty="0" smtClean="0">
                <a:sym typeface="Wingdings" panose="05000000000000000000" pitchFamily="2" charset="2"/>
              </a:rPr>
              <a:t>&lt;item&gt;</a:t>
            </a:r>
            <a:r>
              <a:rPr lang="ko-KR" altLang="en-US" dirty="0" smtClean="0">
                <a:sym typeface="Wingdings" panose="05000000000000000000" pitchFamily="2" charset="2"/>
              </a:rPr>
              <a:t>태그에는 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</a:t>
            </a:r>
            <a:r>
              <a:rPr lang="ko-KR" altLang="en-US" dirty="0" smtClean="0">
                <a:sym typeface="Wingdings" panose="05000000000000000000" pitchFamily="2" charset="2"/>
              </a:rPr>
              <a:t>를 입력했으니까 </a:t>
            </a:r>
            <a:r>
              <a:rPr lang="en-US" altLang="ko-KR" dirty="0" smtClean="0">
                <a:sym typeface="Wingdings" panose="05000000000000000000" pitchFamily="2" charset="2"/>
              </a:rPr>
              <a:t>finger.png </a:t>
            </a:r>
            <a:r>
              <a:rPr lang="ko-KR" altLang="en-US" dirty="0" smtClean="0">
                <a:sym typeface="Wingdings" panose="05000000000000000000" pitchFamily="2" charset="2"/>
              </a:rPr>
              <a:t>이미지가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이렇게 만든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파일은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에서 버튼의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@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4545" y="2636912"/>
            <a:ext cx="10225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&lt;selector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state_pressed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finger_pressed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/finger"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&lt;/selector&gt;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상태 드로어블 만들기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버튼을 누르면 다른 이미지가 잠시 보이는 것을 볼 수 있습니다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12" y="1916832"/>
            <a:ext cx="2068332" cy="41366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916832"/>
            <a:ext cx="2016224" cy="411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쉐이프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드로어블 만들기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도형을 그릴 수 있게 하는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 smtClean="0">
                <a:sym typeface="Wingdings" panose="05000000000000000000" pitchFamily="2" charset="2"/>
              </a:rPr>
              <a:t>을 만드는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[rect_drawable.xml] </a:t>
            </a:r>
            <a:r>
              <a:rPr lang="ko-KR" altLang="en-US" dirty="0" smtClean="0">
                <a:sym typeface="Wingdings" panose="05000000000000000000" pitchFamily="2" charset="2"/>
              </a:rPr>
              <a:t>탭에서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1344" y="2636912"/>
            <a:ext cx="11737304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&lt;shape </a:t>
            </a:r>
            <a:r>
              <a:rPr lang="en-US" altLang="ko-KR" dirty="0" err="1">
                <a:latin typeface="Consolas" panose="020B0609020204030204" pitchFamily="49" charset="0"/>
              </a:rPr>
              <a:t>xmlns:android</a:t>
            </a:r>
            <a:r>
              <a:rPr lang="en-US" altLang="ko-KR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 </a:t>
            </a:r>
            <a:r>
              <a:rPr lang="en-US" altLang="ko-KR" dirty="0" smtClean="0"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android:shape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="rectangle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"&gt;</a:t>
            </a:r>
            <a:r>
              <a:rPr lang="en-US" altLang="ko-KR" dirty="0" smtClean="0"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</a:rPr>
            </a:b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&lt;size </a:t>
            </a:r>
            <a:r>
              <a:rPr lang="en-US" altLang="ko-KR" dirty="0" err="1">
                <a:latin typeface="Consolas" panose="020B0609020204030204" pitchFamily="49" charset="0"/>
              </a:rPr>
              <a:t>android:width</a:t>
            </a:r>
            <a:r>
              <a:rPr lang="en-US" altLang="ko-KR" dirty="0">
                <a:latin typeface="Consolas" panose="020B0609020204030204" pitchFamily="49" charset="0"/>
              </a:rPr>
              <a:t>="200dp" </a:t>
            </a:r>
            <a:r>
              <a:rPr lang="en-US" altLang="ko-KR" dirty="0" err="1">
                <a:latin typeface="Consolas" panose="020B0609020204030204" pitchFamily="49" charset="0"/>
              </a:rPr>
              <a:t>android:height</a:t>
            </a:r>
            <a:r>
              <a:rPr lang="en-US" altLang="ko-KR" dirty="0">
                <a:latin typeface="Consolas" panose="020B0609020204030204" pitchFamily="49" charset="0"/>
              </a:rPr>
              <a:t>="120dp"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&lt;stroke </a:t>
            </a:r>
            <a:r>
              <a:rPr lang="en-US" altLang="ko-KR" dirty="0" err="1">
                <a:latin typeface="Consolas" panose="020B0609020204030204" pitchFamily="49" charset="0"/>
              </a:rPr>
              <a:t>android:width</a:t>
            </a:r>
            <a:r>
              <a:rPr lang="en-US" altLang="ko-KR" dirty="0">
                <a:latin typeface="Consolas" panose="020B0609020204030204" pitchFamily="49" charset="0"/>
              </a:rPr>
              <a:t>="1dp" 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="#0000ff"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&lt;solid 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="#</a:t>
            </a:r>
            <a:r>
              <a:rPr lang="en-US" altLang="ko-KR" dirty="0" err="1">
                <a:latin typeface="Consolas" panose="020B0609020204030204" pitchFamily="49" charset="0"/>
              </a:rPr>
              <a:t>aaddff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&lt;padding </a:t>
            </a:r>
            <a:r>
              <a:rPr lang="en-US" altLang="ko-KR" dirty="0" err="1">
                <a:latin typeface="Consolas" panose="020B0609020204030204" pitchFamily="49" charset="0"/>
              </a:rPr>
              <a:t>android:bottom</a:t>
            </a:r>
            <a:r>
              <a:rPr lang="en-US" altLang="ko-KR" dirty="0">
                <a:latin typeface="Consolas" panose="020B0609020204030204" pitchFamily="49" charset="0"/>
              </a:rPr>
              <a:t>="1dp"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&lt;/shape&gt;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쉐이프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드로어블 만들기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도형을 화면에 표시할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err="1" smtClean="0">
                <a:sym typeface="Wingdings" panose="05000000000000000000" pitchFamily="2" charset="2"/>
              </a:rPr>
              <a:t>backround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86672"/>
            <a:ext cx="6073666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쉐이프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드로어블 만들기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back_draw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앱의 배경색에 </a:t>
            </a:r>
            <a:r>
              <a:rPr lang="ko-KR" altLang="en-US" dirty="0" err="1" smtClean="0">
                <a:sym typeface="Wingdings" panose="05000000000000000000" pitchFamily="2" charset="2"/>
              </a:rPr>
              <a:t>그라데이션을</a:t>
            </a:r>
            <a:r>
              <a:rPr lang="ko-KR" altLang="en-US" dirty="0" smtClean="0">
                <a:sym typeface="Wingdings" panose="05000000000000000000" pitchFamily="2" charset="2"/>
              </a:rPr>
              <a:t> 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smtClean="0">
                <a:sym typeface="Wingdings" panose="05000000000000000000" pitchFamily="2" charset="2"/>
              </a:rPr>
              <a:t>back_drawable.xml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 다음과 같이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4696" y="2281407"/>
            <a:ext cx="11246516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&lt;shape </a:t>
            </a:r>
            <a:r>
              <a:rPr lang="en-US" altLang="ko-KR" dirty="0" err="1">
                <a:latin typeface="Consolas" panose="020B0609020204030204" pitchFamily="49" charset="0"/>
              </a:rPr>
              <a:t>xmlns:android</a:t>
            </a:r>
            <a:r>
              <a:rPr lang="en-US" altLang="ko-KR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&lt;gradient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dirty="0">
                <a:latin typeface="Consolas" panose="020B0609020204030204" pitchFamily="49" charset="0"/>
              </a:rPr>
              <a:t>="#728808"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android:centerColor</a:t>
            </a:r>
            <a:r>
              <a:rPr lang="en-US" altLang="ko-KR" dirty="0">
                <a:latin typeface="Consolas" panose="020B0609020204030204" pitchFamily="49" charset="0"/>
              </a:rPr>
              <a:t>="#325084"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android:endColor</a:t>
            </a:r>
            <a:r>
              <a:rPr lang="en-US" altLang="ko-KR" dirty="0">
                <a:latin typeface="Consolas" panose="020B0609020204030204" pitchFamily="49" charset="0"/>
              </a:rPr>
              <a:t>="#254095"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android:angle</a:t>
            </a:r>
            <a:r>
              <a:rPr lang="en-US" altLang="ko-KR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android:centerY</a:t>
            </a:r>
            <a:r>
              <a:rPr lang="en-US" altLang="ko-KR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&lt;corners </a:t>
            </a:r>
            <a:r>
              <a:rPr lang="en-US" altLang="ko-KR" dirty="0" err="1">
                <a:latin typeface="Consolas" panose="020B0609020204030204" pitchFamily="49" charset="0"/>
              </a:rPr>
              <a:t>android:radius</a:t>
            </a:r>
            <a:r>
              <a:rPr lang="en-US" altLang="ko-KR" dirty="0">
                <a:latin typeface="Consolas" panose="020B0609020204030204" pitchFamily="49" charset="0"/>
              </a:rPr>
              <a:t>="2dp"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&lt;/shape&gt;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3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쉐이프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드로어블 만들기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active_main.xml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디자인 화면의 좌측 하단에 있는 </a:t>
            </a:r>
            <a:r>
              <a:rPr lang="en-US" altLang="ko-KR" dirty="0" smtClean="0">
                <a:sym typeface="Wingdings" panose="05000000000000000000" pitchFamily="2" charset="2"/>
              </a:rPr>
              <a:t>Component Tee </a:t>
            </a:r>
            <a:r>
              <a:rPr lang="ko-KR" altLang="en-US" dirty="0" smtClean="0">
                <a:sym typeface="Wingdings" panose="05000000000000000000" pitchFamily="2" charset="2"/>
              </a:rPr>
              <a:t>창에서 최상위 레이아웃이 </a:t>
            </a:r>
            <a:r>
              <a:rPr lang="en-US" altLang="ko-KR" dirty="0" err="1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오른쪽 </a:t>
            </a:r>
            <a:r>
              <a:rPr lang="ko-KR" altLang="en-US" dirty="0" err="1" smtClean="0">
                <a:sym typeface="Wingdings" panose="05000000000000000000" pitchFamily="2" charset="2"/>
              </a:rPr>
              <a:t>속성창에서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back_drawable</a:t>
            </a:r>
            <a:r>
              <a:rPr lang="ko-KR" altLang="en-US" dirty="0" smtClean="0">
                <a:sym typeface="Wingdings" panose="05000000000000000000" pitchFamily="2" charset="2"/>
              </a:rPr>
              <a:t>로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화면 전체적인 분위기가 바뀌는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58" y="3037256"/>
            <a:ext cx="8481795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화면을 구성할 때 가장 많이 사용하는 기본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화면에 글자를 보여주는 역할을 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1. </a:t>
            </a:r>
            <a:r>
              <a:rPr lang="ko-KR" altLang="en-US" b="1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text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텍스브뷰의</a:t>
            </a:r>
            <a:r>
              <a:rPr lang="ko-KR" altLang="en-US" dirty="0" smtClean="0">
                <a:sym typeface="Wingdings" panose="05000000000000000000" pitchFamily="2" charset="2"/>
              </a:rPr>
              <a:t> 문자열을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필수 항목입니다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속성값을 직접 입력하는 방식과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제공하는 방법이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제공함으로 </a:t>
            </a:r>
            <a:r>
              <a:rPr lang="en-US" altLang="ko-KR" b="1" dirty="0" smtClean="0">
                <a:sym typeface="Wingdings" panose="05000000000000000000" pitchFamily="2" charset="2"/>
              </a:rPr>
              <a:t>internationalization</a:t>
            </a:r>
            <a:r>
              <a:rPr lang="ko-KR" altLang="en-US" dirty="0" smtClean="0">
                <a:sym typeface="Wingdings" panose="05000000000000000000" pitchFamily="2" charset="2"/>
              </a:rPr>
              <a:t>등에 이점이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SampleWidget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strings.xml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여세요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&lt;resource&gt;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dirty="0" smtClean="0">
                <a:sym typeface="Wingdings" panose="05000000000000000000" pitchFamily="2" charset="2"/>
              </a:rPr>
              <a:t>&lt;string&gt;</a:t>
            </a:r>
            <a:r>
              <a:rPr lang="ko-KR" altLang="en-US" dirty="0" smtClean="0">
                <a:sym typeface="Wingdings" panose="05000000000000000000" pitchFamily="2" charset="2"/>
              </a:rPr>
              <a:t>태그를 이용하여 원하는 문자열을 넣어 파일을 작성하세요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1127" y="4293096"/>
            <a:ext cx="10585176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SampleWidget</a:t>
            </a:r>
            <a:r>
              <a:rPr lang="en-US" altLang="ko-KR" sz="16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my_confession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"&gt;God </a:t>
            </a:r>
            <a:r>
              <a:rPr lang="en-US" altLang="ko-KR" sz="1600" dirty="0">
                <a:latin typeface="Consolas" panose="020B0609020204030204" pitchFamily="49" charset="0"/>
              </a:rPr>
              <a:t>is good all the time!&lt;/string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&lt;string name="greeting"&gt;</a:t>
            </a:r>
            <a:r>
              <a:rPr lang="ko-KR" altLang="en-US" sz="1600" dirty="0" smtClean="0">
                <a:latin typeface="Consolas" panose="020B0609020204030204" pitchFamily="49" charset="0"/>
              </a:rPr>
              <a:t>안녕하세요</a:t>
            </a:r>
            <a:r>
              <a:rPr lang="en-US" altLang="ko-KR" sz="1600" dirty="0" smtClean="0">
                <a:latin typeface="Consolas" panose="020B0609020204030204" pitchFamily="49" charset="0"/>
              </a:rPr>
              <a:t>!&lt;/string&gt;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98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쉐이프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드로어블 만들기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배경을 투명하게 만들어서 버튼의 테두리만 있는 버튼을 만들어 보겠습니다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&lt;layer-list&gt;</a:t>
            </a:r>
            <a:r>
              <a:rPr lang="ko-KR" altLang="en-US" dirty="0" smtClean="0">
                <a:sym typeface="Wingdings" panose="05000000000000000000" pitchFamily="2" charset="2"/>
              </a:rPr>
              <a:t>태그를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개의 그래픽을 하나의 파일에 넣을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err="1" smtClean="0">
                <a:sym typeface="Wingdings" panose="05000000000000000000" pitchFamily="2" charset="2"/>
              </a:rPr>
              <a:t>border_drawable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수정 하</a:t>
            </a:r>
            <a:r>
              <a:rPr lang="ko-KR" altLang="en-US" dirty="0">
                <a:sym typeface="Wingdings" panose="05000000000000000000" pitchFamily="2" charset="2"/>
              </a:rPr>
              <a:t>십</a:t>
            </a:r>
            <a:r>
              <a:rPr lang="ko-KR" altLang="en-US" dirty="0" smtClean="0">
                <a:sym typeface="Wingdings" panose="05000000000000000000" pitchFamily="2" charset="2"/>
              </a:rPr>
              <a:t>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4696" y="2281407"/>
            <a:ext cx="1124651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&lt;layer-list </a:t>
            </a:r>
            <a:r>
              <a:rPr lang="en-US" altLang="ko-KR" dirty="0" err="1">
                <a:latin typeface="Consolas" panose="020B0609020204030204" pitchFamily="49" charset="0"/>
              </a:rPr>
              <a:t>xmlns:android</a:t>
            </a:r>
            <a:r>
              <a:rPr lang="en-US" altLang="ko-KR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&lt;item&gt;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&lt;shape </a:t>
            </a:r>
            <a:r>
              <a:rPr lang="en-US" altLang="ko-KR" dirty="0" err="1">
                <a:latin typeface="Consolas" panose="020B0609020204030204" pitchFamily="49" charset="0"/>
              </a:rPr>
              <a:t>android:shape</a:t>
            </a:r>
            <a:r>
              <a:rPr lang="en-US" altLang="ko-KR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&lt;stroke </a:t>
            </a:r>
            <a:r>
              <a:rPr lang="en-US" altLang="ko-KR" dirty="0" err="1">
                <a:latin typeface="Consolas" panose="020B0609020204030204" pitchFamily="49" charset="0"/>
              </a:rPr>
              <a:t>android:width</a:t>
            </a:r>
            <a:r>
              <a:rPr lang="en-US" altLang="ko-KR" dirty="0">
                <a:latin typeface="Consolas" panose="020B0609020204030204" pitchFamily="49" charset="0"/>
              </a:rPr>
              <a:t>="1dp" 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="#BE55DA"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&lt;solid 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&lt;item </a:t>
            </a:r>
            <a:r>
              <a:rPr lang="en-US" altLang="ko-KR" dirty="0" err="1">
                <a:latin typeface="Consolas" panose="020B0609020204030204" pitchFamily="49" charset="0"/>
              </a:rPr>
              <a:t>android:top</a:t>
            </a:r>
            <a:r>
              <a:rPr lang="en-US" altLang="ko-KR" dirty="0">
                <a:latin typeface="Consolas" panose="020B0609020204030204" pitchFamily="49" charset="0"/>
              </a:rPr>
              <a:t>="1dp" </a:t>
            </a:r>
            <a:r>
              <a:rPr lang="en-US" altLang="ko-KR" dirty="0" err="1">
                <a:latin typeface="Consolas" panose="020B0609020204030204" pitchFamily="49" charset="0"/>
              </a:rPr>
              <a:t>android:bottom</a:t>
            </a:r>
            <a:r>
              <a:rPr lang="en-US" altLang="ko-KR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android:right</a:t>
            </a:r>
            <a:r>
              <a:rPr lang="en-US" altLang="ko-KR" dirty="0">
                <a:latin typeface="Consolas" panose="020B0609020204030204" pitchFamily="49" charset="0"/>
              </a:rPr>
              <a:t>="1dp" </a:t>
            </a:r>
            <a:r>
              <a:rPr lang="en-US" altLang="ko-KR" dirty="0" err="1">
                <a:latin typeface="Consolas" panose="020B0609020204030204" pitchFamily="49" charset="0"/>
              </a:rPr>
              <a:t>android:left</a:t>
            </a:r>
            <a:r>
              <a:rPr lang="en-US" altLang="ko-KR" dirty="0">
                <a:latin typeface="Consolas" panose="020B0609020204030204" pitchFamily="49" charset="0"/>
              </a:rPr>
              <a:t>="1dp"&gt;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&lt;shape </a:t>
            </a:r>
            <a:r>
              <a:rPr lang="en-US" altLang="ko-KR" dirty="0" err="1">
                <a:latin typeface="Consolas" panose="020B0609020204030204" pitchFamily="49" charset="0"/>
              </a:rPr>
              <a:t>android:shape</a:t>
            </a:r>
            <a:r>
              <a:rPr lang="en-US" altLang="ko-KR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&lt;stroke </a:t>
            </a:r>
            <a:r>
              <a:rPr lang="en-US" altLang="ko-KR" dirty="0" err="1">
                <a:latin typeface="Consolas" panose="020B0609020204030204" pitchFamily="49" charset="0"/>
              </a:rPr>
              <a:t>android:width</a:t>
            </a:r>
            <a:r>
              <a:rPr lang="en-US" altLang="ko-KR" dirty="0">
                <a:latin typeface="Consolas" panose="020B0609020204030204" pitchFamily="49" charset="0"/>
              </a:rPr>
              <a:t>="1dp" 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="#FF55DA"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&lt;solid 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layer-list&gt;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2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쉐이프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드로어블 만들기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드로어블을</a:t>
            </a:r>
            <a:r>
              <a:rPr lang="ko-KR" altLang="en-US" dirty="0" smtClean="0">
                <a:sym typeface="Wingdings" panose="05000000000000000000" pitchFamily="2" charset="2"/>
              </a:rPr>
              <a:t> 만들었으니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화면에 추가할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디자인 화면에서 가운데 버튼의 위쪽에 새로운 버튼을 추가하세요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border_drawable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376" y="1836996"/>
            <a:ext cx="2302677" cy="465953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7608168" y="4725144"/>
            <a:ext cx="17281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2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이벤트는 윈도우 이벤트와 좀 다른데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가지 예를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Touch Event</a:t>
            </a:r>
            <a:r>
              <a:rPr lang="ko-KR" altLang="en-US" dirty="0" smtClean="0">
                <a:sym typeface="Wingdings" panose="05000000000000000000" pitchFamily="2" charset="2"/>
              </a:rPr>
              <a:t>를 가장 많이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Key Event, Click Event </a:t>
            </a:r>
            <a:r>
              <a:rPr lang="ko-KR" altLang="en-US" dirty="0" smtClean="0">
                <a:sym typeface="Wingdings" panose="05000000000000000000" pitchFamily="2" charset="2"/>
              </a:rPr>
              <a:t>등이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많이 사용되는 이벤트를 잘 이해하고 처리하는 것이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추가하면 버튼을 클릭했을 때 발생하는 이벤트를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이 속성 값에 </a:t>
            </a:r>
            <a:r>
              <a:rPr lang="ko-KR" altLang="en-US" dirty="0" smtClean="0">
                <a:sym typeface="Wingdings" panose="05000000000000000000" pitchFamily="2" charset="2"/>
              </a:rPr>
              <a:t>소스 코드에서 정의할 메소드 이름을 넣으면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 발생하는 클릭 이벤트를 속성 값에 지정한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XML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아니라 소스 코드에서 </a:t>
            </a:r>
            <a:r>
              <a:rPr lang="ko-KR" altLang="en-US" dirty="0" smtClean="0">
                <a:sym typeface="Wingdings" panose="05000000000000000000" pitchFamily="2" charset="2"/>
              </a:rPr>
              <a:t>이벤트를 처리하도록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err="1" smtClean="0"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다른 말로 버튼에서 발생하는 이벤트는 어느 객체이든지 받아서 처리할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그러한 이벤트를 받겠다고 등록을 해두면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버튼에서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등록할 때 정의해 놓은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이벤트에 대해 청취</a:t>
            </a:r>
            <a:r>
              <a:rPr lang="en-US" altLang="ko-KR" dirty="0" smtClean="0">
                <a:sym typeface="Wingdings" panose="05000000000000000000" pitchFamily="2" charset="2"/>
              </a:rPr>
              <a:t>(Listen)</a:t>
            </a:r>
            <a:r>
              <a:rPr lang="ko-KR" altLang="en-US" dirty="0" smtClean="0">
                <a:sym typeface="Wingdings" panose="05000000000000000000" pitchFamily="2" charset="2"/>
              </a:rPr>
              <a:t>하겠다고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onKeyDown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onKeyUp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Listener</a:t>
            </a:r>
            <a:r>
              <a:rPr lang="ko-KR" altLang="en-US" dirty="0" smtClean="0">
                <a:sym typeface="Wingdings" panose="05000000000000000000" pitchFamily="2" charset="2"/>
              </a:rPr>
              <a:t>들은 모두 </a:t>
            </a:r>
            <a:r>
              <a:rPr lang="en-US" altLang="ko-KR" dirty="0" smtClean="0">
                <a:sym typeface="Wingdings" panose="05000000000000000000" pitchFamily="2" charset="2"/>
              </a:rPr>
              <a:t>Listener Interface </a:t>
            </a:r>
            <a:r>
              <a:rPr lang="ko-KR" altLang="en-US" dirty="0" smtClean="0">
                <a:sym typeface="Wingdings" panose="05000000000000000000" pitchFamily="2" charset="2"/>
              </a:rPr>
              <a:t>즉 이벤트 발생시 실행할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구현하도록 만들어져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View.OnTouchListener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en-US" altLang="ko-KR" dirty="0" smtClean="0">
                <a:sym typeface="Wingdings" panose="05000000000000000000" pitchFamily="2" charset="2"/>
              </a:rPr>
              <a:t>(View v, 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View.OnKeyListener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</a:t>
            </a:r>
            <a:r>
              <a:rPr lang="en-US" altLang="ko-KR" dirty="0" smtClean="0">
                <a:sym typeface="Wingdings" panose="05000000000000000000" pitchFamily="2" charset="2"/>
              </a:rPr>
              <a:t>(View v, 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View.OnClickListener: boolean onClick(View v)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View.OnFocusChangeListener</a:t>
            </a:r>
            <a:r>
              <a:rPr lang="en-US" altLang="ko-KR" dirty="0" smtClean="0">
                <a:sym typeface="Wingdings" panose="05000000000000000000" pitchFamily="2" charset="2"/>
              </a:rPr>
              <a:t>: void </a:t>
            </a:r>
            <a:r>
              <a:rPr lang="en-US" altLang="ko-KR" dirty="0" err="1" smtClean="0">
                <a:sym typeface="Wingdings" panose="05000000000000000000" pitchFamily="2" charset="2"/>
              </a:rPr>
              <a:t>onFocusChange</a:t>
            </a:r>
            <a:r>
              <a:rPr lang="en-US" altLang="ko-KR" dirty="0" smtClean="0">
                <a:sym typeface="Wingdings" panose="05000000000000000000" pitchFamily="2" charset="2"/>
              </a:rPr>
              <a:t>(View v,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hasFocus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대표적인 이벤트를 유형별로 정리하면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33683"/>
              </p:ext>
            </p:extLst>
          </p:nvPr>
        </p:nvGraphicFramePr>
        <p:xfrm>
          <a:off x="473153" y="1412776"/>
          <a:ext cx="11043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화면을 손가락으로 누를 때 발생하는 이벤트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키 이벤트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키패드나</a:t>
                      </a:r>
                      <a:r>
                        <a:rPr lang="ko-KR" altLang="en-US" b="1" dirty="0" smtClean="0"/>
                        <a:t> 하드웨어 버튼을 누를 때 발생하는 이벤트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제스처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 중에서 스크롤과 같이 일정 패턴으로 구분되는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포커스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뷰마다</a:t>
                      </a:r>
                      <a:r>
                        <a:rPr lang="ko-KR" altLang="en-US" b="1" dirty="0" smtClean="0"/>
                        <a:t> 순서대로 주어지는 </a:t>
                      </a:r>
                      <a:r>
                        <a:rPr lang="ko-KR" altLang="en-US" b="1" dirty="0" err="1" smtClean="0"/>
                        <a:t>포거스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방향 전환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화면의 방향이 가로와 세로로 바뀜에 따라 발생하는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터치 이벤트 중에서도 일정한 패턴 즉 손가락으로 좌우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상하로 스크롤 할 때 같은 패턴을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</a:t>
            </a:r>
            <a:r>
              <a:rPr lang="ko-KR" altLang="en-US" dirty="0" smtClean="0">
                <a:sym typeface="Wingdings" panose="05000000000000000000" pitchFamily="2" charset="2"/>
              </a:rPr>
              <a:t>라고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이벤트는 터치 이벤트를 받은 후에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번 체크를 더 하는 것인데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제스처 이벤트에서 한 번에 간단히 처리가 가능한 이벤트들이 다음과 같이 많이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이벤트를 통해 처리할 수 있는 이벤트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이벤트로 처리할 수 있는 유형을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단순히 터치 이벤트를 처리할 때보다 좀 더 복잡한 기능을 쉽게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28911"/>
              </p:ext>
            </p:extLst>
          </p:nvPr>
        </p:nvGraphicFramePr>
        <p:xfrm>
          <a:off x="453100" y="2636912"/>
          <a:ext cx="11043500" cy="273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36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onDown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화면이 눌렸을 경우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onSinglePress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onSingleTapUp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onSingleTapConfirmed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두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onDoubleTapEvent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onScroll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onFling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en-US" altLang="ko-KR" b="0" baseline="0" dirty="0" err="1" smtClean="0"/>
                        <a:t>onLongPressed</a:t>
                      </a:r>
                      <a:r>
                        <a:rPr lang="en-US" altLang="ko-KR" b="0" baseline="0" dirty="0" smtClean="0"/>
                        <a:t>() </a:t>
                      </a:r>
                      <a:r>
                        <a:rPr lang="ko-KR" altLang="en-US" b="0" baseline="0" dirty="0" smtClean="0"/>
                        <a:t>등등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8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SampleEvent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event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최상위 레이아웃을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LinearLayout </a:t>
            </a:r>
            <a:r>
              <a:rPr lang="ko-KR" altLang="en-US" dirty="0" smtClean="0">
                <a:sym typeface="Wingdings" panose="05000000000000000000" pitchFamily="2" charset="2"/>
              </a:rPr>
              <a:t>이 세로 방향으로 뷰를 쌓도록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b="1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 안에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삭제하고 팔레트의 </a:t>
            </a:r>
            <a:r>
              <a:rPr lang="en-US" altLang="ko-KR" dirty="0" smtClean="0">
                <a:sym typeface="Wingdings" panose="05000000000000000000" pitchFamily="2" charset="2"/>
              </a:rPr>
              <a:t>widgets</a:t>
            </a:r>
            <a:r>
              <a:rPr lang="ko-KR" altLang="en-US" dirty="0" smtClean="0">
                <a:sym typeface="Wingdings" panose="05000000000000000000" pitchFamily="2" charset="2"/>
              </a:rPr>
              <a:t>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, containers</a:t>
            </a:r>
            <a:r>
              <a:rPr lang="ko-KR" altLang="en-US" dirty="0" smtClean="0">
                <a:sym typeface="Wingdings" panose="05000000000000000000" pitchFamily="2" charset="2"/>
              </a:rPr>
              <a:t>에서 한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를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세 개의 뷰가 순서대로 화면 공간을 차지하도록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안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안에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넣어 글자가 보이게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안에 </a:t>
            </a:r>
            <a:r>
              <a:rPr lang="en-US" altLang="ko-KR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이 보이지 않나요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경우에는 팔레트와 </a:t>
            </a:r>
            <a:r>
              <a:rPr lang="en-US" altLang="ko-KR" dirty="0" smtClean="0">
                <a:sym typeface="Wingdings" panose="05000000000000000000" pitchFamily="2" charset="2"/>
              </a:rPr>
              <a:t>Component Tree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창 사이에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구분선을</a:t>
            </a:r>
            <a:r>
              <a:rPr lang="ko-KR" altLang="en-US" dirty="0" smtClean="0">
                <a:sym typeface="Wingdings" panose="05000000000000000000" pitchFamily="2" charset="2"/>
              </a:rPr>
              <a:t> 약간 끌어당기면 </a:t>
            </a:r>
            <a:r>
              <a:rPr lang="en-US" altLang="ko-KR" dirty="0" smtClean="0">
                <a:sym typeface="Wingdings" panose="05000000000000000000" pitchFamily="2" charset="2"/>
              </a:rPr>
              <a:t>Component Tree</a:t>
            </a:r>
            <a:r>
              <a:rPr lang="ko-KR" altLang="en-US" dirty="0" smtClean="0">
                <a:sym typeface="Wingdings" panose="05000000000000000000" pitchFamily="2" charset="2"/>
              </a:rPr>
              <a:t>가 새로 고침이 되면서 제대로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세 개의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layout_height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속성 값을 모두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0dp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layout_weight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속성 값은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으로 설정하십시오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세 개의 뷰가 세로 방향으로 공간을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분할하여 동등하게 나눠 갖습니다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 쪽의 디자인 화면을 참고하세요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With </a:t>
            </a:r>
            <a:r>
              <a:rPr lang="en-US" altLang="ko-KR" b="1" dirty="0" err="1">
                <a:solidFill>
                  <a:srgbClr val="C00000"/>
                </a:solidFill>
              </a:rPr>
              <a:t>layout_weight</a:t>
            </a:r>
            <a:r>
              <a:rPr lang="en-US" altLang="ko-KR" dirty="0"/>
              <a:t> you can specify a size ratio between multiple views. 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For example, you </a:t>
            </a:r>
            <a:r>
              <a:rPr lang="en-US" altLang="ko-KR" dirty="0"/>
              <a:t>have a </a:t>
            </a:r>
            <a:r>
              <a:rPr lang="en-US" altLang="ko-KR" b="1" dirty="0" err="1"/>
              <a:t>MapView</a:t>
            </a:r>
            <a:r>
              <a:rPr lang="en-US" altLang="ko-KR" dirty="0"/>
              <a:t> and a </a:t>
            </a:r>
            <a:r>
              <a:rPr lang="en-US" altLang="ko-KR" b="1" dirty="0"/>
              <a:t>table</a:t>
            </a:r>
            <a:r>
              <a:rPr lang="en-US" altLang="ko-KR" dirty="0"/>
              <a:t> which should show some additional information to the map. The map should use 3/4 of the screen and table should use 1/4 of the screen. Then you will set the </a:t>
            </a:r>
            <a:r>
              <a:rPr lang="en-US" altLang="ko-KR" b="1" dirty="0" err="1"/>
              <a:t>layout_weight</a:t>
            </a:r>
            <a:r>
              <a:rPr lang="en-US" altLang="ko-KR" dirty="0"/>
              <a:t> of the map to 3 and the </a:t>
            </a:r>
            <a:r>
              <a:rPr lang="en-US" altLang="ko-KR" b="1" dirty="0" err="1"/>
              <a:t>layout_weight</a:t>
            </a:r>
            <a:r>
              <a:rPr lang="en-US" altLang="ko-KR" dirty="0"/>
              <a:t> of the table to 1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To get it work you also have to set the </a:t>
            </a:r>
            <a:r>
              <a:rPr lang="en-US" altLang="ko-KR" b="1" dirty="0"/>
              <a:t>height or width (</a:t>
            </a:r>
            <a:r>
              <a:rPr lang="en-US" altLang="ko-KR" dirty="0"/>
              <a:t>depending on your orientation</a:t>
            </a:r>
            <a:r>
              <a:rPr lang="en-US" altLang="ko-KR" b="1" dirty="0"/>
              <a:t>) to </a:t>
            </a:r>
            <a:r>
              <a:rPr lang="en-US" altLang="ko-KR" b="1" dirty="0">
                <a:solidFill>
                  <a:srgbClr val="C00000"/>
                </a:solidFill>
              </a:rPr>
              <a:t>0px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69" y="2729997"/>
            <a:ext cx="7560548" cy="351747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7284133" y="4001609"/>
            <a:ext cx="151216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7284133" y="4217633"/>
            <a:ext cx="151216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8135834" y="4433657"/>
            <a:ext cx="66046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2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/>
              <a:t>activity_main.xml (ScrollView </a:t>
            </a:r>
            <a:r>
              <a:rPr lang="ko-KR" altLang="en-US" b="1" dirty="0" smtClean="0"/>
              <a:t>부분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891" y="1265964"/>
            <a:ext cx="11246516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holo_orange_light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&lt;ScrollView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android:layout_height="0dp"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dirty="0">
                <a:latin typeface="Consolas" panose="020B0609020204030204" pitchFamily="49" charset="0"/>
              </a:rPr>
              <a:t>="1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android:orientation="vertical"&gt;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&lt;TextView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android:id="@+id/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android:layout_height="wrap_content"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&lt;/LinearLayout&gt;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&lt;/ScrollView&gt;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41580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속성값은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view, </a:t>
            </a:r>
            <a:r>
              <a:rPr lang="ko-KR" altLang="en-US" dirty="0" smtClean="0">
                <a:sym typeface="Wingdings" panose="05000000000000000000" pitchFamily="2" charset="2"/>
              </a:rPr>
              <a:t>둘째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view2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완성했음으로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696" y="1916832"/>
            <a:ext cx="11246516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;</a:t>
            </a:r>
            <a:endParaRPr lang="en-US" altLang="ko-KR" b="1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super.onCreate(savedInstanceState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View </a:t>
            </a:r>
            <a:r>
              <a:rPr lang="en-US" altLang="ko-KR" dirty="0" err="1" smtClean="0"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R.id.view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view.setOnTouchListener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 err="1" smtClean="0">
                <a:latin typeface="Consolas" panose="020B0609020204030204" pitchFamily="49" charset="0"/>
              </a:rPr>
              <a:t>View.OnTouchListener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 코드 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onTouch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는 다음 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쪽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있습니다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});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println</a:t>
            </a:r>
            <a:r>
              <a:rPr lang="en-US" altLang="ko-KR" dirty="0" smtClean="0">
                <a:latin typeface="Consolas" panose="020B0609020204030204" pitchFamily="49" charset="0"/>
              </a:rPr>
              <a:t>(String data)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dirty="0" smtClean="0">
                <a:latin typeface="Consolas" panose="020B0609020204030204" pitchFamily="49" charset="0"/>
              </a:rPr>
              <a:t>(data + "\n");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8020" y="3861048"/>
            <a:ext cx="36004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화면 위에 배치한 뷰</a:t>
            </a:r>
            <a:r>
              <a:rPr lang="en-US" altLang="ko-KR" sz="1400" dirty="0" smtClean="0"/>
              <a:t>(id=view)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findViewbyId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로 찾아 참조한 후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setOnTouchListener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메소드를 호출하여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등록합니다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7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45" y="2656883"/>
            <a:ext cx="9007621" cy="20194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dirty="0">
                <a:sym typeface="Wingdings" panose="05000000000000000000" pitchFamily="2" charset="2"/>
              </a:rPr>
              <a:t>xml </a:t>
            </a:r>
            <a:r>
              <a:rPr lang="ko-KR" altLang="en-US" dirty="0">
                <a:sym typeface="Wingdings" panose="05000000000000000000" pitchFamily="2" charset="2"/>
              </a:rPr>
              <a:t>파일을 작성하여 새로 추가한 </a:t>
            </a:r>
            <a:r>
              <a:rPr lang="en-US" altLang="ko-KR" dirty="0">
                <a:sym typeface="Wingdings" panose="05000000000000000000" pitchFamily="2" charset="2"/>
              </a:rPr>
              <a:t>&lt;string&gt; </a:t>
            </a:r>
            <a:r>
              <a:rPr lang="ko-KR" altLang="en-US" dirty="0">
                <a:sym typeface="Wingdings" panose="05000000000000000000" pitchFamily="2" charset="2"/>
              </a:rPr>
              <a:t>태그 안의 문자열을 테스트뷰에서 보여 주려고 합니다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b="1" dirty="0">
                <a:sym typeface="Wingdings" panose="05000000000000000000" pitchFamily="2" charset="2"/>
              </a:rPr>
              <a:t>activity_main.xm</a:t>
            </a:r>
            <a:r>
              <a:rPr lang="en-US" altLang="ko-KR" dirty="0">
                <a:sym typeface="Wingdings" panose="05000000000000000000" pitchFamily="2" charset="2"/>
              </a:rPr>
              <a:t>l]</a:t>
            </a:r>
            <a:r>
              <a:rPr lang="ko-KR" altLang="en-US" dirty="0">
                <a:sym typeface="Wingdings" panose="05000000000000000000" pitchFamily="2" charset="2"/>
              </a:rPr>
              <a:t>탭을 클릭하고 </a:t>
            </a:r>
            <a:r>
              <a:rPr lang="en-US" altLang="ko-KR" dirty="0">
                <a:sym typeface="Wingdings" panose="05000000000000000000" pitchFamily="2" charset="2"/>
              </a:rPr>
              <a:t>[Design]</a:t>
            </a:r>
            <a:r>
              <a:rPr lang="ko-KR" altLang="en-US" dirty="0">
                <a:sym typeface="Wingdings" panose="05000000000000000000" pitchFamily="2" charset="2"/>
              </a:rPr>
              <a:t>화면에서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하나 추가하십시오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오른쪽 텍스트뷰 속 성창에서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속성을 찾아서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@string/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my_confession</a:t>
            </a:r>
            <a:r>
              <a:rPr lang="ko-KR" altLang="en-US" dirty="0" smtClean="0">
                <a:sym typeface="Wingdings" panose="05000000000000000000" pitchFamily="2" charset="2"/>
              </a:rPr>
              <a:t>이라고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입력한 </a:t>
            </a:r>
            <a:r>
              <a:rPr lang="en-US" altLang="ko-KR" dirty="0" smtClean="0">
                <a:sym typeface="Wingdings" panose="05000000000000000000" pitchFamily="2" charset="2"/>
              </a:rPr>
              <a:t>&lt;string&gt; </a:t>
            </a:r>
            <a:r>
              <a:rPr lang="ko-KR" altLang="en-US" dirty="0" smtClean="0">
                <a:sym typeface="Wingdings" panose="05000000000000000000" pitchFamily="2" charset="2"/>
              </a:rPr>
              <a:t>태그 문자열이 </a:t>
            </a:r>
            <a:r>
              <a:rPr lang="ko-KR" altLang="en-US" dirty="0" err="1" smtClean="0">
                <a:sym typeface="Wingdings" panose="05000000000000000000" pitchFamily="2" charset="2"/>
              </a:rPr>
              <a:t>텍스브뷰에</a:t>
            </a:r>
            <a:r>
              <a:rPr lang="ko-KR" altLang="en-US" dirty="0" smtClean="0">
                <a:sym typeface="Wingdings" panose="05000000000000000000" pitchFamily="2" charset="2"/>
              </a:rPr>
              <a:t>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b="1" dirty="0" smtClean="0">
                <a:sym typeface="Wingdings" panose="05000000000000000000" pitchFamily="2" charset="2"/>
              </a:rPr>
              <a:t>[Pick a resource] </a:t>
            </a:r>
            <a:r>
              <a:rPr lang="ko-KR" altLang="en-US" b="1" dirty="0" smtClean="0"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을 클릭하여 나타나는 대화상자에서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자바 코드에서는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참조하여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067537" y="2802247"/>
            <a:ext cx="576064" cy="5734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015655" y="2463693"/>
            <a:ext cx="190308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resource</a:t>
            </a:r>
            <a:r>
              <a:rPr lang="en-US" altLang="ko-KR" sz="1600" dirty="0" smtClean="0">
                <a:solidFill>
                  <a:srgbClr val="C00000"/>
                </a:solidFill>
              </a:rPr>
              <a:t>]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10384616" y="2802247"/>
            <a:ext cx="582582" cy="4562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4077072"/>
            <a:ext cx="2984968" cy="139461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9638996" y="4160523"/>
            <a:ext cx="227017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[activity_main.xml]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10163730" y="4967633"/>
            <a:ext cx="948273" cy="37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3006" y="1309010"/>
            <a:ext cx="1124651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onTouch</a:t>
            </a:r>
            <a:r>
              <a:rPr lang="en-US" altLang="ko-KR" dirty="0">
                <a:latin typeface="Consolas" panose="020B0609020204030204" pitchFamily="49" charset="0"/>
              </a:rPr>
              <a:t>(View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int action = </a:t>
            </a:r>
            <a:r>
              <a:rPr lang="en-US" altLang="ko-KR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float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motionEvent.getX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float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motionEvent.getY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if </a:t>
            </a:r>
            <a:r>
              <a:rPr lang="en-US" altLang="ko-KR" dirty="0">
                <a:latin typeface="Consolas" panose="020B0609020204030204" pitchFamily="49" charset="0"/>
              </a:rPr>
              <a:t>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눌림  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r>
              <a:rPr lang="en-US" altLang="ko-KR" dirty="0">
                <a:latin typeface="Consolas" panose="020B0609020204030204" pitchFamily="49" charset="0"/>
              </a:rPr>
              <a:t>else if 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MotionEvent.ACTION_MOVE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움직임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r>
              <a:rPr lang="en-US" altLang="ko-KR" dirty="0">
                <a:latin typeface="Consolas" panose="020B0609020204030204" pitchFamily="49" charset="0"/>
              </a:rPr>
              <a:t>else if 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뗌    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return </a:t>
            </a:r>
            <a:r>
              <a:rPr lang="en-US" altLang="ko-KR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406" y="5346561"/>
            <a:ext cx="86147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new </a:t>
            </a:r>
            <a:r>
              <a:rPr lang="ko-KR" altLang="en-US" sz="1600" dirty="0" smtClean="0"/>
              <a:t>연산자로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객체를 생성하여 그 객체를 전달하면 이것을 등록하게 됩니다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그러면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뷰 터치가 일어났을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객체의 </a:t>
            </a:r>
            <a:r>
              <a:rPr lang="en-US" altLang="ko-KR" sz="1600" dirty="0" err="1" smtClean="0"/>
              <a:t>onTouch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 자동 호출 됩니다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313" y="860046"/>
            <a:ext cx="3103324" cy="52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메시지가 한 번만 </a:t>
            </a:r>
            <a:r>
              <a:rPr lang="en-US" altLang="ko-KR" dirty="0" smtClean="0">
                <a:sym typeface="Wingdings" panose="05000000000000000000" pitchFamily="2" charset="2"/>
              </a:rPr>
              <a:t>print</a:t>
            </a:r>
            <a:r>
              <a:rPr lang="ko-KR" altLang="en-US" dirty="0" smtClean="0">
                <a:sym typeface="Wingdings" panose="05000000000000000000" pitchFamily="2" charset="2"/>
              </a:rPr>
              <a:t>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size </a:t>
            </a:r>
            <a:r>
              <a:rPr lang="ko-KR" altLang="en-US" dirty="0" smtClean="0">
                <a:sym typeface="Wingdings" panose="05000000000000000000" pitchFamily="2" charset="2"/>
              </a:rPr>
              <a:t>속성이 </a:t>
            </a:r>
            <a:r>
              <a:rPr lang="en-US" altLang="ko-KR" dirty="0" smtClean="0">
                <a:sym typeface="Wingdings" panose="05000000000000000000" pitchFamily="2" charset="2"/>
              </a:rPr>
              <a:t>0 or 1</a:t>
            </a:r>
            <a:r>
              <a:rPr lang="ko-KR" altLang="en-US" dirty="0" smtClean="0">
                <a:sym typeface="Wingdings" panose="05000000000000000000" pitchFamily="2" charset="2"/>
              </a:rPr>
              <a:t>이 아닌지 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속성은 </a:t>
            </a:r>
            <a:r>
              <a:rPr lang="en-US" altLang="ko-KR" dirty="0" smtClean="0">
                <a:sym typeface="Wingdings" panose="05000000000000000000" pitchFamily="2" charset="2"/>
              </a:rPr>
              <a:t>multi-line </a:t>
            </a:r>
            <a:r>
              <a:rPr lang="ko-KR" altLang="en-US" dirty="0" smtClean="0">
                <a:sym typeface="Wingdings" panose="05000000000000000000" pitchFamily="2" charset="2"/>
              </a:rPr>
              <a:t>이어야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 라인이 더해지면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저절로 </a:t>
            </a:r>
            <a:r>
              <a:rPr lang="en-US" altLang="ko-KR" dirty="0" smtClean="0">
                <a:sym typeface="Wingdings" panose="05000000000000000000" pitchFamily="2" charset="2"/>
              </a:rPr>
              <a:t>scrolling</a:t>
            </a:r>
            <a:r>
              <a:rPr lang="ko-KR" altLang="en-US" dirty="0" smtClean="0">
                <a:sym typeface="Wingdings" panose="05000000000000000000" pitchFamily="2" charset="2"/>
              </a:rPr>
              <a:t>이 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auto-scrolling</a:t>
            </a:r>
            <a:r>
              <a:rPr lang="ko-KR" altLang="en-US" dirty="0" smtClean="0">
                <a:sym typeface="Wingdings" panose="05000000000000000000" pitchFamily="2" charset="2"/>
              </a:rPr>
              <a:t>이 되도록 </a:t>
            </a:r>
            <a:r>
              <a:rPr lang="en-US" altLang="ko-KR" dirty="0" err="1" smtClean="0">
                <a:sym typeface="Wingdings" panose="05000000000000000000" pitchFamily="2" charset="2"/>
              </a:rPr>
              <a:t>println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 코드를 좀 더해주면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313" y="860046"/>
            <a:ext cx="3103324" cy="52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 처리하기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제스처 이벤트를 처리해주는 클래스는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GestureDetector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만들고 </a:t>
            </a:r>
            <a:r>
              <a:rPr lang="ko-KR" altLang="en-US" b="1" dirty="0" smtClean="0">
                <a:sym typeface="Wingdings" panose="05000000000000000000" pitchFamily="2" charset="2"/>
              </a:rPr>
              <a:t>터치 이벤트</a:t>
            </a:r>
            <a:r>
              <a:rPr lang="ko-KR" altLang="en-US" dirty="0" smtClean="0">
                <a:sym typeface="Wingdings" panose="05000000000000000000" pitchFamily="2" charset="2"/>
              </a:rPr>
              <a:t>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객체에서 각 상황에 맞는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 뷰를 터치했을 때 제스처 이벤트로 처리하도록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en-US" altLang="ko-KR" dirty="0" smtClean="0">
                <a:sym typeface="Wingdings" panose="05000000000000000000" pitchFamily="2" charset="2"/>
              </a:rPr>
              <a:t> detector;  </a:t>
            </a:r>
            <a:r>
              <a:rPr lang="ko-KR" altLang="en-US" dirty="0" smtClean="0">
                <a:sym typeface="Wingdings" panose="05000000000000000000" pitchFamily="2" charset="2"/>
              </a:rPr>
              <a:t>코드 상단에 객체를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페이지는 있는 코드는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072" y="3624688"/>
            <a:ext cx="1124651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    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GestureDetector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detector;</a:t>
            </a:r>
            <a:endParaRPr lang="en-US" altLang="ko-KR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b="1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super.onCreate(savedInstanceState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... </a:t>
            </a:r>
            <a:r>
              <a:rPr lang="ko-KR" altLang="en-US" dirty="0" smtClean="0">
                <a:latin typeface="Consolas" panose="020B0609020204030204" pitchFamily="49" charset="0"/>
              </a:rPr>
              <a:t>중략</a:t>
            </a:r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100" y="1292914"/>
            <a:ext cx="879328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detector </a:t>
            </a:r>
            <a:r>
              <a:rPr lang="en-US" altLang="ko-KR" dirty="0">
                <a:latin typeface="Consolas" panose="020B0609020204030204" pitchFamily="49" charset="0"/>
              </a:rPr>
              <a:t>= new </a:t>
            </a:r>
            <a:r>
              <a:rPr lang="en-US" altLang="ko-KR" dirty="0" err="1">
                <a:latin typeface="Consolas" panose="020B0609020204030204" pitchFamily="49" charset="0"/>
              </a:rPr>
              <a:t>GestureDetector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this, </a:t>
            </a:r>
            <a:r>
              <a:rPr lang="en-US" altLang="ko-KR" dirty="0" smtClean="0">
                <a:latin typeface="Consolas" panose="020B0609020204030204" pitchFamily="49" charset="0"/>
              </a:rPr>
              <a:t>new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GestureDetector.OnGestureListener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onDown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onDown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호출됨</a:t>
            </a:r>
            <a:r>
              <a:rPr lang="en-US" altLang="ko-KR" dirty="0">
                <a:latin typeface="Consolas" panose="020B0609020204030204" pitchFamily="49" charset="0"/>
              </a:rPr>
              <a:t>.");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return true;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onShowPress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onShowPress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호출됨</a:t>
            </a:r>
            <a:r>
              <a:rPr lang="en-US" altLang="ko-KR" dirty="0">
                <a:latin typeface="Consolas" panose="020B0609020204030204" pitchFamily="49" charset="0"/>
              </a:rPr>
              <a:t>.");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onSingleTapUp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onSingleTapUp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호출됨</a:t>
            </a:r>
            <a:r>
              <a:rPr lang="en-US" altLang="ko-KR" dirty="0">
                <a:latin typeface="Consolas" panose="020B0609020204030204" pitchFamily="49" charset="0"/>
              </a:rPr>
              <a:t>.");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return true;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onScroll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MotionEvent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motionEvent1, float v, float v1) {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onScroll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호출됨 </a:t>
            </a:r>
            <a:r>
              <a:rPr lang="en-US" altLang="ko-KR" dirty="0">
                <a:latin typeface="Consolas" panose="020B0609020204030204" pitchFamily="49" charset="0"/>
              </a:rPr>
              <a:t>: " + v + ", " + v1);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return true;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6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08004"/>
            <a:ext cx="8793280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onLongPress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onLongPress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호출됨</a:t>
            </a:r>
            <a:r>
              <a:rPr lang="en-US" altLang="ko-KR" dirty="0">
                <a:latin typeface="Consolas" panose="020B0609020204030204" pitchFamily="49" charset="0"/>
              </a:rPr>
              <a:t>.");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onFling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MotionEvent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motionEvent1, float v, float v1) {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onFling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호출됨 </a:t>
            </a:r>
            <a:r>
              <a:rPr lang="en-US" altLang="ko-KR" dirty="0">
                <a:latin typeface="Consolas" panose="020B0609020204030204" pitchFamily="49" charset="0"/>
              </a:rPr>
              <a:t>: " + v + ", " + v1);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return true;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View </a:t>
            </a:r>
            <a:r>
              <a:rPr lang="en-US" altLang="ko-KR" dirty="0">
                <a:latin typeface="Consolas" panose="020B0609020204030204" pitchFamily="49" charset="0"/>
              </a:rPr>
              <a:t>view2 = 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(R.id.view2);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view2.setOnTouchListener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View.OnTouchListener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boolean </a:t>
            </a:r>
            <a:r>
              <a:rPr lang="en-US" altLang="ko-KR" dirty="0" err="1">
                <a:latin typeface="Consolas" panose="020B0609020204030204" pitchFamily="49" charset="0"/>
              </a:rPr>
              <a:t>onTouch</a:t>
            </a:r>
            <a:r>
              <a:rPr lang="en-US" altLang="ko-KR" dirty="0">
                <a:latin typeface="Consolas" panose="020B0609020204030204" pitchFamily="49" charset="0"/>
              </a:rPr>
              <a:t>(View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b="1" dirty="0" err="1">
                <a:latin typeface="Consolas" panose="020B0609020204030204" pitchFamily="49" charset="0"/>
              </a:rPr>
              <a:t>detector.onTouchEvent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motionEvent</a:t>
            </a:r>
            <a:r>
              <a:rPr lang="en-US" altLang="ko-KR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>
                <a:latin typeface="Consolas" panose="020B0609020204030204" pitchFamily="49" charset="0"/>
              </a:rPr>
              <a:t>return true;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});</a:t>
            </a:r>
            <a:endParaRPr lang="en-US" altLang="ko-KR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3752" y="2780928"/>
            <a:ext cx="7848872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둘째 뷰</a:t>
            </a:r>
            <a:r>
              <a:rPr lang="en-US" altLang="ko-KR" sz="1400" dirty="0" smtClean="0"/>
              <a:t>(id=view2)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OnTouchListener</a:t>
            </a:r>
            <a:r>
              <a:rPr lang="ko-KR" altLang="en-US" sz="1400" dirty="0" smtClean="0"/>
              <a:t>객체를 설정합니다</a:t>
            </a:r>
            <a:r>
              <a:rPr lang="en-US" altLang="ko-KR" sz="1400" dirty="0" smtClean="0"/>
              <a:t>. </a:t>
            </a:r>
            <a:br>
              <a:rPr lang="en-US" altLang="ko-KR" sz="1400" dirty="0" smtClean="0"/>
            </a:br>
            <a:r>
              <a:rPr lang="ko-KR" altLang="en-US" sz="1400" dirty="0" smtClean="0"/>
              <a:t>그래서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둘째 뷰를 터치하면 자동으로 </a:t>
            </a:r>
            <a:r>
              <a:rPr lang="en-US" altLang="ko-KR" sz="1400" dirty="0" err="1" smtClean="0"/>
              <a:t>onTouch</a:t>
            </a:r>
            <a:r>
              <a:rPr lang="en-US" altLang="ko-KR" sz="1400" dirty="0" smtClean="0"/>
              <a:t>()</a:t>
            </a:r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호출 됩니다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onTouch</a:t>
            </a:r>
            <a:r>
              <a:rPr lang="en-US" altLang="ko-KR" sz="1400" dirty="0" smtClean="0"/>
              <a:t>()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안에서는 </a:t>
            </a:r>
            <a:r>
              <a:rPr lang="en-US" altLang="ko-KR" sz="1400" dirty="0" smtClean="0"/>
              <a:t>Gesture Detector</a:t>
            </a:r>
            <a:r>
              <a:rPr lang="ko-KR" altLang="en-US" sz="1400" dirty="0" smtClean="0"/>
              <a:t>객체의 </a:t>
            </a:r>
            <a:r>
              <a:rPr lang="en-US" altLang="ko-KR" sz="1400" dirty="0" err="1" smtClean="0"/>
              <a:t>onTouchEvent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호출하면서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MotionEvent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객체를 전달합니다</a:t>
            </a:r>
            <a:r>
              <a:rPr lang="en-US" altLang="ko-KR" sz="1400" dirty="0" smtClean="0"/>
              <a:t>.  </a:t>
            </a:r>
          </a:p>
          <a:p>
            <a:r>
              <a:rPr lang="ko-KR" altLang="en-US" sz="1400" dirty="0" smtClean="0"/>
              <a:t>그러면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GestureDetector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객체가 자기 안에 정의된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호출합니다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39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740" y="836712"/>
            <a:ext cx="2871472" cy="58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잠깐 보여주었다가 없어지는 뷰로 </a:t>
            </a:r>
            <a:r>
              <a:rPr lang="ko-KR" altLang="en-US" dirty="0" err="1" smtClean="0">
                <a:sym typeface="Wingdings" panose="05000000000000000000" pitchFamily="2" charset="2"/>
              </a:rPr>
              <a:t>엡</a:t>
            </a:r>
            <a:r>
              <a:rPr lang="ko-KR" altLang="en-US" dirty="0" smtClean="0">
                <a:sym typeface="Wingdings" panose="05000000000000000000" pitchFamily="2" charset="2"/>
              </a:rPr>
              <a:t> 위에 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뷰라고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토스트는 포커스를 받지 않아 간단하게 사용할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화면에서 사라지더라도 필요한 메시지가 그대로 표시되므로 디버깅의 목적으로 자주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 메시지를 만들어 보여주는 전형적인 방법은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객체는 일반적으로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ko-KR" altLang="en-US" dirty="0" err="1" smtClean="0">
                <a:sym typeface="Wingdings" panose="05000000000000000000" pitchFamily="2" charset="2"/>
              </a:rPr>
              <a:t>엑티비티를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대개의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this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사용하거나 아니면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getApplicationContext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16" y="2636912"/>
            <a:ext cx="9865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Toast.makeText</a:t>
            </a:r>
            <a:r>
              <a:rPr lang="en-US" altLang="ko-KR" dirty="0" smtClean="0">
                <a:latin typeface="Consolas" panose="020B0609020204030204" pitchFamily="49" charset="0"/>
              </a:rPr>
              <a:t>(Context 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</a:t>
            </a:r>
            <a:r>
              <a:rPr lang="en-US" altLang="ko-KR" dirty="0" smtClean="0">
                <a:latin typeface="Consolas" panose="020B0609020204030204" pitchFamily="49" charset="0"/>
              </a:rPr>
              <a:t>, String message, int duration).show()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토스트가 항상 보이는 화면 하단이 아니라 임의의 위치 좌표를 지정해서 보여주는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SampleToast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 코드를 입력하거나 디자인 화면에서 만들어 보세요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최상위 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 뷰를 넣습니다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err="1" smtClean="0">
                <a:sym typeface="Wingdings" panose="05000000000000000000" pitchFamily="2" charset="2"/>
              </a:rPr>
              <a:t>inputType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err="1" smtClean="0">
                <a:sym typeface="Wingdings" panose="05000000000000000000" pitchFamily="2" charset="2"/>
              </a:rPr>
              <a:t>numberSigned</a:t>
            </a:r>
            <a:r>
              <a:rPr lang="ko-KR" altLang="en-US" dirty="0" smtClean="0">
                <a:sym typeface="Wingdings" panose="05000000000000000000" pitchFamily="2" charset="2"/>
              </a:rPr>
              <a:t>로 지정하여 양수로 된 숫자만 입력할 수 있도록 만들어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onButton1Clicked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호출되도록 </a:t>
            </a:r>
            <a:r>
              <a:rPr lang="en-US" altLang="ko-KR" dirty="0" err="1" smtClean="0">
                <a:sym typeface="Wingdings" panose="05000000000000000000" pitchFamily="2" charset="2"/>
              </a:rPr>
              <a:t>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951216"/>
            <a:ext cx="7590178" cy="26138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190" y="3966456"/>
            <a:ext cx="3254022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1292914"/>
            <a:ext cx="8384910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android:orientation</a:t>
            </a:r>
            <a:r>
              <a:rPr lang="en-US" altLang="ko-KR" sz="1600" dirty="0">
                <a:latin typeface="Consolas" panose="020B0609020204030204" pitchFamily="49" charset="0"/>
              </a:rPr>
              <a:t>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android:orientation</a:t>
            </a:r>
            <a:r>
              <a:rPr lang="en-US" altLang="ko-KR" sz="1600" dirty="0">
                <a:latin typeface="Consolas" panose="020B0609020204030204" pitchFamily="49" charset="0"/>
              </a:rPr>
              <a:t>="horizontal"&gt;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="X </a:t>
            </a:r>
            <a:r>
              <a:rPr lang="ko-KR" altLang="en-US" sz="1600" dirty="0">
                <a:latin typeface="Consolas" panose="020B0609020204030204" pitchFamily="49" charset="0"/>
              </a:rPr>
              <a:t>위치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numberSigned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android:textSize</a:t>
            </a:r>
            <a:r>
              <a:rPr lang="en-US" altLang="ko-KR" sz="1600" dirty="0">
                <a:latin typeface="Consolas" panose="020B0609020204030204" pitchFamily="49" charset="0"/>
              </a:rPr>
              <a:t>="20sp" /&gt;</a:t>
            </a:r>
          </a:p>
        </p:txBody>
      </p:sp>
    </p:spTree>
    <p:extLst>
      <p:ext uri="{BB962C8B-B14F-4D97-AF65-F5344CB8AC3E}">
        <p14:creationId xmlns:p14="http://schemas.microsoft.com/office/powerpoint/2010/main" val="42168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2396" y="1292914"/>
            <a:ext cx="6028637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="@+id/editText2"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="Y </a:t>
            </a:r>
            <a:r>
              <a:rPr lang="ko-KR" altLang="en-US" sz="1600" dirty="0">
                <a:latin typeface="Consolas" panose="020B0609020204030204" pitchFamily="49" charset="0"/>
              </a:rPr>
              <a:t>위치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numberSigned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android:textSize</a:t>
            </a:r>
            <a:r>
              <a:rPr lang="en-US" altLang="ko-KR" sz="1600" dirty="0">
                <a:latin typeface="Consolas" panose="020B0609020204030204" pitchFamily="49" charset="0"/>
              </a:rPr>
              <a:t>="20sp"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="onButton1Clicked"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ko-KR" altLang="en-US" sz="1600" dirty="0">
                <a:latin typeface="Consolas" panose="020B0609020204030204" pitchFamily="49" charset="0"/>
              </a:rPr>
              <a:t>띄우기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android:textSize</a:t>
            </a:r>
            <a:r>
              <a:rPr lang="en-US" altLang="ko-KR" sz="1600" dirty="0">
                <a:latin typeface="Consolas" panose="020B0609020204030204" pitchFamily="49" charset="0"/>
              </a:rPr>
              <a:t>="20sp"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&lt;/</a:t>
            </a:r>
            <a:r>
              <a:rPr lang="en-US" altLang="ko-KR" sz="1600" dirty="0">
                <a:latin typeface="Consolas" panose="020B0609020204030204" pitchFamily="49" charset="0"/>
              </a:rPr>
              <a:t>LinearLayout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2856" y="2734212"/>
            <a:ext cx="5225885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="@+id/button2"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="onButton2Clicked"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ko-KR" altLang="en-US" sz="1600" dirty="0">
                <a:latin typeface="Consolas" panose="020B0609020204030204" pitchFamily="49" charset="0"/>
              </a:rPr>
              <a:t>모양 바꿔 띄우기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="@+id/button3"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="onButton3Clicked"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ko-KR" altLang="en-US" sz="1600" dirty="0" err="1">
                <a:latin typeface="Consolas" panose="020B0609020204030204" pitchFamily="49" charset="0"/>
              </a:rPr>
              <a:t>스낵바</a:t>
            </a:r>
            <a:r>
              <a:rPr lang="ko-KR" altLang="en-US" sz="1600" dirty="0">
                <a:latin typeface="Consolas" panose="020B0609020204030204" pitchFamily="49" charset="0"/>
              </a:rPr>
              <a:t> 띄우기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10662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자바 코드에서는 </a:t>
            </a:r>
            <a:r>
              <a:rPr lang="ko-KR" altLang="en-US" dirty="0">
                <a:sym typeface="Wingdings" panose="05000000000000000000" pitchFamily="2" charset="2"/>
              </a:rPr>
              <a:t>다음과 같이 참조하여 사용할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 World!]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클릭했을 때</a:t>
            </a:r>
            <a:r>
              <a:rPr lang="en-US" altLang="ko-KR" dirty="0" smtClean="0">
                <a:sym typeface="Wingdings" panose="05000000000000000000" pitchFamily="2" charset="2"/>
              </a:rPr>
              <a:t>, "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!"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"God is good all the time!" </a:t>
            </a:r>
            <a:r>
              <a:rPr lang="ko-KR" altLang="en-US" dirty="0" smtClean="0">
                <a:sym typeface="Wingdings" panose="05000000000000000000" pitchFamily="2" charset="2"/>
              </a:rPr>
              <a:t>이 각각 </a:t>
            </a:r>
            <a:r>
              <a:rPr lang="en-US" altLang="ko-KR" dirty="0" smtClean="0">
                <a:sym typeface="Wingdings" panose="05000000000000000000" pitchFamily="2" charset="2"/>
              </a:rPr>
              <a:t>Toast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나타나도록 </a:t>
            </a:r>
            <a:r>
              <a:rPr lang="en-US" altLang="ko-KR" dirty="0" smtClean="0">
                <a:sym typeface="Wingdings" panose="05000000000000000000" pitchFamily="2" charset="2"/>
              </a:rPr>
              <a:t>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에 있는 문자열을 사용하여 구현하십시오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를 사용하십시오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11424" y="1356352"/>
            <a:ext cx="1078978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sz="1600" dirty="0" smtClean="0">
                <a:latin typeface="Consolas" panose="020B0609020204030204" pitchFamily="49" charset="0"/>
              </a:rPr>
              <a:t>(v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R.string.my_confession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375920" y="1361229"/>
            <a:ext cx="2088232" cy="295783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83632" y="1642173"/>
            <a:ext cx="2586582" cy="298953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265" y="1964461"/>
            <a:ext cx="2753582" cy="4543736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9152037" y="5445224"/>
            <a:ext cx="792088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348878" y="5733256"/>
            <a:ext cx="792088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6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editText2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editText2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onButton1Clicked(View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try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Toast toastView =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"</a:t>
            </a:r>
            <a:r>
              <a:rPr lang="ko-KR" altLang="en-US" sz="1600" dirty="0">
                <a:latin typeface="Consolas" panose="020B0609020204030204" pitchFamily="49" charset="0"/>
              </a:rPr>
              <a:t>위치가 바뀐 토스트 메시지입니다</a:t>
            </a:r>
            <a:r>
              <a:rPr lang="en-US" altLang="ko-KR" sz="1600" dirty="0">
                <a:latin typeface="Consolas" panose="020B0609020204030204" pitchFamily="49" charset="0"/>
              </a:rPr>
              <a:t>.",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int xOffset = Integer.parseInt(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int yOffset = Integer.parseInt(editText2.getText().toString());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toastView.setGravity(Gravity.TOP | Gravity.TOP, xOffset, yOffset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toastView.show();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 catch (NumberFormatException 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e.printStackTrace();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49585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개의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입력된 정수는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xOffset, yOffset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토스트의 위치를 지정하는 데 사용됩니다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setGravity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위를 지정한 다음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show()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호출하여 시각화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 첫째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값을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Gravity.CENTER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하면 위치를 설정하는 기준을 가운데로 하여 조정합니다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다음은 앱을 실행하여 값을 입력한 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띄우기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버튼을 눌렀을 때의 화면입니다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04" y="1961024"/>
            <a:ext cx="2448272" cy="46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보여주기 위해 토스트 대신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파일에 </a:t>
            </a:r>
            <a:r>
              <a:rPr lang="en-US" altLang="ko-KR" dirty="0" smtClean="0">
                <a:sym typeface="Wingdings" panose="05000000000000000000" pitchFamily="2" charset="2"/>
              </a:rPr>
              <a:t>Design</a:t>
            </a:r>
            <a:r>
              <a:rPr lang="ko-KR" altLang="en-US" dirty="0" smtClean="0">
                <a:sym typeface="Wingdings" panose="05000000000000000000" pitchFamily="2" charset="2"/>
              </a:rPr>
              <a:t>화면에서 새 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3808338"/>
            <a:ext cx="7102455" cy="26824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3100" y="2596358"/>
            <a:ext cx="550158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&lt;Button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android:id</a:t>
            </a:r>
            <a:r>
              <a:rPr lang="en-US" altLang="ko-KR" dirty="0">
                <a:latin typeface="Consolas" panose="020B0609020204030204" pitchFamily="49" charset="0"/>
              </a:rPr>
              <a:t>="@+id/button3"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android:layout_width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match_parent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android:layout_height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wrap_content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android:onClick</a:t>
            </a:r>
            <a:r>
              <a:rPr lang="en-US" altLang="ko-KR" dirty="0">
                <a:latin typeface="Consolas" panose="020B0609020204030204" pitchFamily="49" charset="0"/>
              </a:rPr>
              <a:t>="onButton3Clicked"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android:text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ko-KR" altLang="en-US" dirty="0" err="1">
                <a:latin typeface="Consolas" panose="020B0609020204030204" pitchFamily="49" charset="0"/>
              </a:rPr>
              <a:t>스낵바</a:t>
            </a:r>
            <a:r>
              <a:rPr lang="ko-KR" altLang="en-US" dirty="0">
                <a:latin typeface="Consolas" panose="020B0609020204030204" pitchFamily="49" charset="0"/>
              </a:rPr>
              <a:t> 띄우기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MainActivity.java 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</a:t>
            </a:r>
            <a:r>
              <a:rPr lang="en-US" altLang="ko-KR" dirty="0" smtClean="0">
                <a:sym typeface="Wingdings" panose="05000000000000000000" pitchFamily="2" charset="2"/>
              </a:rPr>
              <a:t>onButton3Clicked()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빨간색으로 나타나죠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ko-KR" altLang="en-US" dirty="0" smtClean="0">
                <a:sym typeface="Wingdings" panose="05000000000000000000" pitchFamily="2" charset="2"/>
              </a:rPr>
              <a:t>자바 컴파일러가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이름을 찾을 없어서 그렇습니다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스낵바는</a:t>
            </a:r>
            <a:r>
              <a:rPr lang="ko-KR" altLang="en-US" dirty="0" smtClean="0">
                <a:sym typeface="Wingdings" panose="05000000000000000000" pitchFamily="2" charset="2"/>
              </a:rPr>
              <a:t> 외부 라이브러리이기 때문에 </a:t>
            </a:r>
            <a:r>
              <a:rPr lang="ko-KR" altLang="en-US" dirty="0" err="1" smtClean="0">
                <a:sym typeface="Wingdings" panose="05000000000000000000" pitchFamily="2" charset="2"/>
              </a:rPr>
              <a:t>안스</a:t>
            </a:r>
            <a:r>
              <a:rPr lang="ko-KR" altLang="en-US" dirty="0" smtClean="0">
                <a:sym typeface="Wingdings" panose="05000000000000000000" pitchFamily="2" charset="2"/>
              </a:rPr>
              <a:t> 창 상단의 </a:t>
            </a:r>
            <a:r>
              <a:rPr lang="en-US" altLang="ko-KR" dirty="0" smtClean="0">
                <a:sym typeface="Wingdings" panose="05000000000000000000" pitchFamily="2" charset="2"/>
              </a:rPr>
              <a:t>[File  Project Structure ..] 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보이면 왼쪽에서 </a:t>
            </a:r>
            <a:r>
              <a:rPr lang="en-US" altLang="ko-KR" dirty="0" smtClean="0">
                <a:sym typeface="Wingdings" panose="05000000000000000000" pitchFamily="2" charset="2"/>
              </a:rPr>
              <a:t>Dependencies] </a:t>
            </a:r>
            <a:r>
              <a:rPr lang="ko-KR" altLang="en-US" dirty="0" smtClean="0">
                <a:sym typeface="Wingdings" panose="05000000000000000000" pitchFamily="2" charset="2"/>
              </a:rPr>
              <a:t>탭을 누르고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프로젝트에서 사용하는 외부 라이브러리 목록이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새로운 라이브러리를 추가하기 위해 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작은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[Library Dependencies]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com.android.support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Search 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design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 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3816" y="1700808"/>
            <a:ext cx="1051058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public void onButton3Clicked(View v)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, "</a:t>
            </a:r>
            <a:r>
              <a:rPr lang="ko-KR" altLang="en-US" dirty="0" err="1">
                <a:latin typeface="Consolas" panose="020B0609020204030204" pitchFamily="49" charset="0"/>
              </a:rPr>
              <a:t>스낵바입니다</a:t>
            </a:r>
            <a:r>
              <a:rPr lang="en-US" altLang="ko-KR" dirty="0">
                <a:latin typeface="Consolas" panose="020B0609020204030204" pitchFamily="49" charset="0"/>
              </a:rPr>
              <a:t>.", </a:t>
            </a:r>
            <a:r>
              <a:rPr lang="en-US" altLang="ko-KR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5085446"/>
            <a:ext cx="7277731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실행하고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스낵바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클릭하면 화면 아래쪽에서 메시지가 올라왔다가 사라집니다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341" y="1628800"/>
            <a:ext cx="2737227" cy="479014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7320136" y="5805264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0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(Dialog)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알림 대화상자는 사용자에게 확인을 받거나 일방적으로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아니오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선택하게 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살습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SampleDialog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하나와 버튼 하나를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대화상자가 뜹니다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보이게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띄우기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글자크기는 </a:t>
            </a:r>
            <a:r>
              <a:rPr lang="en-US" altLang="ko-KR" dirty="0" smtClean="0">
                <a:sym typeface="Wingdings" panose="05000000000000000000" pitchFamily="2" charset="2"/>
              </a:rPr>
              <a:t>25sp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. </a:t>
            </a:r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button,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 err="1" smtClean="0">
                <a:sym typeface="Wingdings" panose="05000000000000000000" pitchFamily="2" charset="2"/>
              </a:rPr>
              <a:t>자동부여되었는지</a:t>
            </a:r>
            <a:r>
              <a:rPr lang="ko-KR" altLang="en-US" dirty="0" smtClean="0">
                <a:sym typeface="Wingdings" panose="05000000000000000000" pitchFamily="2" charset="2"/>
              </a:rPr>
              <a:t> 다시 한 번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4005064"/>
            <a:ext cx="6835732" cy="17756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416" y="2942030"/>
            <a:ext cx="2016342" cy="357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 MainActivity.java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코드입니다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994" y="1292562"/>
            <a:ext cx="112862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들어가야 할 코드는 다음 쪽에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0056" y="4509120"/>
            <a:ext cx="4877700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AlertDialog</a:t>
            </a:r>
            <a:r>
              <a:rPr lang="ko-KR" altLang="en-US" sz="1600" dirty="0" smtClean="0"/>
              <a:t>는 기본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에 포함된 </a:t>
            </a:r>
            <a:r>
              <a:rPr lang="ko-KR" altLang="en-US" sz="1600" dirty="0" err="1" smtClean="0"/>
              <a:t>것외에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appcompat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패키지에 포함된 것도 있습니다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appcompat</a:t>
            </a:r>
            <a:r>
              <a:rPr lang="ko-KR" altLang="en-US" sz="1600" dirty="0" smtClean="0"/>
              <a:t>패키지는 예전의 버전의 </a:t>
            </a:r>
            <a:r>
              <a:rPr lang="en-US" altLang="ko-KR" sz="1600" dirty="0" smtClean="0"/>
              <a:t>OS</a:t>
            </a:r>
            <a:r>
              <a:rPr lang="ko-KR" altLang="en-US" sz="1600" dirty="0" smtClean="0"/>
              <a:t>에서도 사용할 수 있도록 제공되는 것이니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여기서는 </a:t>
            </a:r>
            <a:r>
              <a:rPr lang="en-US" altLang="ko-KR" sz="1600" dirty="0" smtClean="0"/>
              <a:t>android.support.v7.app </a:t>
            </a:r>
            <a:r>
              <a:rPr lang="ko-KR" altLang="en-US" sz="1600" dirty="0" smtClean="0"/>
              <a:t>패키지를 선택하면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742089" y="1577402"/>
            <a:ext cx="4877700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AlerDialog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입력하면 글자가 빨간색으로 표시되면서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alt+enter</a:t>
            </a:r>
            <a:r>
              <a:rPr lang="ko-KR" altLang="en-US" sz="1600" dirty="0" smtClean="0"/>
              <a:t>르 입력하라는 메시지가 뜹니다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이것은 클래스가 없거나 여러 개 있을 때 표시됩니다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여기서는 둘 중에 하나를 고르라는 것입니다</a:t>
            </a:r>
            <a:r>
              <a:rPr lang="en-US" altLang="ko-KR" sz="1600" dirty="0" smtClean="0"/>
              <a:t>. 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6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994" y="836712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showMessage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AlertDialog.Builder</a:t>
            </a:r>
            <a:r>
              <a:rPr lang="en-US" altLang="ko-KR" sz="1400" dirty="0">
                <a:latin typeface="Consolas" panose="020B0609020204030204" pitchFamily="49" charset="0"/>
              </a:rPr>
              <a:t> builder = new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AlertDialog.Builder</a:t>
            </a:r>
            <a:r>
              <a:rPr lang="en-US" altLang="ko-KR" sz="1400" dirty="0">
                <a:latin typeface="Consolas" panose="020B0609020204030204" pitchFamily="49" charset="0"/>
              </a:rPr>
              <a:t>(this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builder.setTitle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안내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builder.setMessage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종료하시겠습니까</a:t>
            </a:r>
            <a:r>
              <a:rPr lang="en-US" altLang="ko-KR" sz="1400" dirty="0">
                <a:latin typeface="Consolas" panose="020B0609020204030204" pitchFamily="49" charset="0"/>
              </a:rPr>
              <a:t>?");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builder.setIcon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android.R.drawable.ic_dialog_alert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builder.setPositiveButton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예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예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builder.setNeutralButton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취소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취소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builder.setNegativeButton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아니오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아니오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</a:t>
            </a:r>
            <a:r>
              <a:rPr lang="en-US" altLang="ko-KR" sz="1400" dirty="0">
                <a:latin typeface="Consolas" panose="020B0609020204030204" pitchFamily="49" charset="0"/>
              </a:rPr>
              <a:t> dialog =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builder.create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7995" y="2276872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예 버튼 추가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707995" y="349734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취소 버튼 추가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707995" y="4827660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아니오 버튼 추가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707995" y="572052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보여주기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707995" y="1115833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생성하기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49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앱을 </a:t>
            </a:r>
            <a:r>
              <a:rPr lang="ko-KR" altLang="en-US" dirty="0" err="1" smtClean="0"/>
              <a:t>싫행하고</a:t>
            </a:r>
            <a:r>
              <a:rPr lang="ko-KR" altLang="en-US" dirty="0" smtClean="0"/>
              <a:t> 버튼을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같은 대화상자가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버튼을 누르면 대화상자가 닫히면서 </a:t>
            </a:r>
            <a:r>
              <a:rPr lang="ko-KR" altLang="en-US" dirty="0" err="1" smtClean="0"/>
              <a:t>텍스뷰에</a:t>
            </a:r>
            <a:r>
              <a:rPr lang="ko-KR" altLang="en-US" dirty="0" smtClean="0"/>
              <a:t> 결과를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432892"/>
            <a:ext cx="2543468" cy="5110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157" y="1442412"/>
            <a:ext cx="2549291" cy="517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어떤 일의 진행 상태를 사용자에게 중간 중간에 보여줄 때 사용합니다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막대 모양과 원 모양이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 모양은 </a:t>
            </a:r>
            <a:r>
              <a:rPr lang="ko-KR" altLang="en-US" dirty="0" err="1" smtClean="0"/>
              <a:t>반복적르로</a:t>
            </a:r>
            <a:r>
              <a:rPr lang="ko-KR" altLang="en-US" dirty="0" smtClean="0"/>
              <a:t> 표시됩니다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/>
              <a:t>새로운 프로젝트 </a:t>
            </a:r>
            <a:r>
              <a:rPr lang="en-US" altLang="ko-KR" b="1" dirty="0" err="1" smtClean="0"/>
              <a:t>SampleProgress</a:t>
            </a:r>
            <a:r>
              <a:rPr lang="ko-KR" altLang="en-US" dirty="0"/>
              <a:t> </a:t>
            </a:r>
            <a:r>
              <a:rPr lang="ko-KR" altLang="en-US" dirty="0" smtClean="0"/>
              <a:t>프로젝트를 만듭니다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activity_main.xml</a:t>
            </a:r>
            <a:r>
              <a:rPr lang="ko-KR" altLang="en-US" dirty="0" smtClean="0"/>
              <a:t>을 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다자인 화면의 </a:t>
            </a:r>
            <a:r>
              <a:rPr lang="en-US" altLang="ko-KR" dirty="0" smtClean="0"/>
              <a:t>Component Tree</a:t>
            </a:r>
            <a:r>
              <a:rPr lang="ko-KR" altLang="en-US" dirty="0" smtClean="0"/>
              <a:t>에서 최상위 레이아웃을 </a:t>
            </a:r>
            <a:r>
              <a:rPr lang="en-US" altLang="ko-KR" dirty="0" smtClean="0"/>
              <a:t>LinearLayout</a:t>
            </a:r>
            <a:r>
              <a:rPr lang="ko-KR" altLang="en-US" dirty="0" smtClean="0"/>
              <a:t>으로 변경합니다</a:t>
            </a:r>
            <a:r>
              <a:rPr lang="en-US" altLang="ko-KR" dirty="0" smtClean="0"/>
              <a:t>. LinearLayout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Orientation</a:t>
            </a:r>
            <a:r>
              <a:rPr lang="ko-KR" altLang="en-US" dirty="0" smtClean="0"/>
              <a:t>속성은 </a:t>
            </a:r>
            <a:r>
              <a:rPr lang="en-US" altLang="ko-KR" dirty="0" smtClean="0"/>
              <a:t>vertical</a:t>
            </a:r>
            <a:r>
              <a:rPr lang="ko-KR" altLang="en-US" dirty="0" smtClean="0"/>
              <a:t>로 설정하고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TextView</a:t>
            </a:r>
            <a:r>
              <a:rPr lang="ko-KR" altLang="en-US" dirty="0" smtClean="0"/>
              <a:t>는 삭제합니다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팔레트에서 </a:t>
            </a:r>
            <a:r>
              <a:rPr lang="en-US" altLang="ko-KR" dirty="0" smtClean="0"/>
              <a:t>Widgets</a:t>
            </a:r>
            <a:r>
              <a:rPr lang="ko-KR" altLang="en-US" dirty="0" smtClean="0"/>
              <a:t>폴더 안에 있는 </a:t>
            </a:r>
            <a:r>
              <a:rPr lang="en-US" altLang="ko-KR" dirty="0" err="1" smtClean="0"/>
              <a:t>ProgressBar</a:t>
            </a:r>
            <a:r>
              <a:rPr lang="en-US" altLang="ko-KR" dirty="0" smtClean="0"/>
              <a:t>(Horizontal)</a:t>
            </a:r>
            <a:r>
              <a:rPr lang="ko-KR" altLang="en-US" dirty="0" smtClean="0"/>
              <a:t>을 택하여 화면에 배치합니다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속성값 </a:t>
            </a:r>
            <a:r>
              <a:rPr lang="en-US" altLang="ko-KR" dirty="0" smtClean="0"/>
              <a:t>max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 설정합니다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프로그레스바</a:t>
            </a:r>
            <a:r>
              <a:rPr lang="ko-KR" altLang="en-US" dirty="0" smtClean="0"/>
              <a:t> 아래에 두 개의 버튼을 나란히 추가하기 위해 </a:t>
            </a:r>
            <a:r>
              <a:rPr lang="en-US" altLang="ko-KR" dirty="0" smtClean="0"/>
              <a:t>LinearLayout(horizontal)</a:t>
            </a:r>
            <a:r>
              <a:rPr lang="ko-KR" altLang="en-US" dirty="0" smtClean="0"/>
              <a:t>을 추가한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버튼은 각각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보여주기</a:t>
            </a:r>
            <a:r>
              <a:rPr lang="en-US" altLang="ko-KR" b="1" dirty="0" smtClean="0"/>
              <a:t>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닫기</a:t>
            </a:r>
            <a:r>
              <a:rPr lang="en-US" altLang="ko-KR" dirty="0" smtClean="0"/>
              <a:t>' </a:t>
            </a:r>
            <a:r>
              <a:rPr lang="ko-KR" altLang="en-US" dirty="0" smtClean="0"/>
              <a:t>글자가 보이도록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속성을 설정합니다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4166012"/>
            <a:ext cx="7704488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자바 코드에서는 </a:t>
            </a:r>
            <a:r>
              <a:rPr lang="ko-KR" altLang="en-US" dirty="0">
                <a:sym typeface="Wingdings" panose="05000000000000000000" pitchFamily="2" charset="2"/>
              </a:rPr>
              <a:t>다음과 같이 참조하여 사용할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 World!]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클릭했을 때</a:t>
            </a:r>
            <a:r>
              <a:rPr lang="en-US" altLang="ko-KR" dirty="0" smtClean="0">
                <a:sym typeface="Wingdings" panose="05000000000000000000" pitchFamily="2" charset="2"/>
              </a:rPr>
              <a:t>, "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!"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"God is good all the time!" </a:t>
            </a:r>
            <a:r>
              <a:rPr lang="ko-KR" altLang="en-US" dirty="0" smtClean="0">
                <a:sym typeface="Wingdings" panose="05000000000000000000" pitchFamily="2" charset="2"/>
              </a:rPr>
              <a:t>이 각각 </a:t>
            </a:r>
            <a:r>
              <a:rPr lang="en-US" altLang="ko-KR" dirty="0" smtClean="0">
                <a:sym typeface="Wingdings" panose="05000000000000000000" pitchFamily="2" charset="2"/>
              </a:rPr>
              <a:t>Toast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나타나도록 </a:t>
            </a:r>
            <a:r>
              <a:rPr lang="en-US" altLang="ko-KR" dirty="0" smtClean="0">
                <a:sym typeface="Wingdings" panose="05000000000000000000" pitchFamily="2" charset="2"/>
              </a:rPr>
              <a:t>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에 있는 문자열을 사용하여 구현하십시오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를 사용하십시오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11424" y="1356352"/>
            <a:ext cx="1078978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sz="1600" dirty="0" smtClean="0">
                <a:latin typeface="Consolas" panose="020B0609020204030204" pitchFamily="49" charset="0"/>
              </a:rPr>
              <a:t>(v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R.string.my_confession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375920" y="1361229"/>
            <a:ext cx="2088232" cy="295783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83632" y="1642173"/>
            <a:ext cx="2586582" cy="298953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265" y="1964461"/>
            <a:ext cx="2753582" cy="4543736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9152037" y="5445224"/>
            <a:ext cx="792088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348878" y="5733256"/>
            <a:ext cx="792088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21" y="3959237"/>
            <a:ext cx="7215137" cy="25372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41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들어가야 할 코드는 다음 쪽에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0256" y="4437112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</a:t>
            </a:r>
            <a:r>
              <a:rPr lang="ko-KR" altLang="en-US" sz="1400" dirty="0" smtClean="0"/>
              <a:t> 대화상자 객체 생성하기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400256" y="2747025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프로그레스바</a:t>
            </a:r>
            <a:r>
              <a:rPr lang="ko-KR" altLang="en-US" sz="1400" dirty="0" smtClean="0"/>
              <a:t> 객체 참조 설정하기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35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(dialog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dialog.dismiss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12224" y="2400557"/>
            <a:ext cx="296217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프로그레스</a:t>
            </a:r>
            <a:r>
              <a:rPr lang="ko-KR" altLang="en-US" sz="1400" dirty="0" smtClean="0"/>
              <a:t> 대화상자 없애기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58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517" y="1561134"/>
            <a:ext cx="2408123" cy="49022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213" y="1561134"/>
            <a:ext cx="2439591" cy="49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DoitMission05</a:t>
            </a:r>
            <a:r>
              <a:rPr lang="ko-KR" altLang="en-US" dirty="0" smtClean="0">
                <a:sym typeface="Wingdings" panose="05000000000000000000" pitchFamily="2" charset="2"/>
              </a:rPr>
              <a:t>를 수정하여 한 발자국 더 전진하려고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Step 1:  DoitMission05</a:t>
            </a:r>
            <a:r>
              <a:rPr lang="ko-KR" altLang="en-US" dirty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JoyMission05 </a:t>
            </a:r>
            <a:r>
              <a:rPr lang="ko-KR" altLang="en-US" dirty="0">
                <a:sym typeface="Wingdings" panose="05000000000000000000" pitchFamily="2" charset="2"/>
              </a:rPr>
              <a:t>폴더를 생성하십시오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ym typeface="Wingdings" panose="05000000000000000000" pitchFamily="2" charset="2"/>
              </a:rPr>
              <a:t>:  File </a:t>
            </a:r>
            <a:r>
              <a:rPr lang="en-US" altLang="ko-KR" dirty="0">
                <a:sym typeface="Wingdings" panose="05000000000000000000" pitchFamily="2" charset="2"/>
              </a:rPr>
              <a:t>Open </a:t>
            </a:r>
            <a:r>
              <a:rPr lang="ko-KR" altLang="en-US" dirty="0">
                <a:sym typeface="Wingdings" panose="05000000000000000000" pitchFamily="2" charset="2"/>
              </a:rPr>
              <a:t>메뉴로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JoyMission05 </a:t>
            </a:r>
            <a:r>
              <a:rPr lang="ko-KR" altLang="en-US" dirty="0" smtClean="0">
                <a:sym typeface="Wingdings" panose="05000000000000000000" pitchFamily="2" charset="2"/>
              </a:rPr>
              <a:t>폴더를 지정하여 앱을 실행해보십시오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버튼의  색들이 다른데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어떻게 이렇게 다른 버튼들을 생성했는지 살펴보십시오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종류의 버튼 모양 만들기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4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JoyMission05 - Challenge: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TASK 1: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클릭하면 두 버튼 사이에 </a:t>
            </a:r>
            <a:r>
              <a:rPr lang="en-US" altLang="ko-KR" dirty="0" smtClean="0">
                <a:sym typeface="Wingdings" panose="05000000000000000000" pitchFamily="2" charset="2"/>
              </a:rPr>
              <a:t>"God is good ~"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나타내십시오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를 클릭하면 두 버튼 사이에 </a:t>
            </a:r>
            <a:r>
              <a:rPr lang="en-US" altLang="ko-KR" dirty="0" smtClean="0">
                <a:sym typeface="Wingdings" panose="05000000000000000000" pitchFamily="2" charset="2"/>
              </a:rPr>
              <a:t>"All the time~" </a:t>
            </a:r>
            <a:r>
              <a:rPr lang="ko-KR" altLang="en-US" dirty="0" smtClean="0">
                <a:sym typeface="Wingdings" panose="05000000000000000000" pitchFamily="2" charset="2"/>
              </a:rPr>
              <a:t>나타내십시오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Task 2: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을 클릭하면 두 버튼 사이에 </a:t>
            </a:r>
            <a:r>
              <a:rPr lang="en-US" altLang="ko-KR" dirty="0">
                <a:sym typeface="Wingdings" panose="05000000000000000000" pitchFamily="2" charset="2"/>
              </a:rPr>
              <a:t>"God is good ~"</a:t>
            </a:r>
            <a:r>
              <a:rPr lang="ko-KR" altLang="en-US" dirty="0">
                <a:sym typeface="Wingdings" panose="05000000000000000000" pitchFamily="2" charset="2"/>
              </a:rPr>
              <a:t>을 버튼 </a:t>
            </a:r>
            <a:r>
              <a:rPr lang="en-US" altLang="ko-KR" dirty="0">
                <a:sym typeface="Wingdings" panose="05000000000000000000" pitchFamily="2" charset="2"/>
              </a:rPr>
              <a:t>1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ko-KR" altLang="en-US" dirty="0">
                <a:sym typeface="Wingdings" panose="05000000000000000000" pitchFamily="2" charset="2"/>
              </a:rPr>
              <a:t>로 표시하십시오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를 클릭하면 두 버튼 사이에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버튼 </a:t>
            </a:r>
            <a:r>
              <a:rPr lang="en-US" altLang="ko-KR" dirty="0">
                <a:sym typeface="Wingdings" panose="05000000000000000000" pitchFamily="2" charset="2"/>
              </a:rPr>
              <a:t>2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표시하</a:t>
            </a:r>
            <a:r>
              <a:rPr lang="ko-KR" altLang="en-US" dirty="0">
                <a:sym typeface="Wingdings" panose="05000000000000000000" pitchFamily="2" charset="2"/>
              </a:rPr>
              <a:t>십</a:t>
            </a:r>
            <a:r>
              <a:rPr lang="ko-KR" altLang="en-US" dirty="0" smtClean="0">
                <a:sym typeface="Wingdings" panose="05000000000000000000" pitchFamily="2" charset="2"/>
              </a:rPr>
              <a:t>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Task </a:t>
            </a:r>
            <a:r>
              <a:rPr lang="en-US" altLang="ko-KR" dirty="0" smtClean="0">
                <a:sym typeface="Wingdings" panose="05000000000000000000" pitchFamily="2" charset="2"/>
              </a:rPr>
              <a:t>3: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을 클릭하면 두 버튼 사이에 </a:t>
            </a:r>
            <a:r>
              <a:rPr lang="en-US" altLang="ko-KR" dirty="0">
                <a:sym typeface="Wingdings" panose="05000000000000000000" pitchFamily="2" charset="2"/>
              </a:rPr>
              <a:t>"God is good ~"</a:t>
            </a:r>
            <a:r>
              <a:rPr lang="ko-KR" altLang="en-US" dirty="0">
                <a:sym typeface="Wingdings" panose="05000000000000000000" pitchFamily="2" charset="2"/>
              </a:rPr>
              <a:t>을 버튼 </a:t>
            </a:r>
            <a:r>
              <a:rPr lang="en-US" altLang="ko-KR" dirty="0">
                <a:sym typeface="Wingdings" panose="05000000000000000000" pitchFamily="2" charset="2"/>
              </a:rPr>
              <a:t>1 </a:t>
            </a:r>
            <a:r>
              <a:rPr lang="en-US" altLang="ko-KR" dirty="0" smtClean="0">
                <a:sym typeface="Wingdings" panose="05000000000000000000" pitchFamily="2" charset="2"/>
              </a:rPr>
              <a:t>background color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>
                <a:sym typeface="Wingdings" panose="05000000000000000000" pitchFamily="2" charset="2"/>
              </a:rPr>
              <a:t>표시하십시오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를 클릭하면 두 버튼 사이에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버튼 </a:t>
            </a:r>
            <a:r>
              <a:rPr lang="en-US" altLang="ko-KR" dirty="0">
                <a:sym typeface="Wingdings" panose="05000000000000000000" pitchFamily="2" charset="2"/>
              </a:rPr>
              <a:t>2 </a:t>
            </a:r>
            <a:r>
              <a:rPr lang="en-US" altLang="ko-KR" dirty="0" smtClean="0">
                <a:sym typeface="Wingdings" panose="05000000000000000000" pitchFamily="2" charset="2"/>
              </a:rPr>
              <a:t>background color</a:t>
            </a:r>
            <a:r>
              <a:rPr lang="ko-KR" altLang="en-US" dirty="0" smtClean="0">
                <a:sym typeface="Wingdings" panose="05000000000000000000" pitchFamily="2" charset="2"/>
              </a:rPr>
              <a:t>로 표시하십시오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종류의 버튼 모양 만들기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3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JoyMission05 Challenge: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종류의 버튼 모양 만들기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238" y="1628800"/>
            <a:ext cx="2162074" cy="43544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1628800"/>
            <a:ext cx="2146920" cy="435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JoyMission05 Challenge: Partial Solution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종류의 버튼 모양 만들기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4994" y="1292562"/>
            <a:ext cx="1128621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Build.VERSION.SDK_INT</a:t>
            </a:r>
            <a:r>
              <a:rPr lang="en-US" altLang="ko-KR" sz="1600" dirty="0">
                <a:latin typeface="Consolas" panose="020B0609020204030204" pitchFamily="49" charset="0"/>
              </a:rPr>
              <a:t> &gt;= 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Build.VERSION_CODES.JELLY_BEAN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Drawable d = </a:t>
            </a:r>
            <a:r>
              <a:rPr lang="en-US" altLang="ko-KR" sz="1600" dirty="0" err="1">
                <a:latin typeface="Consolas" panose="020B0609020204030204" pitchFamily="49" charset="0"/>
              </a:rPr>
              <a:t>button.getBackground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textView.setBackground</a:t>
            </a:r>
            <a:r>
              <a:rPr lang="en-US" altLang="ko-KR" sz="1600" dirty="0">
                <a:latin typeface="Consolas" panose="020B0609020204030204" pitchFamily="49" charset="0"/>
              </a:rPr>
              <a:t>(d);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textView.setTextColor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button.getCurrentTextColor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600" dirty="0">
                <a:latin typeface="Consolas" panose="020B0609020204030204" pitchFamily="49" charset="0"/>
              </a:rPr>
              <a:t>("God is good~~");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 = findViewById(R.id.button2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7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DoitMission06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수정하여 한 발자국 더 전진하려고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Step 1:  </a:t>
            </a:r>
            <a:r>
              <a:rPr lang="en-US" altLang="ko-KR" dirty="0" smtClean="0">
                <a:sym typeface="Wingdings" panose="05000000000000000000" pitchFamily="2" charset="2"/>
              </a:rPr>
              <a:t>DoitMission06</a:t>
            </a:r>
            <a:r>
              <a:rPr lang="ko-KR" altLang="en-US" dirty="0" smtClean="0">
                <a:sym typeface="Wingdings" panose="05000000000000000000" pitchFamily="2" charset="2"/>
              </a:rPr>
              <a:t>폴더를 </a:t>
            </a:r>
            <a:r>
              <a:rPr lang="ko-KR" altLang="en-US" dirty="0">
                <a:sym typeface="Wingdings" panose="05000000000000000000" pitchFamily="2" charset="2"/>
              </a:rPr>
              <a:t>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JoyMission06 </a:t>
            </a:r>
            <a:r>
              <a:rPr lang="ko-KR" altLang="en-US" dirty="0">
                <a:sym typeface="Wingdings" panose="05000000000000000000" pitchFamily="2" charset="2"/>
              </a:rPr>
              <a:t>폴더를 생성하십시오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Step 2:  File Open </a:t>
            </a:r>
            <a:r>
              <a:rPr lang="ko-KR" altLang="en-US" dirty="0">
                <a:sym typeface="Wingdings" panose="05000000000000000000" pitchFamily="2" charset="2"/>
              </a:rPr>
              <a:t>메뉴로 </a:t>
            </a:r>
            <a:r>
              <a:rPr lang="en-US" altLang="ko-KR" dirty="0" smtClean="0">
                <a:sym typeface="Wingdings" panose="05000000000000000000" pitchFamily="2" charset="2"/>
              </a:rPr>
              <a:t>JoyMission06 </a:t>
            </a:r>
            <a:r>
              <a:rPr lang="ko-KR" altLang="en-US" dirty="0">
                <a:sym typeface="Wingdings" panose="05000000000000000000" pitchFamily="2" charset="2"/>
              </a:rPr>
              <a:t>폴더를 지정하여 앱을 실행해보십시오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As you change the value of the seek bar at the top of the screen, the progress bar and the value in the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en-US" altLang="ko-KR" dirty="0" smtClean="0">
                <a:sym typeface="Wingdings" panose="05000000000000000000" pitchFamily="2" charset="2"/>
              </a:rPr>
              <a:t> are changed at the same time.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JoyMission06 Challenge: </a:t>
            </a:r>
            <a:r>
              <a:rPr lang="en-US" altLang="ko-KR" dirty="0" smtClean="0">
                <a:sym typeface="Wingdings" panose="05000000000000000000" pitchFamily="2" charset="2"/>
              </a:rPr>
              <a:t>Make the app work such that both the seek bar and the progress bar are changed as the user changes the value in the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Some hints: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DoitMission06: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SeekBar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프로그레스바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보여주기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505" y="3110593"/>
            <a:ext cx="1653444" cy="33068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811" y="3110593"/>
            <a:ext cx="1657515" cy="339037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7729" y="3789040"/>
            <a:ext cx="719868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editText.setInputType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InputType.TYPE_CLASS_NUMBER</a:t>
            </a:r>
            <a:r>
              <a:rPr lang="en-US" altLang="ko-KR" sz="1600" dirty="0">
                <a:latin typeface="Consolas" panose="020B0609020204030204" pitchFamily="49" charset="0"/>
              </a:rPr>
              <a:t>);  // by code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editText.addTextChangedListener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TextWatcher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{ ... });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5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JoyMission06 Challenge Solution: </a:t>
            </a:r>
            <a:r>
              <a:rPr lang="en-US" altLang="ko-KR" dirty="0" smtClean="0">
                <a:sym typeface="Wingdings" panose="05000000000000000000" pitchFamily="2" charset="2"/>
              </a:rPr>
              <a:t>Make the app work such that both the seek bar and the progress bar are changed as the user changes the value in the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DoitMission06: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SeekBar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프로그레스바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보여주기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4994" y="1724610"/>
            <a:ext cx="11286218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ProgressBar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SeekBar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seekBar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editText.setInputType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InputType.TYPE_CLASS_NUMBER</a:t>
            </a:r>
            <a:r>
              <a:rPr lang="en-US" altLang="ko-KR" sz="1600" dirty="0">
                <a:latin typeface="Consolas" panose="020B0609020204030204" pitchFamily="49" charset="0"/>
              </a:rPr>
              <a:t>);  // by code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editText.addTextChangedListener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TextWatcher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afterTextChanged</a:t>
            </a:r>
            <a:r>
              <a:rPr lang="en-US" altLang="ko-KR" sz="1600" dirty="0">
                <a:latin typeface="Consolas" panose="020B0609020204030204" pitchFamily="49" charset="0"/>
              </a:rPr>
              <a:t>(Editable s)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you can call or do what you want with your EditText here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s.length</a:t>
            </a:r>
            <a:r>
              <a:rPr lang="en-US" altLang="ko-KR" sz="1600" dirty="0">
                <a:latin typeface="Consolas" panose="020B0609020204030204" pitchFamily="49" charset="0"/>
              </a:rPr>
              <a:t>() &gt;= 1)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(Integer.parseInt(</a:t>
            </a:r>
            <a:r>
              <a:rPr lang="en-US" altLang="ko-KR" sz="1600" dirty="0" err="1">
                <a:latin typeface="Consolas" panose="020B0609020204030204" pitchFamily="49" charset="0"/>
              </a:rPr>
              <a:t>s.toString</a:t>
            </a:r>
            <a:r>
              <a:rPr lang="en-US" altLang="ko-KR" sz="1600" dirty="0">
                <a:latin typeface="Consolas" panose="020B0609020204030204" pitchFamily="49" charset="0"/>
              </a:rPr>
              <a:t>()));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seekBar.setProgress</a:t>
            </a:r>
            <a:r>
              <a:rPr lang="en-US" altLang="ko-KR" sz="1600" dirty="0">
                <a:latin typeface="Consolas" panose="020B0609020204030204" pitchFamily="49" charset="0"/>
              </a:rPr>
              <a:t>(Integer.parseInt(</a:t>
            </a:r>
            <a:r>
              <a:rPr lang="en-US" altLang="ko-KR" sz="1600" dirty="0" err="1">
                <a:latin typeface="Consolas" panose="020B0609020204030204" pitchFamily="49" charset="0"/>
              </a:rPr>
              <a:t>s.toString</a:t>
            </a:r>
            <a:r>
              <a:rPr lang="en-US" altLang="ko-KR" sz="1600" dirty="0">
                <a:latin typeface="Consolas" panose="020B0609020204030204" pitchFamily="49" charset="0"/>
              </a:rPr>
              <a:t>()));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("after text changed :" + </a:t>
            </a:r>
            <a:r>
              <a:rPr lang="en-US" altLang="ko-KR" sz="1600" dirty="0" err="1">
                <a:latin typeface="Consolas" panose="020B0609020204030204" pitchFamily="49" charset="0"/>
              </a:rPr>
              <a:t>s.toString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beforeTextChanged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CharSequence</a:t>
            </a:r>
            <a:r>
              <a:rPr lang="en-US" altLang="ko-KR" sz="1600" dirty="0">
                <a:latin typeface="Consolas" panose="020B0609020204030204" pitchFamily="49" charset="0"/>
              </a:rPr>
              <a:t> s, int start, int count, int after) {}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onTextChanged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CharSequence</a:t>
            </a:r>
            <a:r>
              <a:rPr lang="en-US" altLang="ko-KR" sz="1600" dirty="0">
                <a:latin typeface="Consolas" panose="020B0609020204030204" pitchFamily="49" charset="0"/>
              </a:rPr>
              <a:t> s, int start, int before, int count) {}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25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다국어를 지원하는 방식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병렬 리소스 로딩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(Parallel Resource Loading)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방식을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 영어와 한국어를 지원하는 앱을 만들고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/app/res/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두 개의 폴더를 만든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strings.xml</a:t>
            </a:r>
            <a:r>
              <a:rPr lang="ko-KR" altLang="en-US" dirty="0" smtClean="0">
                <a:sym typeface="Wingdings" panose="05000000000000000000" pitchFamily="2" charset="2"/>
              </a:rPr>
              <a:t>파일을 넣어 둡니다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구조로 만들면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단말의 설정</a:t>
            </a:r>
            <a:r>
              <a:rPr lang="en-US" altLang="ko-KR" dirty="0" smtClean="0">
                <a:sym typeface="Wingdings" panose="05000000000000000000" pitchFamily="2" charset="2"/>
              </a:rPr>
              <a:t>(Settings) </a:t>
            </a:r>
            <a:r>
              <a:rPr lang="ko-KR" altLang="en-US" dirty="0" smtClean="0">
                <a:sym typeface="Wingdings" panose="05000000000000000000" pitchFamily="2" charset="2"/>
              </a:rPr>
              <a:t>언어</a:t>
            </a:r>
            <a:r>
              <a:rPr lang="en-US" altLang="ko-KR" dirty="0" smtClean="0">
                <a:sym typeface="Wingdings" panose="05000000000000000000" pitchFamily="2" charset="2"/>
              </a:rPr>
              <a:t>(Languages)</a:t>
            </a:r>
            <a:r>
              <a:rPr lang="ko-KR" altLang="en-US" dirty="0" smtClean="0">
                <a:sym typeface="Wingdings" panose="05000000000000000000" pitchFamily="2" charset="2"/>
              </a:rPr>
              <a:t>가 한국어이면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/app/res/values-</a:t>
            </a:r>
            <a:r>
              <a:rPr lang="en-US" altLang="ko-KR" dirty="0" err="1" smtClean="0">
                <a:sym typeface="Wingdings" panose="05000000000000000000" pitchFamily="2" charset="2"/>
              </a:rPr>
              <a:t>ko</a:t>
            </a:r>
            <a:r>
              <a:rPr lang="en-US" altLang="ko-KR" dirty="0" smtClean="0">
                <a:sym typeface="Wingdings" panose="05000000000000000000" pitchFamily="2" charset="2"/>
              </a:rPr>
              <a:t>/strings.xml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문자열이 화면에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단말에 설정된 언어에 해당하는 파일을 찾을 수 없다면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기본 폴더인 </a:t>
            </a:r>
            <a:r>
              <a:rPr lang="en-US" altLang="ko-KR" dirty="0" smtClean="0">
                <a:sym typeface="Wingdings" panose="05000000000000000000" pitchFamily="2" charset="2"/>
              </a:rPr>
              <a:t>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사용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416" y="2281626"/>
            <a:ext cx="676875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/app/res/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en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ko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문자열의 색상을 설정합니다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색상 설정은 일반적으로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포맷을 사용하고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뒤에 나오는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종류의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자리 값은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Alpha, Red, Green, Blue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의미합니다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투명도를 나타내는 </a:t>
            </a:r>
            <a:r>
              <a:rPr lang="en-US" altLang="ko-KR" dirty="0" smtClean="0">
                <a:sym typeface="Wingdings" panose="05000000000000000000" pitchFamily="2" charset="2"/>
              </a:rPr>
              <a:t>Alpha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값은 </a:t>
            </a:r>
            <a:r>
              <a:rPr lang="en-US" altLang="ko-KR" dirty="0" smtClean="0">
                <a:sym typeface="Wingdings" panose="05000000000000000000" pitchFamily="2" charset="2"/>
              </a:rPr>
              <a:t>FF(</a:t>
            </a:r>
            <a:r>
              <a:rPr lang="ko-KR" altLang="en-US" dirty="0" smtClean="0">
                <a:sym typeface="Wingdings" panose="05000000000000000000" pitchFamily="2" charset="2"/>
              </a:rPr>
              <a:t>불투명</a:t>
            </a:r>
            <a:r>
              <a:rPr lang="en-US" altLang="ko-KR" dirty="0" smtClean="0">
                <a:sym typeface="Wingdings" panose="05000000000000000000" pitchFamily="2" charset="2"/>
              </a:rPr>
              <a:t>), 00(</a:t>
            </a:r>
            <a:r>
              <a:rPr lang="ko-KR" altLang="en-US" dirty="0" smtClean="0">
                <a:sym typeface="Wingdings" panose="05000000000000000000" pitchFamily="2" charset="2"/>
              </a:rPr>
              <a:t>투명</a:t>
            </a:r>
            <a:r>
              <a:rPr lang="en-US" altLang="ko-KR" dirty="0" smtClean="0">
                <a:sym typeface="Wingdings" panose="05000000000000000000" pitchFamily="2" charset="2"/>
              </a:rPr>
              <a:t>), 88(</a:t>
            </a:r>
            <a:r>
              <a:rPr lang="ko-KR" altLang="en-US" dirty="0" smtClean="0">
                <a:sym typeface="Wingdings" panose="05000000000000000000" pitchFamily="2" charset="2"/>
              </a:rPr>
              <a:t>반투명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불투명한 빨간색은 </a:t>
            </a:r>
            <a:r>
              <a:rPr lang="en-US" altLang="ko-KR" dirty="0" smtClean="0">
                <a:sym typeface="Wingdings" panose="05000000000000000000" pitchFamily="2" charset="2"/>
              </a:rPr>
              <a:t>#FFFF0000 </a:t>
            </a:r>
            <a:r>
              <a:rPr lang="ko-KR" altLang="en-US" dirty="0" smtClean="0">
                <a:sym typeface="Wingdings" panose="05000000000000000000" pitchFamily="2" charset="2"/>
              </a:rPr>
              <a:t>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3.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텍스트뷰의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문자열의 크기를 설정하는데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단위는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px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앞에서 설정한 문자열을 </a:t>
            </a:r>
            <a:r>
              <a:rPr lang="en-US" altLang="ko-KR" dirty="0" smtClean="0">
                <a:sym typeface="Wingdings" panose="05000000000000000000" pitchFamily="2" charset="2"/>
              </a:rPr>
              <a:t>14sp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28sp</a:t>
            </a:r>
            <a:r>
              <a:rPr lang="ko-KR" altLang="en-US" dirty="0" smtClean="0">
                <a:sym typeface="Wingdings" panose="05000000000000000000" pitchFamily="2" charset="2"/>
              </a:rPr>
              <a:t>로 다시 설정한 화면입니다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4484912"/>
            <a:ext cx="5547841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textStyle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normal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bold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italic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등의 값을 지정할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5.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typeFace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문자열의 폰트를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기본적으로 제공하는 </a:t>
            </a:r>
            <a:r>
              <a:rPr lang="en-US" altLang="ko-KR" dirty="0" smtClean="0">
                <a:sym typeface="Wingdings" panose="05000000000000000000" pitchFamily="2" charset="2"/>
              </a:rPr>
              <a:t>"normal", "sans", "serif", "monospace" </a:t>
            </a:r>
            <a:r>
              <a:rPr lang="ko-KR" altLang="en-US" dirty="0" smtClean="0">
                <a:sym typeface="Wingdings" panose="05000000000000000000" pitchFamily="2" charset="2"/>
              </a:rPr>
              <a:t>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maxLines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텍스트뷰에서 표시하는 문자열의 최대 줄 수를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한 줄로만 표시하고 싶을 때는 값을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로 설정하면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줄을 넘어가는 내용은 나타나지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16798</TotalTime>
  <Words>5087</Words>
  <Application>Microsoft Office PowerPoint</Application>
  <PresentationFormat>와이드스크린</PresentationFormat>
  <Paragraphs>976</Paragraphs>
  <Slides>68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9" baseType="lpstr">
      <vt:lpstr>나눔고딕</vt:lpstr>
      <vt:lpstr>나눔고딕 ExtraBold</vt:lpstr>
      <vt:lpstr>맑은 고딕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03-1 기본 위젯 자세히 공부하기 –</vt:lpstr>
      <vt:lpstr>03-1 기본 위젯 자세히 공부하기: 텍스트뷰 자세히 살펴보기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버튼 자세히 살펴보기</vt:lpstr>
      <vt:lpstr>03-1 기본 위젯 자세히 공부하기: 버튼 자세히 살펴보기</vt:lpstr>
      <vt:lpstr>03-1 기본 위젯 자세히 공부하기: 버튼 자세히 살펴보기</vt:lpstr>
      <vt:lpstr>03-1 기본 위젯 자세히 공부하기: 버튼 자세히 살펴보기</vt:lpstr>
      <vt:lpstr>03-1 기본 위젯 자세히 공부하기: 버튼 자세히 살펴보기</vt:lpstr>
      <vt:lpstr>03-1 기본 위젯 자세히 공부하기: 에디트 텍스트 자세히 살펴보기</vt:lpstr>
      <vt:lpstr>03-1 기본 위젯 자세히 공부하기: 에디트 텍스트 자세히 살펴보기</vt:lpstr>
      <vt:lpstr>03-1 기본 위젯 자세히 공부하기: 이미지뷰와 이미지 버튼 자세히 살펴보기</vt:lpstr>
      <vt:lpstr>03-1 기본 위젯 자세히 공부하기: 이미지뷰와 이미지 버튼 자세히 살펴보기</vt:lpstr>
      <vt:lpstr>03-1 기본 위젯 자세히 공부하기: 이미지뷰와 이미지 버튼 자세히 살펴보기</vt:lpstr>
      <vt:lpstr>03-2 드로어블 만들기 – 뷰의 배경 이미지</vt:lpstr>
      <vt:lpstr>03-2 드로어블 만들기 – 뷰의 배경 이미지</vt:lpstr>
      <vt:lpstr>03-2 드로어블 만들기 – 뷰의 배경 이미지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03-4 토스트, 스낵바, 대화상자 사용하기</vt:lpstr>
      <vt:lpstr>03-4 토스트, 스낵바, 대화상자 사용하기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사용하기: 알림 대화상자(Dialog) 실습 계속</vt:lpstr>
      <vt:lpstr>03-4 토스트, 스낵바, 대화상자 사용하기: 알림 대화상자(Dialog) 실습 계속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DoitMission05: 두 종류의 버튼 모양 만들기</vt:lpstr>
      <vt:lpstr>DoitMission05: 두 종류의 버튼 모양 만들기</vt:lpstr>
      <vt:lpstr>DoitMission05: 두 종류의 버튼 모양 만들기</vt:lpstr>
      <vt:lpstr>DoitMission05: 두 종류의 버튼 모양 만들기</vt:lpstr>
      <vt:lpstr>DoitMission06: SeekBar와 프로그레스바 보여주기</vt:lpstr>
      <vt:lpstr>DoitMission06: SeekBar와 프로그레스바 보여주기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904</cp:revision>
  <dcterms:created xsi:type="dcterms:W3CDTF">2014-02-12T09:15:05Z</dcterms:created>
  <dcterms:modified xsi:type="dcterms:W3CDTF">2020-01-22T05:04:46Z</dcterms:modified>
</cp:coreProperties>
</file>