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9"/>
  </p:notesMasterIdLst>
  <p:sldIdLst>
    <p:sldId id="339" r:id="rId2"/>
    <p:sldId id="895" r:id="rId3"/>
    <p:sldId id="1002" r:id="rId4"/>
    <p:sldId id="962" r:id="rId5"/>
    <p:sldId id="1003" r:id="rId6"/>
    <p:sldId id="1004" r:id="rId7"/>
    <p:sldId id="1005" r:id="rId8"/>
    <p:sldId id="1006" r:id="rId9"/>
    <p:sldId id="1007" r:id="rId10"/>
    <p:sldId id="1008" r:id="rId11"/>
    <p:sldId id="1009" r:id="rId12"/>
    <p:sldId id="1010" r:id="rId13"/>
    <p:sldId id="1011" r:id="rId14"/>
    <p:sldId id="1012" r:id="rId15"/>
    <p:sldId id="1013" r:id="rId16"/>
    <p:sldId id="1014" r:id="rId17"/>
    <p:sldId id="1015" r:id="rId18"/>
    <p:sldId id="1016" r:id="rId19"/>
    <p:sldId id="1017" r:id="rId20"/>
    <p:sldId id="1018" r:id="rId21"/>
    <p:sldId id="1019" r:id="rId22"/>
    <p:sldId id="1020" r:id="rId23"/>
    <p:sldId id="1021" r:id="rId24"/>
    <p:sldId id="1025" r:id="rId25"/>
    <p:sldId id="1026" r:id="rId26"/>
    <p:sldId id="1022" r:id="rId27"/>
    <p:sldId id="1023" r:id="rId28"/>
    <p:sldId id="1024" r:id="rId29"/>
    <p:sldId id="1027" r:id="rId30"/>
    <p:sldId id="1075" r:id="rId31"/>
    <p:sldId id="1028" r:id="rId32"/>
    <p:sldId id="1029" r:id="rId33"/>
    <p:sldId id="1031" r:id="rId34"/>
    <p:sldId id="1030" r:id="rId35"/>
    <p:sldId id="1032" r:id="rId36"/>
    <p:sldId id="1033" r:id="rId37"/>
    <p:sldId id="1034" r:id="rId38"/>
    <p:sldId id="1035" r:id="rId39"/>
    <p:sldId id="1036" r:id="rId40"/>
    <p:sldId id="1037" r:id="rId41"/>
    <p:sldId id="1038" r:id="rId42"/>
    <p:sldId id="1040" r:id="rId43"/>
    <p:sldId id="1039" r:id="rId44"/>
    <p:sldId id="1041" r:id="rId45"/>
    <p:sldId id="1042" r:id="rId46"/>
    <p:sldId id="1043" r:id="rId47"/>
    <p:sldId id="1045" r:id="rId48"/>
    <p:sldId id="1046" r:id="rId49"/>
    <p:sldId id="1047" r:id="rId50"/>
    <p:sldId id="1044" r:id="rId51"/>
    <p:sldId id="1048" r:id="rId52"/>
    <p:sldId id="1049" r:id="rId53"/>
    <p:sldId id="1050" r:id="rId54"/>
    <p:sldId id="1051" r:id="rId55"/>
    <p:sldId id="1052" r:id="rId56"/>
    <p:sldId id="1053" r:id="rId57"/>
    <p:sldId id="1054" r:id="rId58"/>
    <p:sldId id="1055" r:id="rId59"/>
    <p:sldId id="1056" r:id="rId60"/>
    <p:sldId id="1057" r:id="rId61"/>
    <p:sldId id="1058" r:id="rId62"/>
    <p:sldId id="1059" r:id="rId63"/>
    <p:sldId id="1060" r:id="rId64"/>
    <p:sldId id="1061" r:id="rId65"/>
    <p:sldId id="1062" r:id="rId66"/>
    <p:sldId id="1063" r:id="rId67"/>
    <p:sldId id="1065" r:id="rId68"/>
    <p:sldId id="1064" r:id="rId69"/>
    <p:sldId id="1066" r:id="rId70"/>
    <p:sldId id="1072" r:id="rId71"/>
    <p:sldId id="1067" r:id="rId72"/>
    <p:sldId id="1068" r:id="rId73"/>
    <p:sldId id="1069" r:id="rId74"/>
    <p:sldId id="1070" r:id="rId75"/>
    <p:sldId id="1071" r:id="rId76"/>
    <p:sldId id="1073" r:id="rId77"/>
    <p:sldId id="1074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63" d="100"/>
          <a:sy n="63" d="100"/>
        </p:scale>
        <p:origin x="8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sub1.xml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내용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&lt;LinearLayout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dirty="0">
                <a:latin typeface="Consolas" panose="020B0609020204030204" pitchFamily="49" charset="0"/>
              </a:rPr>
              <a:t>="vertical" </a:t>
            </a:r>
            <a:r>
              <a:rPr lang="en-US" altLang="ko-KR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android:id</a:t>
            </a:r>
            <a:r>
              <a:rPr lang="en-US" altLang="ko-KR" dirty="0">
                <a:latin typeface="Consolas" panose="020B0609020204030204" pitchFamily="49" charset="0"/>
              </a:rPr>
              <a:t>="@+id/textView2"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wrap_content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android:text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ko-KR" altLang="en-US" dirty="0">
                <a:latin typeface="Consolas" panose="020B0609020204030204" pitchFamily="49" charset="0"/>
              </a:rPr>
              <a:t>부분 화면 </a:t>
            </a:r>
            <a:r>
              <a:rPr lang="en-US" altLang="ko-KR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android:textSize</a:t>
            </a:r>
            <a:r>
              <a:rPr lang="en-US" altLang="ko-KR" dirty="0">
                <a:latin typeface="Consolas" panose="020B0609020204030204" pitchFamily="49" charset="0"/>
              </a:rPr>
              <a:t>="30sp" /&gt;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android:id</a:t>
            </a:r>
            <a:r>
              <a:rPr lang="en-US" altLang="ko-KR" dirty="0">
                <a:latin typeface="Consolas" panose="020B0609020204030204" pitchFamily="49" charset="0"/>
              </a:rPr>
              <a:t>="@+id/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wrap_content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android:text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ko-KR" altLang="en-US" dirty="0">
                <a:latin typeface="Consolas" panose="020B0609020204030204" pitchFamily="49" charset="0"/>
              </a:rPr>
              <a:t>동의합니다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1721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sub1.xml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이렇게 만든 부분 레이아웃</a:t>
            </a:r>
            <a:r>
              <a:rPr lang="en-US" altLang="ko-KR" b="1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은 전체 레이아웃</a:t>
            </a:r>
            <a:r>
              <a:rPr lang="en-US" altLang="ko-KR" b="1" dirty="0" smtClean="0">
                <a:sym typeface="Wingdings" panose="05000000000000000000" pitchFamily="2" charset="2"/>
              </a:rPr>
              <a:t>(activity_menu.xml)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추가하기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클릭하여 안쪽 </a:t>
            </a:r>
            <a:r>
              <a:rPr lang="ko-KR" altLang="en-US" dirty="0" err="1" smtClean="0">
                <a:sym typeface="Wingdings" panose="05000000000000000000" pitchFamily="2" charset="2"/>
              </a:rPr>
              <a:t>리니어</a:t>
            </a:r>
            <a:r>
              <a:rPr lang="ko-KR" altLang="en-US" dirty="0" smtClean="0">
                <a:sym typeface="Wingdings" panose="05000000000000000000" pitchFamily="2" charset="2"/>
              </a:rPr>
              <a:t> 레이아웃에 추가하기 위해 만든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소스 코드를 입력하여 전체 레이아웃에 부분 레이아웃을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 짝인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MenuActivity</a:t>
            </a:r>
            <a:r>
              <a:rPr lang="en-US" altLang="ko-KR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LinearLayout container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inflater</a:t>
            </a:r>
            <a:r>
              <a:rPr lang="en-US" altLang="ko-KR" dirty="0"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getSystemService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Context.LAYOUT_INFLATER_SERVICE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inflater.inflate</a:t>
            </a:r>
            <a:r>
              <a:rPr lang="en-US" altLang="ko-KR" dirty="0">
                <a:latin typeface="Consolas" panose="020B0609020204030204" pitchFamily="49" charset="0"/>
              </a:rPr>
              <a:t>(R.layout.sub1, container, true);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checkBox.setText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로딩되었어요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2076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MenuActivity.java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(activity_menu.xml)</a:t>
            </a:r>
            <a:r>
              <a:rPr lang="ko-KR" altLang="en-US" dirty="0" smtClean="0">
                <a:sym typeface="Wingdings" panose="05000000000000000000" pitchFamily="2" charset="2"/>
              </a:rPr>
              <a:t>의 안쪽 </a:t>
            </a:r>
            <a:r>
              <a:rPr lang="ko-KR" altLang="en-US" dirty="0" err="1" smtClean="0">
                <a:sym typeface="Wingdings" panose="05000000000000000000" pitchFamily="2" charset="2"/>
              </a:rPr>
              <a:t>리</a:t>
            </a:r>
            <a:r>
              <a:rPr lang="ko-KR" altLang="en-US" dirty="0" err="1">
                <a:sym typeface="Wingdings" panose="05000000000000000000" pitchFamily="2" charset="2"/>
              </a:rPr>
              <a:t>니</a:t>
            </a:r>
            <a:r>
              <a:rPr lang="ko-KR" altLang="en-US" dirty="0" err="1" smtClean="0">
                <a:sym typeface="Wingdings" panose="05000000000000000000" pitchFamily="2" charset="2"/>
              </a:rPr>
              <a:t>어</a:t>
            </a:r>
            <a:r>
              <a:rPr lang="ko-KR" altLang="en-US" dirty="0" smtClean="0">
                <a:sym typeface="Wingdings" panose="05000000000000000000" pitchFamily="2" charset="2"/>
              </a:rPr>
              <a:t>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안쪽 </a:t>
            </a:r>
            <a:r>
              <a:rPr lang="ko-KR" altLang="en-US" dirty="0" err="1" smtClean="0">
                <a:sym typeface="Wingdings" panose="05000000000000000000" pitchFamily="2" charset="2"/>
              </a:rPr>
              <a:t>리니어</a:t>
            </a:r>
            <a:r>
              <a:rPr lang="ko-KR" altLang="en-US" dirty="0" smtClean="0">
                <a:sym typeface="Wingdings" panose="05000000000000000000" pitchFamily="2" charset="2"/>
              </a:rPr>
              <a:t>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R.layout.sub1.container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</a:t>
            </a:r>
            <a:r>
              <a:rPr lang="ko-KR" altLang="en-US" dirty="0" err="1" smtClean="0">
                <a:sym typeface="Wingdings" panose="05000000000000000000" pitchFamily="2" charset="2"/>
              </a:rPr>
              <a:t>리니어</a:t>
            </a:r>
            <a:r>
              <a:rPr lang="ko-KR" altLang="en-US" dirty="0" smtClean="0">
                <a:sym typeface="Wingdings" panose="05000000000000000000" pitchFamily="2" charset="2"/>
              </a:rPr>
              <a:t>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sub1.xml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마지막으로 앱이 </a:t>
            </a:r>
            <a:r>
              <a:rPr lang="ko-KR" altLang="en-US" dirty="0" smtClean="0">
                <a:sym typeface="Wingdings" panose="05000000000000000000" pitchFamily="2" charset="2"/>
              </a:rPr>
              <a:t>실행되었을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화면이 아니라 프로젝트에 새로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MenuActivity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값들을 아래와 같이 모두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3068960"/>
            <a:ext cx="107554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&lt;</a:t>
            </a:r>
            <a:r>
              <a:rPr lang="en-US" altLang="ko-KR" dirty="0">
                <a:latin typeface="Consolas" panose="020B0609020204030204" pitchFamily="49" charset="0"/>
              </a:rPr>
              <a:t>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=".</a:t>
            </a:r>
            <a:r>
              <a:rPr lang="en-US" altLang="ko-KR" b="1" dirty="0">
                <a:latin typeface="Consolas" panose="020B0609020204030204" pitchFamily="49" charset="0"/>
              </a:rPr>
              <a:t>MainActivity</a:t>
            </a:r>
            <a:r>
              <a:rPr lang="en-US" altLang="ko-KR" dirty="0">
                <a:latin typeface="Consolas" panose="020B0609020204030204" pitchFamily="49" charset="0"/>
              </a:rPr>
              <a:t>"&gt;&lt;/activity&gt;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=".</a:t>
            </a:r>
            <a:r>
              <a:rPr lang="en-US" altLang="ko-KR" b="1" dirty="0" err="1">
                <a:latin typeface="Consolas" panose="020B0609020204030204" pitchFamily="49" charset="0"/>
              </a:rPr>
              <a:t>MenuActivity</a:t>
            </a:r>
            <a:r>
              <a:rPr lang="en-US" altLang="ko-KR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&lt;/activity&gt;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방법을 사용하거나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호출하여 참조할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658" y="813526"/>
            <a:ext cx="2194965" cy="4343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10" y="820860"/>
            <a:ext cx="2168166" cy="43363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77181" y="4555387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ym typeface="Wingdings" panose="05000000000000000000" pitchFamily="2" charset="2"/>
              </a:rPr>
              <a:t>부분 레이아웃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(sub1.xml)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815405" y="4555387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부분 레이아웃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(sub1.xml)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5374957"/>
            <a:ext cx="7661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contxt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2195572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en-US" altLang="ko-KR" dirty="0" smtClean="0">
                <a:sym typeface="Wingdings" panose="05000000000000000000" pitchFamily="2" charset="2"/>
              </a:rPr>
              <a:t>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앞의 실습에서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 smtClean="0">
                <a:sym typeface="Wingdings" panose="05000000000000000000" pitchFamily="2" charset="2"/>
              </a:rPr>
              <a:t>라는 태그를 본 적이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ko-KR" altLang="en-US" dirty="0" smtClean="0">
                <a:sym typeface="Wingdings" panose="05000000000000000000" pitchFamily="2" charset="2"/>
              </a:rPr>
              <a:t>구성 요소도 </a:t>
            </a:r>
            <a:r>
              <a:rPr lang="ko-KR" altLang="en-US" dirty="0" smtClean="0">
                <a:sym typeface="Wingdings" panose="05000000000000000000" pitchFamily="2" charset="2"/>
              </a:rPr>
              <a:t>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</a:t>
            </a:r>
            <a:r>
              <a:rPr lang="ko-KR" altLang="en-US" dirty="0" smtClean="0">
                <a:sym typeface="Wingdings" panose="05000000000000000000" pitchFamily="2" charset="2"/>
              </a:rPr>
              <a:t>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 때 자동으로 만들어지는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외에 또 다른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추가하고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activities </a:t>
            </a:r>
            <a:r>
              <a:rPr lang="ko-KR" altLang="en-US" dirty="0" smtClean="0">
                <a:sym typeface="Wingdings" panose="05000000000000000000" pitchFamily="2" charset="2"/>
              </a:rPr>
              <a:t>간에 전환하는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SampleIntent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새로운 프로젝트를 </a:t>
            </a:r>
            <a:r>
              <a:rPr lang="ko-KR" altLang="en-US" dirty="0" smtClean="0">
                <a:sym typeface="Wingdings" panose="05000000000000000000" pitchFamily="2" charset="2"/>
              </a:rPr>
              <a:t>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왼쪽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우클릭한</a:t>
            </a:r>
            <a:r>
              <a:rPr lang="ko-KR" altLang="en-US" dirty="0" smtClean="0">
                <a:sym typeface="Wingdings" panose="05000000000000000000" pitchFamily="2" charset="2"/>
              </a:rPr>
              <a:t>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생성을 위한 대화상자를 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MenuActivity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</a:t>
            </a:r>
            <a:r>
              <a:rPr lang="ko-KR" altLang="en-US" dirty="0" err="1" smtClean="0">
                <a:sym typeface="Wingdings" panose="05000000000000000000" pitchFamily="2" charset="2"/>
              </a:rPr>
              <a:t>샤퍄쇼</a:t>
            </a:r>
            <a:r>
              <a:rPr lang="en-US" altLang="ko-KR" dirty="0" smtClean="0">
                <a:sym typeface="Wingdings" panose="05000000000000000000" pitchFamily="2" charset="2"/>
              </a:rPr>
              <a:t>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파일들이 자동으로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 err="1" smtClean="0">
                <a:sym typeface="Wingdings" panose="05000000000000000000" pitchFamily="2" charset="2"/>
              </a:rPr>
              <a:t>MenuActivity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android:theme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더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279592"/>
            <a:ext cx="7489717" cy="248322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569099" y="5260558"/>
            <a:ext cx="5256584" cy="616714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74660" y="5237224"/>
            <a:ext cx="72648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 bug?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7108942" y="5375724"/>
            <a:ext cx="5657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화면의 제목을 설정할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android:theme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ko-KR" altLang="en-US" dirty="0" smtClean="0">
                <a:sym typeface="Wingdings" panose="05000000000000000000" pitchFamily="2" charset="2"/>
              </a:rPr>
              <a:t>테마를 </a:t>
            </a:r>
            <a:r>
              <a:rPr lang="ko-KR" altLang="en-US" dirty="0" smtClean="0">
                <a:sym typeface="Wingdings" panose="05000000000000000000" pitchFamily="2" charset="2"/>
              </a:rPr>
              <a:t>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android:theme</a:t>
            </a:r>
            <a:r>
              <a:rPr lang="en-US" altLang="ko-KR" dirty="0" smtClean="0">
                <a:sym typeface="Wingdings" panose="05000000000000000000" pitchFamily="2" charset="2"/>
              </a:rPr>
              <a:t>="@style/</a:t>
            </a:r>
            <a:r>
              <a:rPr lang="en-US" altLang="ko-KR" dirty="0" err="1" smtClean="0">
                <a:sym typeface="Wingdings" panose="05000000000000000000" pitchFamily="2" charset="2"/>
              </a:rPr>
              <a:t>Theme.AppCompat.Dialog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 액티비티가 대화 상자로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추가했으니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버튼 하나를 화면 가운데에 추가하고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라고 수정하세요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화면을 새 액티비티 화면인 것을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원래의 메인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돌아가게 하려는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 클릭을 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돌아가도록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33056"/>
            <a:ext cx="11389591" cy="21602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35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 클릭을 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돌아가도록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R.layout.activity_menu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intent.putExtra("name", "mike");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b="1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24192" y="2924944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버튼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1" y="3688923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0" y="4267090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0" y="4629815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735960" y="2636912"/>
            <a:ext cx="406546" cy="441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36026" y="2468742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007769" y="4603531"/>
            <a:ext cx="7183" cy="234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67608" y="4837596"/>
            <a:ext cx="442666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activit</a:t>
            </a:r>
            <a:r>
              <a:rPr lang="ko-KR" altLang="en-US" sz="1400" dirty="0" smtClean="0">
                <a:sym typeface="Wingdings" panose="05000000000000000000" pitchFamily="2" charset="2"/>
              </a:rPr>
              <a:t>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sz="1400" dirty="0" smtClean="0">
                <a:sym typeface="Wingdings" panose="05000000000000000000" pitchFamily="2" charset="2"/>
              </a:rPr>
              <a:t>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766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수정하기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앞에서 만든 메뉴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띄우기 위해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열어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 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060848"/>
            <a:ext cx="7666384" cy="18060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09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ym typeface="Wingdings" panose="05000000000000000000" pitchFamily="2" charset="2"/>
              </a:rPr>
              <a:t>코딩하기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메뉴 화면 띄우기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메뉴 화면을 띄우는 코딩을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int REQUEST_CODE_MENU = 101;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intent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startActivityForResult</a:t>
            </a:r>
            <a:r>
              <a:rPr lang="en-US" altLang="ko-KR" sz="1600" dirty="0">
                <a:latin typeface="Consolas" panose="020B0609020204030204" pitchFamily="49" charset="0"/>
              </a:rPr>
              <a:t>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4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빠졌나요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메뉴화면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화면이 나오고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637255"/>
            <a:ext cx="2439892" cy="4845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08" y="1635432"/>
            <a:ext cx="2403211" cy="484581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303912" y="400506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5303912" y="4425219"/>
            <a:ext cx="288032" cy="312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3429000"/>
            <a:ext cx="864096" cy="330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44272" y="3112623"/>
            <a:ext cx="3315042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[</a:t>
            </a:r>
            <a:r>
              <a:rPr lang="ko-KR" altLang="en-US" sz="1600" dirty="0" smtClean="0"/>
              <a:t>메뉴 액티비티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대화상자가 보이지 않고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돌아가기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버튼만 보인다면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어디에 오류가 있을까요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012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빠졌나요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메뉴화면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화면이 나오고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637255"/>
            <a:ext cx="2439892" cy="4845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08" y="1635432"/>
            <a:ext cx="2403211" cy="484581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303912" y="400506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5303912" y="4425219"/>
            <a:ext cx="288032" cy="312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3429000"/>
            <a:ext cx="864096" cy="330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44272" y="3112623"/>
            <a:ext cx="3315042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[</a:t>
            </a:r>
            <a:r>
              <a:rPr lang="ko-KR" altLang="en-US" sz="1600" dirty="0" smtClean="0"/>
              <a:t>메뉴 액티비티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대화상자가 보이지 않고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돌아가기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버튼만 보인다면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어디에 오류가 있을까요</a:t>
            </a:r>
            <a:r>
              <a:rPr lang="en-US" altLang="ko-KR" sz="1600" dirty="0" smtClean="0"/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44271" y="4075911"/>
            <a:ext cx="3315042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AndroidManifest.xml </a:t>
            </a:r>
          </a:p>
        </p:txBody>
      </p:sp>
    </p:spTree>
    <p:extLst>
      <p:ext uri="{BB962C8B-B14F-4D97-AF65-F5344CB8AC3E}">
        <p14:creationId xmlns:p14="http://schemas.microsoft.com/office/powerpoint/2010/main" val="143985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Debugging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 구문의 끝에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extra "&gt;" </a:t>
            </a:r>
            <a:r>
              <a:rPr lang="ko-KR" altLang="en-US" b="1" dirty="0" smtClean="0">
                <a:sym typeface="Wingdings" panose="05000000000000000000" pitchFamily="2" charset="2"/>
              </a:rPr>
              <a:t>를 삭제하십시오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&lt;activity </a:t>
            </a:r>
            <a:r>
              <a:rPr lang="en-US" altLang="ko-KR" dirty="0" err="1">
                <a:sym typeface="Wingdings" panose="05000000000000000000" pitchFamily="2" charset="2"/>
              </a:rPr>
              <a:t>android:name</a:t>
            </a:r>
            <a:r>
              <a:rPr lang="en-US" altLang="ko-KR" dirty="0">
                <a:sym typeface="Wingdings" panose="05000000000000000000" pitchFamily="2" charset="2"/>
              </a:rPr>
              <a:t>=".</a:t>
            </a:r>
            <a:r>
              <a:rPr lang="en-US" altLang="ko-KR" dirty="0" err="1">
                <a:sym typeface="Wingdings" panose="05000000000000000000" pitchFamily="2" charset="2"/>
              </a:rPr>
              <a:t>MenuActivity</a:t>
            </a:r>
            <a:r>
              <a:rPr lang="en-US" altLang="ko-KR" dirty="0" smtClean="0">
                <a:sym typeface="Wingdings" panose="05000000000000000000" pitchFamily="2" charset="2"/>
              </a:rPr>
              <a:t>" &gt;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050345"/>
            <a:ext cx="7948041" cy="263518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359696" y="5085184"/>
            <a:ext cx="5328592" cy="720080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68408" y="5260558"/>
            <a:ext cx="99578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 bug?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8832304" y="5445224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1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빠졌나요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MenuActivity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처리하기 </a:t>
            </a:r>
            <a:r>
              <a:rPr lang="ko-KR" altLang="en-US" dirty="0" smtClean="0">
                <a:sym typeface="Wingdings" panose="05000000000000000000" pitchFamily="2" charset="2"/>
              </a:rPr>
              <a:t>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</a:t>
            </a:r>
            <a:r>
              <a:rPr lang="en-US" altLang="ko-KR" dirty="0" smtClean="0">
                <a:sym typeface="Wingdings" panose="05000000000000000000" pitchFamily="2" charset="2"/>
              </a:rPr>
              <a:t> Override Methods 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80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</a:t>
            </a:r>
            <a:r>
              <a:rPr lang="ko-KR" altLang="en-US" dirty="0" smtClean="0">
                <a:sym typeface="Wingdings" panose="05000000000000000000" pitchFamily="2" charset="2"/>
              </a:rPr>
              <a:t>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</a:t>
            </a:r>
            <a:r>
              <a:rPr lang="ko-KR" altLang="en-US" dirty="0" smtClean="0">
                <a:sym typeface="Wingdings" panose="05000000000000000000" pitchFamily="2" charset="2"/>
              </a:rPr>
              <a:t>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en-US" altLang="ko-KR" dirty="0" smtClean="0">
                <a:sym typeface="Wingdings" panose="05000000000000000000" pitchFamily="2" charset="2"/>
              </a:rPr>
              <a:t>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"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latin typeface="Consolas" panose="020B0609020204030204" pitchFamily="49" charset="0"/>
              </a:rPr>
              <a:t> 호출됨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요청 코드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ko-KR" altLang="en-US" sz="1600" dirty="0">
                <a:latin typeface="Consolas" panose="020B0609020204030204" pitchFamily="49" charset="0"/>
              </a:rPr>
              <a:t>결과 코드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name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"</a:t>
            </a:r>
            <a:r>
              <a:rPr lang="ko-KR" altLang="en-US" sz="1600" dirty="0">
                <a:latin typeface="Consolas" panose="020B0609020204030204" pitchFamily="49" charset="0"/>
              </a:rPr>
              <a:t>응답으로 전달된 </a:t>
            </a:r>
            <a:r>
              <a:rPr lang="en-US" altLang="ko-KR" sz="1600" dirty="0">
                <a:latin typeface="Consolas" panose="020B0609020204030204" pitchFamily="49" charset="0"/>
              </a:rPr>
              <a:t>name : " + name,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385863" y="290932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791502" y="291467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585" y="1049160"/>
            <a:ext cx="3033023" cy="52582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62" y="1049160"/>
            <a:ext cx="3055885" cy="52734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912" y="1046867"/>
            <a:ext cx="3063505" cy="524301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9120336" y="5085184"/>
            <a:ext cx="5760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2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Were you able to see the first toast message? Is this a bug?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"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latin typeface="Consolas" panose="020B0609020204030204" pitchFamily="49" charset="0"/>
              </a:rPr>
              <a:t> 호출됨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요청 코드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ko-KR" altLang="en-US" sz="1600" dirty="0">
                <a:latin typeface="Consolas" panose="020B0609020204030204" pitchFamily="49" charset="0"/>
              </a:rPr>
              <a:t>결과 코드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name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("name");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"</a:t>
            </a:r>
            <a:r>
              <a:rPr lang="ko-KR" altLang="en-US" sz="1600" dirty="0">
                <a:latin typeface="Consolas" panose="020B0609020204030204" pitchFamily="49" charset="0"/>
              </a:rPr>
              <a:t>응답으로 전달된 </a:t>
            </a:r>
            <a:r>
              <a:rPr lang="en-US" altLang="ko-KR" sz="1600" dirty="0">
                <a:latin typeface="Consolas" panose="020B0609020204030204" pitchFamily="49" charset="0"/>
              </a:rPr>
              <a:t>name : " + name,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5301208"/>
            <a:ext cx="9819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Were you able to see </a:t>
            </a:r>
            <a:r>
              <a:rPr lang="en-US" altLang="ko-KR" dirty="0" smtClean="0"/>
              <a:t>two </a:t>
            </a:r>
            <a:r>
              <a:rPr lang="en-US" altLang="ko-KR" dirty="0" smtClean="0"/>
              <a:t>toast messages?</a:t>
            </a:r>
          </a:p>
          <a:p>
            <a:r>
              <a:rPr lang="en-US" altLang="ko-KR" dirty="0" smtClean="0"/>
              <a:t>Probably not. Debug it such that we can see two messages after 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Place a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to display them in two lines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 a </a:t>
            </a:r>
            <a:r>
              <a:rPr lang="en-US" altLang="ko-KR" dirty="0" err="1" smtClean="0"/>
              <a:t>snackbar</a:t>
            </a:r>
            <a:r>
              <a:rPr lang="en-US" altLang="ko-KR" dirty="0" smtClean="0"/>
              <a:t> to display one of them.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81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</a:t>
            </a:r>
            <a:r>
              <a:rPr lang="ko-KR" altLang="en-US" dirty="0" smtClean="0">
                <a:sym typeface="Wingdings" panose="05000000000000000000" pitchFamily="2" charset="2"/>
              </a:rPr>
              <a:t>연결한다는 것을 알 </a:t>
            </a:r>
            <a:r>
              <a:rPr lang="ko-KR" altLang="en-US" dirty="0" smtClean="0">
                <a:sym typeface="Wingdings" panose="05000000000000000000" pitchFamily="2" charset="2"/>
              </a:rPr>
              <a:t>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 smtClean="0">
                <a:sym typeface="Wingdings" panose="05000000000000000000" pitchFamily="2" charset="2"/>
              </a:rPr>
              <a:t>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 smtClean="0">
                <a:sym typeface="Wingdings" panose="05000000000000000000" pitchFamily="2" charset="2"/>
              </a:rPr>
              <a:t>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</a:t>
            </a:r>
            <a:r>
              <a:rPr lang="ko-KR" altLang="en-US" dirty="0" smtClean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005702" y="381553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181936"/>
            <a:ext cx="3022178" cy="53135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50" y="1186410"/>
            <a:ext cx="3033023" cy="525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293734" y="5589240"/>
            <a:ext cx="39455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904312" y="3450597"/>
            <a:ext cx="39455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2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화면에 띄울 때 사용되며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서비스를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전송할 때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호출할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인텐트가</a:t>
            </a:r>
            <a:r>
              <a:rPr lang="ko-KR" altLang="en-US" dirty="0" smtClean="0">
                <a:sym typeface="Wingdings" panose="05000000000000000000" pitchFamily="2" charset="2"/>
              </a:rPr>
              <a:t> 인자로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</a:t>
            </a:r>
            <a:r>
              <a:rPr lang="ko-KR" altLang="en-US" dirty="0" smtClean="0">
                <a:sym typeface="Wingdings" panose="05000000000000000000" pitchFamily="2" charset="2"/>
              </a:rPr>
              <a:t>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</a:t>
            </a:r>
            <a:r>
              <a:rPr lang="ko-KR" altLang="en-US" dirty="0" smtClean="0">
                <a:sym typeface="Wingdings" panose="05000000000000000000" pitchFamily="2" charset="2"/>
              </a:rPr>
              <a:t>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</a:t>
            </a:r>
            <a:r>
              <a:rPr lang="ko-KR" altLang="en-US" dirty="0" smtClean="0">
                <a:sym typeface="Wingdings" panose="05000000000000000000" pitchFamily="2" charset="2"/>
              </a:rPr>
              <a:t>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58118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</a:t>
                      </a:r>
                      <a:r>
                        <a:rPr lang="ko-KR" altLang="en-US" sz="1600" dirty="0" err="1" smtClean="0"/>
                        <a:t>전화걸기</a:t>
                      </a:r>
                      <a:r>
                        <a:rPr lang="ko-KR" altLang="en-US" sz="1600" dirty="0" smtClean="0"/>
                        <a:t>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</a:t>
                      </a:r>
                      <a:r>
                        <a:rPr lang="ko-KR" altLang="en-US" sz="1600" dirty="0" err="1" smtClean="0"/>
                        <a:t>전화걸기</a:t>
                      </a:r>
                      <a:r>
                        <a:rPr lang="ko-KR" altLang="en-US" sz="1600" dirty="0" smtClean="0"/>
                        <a:t>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</a:t>
            </a:r>
            <a:r>
              <a:rPr lang="ko-KR" altLang="en-US" dirty="0" smtClean="0">
                <a:sym typeface="Wingdings" panose="05000000000000000000" pitchFamily="2" charset="2"/>
              </a:rPr>
              <a:t>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 smtClean="0">
                <a:sym typeface="Wingdings" panose="05000000000000000000" pitchFamily="2" charset="2"/>
              </a:rPr>
              <a:t>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</a:t>
            </a:r>
            <a:r>
              <a:rPr lang="en-US" altLang="ko-KR" dirty="0" smtClean="0">
                <a:sym typeface="Wingdings" panose="05000000000000000000" pitchFamily="2" charset="2"/>
              </a:rPr>
              <a:t>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</a:t>
            </a:r>
            <a:r>
              <a:rPr lang="en-US" altLang="ko-KR" dirty="0" smtClean="0">
                <a:sym typeface="Wingdings" panose="05000000000000000000" pitchFamily="2" charset="2"/>
              </a:rPr>
              <a:t>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</a:t>
            </a:r>
            <a:r>
              <a:rPr lang="en-US" altLang="ko-KR" dirty="0" smtClean="0">
                <a:sym typeface="Wingdings" panose="05000000000000000000" pitchFamily="2" charset="2"/>
              </a:rPr>
              <a:t>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지정하여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대상을 확실히 알 수 있는 </a:t>
            </a:r>
            <a:r>
              <a:rPr lang="ko-KR" altLang="en-US" dirty="0" smtClean="0">
                <a:sym typeface="Wingdings" panose="05000000000000000000" pitchFamily="2" charset="2"/>
              </a:rPr>
              <a:t>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띄우는 경우와 컴포넌트 이름을 이용해 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SampleCallIntent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callIntent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들어있던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(EditText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하나와 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887694"/>
            <a:ext cx="8208912" cy="26088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3212976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4453547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50636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5440815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869160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5157193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700808"/>
            <a:ext cx="2262920" cy="45577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4" y="1700809"/>
            <a:ext cx="2241709" cy="45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뛰우가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MenuActivity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디시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MenuActivity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76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com.example.samplecallintent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com.example.samplecallintent.MenuActivity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삭제한 후 버튼 하나를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637246"/>
            <a:ext cx="1136585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Toast.makeText(</a:t>
            </a:r>
            <a:r>
              <a:rPr lang="en-US" altLang="ko-KR" dirty="0" err="1" smtClean="0">
                <a:latin typeface="Consolas" panose="020B0609020204030204" pitchFamily="49" charset="0"/>
              </a:rPr>
              <a:t>getApplicationContext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smtClean="0">
                <a:latin typeface="Consolas" panose="020B0609020204030204" pitchFamily="49" charset="0"/>
              </a:rPr>
              <a:t>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833" y="836712"/>
            <a:ext cx="2165456" cy="4392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477" y="836712"/>
            <a:ext cx="2170767" cy="439248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758002" y="326065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343578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366662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34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dirty="0" smtClean="0"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액티비티르</a:t>
            </a:r>
            <a:r>
              <a:rPr lang="ko-KR" altLang="en-US" dirty="0" smtClean="0">
                <a:sym typeface="Wingdings" panose="05000000000000000000" pitchFamily="2" charset="2"/>
              </a:rPr>
              <a:t> 다시 띄울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액티비티 스택에 추가되지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번들</a:t>
            </a:r>
            <a:r>
              <a:rPr lang="en-US" altLang="ko-KR" dirty="0" smtClean="0">
                <a:sym typeface="Wingdings" panose="05000000000000000000" pitchFamily="2" charset="2"/>
              </a:rPr>
              <a:t>(Bundle) </a:t>
            </a:r>
            <a:r>
              <a:rPr lang="ko-KR" altLang="en-US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getOOOExtra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name, </a:t>
            </a:r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dirty="0" err="1" smtClean="0">
                <a:sym typeface="Wingdings" panose="05000000000000000000" pitchFamily="2" charset="2"/>
              </a:rPr>
              <a:t>oolean</a:t>
            </a:r>
            <a:r>
              <a:rPr lang="en-US" altLang="ko-KR" dirty="0" smtClean="0">
                <a:sym typeface="Wingdings" panose="05000000000000000000" pitchFamily="2" charset="2"/>
              </a:rPr>
              <a:t>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getIntExtra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dirty="0" err="1" smtClean="0">
                <a:sym typeface="Wingdings" panose="05000000000000000000" pitchFamily="2" charset="2"/>
              </a:rPr>
              <a:t>oolean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getBooleanExtra</a:t>
            </a:r>
            <a:r>
              <a:rPr lang="en-US" altLang="ko-KR" dirty="0" smtClean="0">
                <a:sym typeface="Wingdings" panose="05000000000000000000" pitchFamily="2" charset="2"/>
              </a:rPr>
              <a:t>(String name, </a:t>
            </a:r>
            <a:r>
              <a:rPr lang="en-US" altLang="ko-KR" dirty="0" err="1" smtClean="0">
                <a:sym typeface="Wingdings" panose="05000000000000000000" pitchFamily="2" charset="2"/>
              </a:rPr>
              <a:t>boolean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81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아니라 객체</a:t>
            </a:r>
            <a:r>
              <a:rPr lang="en-US" altLang="ko-KR" dirty="0" smtClean="0">
                <a:sym typeface="Wingdings" panose="05000000000000000000" pitchFamily="2" charset="2"/>
              </a:rPr>
              <a:t>(Object)</a:t>
            </a:r>
            <a:r>
              <a:rPr lang="ko-KR" altLang="en-US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사용하여 객체를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상수를 만들어야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 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새로운 객체를 정의하고 그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넣어 전달하는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SampeParcelable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버튼에 보이는 글자는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버튼을 클릭하면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자료형으로</a:t>
            </a:r>
            <a:r>
              <a:rPr lang="ko-KR" altLang="en-US" dirty="0" smtClean="0">
                <a:sym typeface="Wingdings" panose="05000000000000000000" pitchFamily="2" charset="2"/>
              </a:rPr>
              <a:t> 된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넣어 메뉴 화면에 전달하는 코드를 작성하려고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하나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눌러 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추가할 수 있는 대화상자를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새 액티비티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MemuActivity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수정하고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이 프로젝트에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메인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클릭하여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자료형으로</a:t>
            </a:r>
            <a:r>
              <a:rPr lang="ko-KR" altLang="en-US" dirty="0" smtClean="0">
                <a:sym typeface="Wingdings" panose="05000000000000000000" pitchFamily="2" charset="2"/>
              </a:rPr>
              <a:t> 된 객체를 메뉴 화면에 전달하려면 먼저 클래스를 정의해야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app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[java  </a:t>
            </a:r>
            <a:r>
              <a:rPr lang="ko-KR" altLang="en-US" dirty="0" smtClean="0">
                <a:sym typeface="Wingdings" panose="05000000000000000000" pitchFamily="2" charset="2"/>
              </a:rPr>
              <a:t>패키지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sampleparcelable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새로운 클래스를 만들 수 있는 </a:t>
            </a:r>
            <a:r>
              <a:rPr lang="en-US" altLang="ko-KR" dirty="0" smtClean="0">
                <a:sym typeface="Wingdings" panose="05000000000000000000" pitchFamily="2" charset="2"/>
              </a:rPr>
              <a:t>[Create New Class] </a:t>
            </a:r>
            <a:r>
              <a:rPr lang="ko-KR" altLang="en-US" dirty="0" smtClean="0">
                <a:sym typeface="Wingdings" panose="05000000000000000000" pitchFamily="2" charset="2"/>
              </a:rPr>
              <a:t>대화상자를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Name: SimpleData, Interface: Parcelable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Parcelable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 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패키지가 보일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이것을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하면 새로운 클래스 파일이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b="1" dirty="0" smtClean="0">
                <a:sym typeface="Wingdings" panose="05000000000000000000" pitchFamily="2" charset="2"/>
              </a:rPr>
              <a:t>SimpleData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SimpleData </a:t>
            </a:r>
            <a:r>
              <a:rPr lang="ko-KR" altLang="en-US" dirty="0">
                <a:sym typeface="Wingdings" panose="05000000000000000000" pitchFamily="2" charset="2"/>
              </a:rPr>
              <a:t>클래스는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구현하므로 </a:t>
            </a:r>
            <a:r>
              <a:rPr lang="en-US" altLang="ko-KR" dirty="0">
                <a:sym typeface="Wingdings" panose="05000000000000000000" pitchFamily="2" charset="2"/>
              </a:rPr>
              <a:t>implements Parcelable</a:t>
            </a:r>
            <a:r>
              <a:rPr lang="ko-KR" altLang="en-US" dirty="0">
                <a:sym typeface="Wingdings" panose="05000000000000000000" pitchFamily="2" charset="2"/>
              </a:rPr>
              <a:t>가 추가 되었습니다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것은 반드시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필수적으로 요구하는 두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클래스 이름에 빨간 줄이 표시된 곳에서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나오는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[Override methods …]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이를 두 번 반복하여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Ctrl</a:t>
            </a:r>
            <a:r>
              <a:rPr lang="ko-KR" altLang="en-US" dirty="0" smtClean="0">
                <a:sym typeface="Wingdings" panose="05000000000000000000" pitchFamily="2" charset="2"/>
              </a:rPr>
              <a:t>를 눌러서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두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선택하여 한번에 발생할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생성자도</a:t>
            </a:r>
            <a:r>
              <a:rPr lang="ko-KR" altLang="en-US" dirty="0" smtClean="0">
                <a:sym typeface="Wingdings" panose="05000000000000000000" pitchFamily="2" charset="2"/>
              </a:rPr>
              <a:t> 비슷한 방법으로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나머지 코드도 다음과 같이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28800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com.example.sampleparcelable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android.os.Parcelable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59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ym typeface="Wingdings" panose="05000000000000000000" pitchFamily="2" charset="2"/>
              </a:rPr>
              <a:t>SimpleData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SimpleData implements Parcelable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SimpleData(int </a:t>
            </a:r>
            <a:r>
              <a:rPr lang="en-US" altLang="ko-KR" sz="1600" dirty="0" err="1"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,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number = </a:t>
            </a:r>
            <a:r>
              <a:rPr lang="en-US" altLang="ko-KR" sz="1600" dirty="0" err="1"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SimpleData(Parcel </a:t>
            </a:r>
            <a:r>
              <a:rPr lang="en-US" altLang="ko-KR" sz="1600" dirty="0" err="1"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number = </a:t>
            </a:r>
            <a:r>
              <a:rPr lang="en-US" altLang="ko-KR" sz="16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Parcelable.Creator CREATOR = new Parcelable.Creator()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SimpleData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SimpleData(in);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SimpleData[]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ym typeface="Wingdings" panose="05000000000000000000" pitchFamily="2" charset="2"/>
              </a:rPr>
              <a:t>SimpleData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>
                <a:latin typeface="Consolas" panose="020B0609020204030204" pitchFamily="49" charset="0"/>
              </a:rPr>
              <a:t>dest</a:t>
            </a:r>
            <a:r>
              <a:rPr lang="en-US" altLang="ko-KR" sz="1600" dirty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dest.writeInt</a:t>
            </a:r>
            <a:r>
              <a:rPr lang="en-US" altLang="ko-KR" sz="1600" dirty="0">
                <a:latin typeface="Consolas" panose="020B0609020204030204" pitchFamily="49" charset="0"/>
              </a:rPr>
              <a:t>(number);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dest.writeString</a:t>
            </a:r>
            <a:r>
              <a:rPr lang="en-US" altLang="ko-KR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smtClean="0">
                <a:sym typeface="Wingdings" panose="05000000000000000000" pitchFamily="2" charset="2"/>
              </a:rPr>
              <a:t>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</a:t>
            </a:r>
            <a:r>
              <a:rPr lang="ko-KR" altLang="en-US" dirty="0" smtClean="0">
                <a:sym typeface="Wingdings" panose="05000000000000000000" pitchFamily="2" charset="2"/>
              </a:rPr>
              <a:t>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3212976"/>
            <a:ext cx="1648108" cy="3269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244" y="3212976"/>
            <a:ext cx="1627032" cy="32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SimpleData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>
                <a:sym typeface="Wingdings" panose="05000000000000000000" pitchFamily="2" charset="2"/>
              </a:rPr>
              <a:t>SimpleData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받게 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경우에는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이용해 데이터를 읽어 들입니다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있으면 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SimpleData()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메뉴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객체에는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KEY_SIMPLE_DATA = "data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R.layout.activity_menu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SimpleData data 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SimpleData(1000, </a:t>
            </a:r>
            <a:r>
              <a:rPr lang="en-US" altLang="ko-KR" sz="1600" dirty="0">
                <a:latin typeface="Consolas" panose="020B0609020204030204" pitchFamily="49" charset="0"/>
              </a:rPr>
              <a:t>"Hello Android");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intent.putExtra(KEY_SIMPLE_DATA, data);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직선 화살표 연결선 6"/>
          <p:cNvCxnSpPr>
            <a:stCxn id="8" idx="1"/>
          </p:cNvCxnSpPr>
          <p:nvPr/>
        </p:nvCxnSpPr>
        <p:spPr>
          <a:xfrm flipH="1" flipV="1">
            <a:off x="8544272" y="4996461"/>
            <a:ext cx="348627" cy="6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892899" y="4797152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1000, "Hello Android"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메뉴 화면 수정 </a:t>
            </a:r>
            <a:r>
              <a:rPr lang="en-US" altLang="ko-KR" dirty="0" smtClean="0">
                <a:sym typeface="Wingdings" panose="05000000000000000000" pitchFamily="2" charset="2"/>
              </a:rPr>
              <a:t>activity_menu.xml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메뉴 액티비티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파일인 </a:t>
            </a:r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하나와 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전달받은 데이터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b="1" dirty="0">
                <a:sym typeface="Wingdings" panose="05000000000000000000" pitchFamily="2" charset="2"/>
              </a:rPr>
              <a:t>돌아가기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코드가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KEY_SIMPLE_DATA = "data";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R.layout.activity_menu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intent.putExtra("name", "mike");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 코드가 더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코드가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구하기 위해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getExtras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호출하여 번들 객체를 구했습니다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getOOO</a:t>
            </a:r>
            <a:r>
              <a:rPr lang="ko-KR" altLang="en-US" dirty="0" smtClean="0">
                <a:sym typeface="Wingdings" panose="05000000000000000000" pitchFamily="2" charset="2"/>
              </a:rPr>
              <a:t>형태의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사용하거나 번들 객체를 참조하지 말고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객체에 정의되어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getOOOExtra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형태의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사용해도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번들 객체 안에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객체가 들어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getParcelable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객체를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전달 받은 데이터를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1521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SimpleData data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>
                <a:latin typeface="Consolas" panose="020B0609020204030204" pitchFamily="49" charset="0"/>
              </a:rPr>
              <a:t>(KEY_SIMPLE_DATA);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전달받은 데이터</a:t>
            </a:r>
            <a:r>
              <a:rPr lang="en-US" altLang="ko-KR" sz="1600" dirty="0">
                <a:latin typeface="Consolas" panose="020B0609020204030204" pitchFamily="49" charset="0"/>
              </a:rPr>
              <a:t>\</a:t>
            </a:r>
            <a:r>
              <a:rPr lang="en-US" altLang="ko-KR" sz="1600" dirty="0" err="1">
                <a:latin typeface="Consolas" panose="020B0609020204030204" pitchFamily="49" charset="0"/>
              </a:rPr>
              <a:t>nNumber</a:t>
            </a:r>
            <a:r>
              <a:rPr lang="en-US" altLang="ko-KR" sz="1600" dirty="0">
                <a:latin typeface="Consolas" panose="020B0609020204030204" pitchFamily="49" charset="0"/>
              </a:rPr>
              <a:t>: "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data.number</a:t>
            </a:r>
            <a:r>
              <a:rPr lang="en-US" altLang="ko-KR" sz="1600" dirty="0">
                <a:latin typeface="Consolas" panose="020B0609020204030204" pitchFamily="49" charset="0"/>
              </a:rPr>
              <a:t> + "\</a:t>
            </a:r>
            <a:r>
              <a:rPr lang="en-US" altLang="ko-KR" sz="1600" dirty="0" err="1">
                <a:latin typeface="Consolas" panose="020B0609020204030204" pitchFamily="49" charset="0"/>
              </a:rPr>
              <a:t>nMessage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data.message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16956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코드가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12" y="1546144"/>
            <a:ext cx="2468774" cy="497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64" y="1494925"/>
            <a:ext cx="2431313" cy="49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Quiz </a:t>
            </a: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화면 띄우기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돌아가야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어디가 문제일까요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Debugging</a:t>
            </a:r>
            <a:r>
              <a:rPr lang="ko-KR" altLang="en-US" dirty="0" smtClean="0">
                <a:sym typeface="Wingdings" panose="05000000000000000000" pitchFamily="2" charset="2"/>
              </a:rPr>
              <a:t>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12" y="1546144"/>
            <a:ext cx="2468774" cy="497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64" y="1494925"/>
            <a:ext cx="2431313" cy="49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8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MenuActivity.java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코드가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KEY_SIMPLE_DATA = "data";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R.layout.activity_menu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intent.putExtra("name", "mike");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 코드가 더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저장해두기</a:t>
            </a:r>
            <a:r>
              <a:rPr lang="ko-KR" altLang="en-US" dirty="0" smtClean="0">
                <a:sym typeface="Wingdings" panose="05000000000000000000" pitchFamily="2" charset="2"/>
              </a:rPr>
              <a:t>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여러분의 앱에서 전화 앱의 화면을 띄우지 않고 전화 앱을 따로 실행시키면 전화 앱의 태스크는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SampleTask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30sp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 아래에 버튼을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띄울 수 있도록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45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수정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49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</a:t>
            </a:r>
            <a:r>
              <a:rPr lang="ko-KR" altLang="en-US" dirty="0" smtClean="0">
                <a:sym typeface="Wingdings" panose="05000000000000000000" pitchFamily="2" charset="2"/>
              </a:rPr>
              <a:t>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</a:t>
            </a:r>
            <a:r>
              <a:rPr lang="ko-KR" altLang="en-US" dirty="0" smtClean="0">
                <a:sym typeface="Wingdings" panose="05000000000000000000" pitchFamily="2" charset="2"/>
              </a:rPr>
              <a:t>시스템서비스로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ko-KR" altLang="en-US" dirty="0" smtClean="0">
                <a:sym typeface="Wingdings" panose="05000000000000000000" pitchFamily="2" charset="2"/>
              </a:rPr>
              <a:t>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첫 화면이 반복해서 떠야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[Back]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6" y="2117525"/>
            <a:ext cx="2203750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 한 실습은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등록하는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 그 값을 </a:t>
            </a:r>
            <a:r>
              <a:rPr lang="en-US" altLang="ko-KR" dirty="0" smtClean="0">
                <a:sym typeface="Wingdings" panose="05000000000000000000" pitchFamily="2" charset="2"/>
              </a:rPr>
              <a:t>standard </a:t>
            </a:r>
            <a:r>
              <a:rPr lang="ko-KR" altLang="en-US" dirty="0" smtClean="0">
                <a:sym typeface="Wingdings" panose="05000000000000000000" pitchFamily="2" charset="2"/>
              </a:rPr>
              <a:t>로 한 것과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태스크는 새로운 화면을 차례대로 스택에 넣어서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6" y="2117525"/>
            <a:ext cx="2203750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이번에는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[Back]</a:t>
            </a:r>
            <a:r>
              <a:rPr lang="ko-KR" altLang="en-US" dirty="0" smtClean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결국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경우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6" y="2117525"/>
            <a:ext cx="2203750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7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여러분이 만든 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롹인하기</a:t>
            </a:r>
            <a:r>
              <a:rPr lang="ko-KR" altLang="en-US" dirty="0" smtClean="0">
                <a:sym typeface="Wingdings" panose="05000000000000000000" pitchFamily="2" charset="2"/>
              </a:rPr>
              <a:t>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택스트뷰에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메인 화면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버튼을 추가하여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액티비티의 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메뉴 액티비티에는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은 여러 번 실습한 내용입니다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메인 화면의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띄우면 메인 액티비티는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MenuActivity.java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R.layout.activity_menu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확인하싮시오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화면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안에 새로운 화면을 하나 더 추가해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Menu</a:t>
            </a:r>
            <a:r>
              <a:rPr lang="en-US" altLang="ko-KR" b="1" dirty="0" err="1" smtClean="0">
                <a:sym typeface="Wingdings" panose="05000000000000000000" pitchFamily="2" charset="2"/>
              </a:rPr>
              <a:t>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하나와 </a:t>
            </a:r>
            <a:r>
              <a:rPr lang="en-US" altLang="ko-KR" dirty="0" smtClean="0">
                <a:sym typeface="Wingdings" panose="05000000000000000000" pitchFamily="2" charset="2"/>
              </a:rPr>
              <a:t>app/java </a:t>
            </a:r>
            <a:r>
              <a:rPr lang="ko-KR" altLang="en-US" dirty="0" smtClean="0">
                <a:sym typeface="Wingdings" panose="05000000000000000000" pitchFamily="2" charset="2"/>
              </a:rPr>
              <a:t>폴더에 새로운 자바 소스 코드 파일이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한 쌍으로 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248268"/>
            <a:ext cx="4176464" cy="3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08781"/>
            <a:ext cx="2458948" cy="49936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77" y="1708781"/>
            <a:ext cx="2464775" cy="49936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16" y="1708781"/>
            <a:ext cx="2470479" cy="49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윗부분에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text, EditText)</a:t>
            </a:r>
            <a:r>
              <a:rPr lang="ko-KR" altLang="en-US" dirty="0" smtClean="0">
                <a:sym typeface="Wingdings" panose="05000000000000000000" pitchFamily="2" charset="2"/>
              </a:rPr>
              <a:t>를 배치하고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이름을 </a:t>
            </a:r>
            <a:r>
              <a:rPr lang="en-US" altLang="ko-KR" dirty="0" smtClean="0">
                <a:sym typeface="Wingdings" panose="05000000000000000000" pitchFamily="2" charset="2"/>
              </a:rPr>
              <a:t>greetings</a:t>
            </a:r>
            <a:r>
              <a:rPr lang="ko-KR" altLang="en-US" dirty="0" smtClean="0">
                <a:sym typeface="Wingdings" panose="05000000000000000000" pitchFamily="2" charset="2"/>
              </a:rPr>
              <a:t> 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여기에 입력된 인사말이 앱을 종료하고 다시 시작해도 기억하고 인사말을 보여주도록 하려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048425"/>
            <a:ext cx="7811177" cy="24386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greetings;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greetings.getText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greetings.setText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smtClean="0">
                <a:sym typeface="Wingdings" panose="05000000000000000000" pitchFamily="2" charset="2"/>
              </a:rPr>
              <a:t>greetings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155240"/>
            <a:ext cx="2116488" cy="436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90" y="2155240"/>
            <a:ext cx="2160240" cy="4371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08" y="2165886"/>
            <a:ext cx="2116488" cy="43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DoitMission07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JoyMission07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: File Open 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JoyMission07 </a:t>
            </a:r>
            <a:r>
              <a:rPr lang="ko-KR" altLang="en-US" dirty="0" smtClean="0">
                <a:sym typeface="Wingdings" panose="05000000000000000000" pitchFamily="2" charset="2"/>
              </a:rPr>
              <a:t>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어떤 기능이 있는지 살펴보고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코드를 이해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둘째 화면의 윗부분에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환영인사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"OOO</a:t>
            </a:r>
            <a:r>
              <a:rPr lang="ko-KR" altLang="en-US" dirty="0" smtClean="0">
                <a:sym typeface="Wingdings" panose="05000000000000000000" pitchFamily="2" charset="2"/>
              </a:rPr>
              <a:t>님을 환영합니다</a:t>
            </a:r>
            <a:r>
              <a:rPr lang="en-US" altLang="ko-KR" dirty="0" smtClean="0">
                <a:sym typeface="Wingdings" panose="05000000000000000000" pitchFamily="2" charset="2"/>
              </a:rPr>
              <a:t>."</a:t>
            </a:r>
            <a:r>
              <a:rPr lang="ko-KR" altLang="en-US" dirty="0" smtClean="0">
                <a:sym typeface="Wingdings" panose="05000000000000000000" pitchFamily="2" charset="2"/>
              </a:rPr>
              <a:t>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로그인의</a:t>
            </a:r>
            <a:r>
              <a:rPr lang="ko-KR" altLang="en-US" dirty="0" smtClean="0">
                <a:sym typeface="Wingdings" panose="05000000000000000000" pitchFamily="2" charset="2"/>
              </a:rPr>
              <a:t> 사용자 이름 정보를 보여주는 기능을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DoitMission07: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전환하기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420889"/>
            <a:ext cx="1989179" cy="3959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6" y="2420888"/>
            <a:ext cx="1961573" cy="3959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241" y="2420889"/>
            <a:ext cx="1986879" cy="3959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86" y="2420888"/>
            <a:ext cx="1954711" cy="39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DoitMission08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프로젝트가 제대로 작동하지 않아서 우리가 직접 </a:t>
            </a:r>
            <a:r>
              <a:rPr lang="en-US" altLang="ko-KR" b="1" dirty="0" smtClean="0">
                <a:sym typeface="Wingdings" panose="05000000000000000000" pitchFamily="2" charset="2"/>
              </a:rPr>
              <a:t>JoyMission08</a:t>
            </a:r>
            <a:r>
              <a:rPr lang="ko-KR" altLang="en-US" b="1" dirty="0" smtClean="0">
                <a:sym typeface="Wingdings" panose="05000000000000000000" pitchFamily="2" charset="2"/>
              </a:rPr>
              <a:t>을 직접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JoyMission08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Do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it</a:t>
            </a:r>
            <a:r>
              <a:rPr lang="en-US" altLang="ko-KR" dirty="0" smtClean="0">
                <a:sym typeface="Wingdings" panose="05000000000000000000" pitchFamily="2" charset="2"/>
              </a:rPr>
              <a:t>Mission08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파일들을 선택적으로 복사해와서 약간 수정하여 다음과 같은 것을 만들어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JoyMission08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ko-KR" altLang="en-US" dirty="0" smtClean="0">
                <a:sym typeface="Wingdings" panose="05000000000000000000" pitchFamily="2" charset="2"/>
              </a:rPr>
              <a:t>필요 없는 </a:t>
            </a:r>
            <a:r>
              <a:rPr lang="ko-KR" altLang="en-US" dirty="0" smtClean="0">
                <a:sym typeface="Wingdings" panose="05000000000000000000" pitchFamily="2" charset="2"/>
              </a:rPr>
              <a:t>파일들은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실습을 통해 어떤 종류의 파일들이 중요하고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서로 연관되어 있는지 알 수 있는 좋은 기회입니다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DoitMission08: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 개 이상의 화면 만들어 전환하기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420889"/>
            <a:ext cx="1989179" cy="3959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6" y="2420888"/>
            <a:ext cx="1954711" cy="3959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93" y="2420888"/>
            <a:ext cx="1943112" cy="3959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555" y="2430283"/>
            <a:ext cx="1309823" cy="26135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542" y="3150363"/>
            <a:ext cx="1254653" cy="25301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800" y="3600628"/>
            <a:ext cx="1292563" cy="25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새로 </a:t>
            </a:r>
            <a:r>
              <a:rPr lang="ko-KR" altLang="en-US" dirty="0" smtClean="0">
                <a:sym typeface="Wingdings" panose="05000000000000000000" pitchFamily="2" charset="2"/>
              </a:rPr>
              <a:t>추가된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activity_menu.xml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[Text]</a:t>
            </a:r>
            <a:r>
              <a:rPr lang="ko-KR" altLang="en-US" dirty="0">
                <a:sym typeface="Wingdings" panose="05000000000000000000" pitchFamily="2" charset="2"/>
              </a:rPr>
              <a:t>탭을 </a:t>
            </a:r>
            <a:r>
              <a:rPr lang="ko-KR" altLang="en-US" dirty="0" smtClean="0">
                <a:sym typeface="Wingdings" panose="05000000000000000000" pitchFamily="2" charset="2"/>
              </a:rPr>
              <a:t>눌러 다음과 같이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ym typeface="Wingdings" panose="05000000000000000000" pitchFamily="2" charset="2"/>
              </a:rPr>
              <a:t>vertical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배치하고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=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을 배치하고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추가하기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en-US" altLang="ko-KR" b="1" dirty="0" smtClean="0">
                <a:sym typeface="Wingdings" panose="05000000000000000000" pitchFamily="2" charset="2"/>
              </a:rPr>
              <a:t>vertical </a:t>
            </a:r>
            <a:r>
              <a:rPr lang="ko-KR" altLang="en-US" dirty="0" smtClean="0">
                <a:sym typeface="Wingdings" panose="05000000000000000000" pitchFamily="2" charset="2"/>
              </a:rPr>
              <a:t>을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 </a:t>
            </a:r>
            <a:r>
              <a:rPr lang="ko-KR" altLang="en-US" b="1" dirty="0" smtClean="0">
                <a:sym typeface="Wingdings" panose="05000000000000000000" pitchFamily="2" charset="2"/>
              </a:rPr>
              <a:t>로 설정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b="1" dirty="0" smtClean="0"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설정하여 아래쪽 화면을 다 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1"/>
            <a:ext cx="8477404" cy="3089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Inflator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ko-KR" altLang="en-US" dirty="0" smtClean="0">
                <a:sym typeface="Wingdings" panose="05000000000000000000" pitchFamily="2" charset="2"/>
              </a:rPr>
              <a:t> 안쪽의 </a:t>
            </a:r>
            <a:r>
              <a:rPr lang="ko-KR" altLang="en-US" dirty="0" err="1" smtClean="0">
                <a:sym typeface="Wingdings" panose="05000000000000000000" pitchFamily="2" charset="2"/>
              </a:rPr>
              <a:t>리니어</a:t>
            </a:r>
            <a:r>
              <a:rPr lang="ko-KR" altLang="en-US" dirty="0" smtClean="0">
                <a:sym typeface="Wingdings" panose="05000000000000000000" pitchFamily="2" charset="2"/>
              </a:rPr>
              <a:t>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ym typeface="Wingdings" panose="05000000000000000000" pitchFamily="2" charset="2"/>
              </a:rPr>
              <a:t>sub1.xml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 smtClean="0">
                <a:sym typeface="Wingdings" panose="05000000000000000000" pitchFamily="2" charset="2"/>
              </a:rPr>
              <a:t>sub1.xml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695181"/>
            <a:ext cx="8958583" cy="28013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18570</TotalTime>
  <Words>6369</Words>
  <Application>Microsoft Office PowerPoint</Application>
  <PresentationFormat>와이드스크린</PresentationFormat>
  <Paragraphs>998</Paragraphs>
  <Slides>77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04-1: 레이아웃 인플레이션 이해하기: Inflator 실습하기 </vt:lpstr>
      <vt:lpstr>04-2: 여러 화면 만들고 화면 간 전환하기</vt:lpstr>
      <vt:lpstr>04-2: 여러 화면 만들고 화면 간 전환하기: Activity 실습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04-2: 여러 화면 만들고 화면 간 전환하기: Activity 실습 계속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DoitMission07: 로그인 화면과 메뉴화면 전환하기</vt:lpstr>
      <vt:lpstr>DoitMission08: 세 개 이상의 화면 만들어 전환하기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981</cp:revision>
  <dcterms:created xsi:type="dcterms:W3CDTF">2014-02-12T09:15:05Z</dcterms:created>
  <dcterms:modified xsi:type="dcterms:W3CDTF">2020-01-22T14:53:47Z</dcterms:modified>
</cp:coreProperties>
</file>