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6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D4503-8277-478C-8C45-C0D1C7F5E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36EB6-FE8F-43E4-8C82-DD0FB2F9B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715CE-0272-4441-98AA-EA36D7FC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79B0-DB51-4FED-A159-D77C776F3E2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FF313-66F1-41E5-80CC-2C537C29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DDF44-1B47-4520-8A16-0D2682A2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507B-1FAA-45DC-A5B6-FAD61EE12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8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ABC82-A46A-49AB-BE4D-70B11FFB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93207-8A68-433E-810B-70571F90E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F0D9C-6088-47DD-BF2A-52763473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79B0-DB51-4FED-A159-D77C776F3E2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0995E-1FD8-49F1-9722-DD8D6D7C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1A5DD-FF1B-4247-A0E7-BDA40B49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507B-1FAA-45DC-A5B6-FAD61EE12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8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818169-78EB-4DDE-B8DE-1AA58E85E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BF4E0-3AC9-4D25-8A13-7EFCC6D1D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5E8C5-E49B-4753-9CAF-470B36DC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79B0-DB51-4FED-A159-D77C776F3E2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763DE-8877-4C8F-8B23-3EA3DE0C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65A20-E83E-477A-9D61-A89AC0D1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507B-1FAA-45DC-A5B6-FAD61EE12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B7464-0AB8-4497-93FB-5D92943C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9876C-BC48-4C36-8D92-96E03AE2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BBBF5-6A5D-4FE4-9052-82FA989D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79B0-DB51-4FED-A159-D77C776F3E2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66906-EED0-4E47-8A3E-93AA746F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A9F8C-3411-4D1C-AA47-24FA8756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507B-1FAA-45DC-A5B6-FAD61EE12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05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F4401-472A-4AAB-B82C-BFEAB148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79D8C6-362F-4A47-AA19-43B6ED8B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444BA-2F82-4B89-B9A3-1E1A467B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79B0-DB51-4FED-A159-D77C776F3E2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C283B-ABDF-421E-A0A3-7634286F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7CECB-CC31-4E6F-AF38-B5CC8C4B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507B-1FAA-45DC-A5B6-FAD61EE12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2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925F8-D2D5-40C1-A76D-FD9C3E1E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1553E-53C0-4C39-8F00-46F0A86E5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04F77-ADB9-45DF-B3FA-704807B5A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DE44E2-66B6-4A75-9408-466FE16B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79B0-DB51-4FED-A159-D77C776F3E2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D4FA5-33FB-435C-8335-79C47989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8F4BB-E1C0-4BD2-845E-11AEB04C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507B-1FAA-45DC-A5B6-FAD61EE12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B4B63-8547-4295-98A3-AC5C4966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240CC-550C-4581-8C1E-88CC84EAB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9DD11-B9B4-4BB1-9A71-D59DBA2DB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F0C69-98A1-47B8-A2E0-B1D12AA49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E6EBC9-D1C2-41AE-8EB6-7A2BE2C1D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8EF4E-A415-475C-A351-0D767204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79B0-DB51-4FED-A159-D77C776F3E2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CE2658-EF7F-444A-9AA7-1B92AE71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77ECEA-E420-4B92-B454-6FE67AF4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507B-1FAA-45DC-A5B6-FAD61EE12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3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768E-D511-4853-9A66-55C8635A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0E4CC4-D707-4950-B47C-A166EE52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79B0-DB51-4FED-A159-D77C776F3E2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8456C5-0CDD-4EAB-9A28-467C50DC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42342B-4010-489F-909F-12494EF9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507B-1FAA-45DC-A5B6-FAD61EE12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3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DC9113-3323-41A5-A1CB-81CFF74C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79B0-DB51-4FED-A159-D77C776F3E2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E9ED15-F4C6-46D5-B80E-78309F6A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7651D1-EF0B-4EFD-964E-B4129F50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507B-1FAA-45DC-A5B6-FAD61EE12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18BA1-F5E7-4CE0-AEA1-676C21EE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FE22D-3091-40C8-A821-A2D87AAF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B6A07F-855E-4149-9CB7-BA631F3A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BFCAD-6E9D-4A58-BD93-6F6AE2E6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79B0-DB51-4FED-A159-D77C776F3E2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851CD-74DF-4C4E-B975-FE63EB5E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4FF40-54D3-4B00-BBD8-ED2E2A23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507B-1FAA-45DC-A5B6-FAD61EE12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1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5CF60-4E6F-4C64-8F7B-B15D91DF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405F7F-E5FF-4A25-AFE6-DF0221071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17C4C-6502-4A06-9572-69D39DDE0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B812E-223F-4C4B-B44A-B14EC5BC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79B0-DB51-4FED-A159-D77C776F3E2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BDBD6-F877-4E46-8103-E370AEC8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E1CAE-0EF5-467B-87F4-6BDB2DEB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507B-1FAA-45DC-A5B6-FAD61EE12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DCA361-7D1C-4D19-8E39-327B1171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5F059-36D9-4C8C-80AC-008E90271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DB419-87CE-48CF-A2D2-8AF76A393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79B0-DB51-4FED-A159-D77C776F3E2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85F40-8847-41C8-99A7-E52DBF23A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B6817-AE01-447D-A177-9F169DCE6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507B-1FAA-45DC-A5B6-FAD61EE12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5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1C4639-13D7-4E53-AF66-D467B28D0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99392"/>
              </p:ext>
            </p:extLst>
          </p:nvPr>
        </p:nvGraphicFramePr>
        <p:xfrm>
          <a:off x="2922494" y="1698624"/>
          <a:ext cx="1356659" cy="346075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15E51F-1170-4CDE-B405-700A3FB83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67201"/>
              </p:ext>
            </p:extLst>
          </p:nvPr>
        </p:nvGraphicFramePr>
        <p:xfrm>
          <a:off x="7912848" y="137160"/>
          <a:ext cx="1356659" cy="6583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5240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7402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9175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6791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8551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1382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8339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97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2898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66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8105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058117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4A3B491-C937-4E64-A479-3A5817AB121E}"/>
              </a:ext>
            </a:extLst>
          </p:cNvPr>
          <p:cNvCxnSpPr/>
          <p:nvPr/>
        </p:nvCxnSpPr>
        <p:spPr>
          <a:xfrm flipV="1">
            <a:off x="4279153" y="333375"/>
            <a:ext cx="3633695" cy="161925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5088FC1-9046-4A6A-B616-CAEB0887BEE6}"/>
              </a:ext>
            </a:extLst>
          </p:cNvPr>
          <p:cNvCxnSpPr>
            <a:cxnSpLocks/>
          </p:cNvCxnSpPr>
          <p:nvPr/>
        </p:nvCxnSpPr>
        <p:spPr>
          <a:xfrm>
            <a:off x="4279153" y="1952625"/>
            <a:ext cx="3633695" cy="57150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3A0EC1-F5E0-4077-B856-A1FE6DB0BD8E}"/>
              </a:ext>
            </a:extLst>
          </p:cNvPr>
          <p:cNvCxnSpPr>
            <a:cxnSpLocks/>
          </p:cNvCxnSpPr>
          <p:nvPr/>
        </p:nvCxnSpPr>
        <p:spPr>
          <a:xfrm>
            <a:off x="4279153" y="1952625"/>
            <a:ext cx="3633695" cy="278130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ED8452A-715B-41FD-80B6-3CA08AA78A8B}"/>
              </a:ext>
            </a:extLst>
          </p:cNvPr>
          <p:cNvSpPr txBox="1"/>
          <p:nvPr/>
        </p:nvSpPr>
        <p:spPr>
          <a:xfrm>
            <a:off x="1019282" y="2409825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</a:rPr>
              <a:t>Cache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E1A6CE-FBA9-45F0-9277-791EFC4DA8C5}"/>
              </a:ext>
            </a:extLst>
          </p:cNvPr>
          <p:cNvSpPr txBox="1"/>
          <p:nvPr/>
        </p:nvSpPr>
        <p:spPr>
          <a:xfrm>
            <a:off x="9729694" y="25241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内存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FD14F8-173D-4A2D-9206-87CFAA29D7FB}"/>
              </a:ext>
            </a:extLst>
          </p:cNvPr>
          <p:cNvSpPr txBox="1"/>
          <p:nvPr/>
        </p:nvSpPr>
        <p:spPr>
          <a:xfrm>
            <a:off x="3046826" y="1650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直接映射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99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1C4639-13D7-4E53-AF66-D467B28D0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75102"/>
              </p:ext>
            </p:extLst>
          </p:nvPr>
        </p:nvGraphicFramePr>
        <p:xfrm>
          <a:off x="2631890" y="1431924"/>
          <a:ext cx="1356659" cy="461433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65937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37527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15E51F-1170-4CDE-B405-700A3FB83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93929"/>
              </p:ext>
            </p:extLst>
          </p:nvPr>
        </p:nvGraphicFramePr>
        <p:xfrm>
          <a:off x="8185345" y="502920"/>
          <a:ext cx="1356659" cy="5852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5240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7402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9175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6791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8551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1382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8339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97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2898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66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BE5753E-B0AE-4441-8813-393F15423938}"/>
              </a:ext>
            </a:extLst>
          </p:cNvPr>
          <p:cNvSpPr txBox="1"/>
          <p:nvPr/>
        </p:nvSpPr>
        <p:spPr>
          <a:xfrm>
            <a:off x="976988" y="2657475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Cache</a:t>
            </a:r>
            <a:endParaRPr lang="zh-CN" altLang="en-US" sz="32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790B82-E40D-419C-890A-8F03034DD570}"/>
              </a:ext>
            </a:extLst>
          </p:cNvPr>
          <p:cNvSpPr txBox="1"/>
          <p:nvPr/>
        </p:nvSpPr>
        <p:spPr>
          <a:xfrm>
            <a:off x="9663788" y="27336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内存</a:t>
            </a: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54B2186-330A-450D-816F-273CCD5FED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9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AFBD40-2BE9-49AE-ACFE-01FE4B08B8E5}"/>
              </a:ext>
            </a:extLst>
          </p:cNvPr>
          <p:cNvSpPr txBox="1"/>
          <p:nvPr/>
        </p:nvSpPr>
        <p:spPr>
          <a:xfrm>
            <a:off x="3652747" y="15875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组相联映射</a:t>
            </a:r>
          </a:p>
        </p:txBody>
      </p:sp>
      <p:sp>
        <p:nvSpPr>
          <p:cNvPr id="10" name="等腰三角形 1">
            <a:extLst>
              <a:ext uri="{FF2B5EF4-FFF2-40B4-BE49-F238E27FC236}">
                <a16:creationId xmlns:a16="http://schemas.microsoft.com/office/drawing/2014/main" id="{F043A462-6816-45C4-AF16-615A7321D53A}"/>
              </a:ext>
            </a:extLst>
          </p:cNvPr>
          <p:cNvSpPr/>
          <p:nvPr/>
        </p:nvSpPr>
        <p:spPr>
          <a:xfrm>
            <a:off x="4011027" y="647444"/>
            <a:ext cx="4168521" cy="1939671"/>
          </a:xfrm>
          <a:custGeom>
            <a:avLst/>
            <a:gdLst>
              <a:gd name="connsiteX0" fmla="*/ 0 w 3924300"/>
              <a:gd name="connsiteY0" fmla="*/ 1524000 h 1524000"/>
              <a:gd name="connsiteX1" fmla="*/ 3924300 w 3924300"/>
              <a:gd name="connsiteY1" fmla="*/ 0 h 1524000"/>
              <a:gd name="connsiteX2" fmla="*/ 3924300 w 3924300"/>
              <a:gd name="connsiteY2" fmla="*/ 1524000 h 1524000"/>
              <a:gd name="connsiteX3" fmla="*/ 0 w 3924300"/>
              <a:gd name="connsiteY3" fmla="*/ 1524000 h 1524000"/>
              <a:gd name="connsiteX0" fmla="*/ 0 w 3933825"/>
              <a:gd name="connsiteY0" fmla="*/ 1524000 h 6515100"/>
              <a:gd name="connsiteX1" fmla="*/ 3924300 w 3933825"/>
              <a:gd name="connsiteY1" fmla="*/ 0 h 6515100"/>
              <a:gd name="connsiteX2" fmla="*/ 3933825 w 3933825"/>
              <a:gd name="connsiteY2" fmla="*/ 6515100 h 6515100"/>
              <a:gd name="connsiteX3" fmla="*/ 0 w 3933825"/>
              <a:gd name="connsiteY3" fmla="*/ 1524000 h 6515100"/>
              <a:gd name="connsiteX0" fmla="*/ 0 w 3943350"/>
              <a:gd name="connsiteY0" fmla="*/ 1552575 h 6543675"/>
              <a:gd name="connsiteX1" fmla="*/ 3943350 w 3943350"/>
              <a:gd name="connsiteY1" fmla="*/ 0 h 6543675"/>
              <a:gd name="connsiteX2" fmla="*/ 3933825 w 3943350"/>
              <a:gd name="connsiteY2" fmla="*/ 6543675 h 6543675"/>
              <a:gd name="connsiteX3" fmla="*/ 0 w 3943350"/>
              <a:gd name="connsiteY3" fmla="*/ 1552575 h 6543675"/>
              <a:gd name="connsiteX0" fmla="*/ 0 w 3943350"/>
              <a:gd name="connsiteY0" fmla="*/ 1571625 h 6562725"/>
              <a:gd name="connsiteX1" fmla="*/ 3943350 w 3943350"/>
              <a:gd name="connsiteY1" fmla="*/ 0 h 6562725"/>
              <a:gd name="connsiteX2" fmla="*/ 3933825 w 3943350"/>
              <a:gd name="connsiteY2" fmla="*/ 6562725 h 6562725"/>
              <a:gd name="connsiteX3" fmla="*/ 0 w 3943350"/>
              <a:gd name="connsiteY3" fmla="*/ 1571625 h 6562725"/>
              <a:gd name="connsiteX0" fmla="*/ 0 w 3914775"/>
              <a:gd name="connsiteY0" fmla="*/ 2114550 h 6562725"/>
              <a:gd name="connsiteX1" fmla="*/ 3914775 w 3914775"/>
              <a:gd name="connsiteY1" fmla="*/ 0 h 6562725"/>
              <a:gd name="connsiteX2" fmla="*/ 3905250 w 3914775"/>
              <a:gd name="connsiteY2" fmla="*/ 6562725 h 6562725"/>
              <a:gd name="connsiteX3" fmla="*/ 0 w 3914775"/>
              <a:gd name="connsiteY3" fmla="*/ 2114550 h 6562725"/>
              <a:gd name="connsiteX0" fmla="*/ 0 w 3933825"/>
              <a:gd name="connsiteY0" fmla="*/ 2695575 h 6562725"/>
              <a:gd name="connsiteX1" fmla="*/ 3933825 w 3933825"/>
              <a:gd name="connsiteY1" fmla="*/ 0 h 6562725"/>
              <a:gd name="connsiteX2" fmla="*/ 3924300 w 3933825"/>
              <a:gd name="connsiteY2" fmla="*/ 6562725 h 6562725"/>
              <a:gd name="connsiteX3" fmla="*/ 0 w 3933825"/>
              <a:gd name="connsiteY3" fmla="*/ 2695575 h 6562725"/>
              <a:gd name="connsiteX0" fmla="*/ 0 w 3943350"/>
              <a:gd name="connsiteY0" fmla="*/ 4457700 h 6562725"/>
              <a:gd name="connsiteX1" fmla="*/ 3943350 w 3943350"/>
              <a:gd name="connsiteY1" fmla="*/ 0 h 6562725"/>
              <a:gd name="connsiteX2" fmla="*/ 3933825 w 3943350"/>
              <a:gd name="connsiteY2" fmla="*/ 6562725 h 6562725"/>
              <a:gd name="connsiteX3" fmla="*/ 0 w 3943350"/>
              <a:gd name="connsiteY3" fmla="*/ 4457700 h 6562725"/>
              <a:gd name="connsiteX0" fmla="*/ 0 w 4191000"/>
              <a:gd name="connsiteY0" fmla="*/ 4095750 h 6200775"/>
              <a:gd name="connsiteX1" fmla="*/ 4191000 w 4191000"/>
              <a:gd name="connsiteY1" fmla="*/ 0 h 6200775"/>
              <a:gd name="connsiteX2" fmla="*/ 3933825 w 4191000"/>
              <a:gd name="connsiteY2" fmla="*/ 6200775 h 6200775"/>
              <a:gd name="connsiteX3" fmla="*/ 0 w 4191000"/>
              <a:gd name="connsiteY3" fmla="*/ 4095750 h 6200775"/>
              <a:gd name="connsiteX0" fmla="*/ 0 w 4200525"/>
              <a:gd name="connsiteY0" fmla="*/ 4095750 h 5876925"/>
              <a:gd name="connsiteX1" fmla="*/ 4191000 w 4200525"/>
              <a:gd name="connsiteY1" fmla="*/ 0 h 5876925"/>
              <a:gd name="connsiteX2" fmla="*/ 4200525 w 4200525"/>
              <a:gd name="connsiteY2" fmla="*/ 5876925 h 5876925"/>
              <a:gd name="connsiteX3" fmla="*/ 0 w 4200525"/>
              <a:gd name="connsiteY3" fmla="*/ 4095750 h 5876925"/>
              <a:gd name="connsiteX0" fmla="*/ 0 w 4162425"/>
              <a:gd name="connsiteY0" fmla="*/ 1133475 h 5876925"/>
              <a:gd name="connsiteX1" fmla="*/ 4152900 w 4162425"/>
              <a:gd name="connsiteY1" fmla="*/ 0 h 5876925"/>
              <a:gd name="connsiteX2" fmla="*/ 4162425 w 4162425"/>
              <a:gd name="connsiteY2" fmla="*/ 5876925 h 5876925"/>
              <a:gd name="connsiteX3" fmla="*/ 0 w 4162425"/>
              <a:gd name="connsiteY3" fmla="*/ 1133475 h 5876925"/>
              <a:gd name="connsiteX0" fmla="*/ 9525 w 4162425"/>
              <a:gd name="connsiteY0" fmla="*/ 1133475 h 2085975"/>
              <a:gd name="connsiteX1" fmla="*/ 4162425 w 4162425"/>
              <a:gd name="connsiteY1" fmla="*/ 0 h 2085975"/>
              <a:gd name="connsiteX2" fmla="*/ 0 w 4162425"/>
              <a:gd name="connsiteY2" fmla="*/ 2085975 h 2085975"/>
              <a:gd name="connsiteX3" fmla="*/ 9525 w 4162425"/>
              <a:gd name="connsiteY3" fmla="*/ 1133475 h 2085975"/>
              <a:gd name="connsiteX0" fmla="*/ 9525 w 4162425"/>
              <a:gd name="connsiteY0" fmla="*/ 1133475 h 2085975"/>
              <a:gd name="connsiteX1" fmla="*/ 4162425 w 4162425"/>
              <a:gd name="connsiteY1" fmla="*/ 0 h 2085975"/>
              <a:gd name="connsiteX2" fmla="*/ 0 w 4162425"/>
              <a:gd name="connsiteY2" fmla="*/ 2085975 h 2085975"/>
              <a:gd name="connsiteX3" fmla="*/ 9525 w 4162425"/>
              <a:gd name="connsiteY3" fmla="*/ 1133475 h 2085975"/>
              <a:gd name="connsiteX0" fmla="*/ 9525 w 4162425"/>
              <a:gd name="connsiteY0" fmla="*/ 914400 h 2085975"/>
              <a:gd name="connsiteX1" fmla="*/ 4162425 w 4162425"/>
              <a:gd name="connsiteY1" fmla="*/ 0 h 2085975"/>
              <a:gd name="connsiteX2" fmla="*/ 0 w 4162425"/>
              <a:gd name="connsiteY2" fmla="*/ 2085975 h 2085975"/>
              <a:gd name="connsiteX3" fmla="*/ 9525 w 4162425"/>
              <a:gd name="connsiteY3" fmla="*/ 914400 h 2085975"/>
              <a:gd name="connsiteX0" fmla="*/ 0 w 4181475"/>
              <a:gd name="connsiteY0" fmla="*/ 933450 h 2085975"/>
              <a:gd name="connsiteX1" fmla="*/ 4181475 w 4181475"/>
              <a:gd name="connsiteY1" fmla="*/ 0 h 2085975"/>
              <a:gd name="connsiteX2" fmla="*/ 19050 w 4181475"/>
              <a:gd name="connsiteY2" fmla="*/ 2085975 h 2085975"/>
              <a:gd name="connsiteX3" fmla="*/ 0 w 4181475"/>
              <a:gd name="connsiteY3" fmla="*/ 933450 h 2085975"/>
              <a:gd name="connsiteX0" fmla="*/ 0 w 4163187"/>
              <a:gd name="connsiteY0" fmla="*/ 927354 h 2085975"/>
              <a:gd name="connsiteX1" fmla="*/ 4163187 w 4163187"/>
              <a:gd name="connsiteY1" fmla="*/ 0 h 2085975"/>
              <a:gd name="connsiteX2" fmla="*/ 762 w 4163187"/>
              <a:gd name="connsiteY2" fmla="*/ 2085975 h 2085975"/>
              <a:gd name="connsiteX3" fmla="*/ 0 w 4163187"/>
              <a:gd name="connsiteY3" fmla="*/ 927354 h 2085975"/>
              <a:gd name="connsiteX0" fmla="*/ 5334 w 4168521"/>
              <a:gd name="connsiteY0" fmla="*/ 927354 h 2098167"/>
              <a:gd name="connsiteX1" fmla="*/ 4168521 w 4168521"/>
              <a:gd name="connsiteY1" fmla="*/ 0 h 2098167"/>
              <a:gd name="connsiteX2" fmla="*/ 0 w 4168521"/>
              <a:gd name="connsiteY2" fmla="*/ 2098167 h 2098167"/>
              <a:gd name="connsiteX3" fmla="*/ 5334 w 4168521"/>
              <a:gd name="connsiteY3" fmla="*/ 927354 h 2098167"/>
              <a:gd name="connsiteX0" fmla="*/ 5334 w 4168521"/>
              <a:gd name="connsiteY0" fmla="*/ 768858 h 1939671"/>
              <a:gd name="connsiteX1" fmla="*/ 4168521 w 4168521"/>
              <a:gd name="connsiteY1" fmla="*/ 0 h 1939671"/>
              <a:gd name="connsiteX2" fmla="*/ 0 w 4168521"/>
              <a:gd name="connsiteY2" fmla="*/ 1939671 h 1939671"/>
              <a:gd name="connsiteX3" fmla="*/ 5334 w 4168521"/>
              <a:gd name="connsiteY3" fmla="*/ 768858 h 193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8521" h="1939671">
                <a:moveTo>
                  <a:pt x="5334" y="768858"/>
                </a:moveTo>
                <a:lnTo>
                  <a:pt x="4168521" y="0"/>
                </a:lnTo>
                <a:lnTo>
                  <a:pt x="0" y="1939671"/>
                </a:lnTo>
                <a:lnTo>
                  <a:pt x="5334" y="768858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1C4639-13D7-4E53-AF66-D467B28D0BA8}"/>
              </a:ext>
            </a:extLst>
          </p:cNvPr>
          <p:cNvGraphicFramePr>
            <a:graphicFrameLocks noGrp="1"/>
          </p:cNvGraphicFramePr>
          <p:nvPr/>
        </p:nvGraphicFramePr>
        <p:xfrm>
          <a:off x="2631890" y="1431924"/>
          <a:ext cx="1356659" cy="461433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65937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37527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15E51F-1170-4CDE-B405-700A3FB83DE5}"/>
              </a:ext>
            </a:extLst>
          </p:cNvPr>
          <p:cNvGraphicFramePr>
            <a:graphicFrameLocks noGrp="1"/>
          </p:cNvGraphicFramePr>
          <p:nvPr/>
        </p:nvGraphicFramePr>
        <p:xfrm>
          <a:off x="8185345" y="502920"/>
          <a:ext cx="1356659" cy="5852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5240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7402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9175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6791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8551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1382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8339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97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2898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66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BE5753E-B0AE-4441-8813-393F15423938}"/>
              </a:ext>
            </a:extLst>
          </p:cNvPr>
          <p:cNvSpPr txBox="1"/>
          <p:nvPr/>
        </p:nvSpPr>
        <p:spPr>
          <a:xfrm>
            <a:off x="976988" y="2657475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Cache</a:t>
            </a:r>
            <a:endParaRPr lang="zh-CN" altLang="en-US" sz="32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790B82-E40D-419C-890A-8F03034DD570}"/>
              </a:ext>
            </a:extLst>
          </p:cNvPr>
          <p:cNvSpPr txBox="1"/>
          <p:nvPr/>
        </p:nvSpPr>
        <p:spPr>
          <a:xfrm>
            <a:off x="9663788" y="27336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内存</a:t>
            </a: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54B2186-330A-450D-816F-273CCD5FED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9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AFBD40-2BE9-49AE-ACFE-01FE4B08B8E5}"/>
              </a:ext>
            </a:extLst>
          </p:cNvPr>
          <p:cNvSpPr txBox="1"/>
          <p:nvPr/>
        </p:nvSpPr>
        <p:spPr>
          <a:xfrm>
            <a:off x="3652747" y="15875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组相联映射</a:t>
            </a:r>
          </a:p>
        </p:txBody>
      </p:sp>
      <p:sp>
        <p:nvSpPr>
          <p:cNvPr id="10" name="等腰三角形 1">
            <a:extLst>
              <a:ext uri="{FF2B5EF4-FFF2-40B4-BE49-F238E27FC236}">
                <a16:creationId xmlns:a16="http://schemas.microsoft.com/office/drawing/2014/main" id="{F043A462-6816-45C4-AF16-615A7321D53A}"/>
              </a:ext>
            </a:extLst>
          </p:cNvPr>
          <p:cNvSpPr/>
          <p:nvPr/>
        </p:nvSpPr>
        <p:spPr>
          <a:xfrm>
            <a:off x="4002687" y="1085046"/>
            <a:ext cx="4178046" cy="2654046"/>
          </a:xfrm>
          <a:custGeom>
            <a:avLst/>
            <a:gdLst>
              <a:gd name="connsiteX0" fmla="*/ 0 w 3924300"/>
              <a:gd name="connsiteY0" fmla="*/ 1524000 h 1524000"/>
              <a:gd name="connsiteX1" fmla="*/ 3924300 w 3924300"/>
              <a:gd name="connsiteY1" fmla="*/ 0 h 1524000"/>
              <a:gd name="connsiteX2" fmla="*/ 3924300 w 3924300"/>
              <a:gd name="connsiteY2" fmla="*/ 1524000 h 1524000"/>
              <a:gd name="connsiteX3" fmla="*/ 0 w 3924300"/>
              <a:gd name="connsiteY3" fmla="*/ 1524000 h 1524000"/>
              <a:gd name="connsiteX0" fmla="*/ 0 w 3933825"/>
              <a:gd name="connsiteY0" fmla="*/ 1524000 h 6515100"/>
              <a:gd name="connsiteX1" fmla="*/ 3924300 w 3933825"/>
              <a:gd name="connsiteY1" fmla="*/ 0 h 6515100"/>
              <a:gd name="connsiteX2" fmla="*/ 3933825 w 3933825"/>
              <a:gd name="connsiteY2" fmla="*/ 6515100 h 6515100"/>
              <a:gd name="connsiteX3" fmla="*/ 0 w 3933825"/>
              <a:gd name="connsiteY3" fmla="*/ 1524000 h 6515100"/>
              <a:gd name="connsiteX0" fmla="*/ 0 w 3943350"/>
              <a:gd name="connsiteY0" fmla="*/ 1552575 h 6543675"/>
              <a:gd name="connsiteX1" fmla="*/ 3943350 w 3943350"/>
              <a:gd name="connsiteY1" fmla="*/ 0 h 6543675"/>
              <a:gd name="connsiteX2" fmla="*/ 3933825 w 3943350"/>
              <a:gd name="connsiteY2" fmla="*/ 6543675 h 6543675"/>
              <a:gd name="connsiteX3" fmla="*/ 0 w 3943350"/>
              <a:gd name="connsiteY3" fmla="*/ 1552575 h 6543675"/>
              <a:gd name="connsiteX0" fmla="*/ 0 w 3943350"/>
              <a:gd name="connsiteY0" fmla="*/ 1571625 h 6562725"/>
              <a:gd name="connsiteX1" fmla="*/ 3943350 w 3943350"/>
              <a:gd name="connsiteY1" fmla="*/ 0 h 6562725"/>
              <a:gd name="connsiteX2" fmla="*/ 3933825 w 3943350"/>
              <a:gd name="connsiteY2" fmla="*/ 6562725 h 6562725"/>
              <a:gd name="connsiteX3" fmla="*/ 0 w 3943350"/>
              <a:gd name="connsiteY3" fmla="*/ 1571625 h 6562725"/>
              <a:gd name="connsiteX0" fmla="*/ 0 w 3914775"/>
              <a:gd name="connsiteY0" fmla="*/ 2114550 h 6562725"/>
              <a:gd name="connsiteX1" fmla="*/ 3914775 w 3914775"/>
              <a:gd name="connsiteY1" fmla="*/ 0 h 6562725"/>
              <a:gd name="connsiteX2" fmla="*/ 3905250 w 3914775"/>
              <a:gd name="connsiteY2" fmla="*/ 6562725 h 6562725"/>
              <a:gd name="connsiteX3" fmla="*/ 0 w 3914775"/>
              <a:gd name="connsiteY3" fmla="*/ 2114550 h 6562725"/>
              <a:gd name="connsiteX0" fmla="*/ 0 w 3933825"/>
              <a:gd name="connsiteY0" fmla="*/ 2695575 h 6562725"/>
              <a:gd name="connsiteX1" fmla="*/ 3933825 w 3933825"/>
              <a:gd name="connsiteY1" fmla="*/ 0 h 6562725"/>
              <a:gd name="connsiteX2" fmla="*/ 3924300 w 3933825"/>
              <a:gd name="connsiteY2" fmla="*/ 6562725 h 6562725"/>
              <a:gd name="connsiteX3" fmla="*/ 0 w 3933825"/>
              <a:gd name="connsiteY3" fmla="*/ 2695575 h 6562725"/>
              <a:gd name="connsiteX0" fmla="*/ 0 w 3943350"/>
              <a:gd name="connsiteY0" fmla="*/ 4457700 h 6562725"/>
              <a:gd name="connsiteX1" fmla="*/ 3943350 w 3943350"/>
              <a:gd name="connsiteY1" fmla="*/ 0 h 6562725"/>
              <a:gd name="connsiteX2" fmla="*/ 3933825 w 3943350"/>
              <a:gd name="connsiteY2" fmla="*/ 6562725 h 6562725"/>
              <a:gd name="connsiteX3" fmla="*/ 0 w 3943350"/>
              <a:gd name="connsiteY3" fmla="*/ 4457700 h 6562725"/>
              <a:gd name="connsiteX0" fmla="*/ 0 w 4191000"/>
              <a:gd name="connsiteY0" fmla="*/ 4095750 h 6200775"/>
              <a:gd name="connsiteX1" fmla="*/ 4191000 w 4191000"/>
              <a:gd name="connsiteY1" fmla="*/ 0 h 6200775"/>
              <a:gd name="connsiteX2" fmla="*/ 3933825 w 4191000"/>
              <a:gd name="connsiteY2" fmla="*/ 6200775 h 6200775"/>
              <a:gd name="connsiteX3" fmla="*/ 0 w 4191000"/>
              <a:gd name="connsiteY3" fmla="*/ 4095750 h 6200775"/>
              <a:gd name="connsiteX0" fmla="*/ 0 w 4200525"/>
              <a:gd name="connsiteY0" fmla="*/ 4095750 h 5876925"/>
              <a:gd name="connsiteX1" fmla="*/ 4191000 w 4200525"/>
              <a:gd name="connsiteY1" fmla="*/ 0 h 5876925"/>
              <a:gd name="connsiteX2" fmla="*/ 4200525 w 4200525"/>
              <a:gd name="connsiteY2" fmla="*/ 5876925 h 5876925"/>
              <a:gd name="connsiteX3" fmla="*/ 0 w 4200525"/>
              <a:gd name="connsiteY3" fmla="*/ 4095750 h 5876925"/>
              <a:gd name="connsiteX0" fmla="*/ 0 w 4162425"/>
              <a:gd name="connsiteY0" fmla="*/ 1133475 h 5876925"/>
              <a:gd name="connsiteX1" fmla="*/ 4152900 w 4162425"/>
              <a:gd name="connsiteY1" fmla="*/ 0 h 5876925"/>
              <a:gd name="connsiteX2" fmla="*/ 4162425 w 4162425"/>
              <a:gd name="connsiteY2" fmla="*/ 5876925 h 5876925"/>
              <a:gd name="connsiteX3" fmla="*/ 0 w 4162425"/>
              <a:gd name="connsiteY3" fmla="*/ 1133475 h 5876925"/>
              <a:gd name="connsiteX0" fmla="*/ 9525 w 4162425"/>
              <a:gd name="connsiteY0" fmla="*/ 1133475 h 2085975"/>
              <a:gd name="connsiteX1" fmla="*/ 4162425 w 4162425"/>
              <a:gd name="connsiteY1" fmla="*/ 0 h 2085975"/>
              <a:gd name="connsiteX2" fmla="*/ 0 w 4162425"/>
              <a:gd name="connsiteY2" fmla="*/ 2085975 h 2085975"/>
              <a:gd name="connsiteX3" fmla="*/ 9525 w 4162425"/>
              <a:gd name="connsiteY3" fmla="*/ 1133475 h 2085975"/>
              <a:gd name="connsiteX0" fmla="*/ 9525 w 4162425"/>
              <a:gd name="connsiteY0" fmla="*/ 1133475 h 2085975"/>
              <a:gd name="connsiteX1" fmla="*/ 4162425 w 4162425"/>
              <a:gd name="connsiteY1" fmla="*/ 0 h 2085975"/>
              <a:gd name="connsiteX2" fmla="*/ 0 w 4162425"/>
              <a:gd name="connsiteY2" fmla="*/ 2085975 h 2085975"/>
              <a:gd name="connsiteX3" fmla="*/ 9525 w 4162425"/>
              <a:gd name="connsiteY3" fmla="*/ 1133475 h 2085975"/>
              <a:gd name="connsiteX0" fmla="*/ 9525 w 4162425"/>
              <a:gd name="connsiteY0" fmla="*/ 914400 h 2085975"/>
              <a:gd name="connsiteX1" fmla="*/ 4162425 w 4162425"/>
              <a:gd name="connsiteY1" fmla="*/ 0 h 2085975"/>
              <a:gd name="connsiteX2" fmla="*/ 0 w 4162425"/>
              <a:gd name="connsiteY2" fmla="*/ 2085975 h 2085975"/>
              <a:gd name="connsiteX3" fmla="*/ 9525 w 4162425"/>
              <a:gd name="connsiteY3" fmla="*/ 914400 h 2085975"/>
              <a:gd name="connsiteX0" fmla="*/ 0 w 4181475"/>
              <a:gd name="connsiteY0" fmla="*/ 933450 h 2085975"/>
              <a:gd name="connsiteX1" fmla="*/ 4181475 w 4181475"/>
              <a:gd name="connsiteY1" fmla="*/ 0 h 2085975"/>
              <a:gd name="connsiteX2" fmla="*/ 19050 w 4181475"/>
              <a:gd name="connsiteY2" fmla="*/ 2085975 h 2085975"/>
              <a:gd name="connsiteX3" fmla="*/ 0 w 4181475"/>
              <a:gd name="connsiteY3" fmla="*/ 933450 h 2085975"/>
              <a:gd name="connsiteX0" fmla="*/ 0 w 4163187"/>
              <a:gd name="connsiteY0" fmla="*/ 927354 h 2085975"/>
              <a:gd name="connsiteX1" fmla="*/ 4163187 w 4163187"/>
              <a:gd name="connsiteY1" fmla="*/ 0 h 2085975"/>
              <a:gd name="connsiteX2" fmla="*/ 762 w 4163187"/>
              <a:gd name="connsiteY2" fmla="*/ 2085975 h 2085975"/>
              <a:gd name="connsiteX3" fmla="*/ 0 w 4163187"/>
              <a:gd name="connsiteY3" fmla="*/ 927354 h 2085975"/>
              <a:gd name="connsiteX0" fmla="*/ 5334 w 4168521"/>
              <a:gd name="connsiteY0" fmla="*/ 927354 h 2098167"/>
              <a:gd name="connsiteX1" fmla="*/ 4168521 w 4168521"/>
              <a:gd name="connsiteY1" fmla="*/ 0 h 2098167"/>
              <a:gd name="connsiteX2" fmla="*/ 0 w 4168521"/>
              <a:gd name="connsiteY2" fmla="*/ 2098167 h 2098167"/>
              <a:gd name="connsiteX3" fmla="*/ 5334 w 4168521"/>
              <a:gd name="connsiteY3" fmla="*/ 927354 h 2098167"/>
              <a:gd name="connsiteX0" fmla="*/ 5334 w 4168521"/>
              <a:gd name="connsiteY0" fmla="*/ 768858 h 1939671"/>
              <a:gd name="connsiteX1" fmla="*/ 4168521 w 4168521"/>
              <a:gd name="connsiteY1" fmla="*/ 0 h 1939671"/>
              <a:gd name="connsiteX2" fmla="*/ 0 w 4168521"/>
              <a:gd name="connsiteY2" fmla="*/ 1939671 h 1939671"/>
              <a:gd name="connsiteX3" fmla="*/ 5334 w 4168521"/>
              <a:gd name="connsiteY3" fmla="*/ 768858 h 1939671"/>
              <a:gd name="connsiteX0" fmla="*/ 5334 w 4178046"/>
              <a:gd name="connsiteY0" fmla="*/ 1483233 h 2654046"/>
              <a:gd name="connsiteX1" fmla="*/ 4178046 w 4178046"/>
              <a:gd name="connsiteY1" fmla="*/ 0 h 2654046"/>
              <a:gd name="connsiteX2" fmla="*/ 0 w 4178046"/>
              <a:gd name="connsiteY2" fmla="*/ 2654046 h 2654046"/>
              <a:gd name="connsiteX3" fmla="*/ 5334 w 4178046"/>
              <a:gd name="connsiteY3" fmla="*/ 1483233 h 265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8046" h="2654046">
                <a:moveTo>
                  <a:pt x="5334" y="1483233"/>
                </a:moveTo>
                <a:lnTo>
                  <a:pt x="4178046" y="0"/>
                </a:lnTo>
                <a:lnTo>
                  <a:pt x="0" y="2654046"/>
                </a:lnTo>
                <a:lnTo>
                  <a:pt x="5334" y="1483233"/>
                </a:lnTo>
                <a:close/>
              </a:path>
            </a:pathLst>
          </a:cu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9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1C4639-13D7-4E53-AF66-D467B28D0BA8}"/>
              </a:ext>
            </a:extLst>
          </p:cNvPr>
          <p:cNvGraphicFramePr>
            <a:graphicFrameLocks noGrp="1"/>
          </p:cNvGraphicFramePr>
          <p:nvPr/>
        </p:nvGraphicFramePr>
        <p:xfrm>
          <a:off x="2631890" y="1431924"/>
          <a:ext cx="1356659" cy="461433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65937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37527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15E51F-1170-4CDE-B405-700A3FB83DE5}"/>
              </a:ext>
            </a:extLst>
          </p:cNvPr>
          <p:cNvGraphicFramePr>
            <a:graphicFrameLocks noGrp="1"/>
          </p:cNvGraphicFramePr>
          <p:nvPr/>
        </p:nvGraphicFramePr>
        <p:xfrm>
          <a:off x="8185345" y="502920"/>
          <a:ext cx="1356659" cy="5852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5240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7402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9175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6791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8551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1382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8339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97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2898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66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BE5753E-B0AE-4441-8813-393F15423938}"/>
              </a:ext>
            </a:extLst>
          </p:cNvPr>
          <p:cNvSpPr txBox="1"/>
          <p:nvPr/>
        </p:nvSpPr>
        <p:spPr>
          <a:xfrm>
            <a:off x="976988" y="2657475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Cache</a:t>
            </a:r>
            <a:endParaRPr lang="zh-CN" altLang="en-US" sz="32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790B82-E40D-419C-890A-8F03034DD570}"/>
              </a:ext>
            </a:extLst>
          </p:cNvPr>
          <p:cNvSpPr txBox="1"/>
          <p:nvPr/>
        </p:nvSpPr>
        <p:spPr>
          <a:xfrm>
            <a:off x="9663788" y="27336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内存</a:t>
            </a: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54B2186-330A-450D-816F-273CCD5FED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9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AFBD40-2BE9-49AE-ACFE-01FE4B08B8E5}"/>
              </a:ext>
            </a:extLst>
          </p:cNvPr>
          <p:cNvSpPr txBox="1"/>
          <p:nvPr/>
        </p:nvSpPr>
        <p:spPr>
          <a:xfrm>
            <a:off x="3652747" y="15875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组相联映射</a:t>
            </a:r>
          </a:p>
        </p:txBody>
      </p:sp>
      <p:sp>
        <p:nvSpPr>
          <p:cNvPr id="10" name="等腰三角形 1">
            <a:extLst>
              <a:ext uri="{FF2B5EF4-FFF2-40B4-BE49-F238E27FC236}">
                <a16:creationId xmlns:a16="http://schemas.microsoft.com/office/drawing/2014/main" id="{F043A462-6816-45C4-AF16-615A7321D53A}"/>
              </a:ext>
            </a:extLst>
          </p:cNvPr>
          <p:cNvSpPr/>
          <p:nvPr/>
        </p:nvSpPr>
        <p:spPr>
          <a:xfrm>
            <a:off x="4006656" y="1361270"/>
            <a:ext cx="4197096" cy="3539871"/>
          </a:xfrm>
          <a:custGeom>
            <a:avLst/>
            <a:gdLst>
              <a:gd name="connsiteX0" fmla="*/ 0 w 3924300"/>
              <a:gd name="connsiteY0" fmla="*/ 1524000 h 1524000"/>
              <a:gd name="connsiteX1" fmla="*/ 3924300 w 3924300"/>
              <a:gd name="connsiteY1" fmla="*/ 0 h 1524000"/>
              <a:gd name="connsiteX2" fmla="*/ 3924300 w 3924300"/>
              <a:gd name="connsiteY2" fmla="*/ 1524000 h 1524000"/>
              <a:gd name="connsiteX3" fmla="*/ 0 w 3924300"/>
              <a:gd name="connsiteY3" fmla="*/ 1524000 h 1524000"/>
              <a:gd name="connsiteX0" fmla="*/ 0 w 3933825"/>
              <a:gd name="connsiteY0" fmla="*/ 1524000 h 6515100"/>
              <a:gd name="connsiteX1" fmla="*/ 3924300 w 3933825"/>
              <a:gd name="connsiteY1" fmla="*/ 0 h 6515100"/>
              <a:gd name="connsiteX2" fmla="*/ 3933825 w 3933825"/>
              <a:gd name="connsiteY2" fmla="*/ 6515100 h 6515100"/>
              <a:gd name="connsiteX3" fmla="*/ 0 w 3933825"/>
              <a:gd name="connsiteY3" fmla="*/ 1524000 h 6515100"/>
              <a:gd name="connsiteX0" fmla="*/ 0 w 3943350"/>
              <a:gd name="connsiteY0" fmla="*/ 1552575 h 6543675"/>
              <a:gd name="connsiteX1" fmla="*/ 3943350 w 3943350"/>
              <a:gd name="connsiteY1" fmla="*/ 0 h 6543675"/>
              <a:gd name="connsiteX2" fmla="*/ 3933825 w 3943350"/>
              <a:gd name="connsiteY2" fmla="*/ 6543675 h 6543675"/>
              <a:gd name="connsiteX3" fmla="*/ 0 w 3943350"/>
              <a:gd name="connsiteY3" fmla="*/ 1552575 h 6543675"/>
              <a:gd name="connsiteX0" fmla="*/ 0 w 3943350"/>
              <a:gd name="connsiteY0" fmla="*/ 1571625 h 6562725"/>
              <a:gd name="connsiteX1" fmla="*/ 3943350 w 3943350"/>
              <a:gd name="connsiteY1" fmla="*/ 0 h 6562725"/>
              <a:gd name="connsiteX2" fmla="*/ 3933825 w 3943350"/>
              <a:gd name="connsiteY2" fmla="*/ 6562725 h 6562725"/>
              <a:gd name="connsiteX3" fmla="*/ 0 w 3943350"/>
              <a:gd name="connsiteY3" fmla="*/ 1571625 h 6562725"/>
              <a:gd name="connsiteX0" fmla="*/ 0 w 3914775"/>
              <a:gd name="connsiteY0" fmla="*/ 2114550 h 6562725"/>
              <a:gd name="connsiteX1" fmla="*/ 3914775 w 3914775"/>
              <a:gd name="connsiteY1" fmla="*/ 0 h 6562725"/>
              <a:gd name="connsiteX2" fmla="*/ 3905250 w 3914775"/>
              <a:gd name="connsiteY2" fmla="*/ 6562725 h 6562725"/>
              <a:gd name="connsiteX3" fmla="*/ 0 w 3914775"/>
              <a:gd name="connsiteY3" fmla="*/ 2114550 h 6562725"/>
              <a:gd name="connsiteX0" fmla="*/ 0 w 3933825"/>
              <a:gd name="connsiteY0" fmla="*/ 2695575 h 6562725"/>
              <a:gd name="connsiteX1" fmla="*/ 3933825 w 3933825"/>
              <a:gd name="connsiteY1" fmla="*/ 0 h 6562725"/>
              <a:gd name="connsiteX2" fmla="*/ 3924300 w 3933825"/>
              <a:gd name="connsiteY2" fmla="*/ 6562725 h 6562725"/>
              <a:gd name="connsiteX3" fmla="*/ 0 w 3933825"/>
              <a:gd name="connsiteY3" fmla="*/ 2695575 h 6562725"/>
              <a:gd name="connsiteX0" fmla="*/ 0 w 3943350"/>
              <a:gd name="connsiteY0" fmla="*/ 4457700 h 6562725"/>
              <a:gd name="connsiteX1" fmla="*/ 3943350 w 3943350"/>
              <a:gd name="connsiteY1" fmla="*/ 0 h 6562725"/>
              <a:gd name="connsiteX2" fmla="*/ 3933825 w 3943350"/>
              <a:gd name="connsiteY2" fmla="*/ 6562725 h 6562725"/>
              <a:gd name="connsiteX3" fmla="*/ 0 w 3943350"/>
              <a:gd name="connsiteY3" fmla="*/ 4457700 h 6562725"/>
              <a:gd name="connsiteX0" fmla="*/ 0 w 4191000"/>
              <a:gd name="connsiteY0" fmla="*/ 4095750 h 6200775"/>
              <a:gd name="connsiteX1" fmla="*/ 4191000 w 4191000"/>
              <a:gd name="connsiteY1" fmla="*/ 0 h 6200775"/>
              <a:gd name="connsiteX2" fmla="*/ 3933825 w 4191000"/>
              <a:gd name="connsiteY2" fmla="*/ 6200775 h 6200775"/>
              <a:gd name="connsiteX3" fmla="*/ 0 w 4191000"/>
              <a:gd name="connsiteY3" fmla="*/ 4095750 h 6200775"/>
              <a:gd name="connsiteX0" fmla="*/ 0 w 4200525"/>
              <a:gd name="connsiteY0" fmla="*/ 4095750 h 5876925"/>
              <a:gd name="connsiteX1" fmla="*/ 4191000 w 4200525"/>
              <a:gd name="connsiteY1" fmla="*/ 0 h 5876925"/>
              <a:gd name="connsiteX2" fmla="*/ 4200525 w 4200525"/>
              <a:gd name="connsiteY2" fmla="*/ 5876925 h 5876925"/>
              <a:gd name="connsiteX3" fmla="*/ 0 w 4200525"/>
              <a:gd name="connsiteY3" fmla="*/ 4095750 h 5876925"/>
              <a:gd name="connsiteX0" fmla="*/ 0 w 4162425"/>
              <a:gd name="connsiteY0" fmla="*/ 1133475 h 5876925"/>
              <a:gd name="connsiteX1" fmla="*/ 4152900 w 4162425"/>
              <a:gd name="connsiteY1" fmla="*/ 0 h 5876925"/>
              <a:gd name="connsiteX2" fmla="*/ 4162425 w 4162425"/>
              <a:gd name="connsiteY2" fmla="*/ 5876925 h 5876925"/>
              <a:gd name="connsiteX3" fmla="*/ 0 w 4162425"/>
              <a:gd name="connsiteY3" fmla="*/ 1133475 h 5876925"/>
              <a:gd name="connsiteX0" fmla="*/ 9525 w 4162425"/>
              <a:gd name="connsiteY0" fmla="*/ 1133475 h 2085975"/>
              <a:gd name="connsiteX1" fmla="*/ 4162425 w 4162425"/>
              <a:gd name="connsiteY1" fmla="*/ 0 h 2085975"/>
              <a:gd name="connsiteX2" fmla="*/ 0 w 4162425"/>
              <a:gd name="connsiteY2" fmla="*/ 2085975 h 2085975"/>
              <a:gd name="connsiteX3" fmla="*/ 9525 w 4162425"/>
              <a:gd name="connsiteY3" fmla="*/ 1133475 h 2085975"/>
              <a:gd name="connsiteX0" fmla="*/ 9525 w 4162425"/>
              <a:gd name="connsiteY0" fmla="*/ 1133475 h 2085975"/>
              <a:gd name="connsiteX1" fmla="*/ 4162425 w 4162425"/>
              <a:gd name="connsiteY1" fmla="*/ 0 h 2085975"/>
              <a:gd name="connsiteX2" fmla="*/ 0 w 4162425"/>
              <a:gd name="connsiteY2" fmla="*/ 2085975 h 2085975"/>
              <a:gd name="connsiteX3" fmla="*/ 9525 w 4162425"/>
              <a:gd name="connsiteY3" fmla="*/ 1133475 h 2085975"/>
              <a:gd name="connsiteX0" fmla="*/ 9525 w 4162425"/>
              <a:gd name="connsiteY0" fmla="*/ 914400 h 2085975"/>
              <a:gd name="connsiteX1" fmla="*/ 4162425 w 4162425"/>
              <a:gd name="connsiteY1" fmla="*/ 0 h 2085975"/>
              <a:gd name="connsiteX2" fmla="*/ 0 w 4162425"/>
              <a:gd name="connsiteY2" fmla="*/ 2085975 h 2085975"/>
              <a:gd name="connsiteX3" fmla="*/ 9525 w 4162425"/>
              <a:gd name="connsiteY3" fmla="*/ 914400 h 2085975"/>
              <a:gd name="connsiteX0" fmla="*/ 0 w 4181475"/>
              <a:gd name="connsiteY0" fmla="*/ 933450 h 2085975"/>
              <a:gd name="connsiteX1" fmla="*/ 4181475 w 4181475"/>
              <a:gd name="connsiteY1" fmla="*/ 0 h 2085975"/>
              <a:gd name="connsiteX2" fmla="*/ 19050 w 4181475"/>
              <a:gd name="connsiteY2" fmla="*/ 2085975 h 2085975"/>
              <a:gd name="connsiteX3" fmla="*/ 0 w 4181475"/>
              <a:gd name="connsiteY3" fmla="*/ 933450 h 2085975"/>
              <a:gd name="connsiteX0" fmla="*/ 0 w 4163187"/>
              <a:gd name="connsiteY0" fmla="*/ 927354 h 2085975"/>
              <a:gd name="connsiteX1" fmla="*/ 4163187 w 4163187"/>
              <a:gd name="connsiteY1" fmla="*/ 0 h 2085975"/>
              <a:gd name="connsiteX2" fmla="*/ 762 w 4163187"/>
              <a:gd name="connsiteY2" fmla="*/ 2085975 h 2085975"/>
              <a:gd name="connsiteX3" fmla="*/ 0 w 4163187"/>
              <a:gd name="connsiteY3" fmla="*/ 927354 h 2085975"/>
              <a:gd name="connsiteX0" fmla="*/ 5334 w 4168521"/>
              <a:gd name="connsiteY0" fmla="*/ 927354 h 2098167"/>
              <a:gd name="connsiteX1" fmla="*/ 4168521 w 4168521"/>
              <a:gd name="connsiteY1" fmla="*/ 0 h 2098167"/>
              <a:gd name="connsiteX2" fmla="*/ 0 w 4168521"/>
              <a:gd name="connsiteY2" fmla="*/ 2098167 h 2098167"/>
              <a:gd name="connsiteX3" fmla="*/ 5334 w 4168521"/>
              <a:gd name="connsiteY3" fmla="*/ 927354 h 2098167"/>
              <a:gd name="connsiteX0" fmla="*/ 5334 w 4168521"/>
              <a:gd name="connsiteY0" fmla="*/ 768858 h 1939671"/>
              <a:gd name="connsiteX1" fmla="*/ 4168521 w 4168521"/>
              <a:gd name="connsiteY1" fmla="*/ 0 h 1939671"/>
              <a:gd name="connsiteX2" fmla="*/ 0 w 4168521"/>
              <a:gd name="connsiteY2" fmla="*/ 1939671 h 1939671"/>
              <a:gd name="connsiteX3" fmla="*/ 5334 w 4168521"/>
              <a:gd name="connsiteY3" fmla="*/ 768858 h 1939671"/>
              <a:gd name="connsiteX0" fmla="*/ 5334 w 4178046"/>
              <a:gd name="connsiteY0" fmla="*/ 1483233 h 2654046"/>
              <a:gd name="connsiteX1" fmla="*/ 4178046 w 4178046"/>
              <a:gd name="connsiteY1" fmla="*/ 0 h 2654046"/>
              <a:gd name="connsiteX2" fmla="*/ 0 w 4178046"/>
              <a:gd name="connsiteY2" fmla="*/ 2654046 h 2654046"/>
              <a:gd name="connsiteX3" fmla="*/ 5334 w 4178046"/>
              <a:gd name="connsiteY3" fmla="*/ 1483233 h 2654046"/>
              <a:gd name="connsiteX0" fmla="*/ 5334 w 4197096"/>
              <a:gd name="connsiteY0" fmla="*/ 2369058 h 3539871"/>
              <a:gd name="connsiteX1" fmla="*/ 4197096 w 4197096"/>
              <a:gd name="connsiteY1" fmla="*/ 0 h 3539871"/>
              <a:gd name="connsiteX2" fmla="*/ 0 w 4197096"/>
              <a:gd name="connsiteY2" fmla="*/ 3539871 h 3539871"/>
              <a:gd name="connsiteX3" fmla="*/ 5334 w 4197096"/>
              <a:gd name="connsiteY3" fmla="*/ 2369058 h 353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7096" h="3539871">
                <a:moveTo>
                  <a:pt x="5334" y="2369058"/>
                </a:moveTo>
                <a:lnTo>
                  <a:pt x="4197096" y="0"/>
                </a:lnTo>
                <a:lnTo>
                  <a:pt x="0" y="3539871"/>
                </a:lnTo>
                <a:lnTo>
                  <a:pt x="5334" y="2369058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53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1C4639-13D7-4E53-AF66-D467B28D0BA8}"/>
              </a:ext>
            </a:extLst>
          </p:cNvPr>
          <p:cNvGraphicFramePr>
            <a:graphicFrameLocks noGrp="1"/>
          </p:cNvGraphicFramePr>
          <p:nvPr/>
        </p:nvGraphicFramePr>
        <p:xfrm>
          <a:off x="2631890" y="1431924"/>
          <a:ext cx="1356659" cy="461433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65937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37527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15E51F-1170-4CDE-B405-700A3FB83DE5}"/>
              </a:ext>
            </a:extLst>
          </p:cNvPr>
          <p:cNvGraphicFramePr>
            <a:graphicFrameLocks noGrp="1"/>
          </p:cNvGraphicFramePr>
          <p:nvPr/>
        </p:nvGraphicFramePr>
        <p:xfrm>
          <a:off x="8185345" y="502920"/>
          <a:ext cx="1356659" cy="5852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5240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7402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9175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6791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8551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1382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8339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97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2898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66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BE5753E-B0AE-4441-8813-393F15423938}"/>
              </a:ext>
            </a:extLst>
          </p:cNvPr>
          <p:cNvSpPr txBox="1"/>
          <p:nvPr/>
        </p:nvSpPr>
        <p:spPr>
          <a:xfrm>
            <a:off x="976988" y="2657475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Cache</a:t>
            </a:r>
            <a:endParaRPr lang="zh-CN" altLang="en-US" sz="32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790B82-E40D-419C-890A-8F03034DD570}"/>
              </a:ext>
            </a:extLst>
          </p:cNvPr>
          <p:cNvSpPr txBox="1"/>
          <p:nvPr/>
        </p:nvSpPr>
        <p:spPr>
          <a:xfrm>
            <a:off x="9663788" y="27336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内存</a:t>
            </a: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54B2186-330A-450D-816F-273CCD5FED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9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AFBD40-2BE9-49AE-ACFE-01FE4B08B8E5}"/>
              </a:ext>
            </a:extLst>
          </p:cNvPr>
          <p:cNvSpPr txBox="1"/>
          <p:nvPr/>
        </p:nvSpPr>
        <p:spPr>
          <a:xfrm>
            <a:off x="3652747" y="15875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组相联映射</a:t>
            </a:r>
          </a:p>
        </p:txBody>
      </p:sp>
      <p:sp>
        <p:nvSpPr>
          <p:cNvPr id="10" name="等腰三角形 1">
            <a:extLst>
              <a:ext uri="{FF2B5EF4-FFF2-40B4-BE49-F238E27FC236}">
                <a16:creationId xmlns:a16="http://schemas.microsoft.com/office/drawing/2014/main" id="{F043A462-6816-45C4-AF16-615A7321D53A}"/>
              </a:ext>
            </a:extLst>
          </p:cNvPr>
          <p:cNvSpPr/>
          <p:nvPr/>
        </p:nvSpPr>
        <p:spPr>
          <a:xfrm>
            <a:off x="4006655" y="1811064"/>
            <a:ext cx="4168521" cy="4235196"/>
          </a:xfrm>
          <a:custGeom>
            <a:avLst/>
            <a:gdLst>
              <a:gd name="connsiteX0" fmla="*/ 0 w 3924300"/>
              <a:gd name="connsiteY0" fmla="*/ 1524000 h 1524000"/>
              <a:gd name="connsiteX1" fmla="*/ 3924300 w 3924300"/>
              <a:gd name="connsiteY1" fmla="*/ 0 h 1524000"/>
              <a:gd name="connsiteX2" fmla="*/ 3924300 w 3924300"/>
              <a:gd name="connsiteY2" fmla="*/ 1524000 h 1524000"/>
              <a:gd name="connsiteX3" fmla="*/ 0 w 3924300"/>
              <a:gd name="connsiteY3" fmla="*/ 1524000 h 1524000"/>
              <a:gd name="connsiteX0" fmla="*/ 0 w 3933825"/>
              <a:gd name="connsiteY0" fmla="*/ 1524000 h 6515100"/>
              <a:gd name="connsiteX1" fmla="*/ 3924300 w 3933825"/>
              <a:gd name="connsiteY1" fmla="*/ 0 h 6515100"/>
              <a:gd name="connsiteX2" fmla="*/ 3933825 w 3933825"/>
              <a:gd name="connsiteY2" fmla="*/ 6515100 h 6515100"/>
              <a:gd name="connsiteX3" fmla="*/ 0 w 3933825"/>
              <a:gd name="connsiteY3" fmla="*/ 1524000 h 6515100"/>
              <a:gd name="connsiteX0" fmla="*/ 0 w 3943350"/>
              <a:gd name="connsiteY0" fmla="*/ 1552575 h 6543675"/>
              <a:gd name="connsiteX1" fmla="*/ 3943350 w 3943350"/>
              <a:gd name="connsiteY1" fmla="*/ 0 h 6543675"/>
              <a:gd name="connsiteX2" fmla="*/ 3933825 w 3943350"/>
              <a:gd name="connsiteY2" fmla="*/ 6543675 h 6543675"/>
              <a:gd name="connsiteX3" fmla="*/ 0 w 3943350"/>
              <a:gd name="connsiteY3" fmla="*/ 1552575 h 6543675"/>
              <a:gd name="connsiteX0" fmla="*/ 0 w 3943350"/>
              <a:gd name="connsiteY0" fmla="*/ 1571625 h 6562725"/>
              <a:gd name="connsiteX1" fmla="*/ 3943350 w 3943350"/>
              <a:gd name="connsiteY1" fmla="*/ 0 h 6562725"/>
              <a:gd name="connsiteX2" fmla="*/ 3933825 w 3943350"/>
              <a:gd name="connsiteY2" fmla="*/ 6562725 h 6562725"/>
              <a:gd name="connsiteX3" fmla="*/ 0 w 3943350"/>
              <a:gd name="connsiteY3" fmla="*/ 1571625 h 6562725"/>
              <a:gd name="connsiteX0" fmla="*/ 0 w 3914775"/>
              <a:gd name="connsiteY0" fmla="*/ 2114550 h 6562725"/>
              <a:gd name="connsiteX1" fmla="*/ 3914775 w 3914775"/>
              <a:gd name="connsiteY1" fmla="*/ 0 h 6562725"/>
              <a:gd name="connsiteX2" fmla="*/ 3905250 w 3914775"/>
              <a:gd name="connsiteY2" fmla="*/ 6562725 h 6562725"/>
              <a:gd name="connsiteX3" fmla="*/ 0 w 3914775"/>
              <a:gd name="connsiteY3" fmla="*/ 2114550 h 6562725"/>
              <a:gd name="connsiteX0" fmla="*/ 0 w 3933825"/>
              <a:gd name="connsiteY0" fmla="*/ 2695575 h 6562725"/>
              <a:gd name="connsiteX1" fmla="*/ 3933825 w 3933825"/>
              <a:gd name="connsiteY1" fmla="*/ 0 h 6562725"/>
              <a:gd name="connsiteX2" fmla="*/ 3924300 w 3933825"/>
              <a:gd name="connsiteY2" fmla="*/ 6562725 h 6562725"/>
              <a:gd name="connsiteX3" fmla="*/ 0 w 3933825"/>
              <a:gd name="connsiteY3" fmla="*/ 2695575 h 6562725"/>
              <a:gd name="connsiteX0" fmla="*/ 0 w 3943350"/>
              <a:gd name="connsiteY0" fmla="*/ 4457700 h 6562725"/>
              <a:gd name="connsiteX1" fmla="*/ 3943350 w 3943350"/>
              <a:gd name="connsiteY1" fmla="*/ 0 h 6562725"/>
              <a:gd name="connsiteX2" fmla="*/ 3933825 w 3943350"/>
              <a:gd name="connsiteY2" fmla="*/ 6562725 h 6562725"/>
              <a:gd name="connsiteX3" fmla="*/ 0 w 3943350"/>
              <a:gd name="connsiteY3" fmla="*/ 4457700 h 6562725"/>
              <a:gd name="connsiteX0" fmla="*/ 0 w 4191000"/>
              <a:gd name="connsiteY0" fmla="*/ 4095750 h 6200775"/>
              <a:gd name="connsiteX1" fmla="*/ 4191000 w 4191000"/>
              <a:gd name="connsiteY1" fmla="*/ 0 h 6200775"/>
              <a:gd name="connsiteX2" fmla="*/ 3933825 w 4191000"/>
              <a:gd name="connsiteY2" fmla="*/ 6200775 h 6200775"/>
              <a:gd name="connsiteX3" fmla="*/ 0 w 4191000"/>
              <a:gd name="connsiteY3" fmla="*/ 4095750 h 6200775"/>
              <a:gd name="connsiteX0" fmla="*/ 0 w 4200525"/>
              <a:gd name="connsiteY0" fmla="*/ 4095750 h 5876925"/>
              <a:gd name="connsiteX1" fmla="*/ 4191000 w 4200525"/>
              <a:gd name="connsiteY1" fmla="*/ 0 h 5876925"/>
              <a:gd name="connsiteX2" fmla="*/ 4200525 w 4200525"/>
              <a:gd name="connsiteY2" fmla="*/ 5876925 h 5876925"/>
              <a:gd name="connsiteX3" fmla="*/ 0 w 4200525"/>
              <a:gd name="connsiteY3" fmla="*/ 4095750 h 5876925"/>
              <a:gd name="connsiteX0" fmla="*/ 0 w 4162425"/>
              <a:gd name="connsiteY0" fmla="*/ 1133475 h 5876925"/>
              <a:gd name="connsiteX1" fmla="*/ 4152900 w 4162425"/>
              <a:gd name="connsiteY1" fmla="*/ 0 h 5876925"/>
              <a:gd name="connsiteX2" fmla="*/ 4162425 w 4162425"/>
              <a:gd name="connsiteY2" fmla="*/ 5876925 h 5876925"/>
              <a:gd name="connsiteX3" fmla="*/ 0 w 4162425"/>
              <a:gd name="connsiteY3" fmla="*/ 1133475 h 5876925"/>
              <a:gd name="connsiteX0" fmla="*/ 9525 w 4162425"/>
              <a:gd name="connsiteY0" fmla="*/ 1133475 h 2085975"/>
              <a:gd name="connsiteX1" fmla="*/ 4162425 w 4162425"/>
              <a:gd name="connsiteY1" fmla="*/ 0 h 2085975"/>
              <a:gd name="connsiteX2" fmla="*/ 0 w 4162425"/>
              <a:gd name="connsiteY2" fmla="*/ 2085975 h 2085975"/>
              <a:gd name="connsiteX3" fmla="*/ 9525 w 4162425"/>
              <a:gd name="connsiteY3" fmla="*/ 1133475 h 2085975"/>
              <a:gd name="connsiteX0" fmla="*/ 9525 w 4162425"/>
              <a:gd name="connsiteY0" fmla="*/ 1133475 h 2085975"/>
              <a:gd name="connsiteX1" fmla="*/ 4162425 w 4162425"/>
              <a:gd name="connsiteY1" fmla="*/ 0 h 2085975"/>
              <a:gd name="connsiteX2" fmla="*/ 0 w 4162425"/>
              <a:gd name="connsiteY2" fmla="*/ 2085975 h 2085975"/>
              <a:gd name="connsiteX3" fmla="*/ 9525 w 4162425"/>
              <a:gd name="connsiteY3" fmla="*/ 1133475 h 2085975"/>
              <a:gd name="connsiteX0" fmla="*/ 9525 w 4162425"/>
              <a:gd name="connsiteY0" fmla="*/ 914400 h 2085975"/>
              <a:gd name="connsiteX1" fmla="*/ 4162425 w 4162425"/>
              <a:gd name="connsiteY1" fmla="*/ 0 h 2085975"/>
              <a:gd name="connsiteX2" fmla="*/ 0 w 4162425"/>
              <a:gd name="connsiteY2" fmla="*/ 2085975 h 2085975"/>
              <a:gd name="connsiteX3" fmla="*/ 9525 w 4162425"/>
              <a:gd name="connsiteY3" fmla="*/ 914400 h 2085975"/>
              <a:gd name="connsiteX0" fmla="*/ 0 w 4181475"/>
              <a:gd name="connsiteY0" fmla="*/ 933450 h 2085975"/>
              <a:gd name="connsiteX1" fmla="*/ 4181475 w 4181475"/>
              <a:gd name="connsiteY1" fmla="*/ 0 h 2085975"/>
              <a:gd name="connsiteX2" fmla="*/ 19050 w 4181475"/>
              <a:gd name="connsiteY2" fmla="*/ 2085975 h 2085975"/>
              <a:gd name="connsiteX3" fmla="*/ 0 w 4181475"/>
              <a:gd name="connsiteY3" fmla="*/ 933450 h 2085975"/>
              <a:gd name="connsiteX0" fmla="*/ 0 w 4163187"/>
              <a:gd name="connsiteY0" fmla="*/ 927354 h 2085975"/>
              <a:gd name="connsiteX1" fmla="*/ 4163187 w 4163187"/>
              <a:gd name="connsiteY1" fmla="*/ 0 h 2085975"/>
              <a:gd name="connsiteX2" fmla="*/ 762 w 4163187"/>
              <a:gd name="connsiteY2" fmla="*/ 2085975 h 2085975"/>
              <a:gd name="connsiteX3" fmla="*/ 0 w 4163187"/>
              <a:gd name="connsiteY3" fmla="*/ 927354 h 2085975"/>
              <a:gd name="connsiteX0" fmla="*/ 5334 w 4168521"/>
              <a:gd name="connsiteY0" fmla="*/ 927354 h 2098167"/>
              <a:gd name="connsiteX1" fmla="*/ 4168521 w 4168521"/>
              <a:gd name="connsiteY1" fmla="*/ 0 h 2098167"/>
              <a:gd name="connsiteX2" fmla="*/ 0 w 4168521"/>
              <a:gd name="connsiteY2" fmla="*/ 2098167 h 2098167"/>
              <a:gd name="connsiteX3" fmla="*/ 5334 w 4168521"/>
              <a:gd name="connsiteY3" fmla="*/ 927354 h 2098167"/>
              <a:gd name="connsiteX0" fmla="*/ 5334 w 4168521"/>
              <a:gd name="connsiteY0" fmla="*/ 768858 h 1939671"/>
              <a:gd name="connsiteX1" fmla="*/ 4168521 w 4168521"/>
              <a:gd name="connsiteY1" fmla="*/ 0 h 1939671"/>
              <a:gd name="connsiteX2" fmla="*/ 0 w 4168521"/>
              <a:gd name="connsiteY2" fmla="*/ 1939671 h 1939671"/>
              <a:gd name="connsiteX3" fmla="*/ 5334 w 4168521"/>
              <a:gd name="connsiteY3" fmla="*/ 768858 h 1939671"/>
              <a:gd name="connsiteX0" fmla="*/ 5334 w 4178046"/>
              <a:gd name="connsiteY0" fmla="*/ 1483233 h 2654046"/>
              <a:gd name="connsiteX1" fmla="*/ 4178046 w 4178046"/>
              <a:gd name="connsiteY1" fmla="*/ 0 h 2654046"/>
              <a:gd name="connsiteX2" fmla="*/ 0 w 4178046"/>
              <a:gd name="connsiteY2" fmla="*/ 2654046 h 2654046"/>
              <a:gd name="connsiteX3" fmla="*/ 5334 w 4178046"/>
              <a:gd name="connsiteY3" fmla="*/ 1483233 h 2654046"/>
              <a:gd name="connsiteX0" fmla="*/ 5334 w 4197096"/>
              <a:gd name="connsiteY0" fmla="*/ 2369058 h 3539871"/>
              <a:gd name="connsiteX1" fmla="*/ 4197096 w 4197096"/>
              <a:gd name="connsiteY1" fmla="*/ 0 h 3539871"/>
              <a:gd name="connsiteX2" fmla="*/ 0 w 4197096"/>
              <a:gd name="connsiteY2" fmla="*/ 3539871 h 3539871"/>
              <a:gd name="connsiteX3" fmla="*/ 5334 w 4197096"/>
              <a:gd name="connsiteY3" fmla="*/ 2369058 h 3539871"/>
              <a:gd name="connsiteX0" fmla="*/ 5334 w 4197096"/>
              <a:gd name="connsiteY0" fmla="*/ 2816733 h 3987546"/>
              <a:gd name="connsiteX1" fmla="*/ 4197096 w 4197096"/>
              <a:gd name="connsiteY1" fmla="*/ 0 h 3987546"/>
              <a:gd name="connsiteX2" fmla="*/ 0 w 4197096"/>
              <a:gd name="connsiteY2" fmla="*/ 3987546 h 3987546"/>
              <a:gd name="connsiteX3" fmla="*/ 5334 w 4197096"/>
              <a:gd name="connsiteY3" fmla="*/ 2816733 h 3987546"/>
              <a:gd name="connsiteX0" fmla="*/ 5334 w 4168521"/>
              <a:gd name="connsiteY0" fmla="*/ 3064383 h 4235196"/>
              <a:gd name="connsiteX1" fmla="*/ 4168521 w 4168521"/>
              <a:gd name="connsiteY1" fmla="*/ 0 h 4235196"/>
              <a:gd name="connsiteX2" fmla="*/ 0 w 4168521"/>
              <a:gd name="connsiteY2" fmla="*/ 4235196 h 4235196"/>
              <a:gd name="connsiteX3" fmla="*/ 5334 w 4168521"/>
              <a:gd name="connsiteY3" fmla="*/ 3064383 h 42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8521" h="4235196">
                <a:moveTo>
                  <a:pt x="5334" y="3064383"/>
                </a:moveTo>
                <a:lnTo>
                  <a:pt x="4168521" y="0"/>
                </a:lnTo>
                <a:lnTo>
                  <a:pt x="0" y="4235196"/>
                </a:lnTo>
                <a:lnTo>
                  <a:pt x="5334" y="3064383"/>
                </a:lnTo>
                <a:close/>
              </a:path>
            </a:pathLst>
          </a:cu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6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5292E94-E45F-463E-B182-6532DC29FB60}"/>
              </a:ext>
            </a:extLst>
          </p:cNvPr>
          <p:cNvSpPr/>
          <p:nvPr/>
        </p:nvSpPr>
        <p:spPr>
          <a:xfrm>
            <a:off x="753026" y="1172707"/>
            <a:ext cx="2552072" cy="4998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F6C88BE-BD7A-415C-A9ED-E094C9671232}"/>
              </a:ext>
            </a:extLst>
          </p:cNvPr>
          <p:cNvSpPr/>
          <p:nvPr/>
        </p:nvSpPr>
        <p:spPr>
          <a:xfrm>
            <a:off x="889827" y="1238509"/>
            <a:ext cx="2287255" cy="3609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Logical Address</a:t>
            </a:r>
            <a:endParaRPr lang="zh-CN" altLang="en-US" b="1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0FC6FD4C-8F44-4A0B-8D68-898BD70EAFFB}"/>
              </a:ext>
            </a:extLst>
          </p:cNvPr>
          <p:cNvSpPr/>
          <p:nvPr/>
        </p:nvSpPr>
        <p:spPr>
          <a:xfrm rot="5400000">
            <a:off x="1588382" y="2238847"/>
            <a:ext cx="957073" cy="26822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C9D96CF-FA35-43A2-9818-2ABBCFAA752B}"/>
              </a:ext>
            </a:extLst>
          </p:cNvPr>
          <p:cNvSpPr/>
          <p:nvPr/>
        </p:nvSpPr>
        <p:spPr>
          <a:xfrm>
            <a:off x="3987903" y="3486139"/>
            <a:ext cx="2552072" cy="4937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6D7E453-98B1-49D6-8517-010C22D04530}"/>
              </a:ext>
            </a:extLst>
          </p:cNvPr>
          <p:cNvSpPr/>
          <p:nvPr/>
        </p:nvSpPr>
        <p:spPr>
          <a:xfrm>
            <a:off x="4120311" y="3561859"/>
            <a:ext cx="2287255" cy="36091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Physical Address</a:t>
            </a:r>
            <a:endParaRPr lang="zh-CN" altLang="en-US" b="1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EC455D3E-C044-472C-BB03-D036B9DA6FEC}"/>
              </a:ext>
            </a:extLst>
          </p:cNvPr>
          <p:cNvSpPr/>
          <p:nvPr/>
        </p:nvSpPr>
        <p:spPr>
          <a:xfrm>
            <a:off x="2555004" y="3561859"/>
            <a:ext cx="1432898" cy="29361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1AE172F-DD48-409A-A9FC-DA771789371C}"/>
              </a:ext>
            </a:extLst>
          </p:cNvPr>
          <p:cNvSpPr txBox="1"/>
          <p:nvPr/>
        </p:nvSpPr>
        <p:spPr>
          <a:xfrm>
            <a:off x="1840741" y="159942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</a:rPr>
              <a:t>PC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9D23D64-05A6-47AB-8E59-9B4344331060}"/>
              </a:ext>
            </a:extLst>
          </p:cNvPr>
          <p:cNvSpPr txBox="1"/>
          <p:nvPr/>
        </p:nvSpPr>
        <p:spPr>
          <a:xfrm>
            <a:off x="4910315" y="3979916"/>
            <a:ext cx="70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7030A0"/>
                </a:solidFill>
              </a:rPr>
              <a:t>MAR</a:t>
            </a:r>
            <a:endParaRPr lang="zh-CN" altLang="en-US" b="1">
              <a:solidFill>
                <a:srgbClr val="7030A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DBBCD96-0594-4670-812E-3981D7767DE5}"/>
              </a:ext>
            </a:extLst>
          </p:cNvPr>
          <p:cNvSpPr txBox="1"/>
          <p:nvPr/>
        </p:nvSpPr>
        <p:spPr>
          <a:xfrm>
            <a:off x="1324503" y="28514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D4237A"/>
                </a:solidFill>
              </a:rPr>
              <a:t>地址变换机构</a:t>
            </a:r>
          </a:p>
        </p:txBody>
      </p:sp>
      <p:pic>
        <p:nvPicPr>
          <p:cNvPr id="41" name="图片 40" descr="背景图案&#10;&#10;低可信度描述已自动生成">
            <a:extLst>
              <a:ext uri="{FF2B5EF4-FFF2-40B4-BE49-F238E27FC236}">
                <a16:creationId xmlns:a16="http://schemas.microsoft.com/office/drawing/2014/main" id="{BC8EE7D0-BC5D-470E-8C1A-45D645117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69" y="3186093"/>
            <a:ext cx="1090612" cy="952500"/>
          </a:xfrm>
          <a:prstGeom prst="rect">
            <a:avLst/>
          </a:prstGeom>
        </p:spPr>
      </p:pic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0A56958-2436-4DAF-BC9D-A6B13D8816FF}"/>
              </a:ext>
            </a:extLst>
          </p:cNvPr>
          <p:cNvSpPr/>
          <p:nvPr/>
        </p:nvSpPr>
        <p:spPr>
          <a:xfrm>
            <a:off x="4477555" y="843524"/>
            <a:ext cx="1572768" cy="94488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Cache</a:t>
            </a:r>
            <a:endParaRPr lang="zh-CN" altLang="en-US" b="1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D3AEC56A-739F-4954-A2B0-E1DA5C707566}"/>
              </a:ext>
            </a:extLst>
          </p:cNvPr>
          <p:cNvSpPr/>
          <p:nvPr/>
        </p:nvSpPr>
        <p:spPr>
          <a:xfrm rot="16200000">
            <a:off x="4309916" y="2474203"/>
            <a:ext cx="1639823" cy="268224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D35F5D2-007F-41FC-A33D-CC45EBFFA1FB}"/>
              </a:ext>
            </a:extLst>
          </p:cNvPr>
          <p:cNvSpPr txBox="1"/>
          <p:nvPr/>
        </p:nvSpPr>
        <p:spPr>
          <a:xfrm>
            <a:off x="4286309" y="2020499"/>
            <a:ext cx="843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>
                <a:solidFill>
                  <a:srgbClr val="002060"/>
                </a:solidFill>
              </a:rPr>
              <a:t>首先去</a:t>
            </a:r>
            <a:r>
              <a:rPr lang="en-US" altLang="zh-CN" sz="1600" b="1">
                <a:solidFill>
                  <a:srgbClr val="002060"/>
                </a:solidFill>
              </a:rPr>
              <a:t>Cache</a:t>
            </a:r>
            <a:r>
              <a:rPr lang="zh-CN" altLang="en-US" sz="1600" b="1">
                <a:solidFill>
                  <a:srgbClr val="002060"/>
                </a:solidFill>
              </a:rPr>
              <a:t>查找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5889074-D541-4360-B2B2-94586202FFCD}"/>
              </a:ext>
            </a:extLst>
          </p:cNvPr>
          <p:cNvSpPr/>
          <p:nvPr/>
        </p:nvSpPr>
        <p:spPr>
          <a:xfrm>
            <a:off x="8907894" y="2561704"/>
            <a:ext cx="1572768" cy="272214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主存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0F1ECF4-FB8A-4ABC-873C-A630AC9A9F78}"/>
              </a:ext>
            </a:extLst>
          </p:cNvPr>
          <p:cNvSpPr/>
          <p:nvPr/>
        </p:nvSpPr>
        <p:spPr>
          <a:xfrm>
            <a:off x="1280745" y="5246925"/>
            <a:ext cx="1572768" cy="944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外存</a:t>
            </a: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6ACEC072-7A0A-43CF-AE75-3D1FBC04BB7C}"/>
              </a:ext>
            </a:extLst>
          </p:cNvPr>
          <p:cNvSpPr/>
          <p:nvPr/>
        </p:nvSpPr>
        <p:spPr>
          <a:xfrm rot="5400000">
            <a:off x="1578892" y="4577299"/>
            <a:ext cx="944881" cy="29939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74213CC-0789-4899-9F45-7582B8F100DB}"/>
              </a:ext>
            </a:extLst>
          </p:cNvPr>
          <p:cNvSpPr txBox="1"/>
          <p:nvPr/>
        </p:nvSpPr>
        <p:spPr>
          <a:xfrm>
            <a:off x="2145220" y="44879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</a:rPr>
              <a:t>缺页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EFBB89C-8865-4356-B83F-9EBE88324187}"/>
              </a:ext>
            </a:extLst>
          </p:cNvPr>
          <p:cNvSpPr txBox="1"/>
          <p:nvPr/>
        </p:nvSpPr>
        <p:spPr>
          <a:xfrm>
            <a:off x="2829512" y="37692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</a:rPr>
              <a:t>不缺页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F7597E88-46F4-4519-B5A3-15539FE1E43F}"/>
              </a:ext>
            </a:extLst>
          </p:cNvPr>
          <p:cNvCxnSpPr>
            <a:cxnSpLocks/>
            <a:stCxn id="47" idx="3"/>
            <a:endCxn id="46" idx="2"/>
          </p:cNvCxnSpPr>
          <p:nvPr/>
        </p:nvCxnSpPr>
        <p:spPr>
          <a:xfrm flipV="1">
            <a:off x="2853513" y="5283850"/>
            <a:ext cx="6840765" cy="435515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3BD245F-CBAA-42A4-8C48-6085415301C2}"/>
              </a:ext>
            </a:extLst>
          </p:cNvPr>
          <p:cNvSpPr/>
          <p:nvPr/>
        </p:nvSpPr>
        <p:spPr>
          <a:xfrm>
            <a:off x="8907894" y="796528"/>
            <a:ext cx="2552072" cy="4937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BECC24E-3D79-4AAB-8D38-82F38BAE1E39}"/>
              </a:ext>
            </a:extLst>
          </p:cNvPr>
          <p:cNvSpPr/>
          <p:nvPr/>
        </p:nvSpPr>
        <p:spPr>
          <a:xfrm>
            <a:off x="9040302" y="872248"/>
            <a:ext cx="2287255" cy="36091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Data</a:t>
            </a:r>
            <a:endParaRPr lang="zh-CN" altLang="en-US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7E18D48-50F9-4ED9-9EF2-67516B5C7E55}"/>
              </a:ext>
            </a:extLst>
          </p:cNvPr>
          <p:cNvSpPr txBox="1"/>
          <p:nvPr/>
        </p:nvSpPr>
        <p:spPr>
          <a:xfrm>
            <a:off x="9830306" y="1290305"/>
            <a:ext cx="70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4">
                    <a:lumMod val="50000"/>
                  </a:schemeClr>
                </a:solidFill>
              </a:rPr>
              <a:t>MDR</a:t>
            </a:r>
            <a:endParaRPr lang="zh-CN" altLang="en-US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162E7208-980C-4490-A0C0-89A4DC704DA0}"/>
              </a:ext>
            </a:extLst>
          </p:cNvPr>
          <p:cNvSpPr/>
          <p:nvPr/>
        </p:nvSpPr>
        <p:spPr>
          <a:xfrm>
            <a:off x="6050324" y="916200"/>
            <a:ext cx="2801440" cy="256507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060AB8B-9A18-4AFE-9F54-A51B9C5CD897}"/>
              </a:ext>
            </a:extLst>
          </p:cNvPr>
          <p:cNvSpPr txBox="1"/>
          <p:nvPr/>
        </p:nvSpPr>
        <p:spPr>
          <a:xfrm>
            <a:off x="5917915" y="667881"/>
            <a:ext cx="2801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>
                <a:solidFill>
                  <a:schemeClr val="accent4">
                    <a:lumMod val="50000"/>
                  </a:schemeClr>
                </a:solidFill>
              </a:rPr>
              <a:t>在</a:t>
            </a:r>
            <a:r>
              <a:rPr lang="en-US" altLang="zh-CN" sz="1600" b="1">
                <a:solidFill>
                  <a:schemeClr val="accent4">
                    <a:lumMod val="50000"/>
                  </a:schemeClr>
                </a:solidFill>
              </a:rPr>
              <a:t>Cache</a:t>
            </a:r>
            <a:r>
              <a:rPr lang="zh-CN" altLang="en-US" sz="1600" b="1">
                <a:solidFill>
                  <a:schemeClr val="accent4">
                    <a:lumMod val="50000"/>
                  </a:schemeClr>
                </a:solidFill>
              </a:rPr>
              <a:t>中找到则送入</a:t>
            </a:r>
            <a:r>
              <a:rPr lang="en-US" altLang="zh-CN" sz="1600" b="1">
                <a:solidFill>
                  <a:schemeClr val="accent4">
                    <a:lumMod val="50000"/>
                  </a:schemeClr>
                </a:solidFill>
              </a:rPr>
              <a:t>MDR</a:t>
            </a:r>
            <a:endParaRPr lang="zh-CN" altLang="en-US" sz="16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7F1B665B-25C7-470A-A671-98177C5DF90A}"/>
              </a:ext>
            </a:extLst>
          </p:cNvPr>
          <p:cNvSpPr/>
          <p:nvPr/>
        </p:nvSpPr>
        <p:spPr>
          <a:xfrm>
            <a:off x="6539974" y="3580410"/>
            <a:ext cx="2311790" cy="2750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BB50DA1-83B1-45B5-AC68-F1E17BC36F65}"/>
              </a:ext>
            </a:extLst>
          </p:cNvPr>
          <p:cNvSpPr txBox="1"/>
          <p:nvPr/>
        </p:nvSpPr>
        <p:spPr>
          <a:xfrm>
            <a:off x="6672383" y="3077568"/>
            <a:ext cx="201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在</a:t>
            </a:r>
            <a:r>
              <a:rPr lang="en-US" altLang="zh-CN" sz="1600" b="1">
                <a:solidFill>
                  <a:srgbClr val="FF0000"/>
                </a:solidFill>
              </a:rPr>
              <a:t>Cache</a:t>
            </a:r>
            <a:r>
              <a:rPr lang="zh-CN" altLang="en-US" sz="1600" b="1">
                <a:solidFill>
                  <a:srgbClr val="FF0000"/>
                </a:solidFill>
              </a:rPr>
              <a:t>中找不到，</a:t>
            </a:r>
            <a:endParaRPr lang="en-US" altLang="zh-CN" sz="1600" b="1">
              <a:solidFill>
                <a:srgbClr val="FF0000"/>
              </a:solidFill>
            </a:endParaRPr>
          </a:p>
          <a:p>
            <a:r>
              <a:rPr lang="zh-CN" altLang="en-US" sz="1600" b="1">
                <a:solidFill>
                  <a:srgbClr val="FF0000"/>
                </a:solidFill>
              </a:rPr>
              <a:t>则去主存</a:t>
            </a: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F6C70C2B-483D-4E97-B9A9-A415CE09E160}"/>
              </a:ext>
            </a:extLst>
          </p:cNvPr>
          <p:cNvSpPr/>
          <p:nvPr/>
        </p:nvSpPr>
        <p:spPr>
          <a:xfrm rot="16200000">
            <a:off x="9059950" y="1817449"/>
            <a:ext cx="1171075" cy="268225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322DB32-E3AA-412C-B666-2516AFA8CE18}"/>
              </a:ext>
            </a:extLst>
          </p:cNvPr>
          <p:cNvSpPr txBox="1"/>
          <p:nvPr/>
        </p:nvSpPr>
        <p:spPr>
          <a:xfrm>
            <a:off x="9645488" y="1833801"/>
            <a:ext cx="2015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4">
                    <a:lumMod val="50000"/>
                  </a:schemeClr>
                </a:solidFill>
              </a:rPr>
              <a:t>查找到的数据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9435871-4C18-4E00-9FAB-A380159A6808}"/>
              </a:ext>
            </a:extLst>
          </p:cNvPr>
          <p:cNvSpPr txBox="1"/>
          <p:nvPr/>
        </p:nvSpPr>
        <p:spPr>
          <a:xfrm>
            <a:off x="3538680" y="5025119"/>
            <a:ext cx="4582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0070C0"/>
                </a:solidFill>
              </a:rPr>
              <a:t>缺页则去外存找到数据，送入内存，然后</a:t>
            </a:r>
            <a:r>
              <a:rPr lang="en-US" altLang="zh-CN" sz="1600" b="1">
                <a:solidFill>
                  <a:srgbClr val="0070C0"/>
                </a:solidFill>
              </a:rPr>
              <a:t>CPU</a:t>
            </a:r>
            <a:r>
              <a:rPr lang="zh-CN" altLang="en-US" sz="1600" b="1">
                <a:solidFill>
                  <a:srgbClr val="0070C0"/>
                </a:solidFill>
              </a:rPr>
              <a:t>执行刚刚缺页的那一条指令，重新走上面的流程</a:t>
            </a:r>
          </a:p>
        </p:txBody>
      </p:sp>
      <p:sp>
        <p:nvSpPr>
          <p:cNvPr id="70" name="图文框 69">
            <a:extLst>
              <a:ext uri="{FF2B5EF4-FFF2-40B4-BE49-F238E27FC236}">
                <a16:creationId xmlns:a16="http://schemas.microsoft.com/office/drawing/2014/main" id="{556CEDE9-CDBA-472E-BCA8-8A837DF86B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79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1C4639-13D7-4E53-AF66-D467B28D0BA8}"/>
              </a:ext>
            </a:extLst>
          </p:cNvPr>
          <p:cNvGraphicFramePr>
            <a:graphicFrameLocks noGrp="1"/>
          </p:cNvGraphicFramePr>
          <p:nvPr/>
        </p:nvGraphicFramePr>
        <p:xfrm>
          <a:off x="2922494" y="1698624"/>
          <a:ext cx="1356659" cy="346075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15E51F-1170-4CDE-B405-700A3FB83DE5}"/>
              </a:ext>
            </a:extLst>
          </p:cNvPr>
          <p:cNvGraphicFramePr>
            <a:graphicFrameLocks noGrp="1"/>
          </p:cNvGraphicFramePr>
          <p:nvPr/>
        </p:nvGraphicFramePr>
        <p:xfrm>
          <a:off x="7912848" y="137160"/>
          <a:ext cx="1356659" cy="6583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5240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7402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9175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6791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8551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1382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8339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97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2898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66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8105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058117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4A3B491-C937-4E64-A479-3A5817AB121E}"/>
              </a:ext>
            </a:extLst>
          </p:cNvPr>
          <p:cNvCxnSpPr/>
          <p:nvPr/>
        </p:nvCxnSpPr>
        <p:spPr>
          <a:xfrm flipV="1">
            <a:off x="4279153" y="333375"/>
            <a:ext cx="3633695" cy="16192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5088FC1-9046-4A6A-B616-CAEB0887BEE6}"/>
              </a:ext>
            </a:extLst>
          </p:cNvPr>
          <p:cNvCxnSpPr>
            <a:cxnSpLocks/>
          </p:cNvCxnSpPr>
          <p:nvPr/>
        </p:nvCxnSpPr>
        <p:spPr>
          <a:xfrm>
            <a:off x="4279153" y="1952625"/>
            <a:ext cx="3633695" cy="571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3A0EC1-F5E0-4077-B856-A1FE6DB0BD8E}"/>
              </a:ext>
            </a:extLst>
          </p:cNvPr>
          <p:cNvCxnSpPr>
            <a:cxnSpLocks/>
          </p:cNvCxnSpPr>
          <p:nvPr/>
        </p:nvCxnSpPr>
        <p:spPr>
          <a:xfrm>
            <a:off x="4279153" y="1952625"/>
            <a:ext cx="3633695" cy="2781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ED8452A-715B-41FD-80B6-3CA08AA78A8B}"/>
              </a:ext>
            </a:extLst>
          </p:cNvPr>
          <p:cNvSpPr txBox="1"/>
          <p:nvPr/>
        </p:nvSpPr>
        <p:spPr>
          <a:xfrm>
            <a:off x="1019282" y="2409825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</a:rPr>
              <a:t>Cache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E1A6CE-FBA9-45F0-9277-791EFC4DA8C5}"/>
              </a:ext>
            </a:extLst>
          </p:cNvPr>
          <p:cNvSpPr txBox="1"/>
          <p:nvPr/>
        </p:nvSpPr>
        <p:spPr>
          <a:xfrm>
            <a:off x="9729694" y="25241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内存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FD14F8-173D-4A2D-9206-87CFAA29D7FB}"/>
              </a:ext>
            </a:extLst>
          </p:cNvPr>
          <p:cNvSpPr txBox="1"/>
          <p:nvPr/>
        </p:nvSpPr>
        <p:spPr>
          <a:xfrm>
            <a:off x="3046826" y="1650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直接映射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1C4639-13D7-4E53-AF66-D467B28D0BA8}"/>
              </a:ext>
            </a:extLst>
          </p:cNvPr>
          <p:cNvGraphicFramePr>
            <a:graphicFrameLocks noGrp="1"/>
          </p:cNvGraphicFramePr>
          <p:nvPr/>
        </p:nvGraphicFramePr>
        <p:xfrm>
          <a:off x="2631890" y="1431924"/>
          <a:ext cx="1356659" cy="346075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15E51F-1170-4CDE-B405-700A3FB83DE5}"/>
              </a:ext>
            </a:extLst>
          </p:cNvPr>
          <p:cNvGraphicFramePr>
            <a:graphicFrameLocks noGrp="1"/>
          </p:cNvGraphicFramePr>
          <p:nvPr/>
        </p:nvGraphicFramePr>
        <p:xfrm>
          <a:off x="7912848" y="137160"/>
          <a:ext cx="1356659" cy="6583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5240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7402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9175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6791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8551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1382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8339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97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2898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66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8105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058117"/>
                  </a:ext>
                </a:extLst>
              </a:tr>
            </a:tbl>
          </a:graphicData>
        </a:graphic>
      </p:graphicFrame>
      <p:sp>
        <p:nvSpPr>
          <p:cNvPr id="2" name="等腰三角形 1">
            <a:extLst>
              <a:ext uri="{FF2B5EF4-FFF2-40B4-BE49-F238E27FC236}">
                <a16:creationId xmlns:a16="http://schemas.microsoft.com/office/drawing/2014/main" id="{FB77D500-F0E3-41CC-9B3F-68D2D46D1312}"/>
              </a:ext>
            </a:extLst>
          </p:cNvPr>
          <p:cNvSpPr/>
          <p:nvPr/>
        </p:nvSpPr>
        <p:spPr>
          <a:xfrm>
            <a:off x="3988549" y="126998"/>
            <a:ext cx="3943350" cy="6562725"/>
          </a:xfrm>
          <a:custGeom>
            <a:avLst/>
            <a:gdLst>
              <a:gd name="connsiteX0" fmla="*/ 0 w 3924300"/>
              <a:gd name="connsiteY0" fmla="*/ 1524000 h 1524000"/>
              <a:gd name="connsiteX1" fmla="*/ 3924300 w 3924300"/>
              <a:gd name="connsiteY1" fmla="*/ 0 h 1524000"/>
              <a:gd name="connsiteX2" fmla="*/ 3924300 w 3924300"/>
              <a:gd name="connsiteY2" fmla="*/ 1524000 h 1524000"/>
              <a:gd name="connsiteX3" fmla="*/ 0 w 3924300"/>
              <a:gd name="connsiteY3" fmla="*/ 1524000 h 1524000"/>
              <a:gd name="connsiteX0" fmla="*/ 0 w 3933825"/>
              <a:gd name="connsiteY0" fmla="*/ 1524000 h 6515100"/>
              <a:gd name="connsiteX1" fmla="*/ 3924300 w 3933825"/>
              <a:gd name="connsiteY1" fmla="*/ 0 h 6515100"/>
              <a:gd name="connsiteX2" fmla="*/ 3933825 w 3933825"/>
              <a:gd name="connsiteY2" fmla="*/ 6515100 h 6515100"/>
              <a:gd name="connsiteX3" fmla="*/ 0 w 3933825"/>
              <a:gd name="connsiteY3" fmla="*/ 1524000 h 6515100"/>
              <a:gd name="connsiteX0" fmla="*/ 0 w 3943350"/>
              <a:gd name="connsiteY0" fmla="*/ 1552575 h 6543675"/>
              <a:gd name="connsiteX1" fmla="*/ 3943350 w 3943350"/>
              <a:gd name="connsiteY1" fmla="*/ 0 h 6543675"/>
              <a:gd name="connsiteX2" fmla="*/ 3933825 w 3943350"/>
              <a:gd name="connsiteY2" fmla="*/ 6543675 h 6543675"/>
              <a:gd name="connsiteX3" fmla="*/ 0 w 3943350"/>
              <a:gd name="connsiteY3" fmla="*/ 1552575 h 6543675"/>
              <a:gd name="connsiteX0" fmla="*/ 0 w 3943350"/>
              <a:gd name="connsiteY0" fmla="*/ 1571625 h 6562725"/>
              <a:gd name="connsiteX1" fmla="*/ 3943350 w 3943350"/>
              <a:gd name="connsiteY1" fmla="*/ 0 h 6562725"/>
              <a:gd name="connsiteX2" fmla="*/ 3933825 w 3943350"/>
              <a:gd name="connsiteY2" fmla="*/ 6562725 h 6562725"/>
              <a:gd name="connsiteX3" fmla="*/ 0 w 3943350"/>
              <a:gd name="connsiteY3" fmla="*/ 1571625 h 656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3350" h="6562725">
                <a:moveTo>
                  <a:pt x="0" y="1571625"/>
                </a:moveTo>
                <a:lnTo>
                  <a:pt x="3943350" y="0"/>
                </a:lnTo>
                <a:lnTo>
                  <a:pt x="3933825" y="6562725"/>
                </a:lnTo>
                <a:lnTo>
                  <a:pt x="0" y="1571625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2D779D-893A-4860-B54B-3EACCA5355E4}"/>
              </a:ext>
            </a:extLst>
          </p:cNvPr>
          <p:cNvSpPr txBox="1"/>
          <p:nvPr/>
        </p:nvSpPr>
        <p:spPr>
          <a:xfrm>
            <a:off x="976988" y="2657475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Cache</a:t>
            </a:r>
            <a:endParaRPr lang="zh-CN" altLang="en-US" sz="32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80EEB7-A1A4-4D5A-9821-BB5BB8E20864}"/>
              </a:ext>
            </a:extLst>
          </p:cNvPr>
          <p:cNvSpPr txBox="1"/>
          <p:nvPr/>
        </p:nvSpPr>
        <p:spPr>
          <a:xfrm>
            <a:off x="9663788" y="27336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内存</a:t>
            </a:r>
          </a:p>
        </p:txBody>
      </p:sp>
      <p:sp>
        <p:nvSpPr>
          <p:cNvPr id="7" name="图文框 6">
            <a:extLst>
              <a:ext uri="{FF2B5EF4-FFF2-40B4-BE49-F238E27FC236}">
                <a16:creationId xmlns:a16="http://schemas.microsoft.com/office/drawing/2014/main" id="{1E20CEE2-AD40-4876-8C4A-1688D43E04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9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B83601-AA65-4B25-903E-2A60D0E9A17B}"/>
              </a:ext>
            </a:extLst>
          </p:cNvPr>
          <p:cNvSpPr txBox="1"/>
          <p:nvPr/>
        </p:nvSpPr>
        <p:spPr>
          <a:xfrm>
            <a:off x="3652747" y="15875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全相连映射</a:t>
            </a:r>
          </a:p>
        </p:txBody>
      </p:sp>
    </p:spTree>
    <p:extLst>
      <p:ext uri="{BB962C8B-B14F-4D97-AF65-F5344CB8AC3E}">
        <p14:creationId xmlns:p14="http://schemas.microsoft.com/office/powerpoint/2010/main" val="40768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1C4639-13D7-4E53-AF66-D467B28D0BA8}"/>
              </a:ext>
            </a:extLst>
          </p:cNvPr>
          <p:cNvGraphicFramePr>
            <a:graphicFrameLocks noGrp="1"/>
          </p:cNvGraphicFramePr>
          <p:nvPr/>
        </p:nvGraphicFramePr>
        <p:xfrm>
          <a:off x="2631890" y="1431924"/>
          <a:ext cx="1356659" cy="346075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15E51F-1170-4CDE-B405-700A3FB83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56139"/>
              </p:ext>
            </p:extLst>
          </p:nvPr>
        </p:nvGraphicFramePr>
        <p:xfrm>
          <a:off x="7912848" y="137160"/>
          <a:ext cx="1356659" cy="6583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5240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7402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9175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6791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8551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1382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8339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97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2898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66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8105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058117"/>
                  </a:ext>
                </a:extLst>
              </a:tr>
            </a:tbl>
          </a:graphicData>
        </a:graphic>
      </p:graphicFrame>
      <p:sp>
        <p:nvSpPr>
          <p:cNvPr id="2" name="等腰三角形 1">
            <a:extLst>
              <a:ext uri="{FF2B5EF4-FFF2-40B4-BE49-F238E27FC236}">
                <a16:creationId xmlns:a16="http://schemas.microsoft.com/office/drawing/2014/main" id="{FB77D500-F0E3-41CC-9B3F-68D2D46D1312}"/>
              </a:ext>
            </a:extLst>
          </p:cNvPr>
          <p:cNvSpPr/>
          <p:nvPr/>
        </p:nvSpPr>
        <p:spPr>
          <a:xfrm>
            <a:off x="4017124" y="126998"/>
            <a:ext cx="3914775" cy="6562725"/>
          </a:xfrm>
          <a:custGeom>
            <a:avLst/>
            <a:gdLst>
              <a:gd name="connsiteX0" fmla="*/ 0 w 3924300"/>
              <a:gd name="connsiteY0" fmla="*/ 1524000 h 1524000"/>
              <a:gd name="connsiteX1" fmla="*/ 3924300 w 3924300"/>
              <a:gd name="connsiteY1" fmla="*/ 0 h 1524000"/>
              <a:gd name="connsiteX2" fmla="*/ 3924300 w 3924300"/>
              <a:gd name="connsiteY2" fmla="*/ 1524000 h 1524000"/>
              <a:gd name="connsiteX3" fmla="*/ 0 w 3924300"/>
              <a:gd name="connsiteY3" fmla="*/ 1524000 h 1524000"/>
              <a:gd name="connsiteX0" fmla="*/ 0 w 3933825"/>
              <a:gd name="connsiteY0" fmla="*/ 1524000 h 6515100"/>
              <a:gd name="connsiteX1" fmla="*/ 3924300 w 3933825"/>
              <a:gd name="connsiteY1" fmla="*/ 0 h 6515100"/>
              <a:gd name="connsiteX2" fmla="*/ 3933825 w 3933825"/>
              <a:gd name="connsiteY2" fmla="*/ 6515100 h 6515100"/>
              <a:gd name="connsiteX3" fmla="*/ 0 w 3933825"/>
              <a:gd name="connsiteY3" fmla="*/ 1524000 h 6515100"/>
              <a:gd name="connsiteX0" fmla="*/ 0 w 3943350"/>
              <a:gd name="connsiteY0" fmla="*/ 1552575 h 6543675"/>
              <a:gd name="connsiteX1" fmla="*/ 3943350 w 3943350"/>
              <a:gd name="connsiteY1" fmla="*/ 0 h 6543675"/>
              <a:gd name="connsiteX2" fmla="*/ 3933825 w 3943350"/>
              <a:gd name="connsiteY2" fmla="*/ 6543675 h 6543675"/>
              <a:gd name="connsiteX3" fmla="*/ 0 w 3943350"/>
              <a:gd name="connsiteY3" fmla="*/ 1552575 h 6543675"/>
              <a:gd name="connsiteX0" fmla="*/ 0 w 3943350"/>
              <a:gd name="connsiteY0" fmla="*/ 1571625 h 6562725"/>
              <a:gd name="connsiteX1" fmla="*/ 3943350 w 3943350"/>
              <a:gd name="connsiteY1" fmla="*/ 0 h 6562725"/>
              <a:gd name="connsiteX2" fmla="*/ 3933825 w 3943350"/>
              <a:gd name="connsiteY2" fmla="*/ 6562725 h 6562725"/>
              <a:gd name="connsiteX3" fmla="*/ 0 w 3943350"/>
              <a:gd name="connsiteY3" fmla="*/ 1571625 h 6562725"/>
              <a:gd name="connsiteX0" fmla="*/ 0 w 3914775"/>
              <a:gd name="connsiteY0" fmla="*/ 2114550 h 6562725"/>
              <a:gd name="connsiteX1" fmla="*/ 3914775 w 3914775"/>
              <a:gd name="connsiteY1" fmla="*/ 0 h 6562725"/>
              <a:gd name="connsiteX2" fmla="*/ 3905250 w 3914775"/>
              <a:gd name="connsiteY2" fmla="*/ 6562725 h 6562725"/>
              <a:gd name="connsiteX3" fmla="*/ 0 w 3914775"/>
              <a:gd name="connsiteY3" fmla="*/ 2114550 h 656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4775" h="6562725">
                <a:moveTo>
                  <a:pt x="0" y="2114550"/>
                </a:moveTo>
                <a:lnTo>
                  <a:pt x="3914775" y="0"/>
                </a:lnTo>
                <a:lnTo>
                  <a:pt x="3905250" y="6562725"/>
                </a:lnTo>
                <a:lnTo>
                  <a:pt x="0" y="2114550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5A4E48-43F7-44A4-8387-BEB892531F17}"/>
              </a:ext>
            </a:extLst>
          </p:cNvPr>
          <p:cNvSpPr txBox="1"/>
          <p:nvPr/>
        </p:nvSpPr>
        <p:spPr>
          <a:xfrm>
            <a:off x="976988" y="2657475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Cache</a:t>
            </a:r>
            <a:endParaRPr lang="zh-CN" altLang="en-US" sz="32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444275-FDD1-464F-B53D-5221299C4457}"/>
              </a:ext>
            </a:extLst>
          </p:cNvPr>
          <p:cNvSpPr txBox="1"/>
          <p:nvPr/>
        </p:nvSpPr>
        <p:spPr>
          <a:xfrm>
            <a:off x="9663788" y="27336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内存</a:t>
            </a: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CAFCE42-F328-4FFC-9DDC-5CE927FB96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9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CFEDBC-FA26-4619-AE76-AA683CE90FC2}"/>
              </a:ext>
            </a:extLst>
          </p:cNvPr>
          <p:cNvSpPr txBox="1"/>
          <p:nvPr/>
        </p:nvSpPr>
        <p:spPr>
          <a:xfrm>
            <a:off x="3652747" y="15875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全相连映射</a:t>
            </a:r>
          </a:p>
        </p:txBody>
      </p:sp>
    </p:spTree>
    <p:extLst>
      <p:ext uri="{BB962C8B-B14F-4D97-AF65-F5344CB8AC3E}">
        <p14:creationId xmlns:p14="http://schemas.microsoft.com/office/powerpoint/2010/main" val="77329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1C4639-13D7-4E53-AF66-D467B28D0BA8}"/>
              </a:ext>
            </a:extLst>
          </p:cNvPr>
          <p:cNvGraphicFramePr>
            <a:graphicFrameLocks noGrp="1"/>
          </p:cNvGraphicFramePr>
          <p:nvPr/>
        </p:nvGraphicFramePr>
        <p:xfrm>
          <a:off x="2631890" y="1431924"/>
          <a:ext cx="1356659" cy="346075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15E51F-1170-4CDE-B405-700A3FB83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98725"/>
              </p:ext>
            </p:extLst>
          </p:nvPr>
        </p:nvGraphicFramePr>
        <p:xfrm>
          <a:off x="7912848" y="137160"/>
          <a:ext cx="1356659" cy="6583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5240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7402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9175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6791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8551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1382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8339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97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2898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66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8105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058117"/>
                  </a:ext>
                </a:extLst>
              </a:tr>
            </a:tbl>
          </a:graphicData>
        </a:graphic>
      </p:graphicFrame>
      <p:sp>
        <p:nvSpPr>
          <p:cNvPr id="2" name="等腰三角形 1">
            <a:extLst>
              <a:ext uri="{FF2B5EF4-FFF2-40B4-BE49-F238E27FC236}">
                <a16:creationId xmlns:a16="http://schemas.microsoft.com/office/drawing/2014/main" id="{FB77D500-F0E3-41CC-9B3F-68D2D46D1312}"/>
              </a:ext>
            </a:extLst>
          </p:cNvPr>
          <p:cNvSpPr/>
          <p:nvPr/>
        </p:nvSpPr>
        <p:spPr>
          <a:xfrm>
            <a:off x="3998074" y="126998"/>
            <a:ext cx="3933825" cy="6562725"/>
          </a:xfrm>
          <a:custGeom>
            <a:avLst/>
            <a:gdLst>
              <a:gd name="connsiteX0" fmla="*/ 0 w 3924300"/>
              <a:gd name="connsiteY0" fmla="*/ 1524000 h 1524000"/>
              <a:gd name="connsiteX1" fmla="*/ 3924300 w 3924300"/>
              <a:gd name="connsiteY1" fmla="*/ 0 h 1524000"/>
              <a:gd name="connsiteX2" fmla="*/ 3924300 w 3924300"/>
              <a:gd name="connsiteY2" fmla="*/ 1524000 h 1524000"/>
              <a:gd name="connsiteX3" fmla="*/ 0 w 3924300"/>
              <a:gd name="connsiteY3" fmla="*/ 1524000 h 1524000"/>
              <a:gd name="connsiteX0" fmla="*/ 0 w 3933825"/>
              <a:gd name="connsiteY0" fmla="*/ 1524000 h 6515100"/>
              <a:gd name="connsiteX1" fmla="*/ 3924300 w 3933825"/>
              <a:gd name="connsiteY1" fmla="*/ 0 h 6515100"/>
              <a:gd name="connsiteX2" fmla="*/ 3933825 w 3933825"/>
              <a:gd name="connsiteY2" fmla="*/ 6515100 h 6515100"/>
              <a:gd name="connsiteX3" fmla="*/ 0 w 3933825"/>
              <a:gd name="connsiteY3" fmla="*/ 1524000 h 6515100"/>
              <a:gd name="connsiteX0" fmla="*/ 0 w 3943350"/>
              <a:gd name="connsiteY0" fmla="*/ 1552575 h 6543675"/>
              <a:gd name="connsiteX1" fmla="*/ 3943350 w 3943350"/>
              <a:gd name="connsiteY1" fmla="*/ 0 h 6543675"/>
              <a:gd name="connsiteX2" fmla="*/ 3933825 w 3943350"/>
              <a:gd name="connsiteY2" fmla="*/ 6543675 h 6543675"/>
              <a:gd name="connsiteX3" fmla="*/ 0 w 3943350"/>
              <a:gd name="connsiteY3" fmla="*/ 1552575 h 6543675"/>
              <a:gd name="connsiteX0" fmla="*/ 0 w 3943350"/>
              <a:gd name="connsiteY0" fmla="*/ 1571625 h 6562725"/>
              <a:gd name="connsiteX1" fmla="*/ 3943350 w 3943350"/>
              <a:gd name="connsiteY1" fmla="*/ 0 h 6562725"/>
              <a:gd name="connsiteX2" fmla="*/ 3933825 w 3943350"/>
              <a:gd name="connsiteY2" fmla="*/ 6562725 h 6562725"/>
              <a:gd name="connsiteX3" fmla="*/ 0 w 3943350"/>
              <a:gd name="connsiteY3" fmla="*/ 1571625 h 6562725"/>
              <a:gd name="connsiteX0" fmla="*/ 0 w 3914775"/>
              <a:gd name="connsiteY0" fmla="*/ 2114550 h 6562725"/>
              <a:gd name="connsiteX1" fmla="*/ 3914775 w 3914775"/>
              <a:gd name="connsiteY1" fmla="*/ 0 h 6562725"/>
              <a:gd name="connsiteX2" fmla="*/ 3905250 w 3914775"/>
              <a:gd name="connsiteY2" fmla="*/ 6562725 h 6562725"/>
              <a:gd name="connsiteX3" fmla="*/ 0 w 3914775"/>
              <a:gd name="connsiteY3" fmla="*/ 2114550 h 6562725"/>
              <a:gd name="connsiteX0" fmla="*/ 0 w 3933825"/>
              <a:gd name="connsiteY0" fmla="*/ 2695575 h 6562725"/>
              <a:gd name="connsiteX1" fmla="*/ 3933825 w 3933825"/>
              <a:gd name="connsiteY1" fmla="*/ 0 h 6562725"/>
              <a:gd name="connsiteX2" fmla="*/ 3924300 w 3933825"/>
              <a:gd name="connsiteY2" fmla="*/ 6562725 h 6562725"/>
              <a:gd name="connsiteX3" fmla="*/ 0 w 3933825"/>
              <a:gd name="connsiteY3" fmla="*/ 2695575 h 656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3825" h="6562725">
                <a:moveTo>
                  <a:pt x="0" y="2695575"/>
                </a:moveTo>
                <a:lnTo>
                  <a:pt x="3933825" y="0"/>
                </a:lnTo>
                <a:lnTo>
                  <a:pt x="3924300" y="6562725"/>
                </a:lnTo>
                <a:lnTo>
                  <a:pt x="0" y="2695575"/>
                </a:lnTo>
                <a:close/>
              </a:path>
            </a:pathLst>
          </a:cu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B0D77-FE68-48DA-90D8-23DEEB9AEA7C}"/>
              </a:ext>
            </a:extLst>
          </p:cNvPr>
          <p:cNvSpPr txBox="1"/>
          <p:nvPr/>
        </p:nvSpPr>
        <p:spPr>
          <a:xfrm>
            <a:off x="976988" y="2657475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Cache</a:t>
            </a:r>
            <a:endParaRPr lang="zh-CN" altLang="en-US" sz="32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5A58E7-EB65-43DE-8CB1-12BD2E74AC06}"/>
              </a:ext>
            </a:extLst>
          </p:cNvPr>
          <p:cNvSpPr txBox="1"/>
          <p:nvPr/>
        </p:nvSpPr>
        <p:spPr>
          <a:xfrm>
            <a:off x="9663788" y="27336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内存</a:t>
            </a: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C353013E-A67F-45BF-B426-70D6BA2F3A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9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AD1411-6DFF-4B6E-A219-BC429A1AFA96}"/>
              </a:ext>
            </a:extLst>
          </p:cNvPr>
          <p:cNvSpPr txBox="1"/>
          <p:nvPr/>
        </p:nvSpPr>
        <p:spPr>
          <a:xfrm>
            <a:off x="3652747" y="15875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全相连映射</a:t>
            </a:r>
          </a:p>
        </p:txBody>
      </p:sp>
    </p:spTree>
    <p:extLst>
      <p:ext uri="{BB962C8B-B14F-4D97-AF65-F5344CB8AC3E}">
        <p14:creationId xmlns:p14="http://schemas.microsoft.com/office/powerpoint/2010/main" val="25340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1C4639-13D7-4E53-AF66-D467B28D0BA8}"/>
              </a:ext>
            </a:extLst>
          </p:cNvPr>
          <p:cNvGraphicFramePr>
            <a:graphicFrameLocks noGrp="1"/>
          </p:cNvGraphicFramePr>
          <p:nvPr/>
        </p:nvGraphicFramePr>
        <p:xfrm>
          <a:off x="2631890" y="1431924"/>
          <a:ext cx="1356659" cy="346075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15E51F-1170-4CDE-B405-700A3FB83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37952"/>
              </p:ext>
            </p:extLst>
          </p:nvPr>
        </p:nvGraphicFramePr>
        <p:xfrm>
          <a:off x="7912848" y="137160"/>
          <a:ext cx="1356659" cy="6583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5240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7402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9175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6791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8551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1382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8339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97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2898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66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8105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058117"/>
                  </a:ext>
                </a:extLst>
              </a:tr>
            </a:tbl>
          </a:graphicData>
        </a:graphic>
      </p:graphicFrame>
      <p:sp>
        <p:nvSpPr>
          <p:cNvPr id="2" name="等腰三角形 1">
            <a:extLst>
              <a:ext uri="{FF2B5EF4-FFF2-40B4-BE49-F238E27FC236}">
                <a16:creationId xmlns:a16="http://schemas.microsoft.com/office/drawing/2014/main" id="{FB77D500-F0E3-41CC-9B3F-68D2D46D1312}"/>
              </a:ext>
            </a:extLst>
          </p:cNvPr>
          <p:cNvSpPr/>
          <p:nvPr/>
        </p:nvSpPr>
        <p:spPr>
          <a:xfrm>
            <a:off x="3998074" y="126998"/>
            <a:ext cx="3933825" cy="6562725"/>
          </a:xfrm>
          <a:custGeom>
            <a:avLst/>
            <a:gdLst>
              <a:gd name="connsiteX0" fmla="*/ 0 w 3924300"/>
              <a:gd name="connsiteY0" fmla="*/ 1524000 h 1524000"/>
              <a:gd name="connsiteX1" fmla="*/ 3924300 w 3924300"/>
              <a:gd name="connsiteY1" fmla="*/ 0 h 1524000"/>
              <a:gd name="connsiteX2" fmla="*/ 3924300 w 3924300"/>
              <a:gd name="connsiteY2" fmla="*/ 1524000 h 1524000"/>
              <a:gd name="connsiteX3" fmla="*/ 0 w 3924300"/>
              <a:gd name="connsiteY3" fmla="*/ 1524000 h 1524000"/>
              <a:gd name="connsiteX0" fmla="*/ 0 w 3933825"/>
              <a:gd name="connsiteY0" fmla="*/ 1524000 h 6515100"/>
              <a:gd name="connsiteX1" fmla="*/ 3924300 w 3933825"/>
              <a:gd name="connsiteY1" fmla="*/ 0 h 6515100"/>
              <a:gd name="connsiteX2" fmla="*/ 3933825 w 3933825"/>
              <a:gd name="connsiteY2" fmla="*/ 6515100 h 6515100"/>
              <a:gd name="connsiteX3" fmla="*/ 0 w 3933825"/>
              <a:gd name="connsiteY3" fmla="*/ 1524000 h 6515100"/>
              <a:gd name="connsiteX0" fmla="*/ 0 w 3943350"/>
              <a:gd name="connsiteY0" fmla="*/ 1552575 h 6543675"/>
              <a:gd name="connsiteX1" fmla="*/ 3943350 w 3943350"/>
              <a:gd name="connsiteY1" fmla="*/ 0 h 6543675"/>
              <a:gd name="connsiteX2" fmla="*/ 3933825 w 3943350"/>
              <a:gd name="connsiteY2" fmla="*/ 6543675 h 6543675"/>
              <a:gd name="connsiteX3" fmla="*/ 0 w 3943350"/>
              <a:gd name="connsiteY3" fmla="*/ 1552575 h 6543675"/>
              <a:gd name="connsiteX0" fmla="*/ 0 w 3943350"/>
              <a:gd name="connsiteY0" fmla="*/ 1571625 h 6562725"/>
              <a:gd name="connsiteX1" fmla="*/ 3943350 w 3943350"/>
              <a:gd name="connsiteY1" fmla="*/ 0 h 6562725"/>
              <a:gd name="connsiteX2" fmla="*/ 3933825 w 3943350"/>
              <a:gd name="connsiteY2" fmla="*/ 6562725 h 6562725"/>
              <a:gd name="connsiteX3" fmla="*/ 0 w 3943350"/>
              <a:gd name="connsiteY3" fmla="*/ 1571625 h 6562725"/>
              <a:gd name="connsiteX0" fmla="*/ 0 w 3914775"/>
              <a:gd name="connsiteY0" fmla="*/ 2114550 h 6562725"/>
              <a:gd name="connsiteX1" fmla="*/ 3914775 w 3914775"/>
              <a:gd name="connsiteY1" fmla="*/ 0 h 6562725"/>
              <a:gd name="connsiteX2" fmla="*/ 3905250 w 3914775"/>
              <a:gd name="connsiteY2" fmla="*/ 6562725 h 6562725"/>
              <a:gd name="connsiteX3" fmla="*/ 0 w 3914775"/>
              <a:gd name="connsiteY3" fmla="*/ 2114550 h 6562725"/>
              <a:gd name="connsiteX0" fmla="*/ 0 w 3933825"/>
              <a:gd name="connsiteY0" fmla="*/ 2695575 h 6562725"/>
              <a:gd name="connsiteX1" fmla="*/ 3933825 w 3933825"/>
              <a:gd name="connsiteY1" fmla="*/ 0 h 6562725"/>
              <a:gd name="connsiteX2" fmla="*/ 3924300 w 3933825"/>
              <a:gd name="connsiteY2" fmla="*/ 6562725 h 6562725"/>
              <a:gd name="connsiteX3" fmla="*/ 0 w 3933825"/>
              <a:gd name="connsiteY3" fmla="*/ 2695575 h 6562725"/>
              <a:gd name="connsiteX0" fmla="*/ 0 w 3933825"/>
              <a:gd name="connsiteY0" fmla="*/ 3324225 h 6562725"/>
              <a:gd name="connsiteX1" fmla="*/ 3933825 w 3933825"/>
              <a:gd name="connsiteY1" fmla="*/ 0 h 6562725"/>
              <a:gd name="connsiteX2" fmla="*/ 3924300 w 3933825"/>
              <a:gd name="connsiteY2" fmla="*/ 6562725 h 6562725"/>
              <a:gd name="connsiteX3" fmla="*/ 0 w 3933825"/>
              <a:gd name="connsiteY3" fmla="*/ 3324225 h 656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3825" h="6562725">
                <a:moveTo>
                  <a:pt x="0" y="3324225"/>
                </a:moveTo>
                <a:lnTo>
                  <a:pt x="3933825" y="0"/>
                </a:lnTo>
                <a:lnTo>
                  <a:pt x="3924300" y="6562725"/>
                </a:lnTo>
                <a:lnTo>
                  <a:pt x="0" y="3324225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C86AA9-2096-4C85-ABAC-946A20AFD941}"/>
              </a:ext>
            </a:extLst>
          </p:cNvPr>
          <p:cNvSpPr txBox="1"/>
          <p:nvPr/>
        </p:nvSpPr>
        <p:spPr>
          <a:xfrm>
            <a:off x="976988" y="2657475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Cache</a:t>
            </a:r>
            <a:endParaRPr lang="zh-CN" altLang="en-US" sz="32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145C9-F0EE-4A0D-9CE9-30E34FFFBC69}"/>
              </a:ext>
            </a:extLst>
          </p:cNvPr>
          <p:cNvSpPr txBox="1"/>
          <p:nvPr/>
        </p:nvSpPr>
        <p:spPr>
          <a:xfrm>
            <a:off x="9663788" y="27336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内存</a:t>
            </a: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245A885E-5C3C-4F9C-BDAB-C9EB33898E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9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CFAF72-5674-46FE-8F64-EC16D89D7C17}"/>
              </a:ext>
            </a:extLst>
          </p:cNvPr>
          <p:cNvSpPr txBox="1"/>
          <p:nvPr/>
        </p:nvSpPr>
        <p:spPr>
          <a:xfrm>
            <a:off x="3652747" y="15875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全相连映射</a:t>
            </a:r>
          </a:p>
        </p:txBody>
      </p:sp>
    </p:spTree>
    <p:extLst>
      <p:ext uri="{BB962C8B-B14F-4D97-AF65-F5344CB8AC3E}">
        <p14:creationId xmlns:p14="http://schemas.microsoft.com/office/powerpoint/2010/main" val="303070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1C4639-13D7-4E53-AF66-D467B28D0BA8}"/>
              </a:ext>
            </a:extLst>
          </p:cNvPr>
          <p:cNvGraphicFramePr>
            <a:graphicFrameLocks noGrp="1"/>
          </p:cNvGraphicFramePr>
          <p:nvPr/>
        </p:nvGraphicFramePr>
        <p:xfrm>
          <a:off x="2631890" y="1431924"/>
          <a:ext cx="1356659" cy="346075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15E51F-1170-4CDE-B405-700A3FB83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85006"/>
              </p:ext>
            </p:extLst>
          </p:nvPr>
        </p:nvGraphicFramePr>
        <p:xfrm>
          <a:off x="7912848" y="137160"/>
          <a:ext cx="1356659" cy="6583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5240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7402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9175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6791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8551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1382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8339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97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2898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66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8105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058117"/>
                  </a:ext>
                </a:extLst>
              </a:tr>
            </a:tbl>
          </a:graphicData>
        </a:graphic>
      </p:graphicFrame>
      <p:sp>
        <p:nvSpPr>
          <p:cNvPr id="2" name="等腰三角形 1">
            <a:extLst>
              <a:ext uri="{FF2B5EF4-FFF2-40B4-BE49-F238E27FC236}">
                <a16:creationId xmlns:a16="http://schemas.microsoft.com/office/drawing/2014/main" id="{FB77D500-F0E3-41CC-9B3F-68D2D46D1312}"/>
              </a:ext>
            </a:extLst>
          </p:cNvPr>
          <p:cNvSpPr/>
          <p:nvPr/>
        </p:nvSpPr>
        <p:spPr>
          <a:xfrm>
            <a:off x="4017124" y="126998"/>
            <a:ext cx="3914775" cy="6562725"/>
          </a:xfrm>
          <a:custGeom>
            <a:avLst/>
            <a:gdLst>
              <a:gd name="connsiteX0" fmla="*/ 0 w 3924300"/>
              <a:gd name="connsiteY0" fmla="*/ 1524000 h 1524000"/>
              <a:gd name="connsiteX1" fmla="*/ 3924300 w 3924300"/>
              <a:gd name="connsiteY1" fmla="*/ 0 h 1524000"/>
              <a:gd name="connsiteX2" fmla="*/ 3924300 w 3924300"/>
              <a:gd name="connsiteY2" fmla="*/ 1524000 h 1524000"/>
              <a:gd name="connsiteX3" fmla="*/ 0 w 3924300"/>
              <a:gd name="connsiteY3" fmla="*/ 1524000 h 1524000"/>
              <a:gd name="connsiteX0" fmla="*/ 0 w 3933825"/>
              <a:gd name="connsiteY0" fmla="*/ 1524000 h 6515100"/>
              <a:gd name="connsiteX1" fmla="*/ 3924300 w 3933825"/>
              <a:gd name="connsiteY1" fmla="*/ 0 h 6515100"/>
              <a:gd name="connsiteX2" fmla="*/ 3933825 w 3933825"/>
              <a:gd name="connsiteY2" fmla="*/ 6515100 h 6515100"/>
              <a:gd name="connsiteX3" fmla="*/ 0 w 3933825"/>
              <a:gd name="connsiteY3" fmla="*/ 1524000 h 6515100"/>
              <a:gd name="connsiteX0" fmla="*/ 0 w 3943350"/>
              <a:gd name="connsiteY0" fmla="*/ 1552575 h 6543675"/>
              <a:gd name="connsiteX1" fmla="*/ 3943350 w 3943350"/>
              <a:gd name="connsiteY1" fmla="*/ 0 h 6543675"/>
              <a:gd name="connsiteX2" fmla="*/ 3933825 w 3943350"/>
              <a:gd name="connsiteY2" fmla="*/ 6543675 h 6543675"/>
              <a:gd name="connsiteX3" fmla="*/ 0 w 3943350"/>
              <a:gd name="connsiteY3" fmla="*/ 1552575 h 6543675"/>
              <a:gd name="connsiteX0" fmla="*/ 0 w 3943350"/>
              <a:gd name="connsiteY0" fmla="*/ 1571625 h 6562725"/>
              <a:gd name="connsiteX1" fmla="*/ 3943350 w 3943350"/>
              <a:gd name="connsiteY1" fmla="*/ 0 h 6562725"/>
              <a:gd name="connsiteX2" fmla="*/ 3933825 w 3943350"/>
              <a:gd name="connsiteY2" fmla="*/ 6562725 h 6562725"/>
              <a:gd name="connsiteX3" fmla="*/ 0 w 3943350"/>
              <a:gd name="connsiteY3" fmla="*/ 1571625 h 6562725"/>
              <a:gd name="connsiteX0" fmla="*/ 0 w 3914775"/>
              <a:gd name="connsiteY0" fmla="*/ 2114550 h 6562725"/>
              <a:gd name="connsiteX1" fmla="*/ 3914775 w 3914775"/>
              <a:gd name="connsiteY1" fmla="*/ 0 h 6562725"/>
              <a:gd name="connsiteX2" fmla="*/ 3905250 w 3914775"/>
              <a:gd name="connsiteY2" fmla="*/ 6562725 h 6562725"/>
              <a:gd name="connsiteX3" fmla="*/ 0 w 3914775"/>
              <a:gd name="connsiteY3" fmla="*/ 2114550 h 6562725"/>
              <a:gd name="connsiteX0" fmla="*/ 0 w 3933825"/>
              <a:gd name="connsiteY0" fmla="*/ 2695575 h 6562725"/>
              <a:gd name="connsiteX1" fmla="*/ 3933825 w 3933825"/>
              <a:gd name="connsiteY1" fmla="*/ 0 h 6562725"/>
              <a:gd name="connsiteX2" fmla="*/ 3924300 w 3933825"/>
              <a:gd name="connsiteY2" fmla="*/ 6562725 h 6562725"/>
              <a:gd name="connsiteX3" fmla="*/ 0 w 3933825"/>
              <a:gd name="connsiteY3" fmla="*/ 2695575 h 6562725"/>
              <a:gd name="connsiteX0" fmla="*/ 0 w 3914775"/>
              <a:gd name="connsiteY0" fmla="*/ 3790950 h 6562725"/>
              <a:gd name="connsiteX1" fmla="*/ 3914775 w 3914775"/>
              <a:gd name="connsiteY1" fmla="*/ 0 h 6562725"/>
              <a:gd name="connsiteX2" fmla="*/ 3905250 w 3914775"/>
              <a:gd name="connsiteY2" fmla="*/ 6562725 h 6562725"/>
              <a:gd name="connsiteX3" fmla="*/ 0 w 3914775"/>
              <a:gd name="connsiteY3" fmla="*/ 3790950 h 656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4775" h="6562725">
                <a:moveTo>
                  <a:pt x="0" y="3790950"/>
                </a:moveTo>
                <a:lnTo>
                  <a:pt x="3914775" y="0"/>
                </a:lnTo>
                <a:lnTo>
                  <a:pt x="3905250" y="6562725"/>
                </a:lnTo>
                <a:lnTo>
                  <a:pt x="0" y="3790950"/>
                </a:lnTo>
                <a:close/>
              </a:path>
            </a:pathLst>
          </a:cu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9C68E7-F59D-4A4C-8B8C-253E0D17E148}"/>
              </a:ext>
            </a:extLst>
          </p:cNvPr>
          <p:cNvSpPr txBox="1"/>
          <p:nvPr/>
        </p:nvSpPr>
        <p:spPr>
          <a:xfrm>
            <a:off x="976988" y="2657475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Cache</a:t>
            </a:r>
            <a:endParaRPr lang="zh-CN" altLang="en-US" sz="32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13455C-CC08-4107-8B38-EC2A9AA5CA88}"/>
              </a:ext>
            </a:extLst>
          </p:cNvPr>
          <p:cNvSpPr txBox="1"/>
          <p:nvPr/>
        </p:nvSpPr>
        <p:spPr>
          <a:xfrm>
            <a:off x="9663788" y="27336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内存</a:t>
            </a: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60C654D1-8B55-413E-986E-D3011F1454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9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234C57-367C-4FD3-AE25-7FEC19AB54D6}"/>
              </a:ext>
            </a:extLst>
          </p:cNvPr>
          <p:cNvSpPr txBox="1"/>
          <p:nvPr/>
        </p:nvSpPr>
        <p:spPr>
          <a:xfrm>
            <a:off x="3652747" y="15875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全相连映射</a:t>
            </a:r>
          </a:p>
        </p:txBody>
      </p:sp>
    </p:spTree>
    <p:extLst>
      <p:ext uri="{BB962C8B-B14F-4D97-AF65-F5344CB8AC3E}">
        <p14:creationId xmlns:p14="http://schemas.microsoft.com/office/powerpoint/2010/main" val="133337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1C4639-13D7-4E53-AF66-D467B28D0BA8}"/>
              </a:ext>
            </a:extLst>
          </p:cNvPr>
          <p:cNvGraphicFramePr>
            <a:graphicFrameLocks noGrp="1"/>
          </p:cNvGraphicFramePr>
          <p:nvPr/>
        </p:nvGraphicFramePr>
        <p:xfrm>
          <a:off x="2631890" y="1431924"/>
          <a:ext cx="1356659" cy="346075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15E51F-1170-4CDE-B405-700A3FB83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6085"/>
              </p:ext>
            </p:extLst>
          </p:nvPr>
        </p:nvGraphicFramePr>
        <p:xfrm>
          <a:off x="7912848" y="137160"/>
          <a:ext cx="1356659" cy="6583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5240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7402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9175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6791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8551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1382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8339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97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2898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66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8105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058117"/>
                  </a:ext>
                </a:extLst>
              </a:tr>
            </a:tbl>
          </a:graphicData>
        </a:graphic>
      </p:graphicFrame>
      <p:sp>
        <p:nvSpPr>
          <p:cNvPr id="2" name="等腰三角形 1">
            <a:extLst>
              <a:ext uri="{FF2B5EF4-FFF2-40B4-BE49-F238E27FC236}">
                <a16:creationId xmlns:a16="http://schemas.microsoft.com/office/drawing/2014/main" id="{FB77D500-F0E3-41CC-9B3F-68D2D46D1312}"/>
              </a:ext>
            </a:extLst>
          </p:cNvPr>
          <p:cNvSpPr/>
          <p:nvPr/>
        </p:nvSpPr>
        <p:spPr>
          <a:xfrm>
            <a:off x="3988549" y="126998"/>
            <a:ext cx="3943350" cy="6562725"/>
          </a:xfrm>
          <a:custGeom>
            <a:avLst/>
            <a:gdLst>
              <a:gd name="connsiteX0" fmla="*/ 0 w 3924300"/>
              <a:gd name="connsiteY0" fmla="*/ 1524000 h 1524000"/>
              <a:gd name="connsiteX1" fmla="*/ 3924300 w 3924300"/>
              <a:gd name="connsiteY1" fmla="*/ 0 h 1524000"/>
              <a:gd name="connsiteX2" fmla="*/ 3924300 w 3924300"/>
              <a:gd name="connsiteY2" fmla="*/ 1524000 h 1524000"/>
              <a:gd name="connsiteX3" fmla="*/ 0 w 3924300"/>
              <a:gd name="connsiteY3" fmla="*/ 1524000 h 1524000"/>
              <a:gd name="connsiteX0" fmla="*/ 0 w 3933825"/>
              <a:gd name="connsiteY0" fmla="*/ 1524000 h 6515100"/>
              <a:gd name="connsiteX1" fmla="*/ 3924300 w 3933825"/>
              <a:gd name="connsiteY1" fmla="*/ 0 h 6515100"/>
              <a:gd name="connsiteX2" fmla="*/ 3933825 w 3933825"/>
              <a:gd name="connsiteY2" fmla="*/ 6515100 h 6515100"/>
              <a:gd name="connsiteX3" fmla="*/ 0 w 3933825"/>
              <a:gd name="connsiteY3" fmla="*/ 1524000 h 6515100"/>
              <a:gd name="connsiteX0" fmla="*/ 0 w 3943350"/>
              <a:gd name="connsiteY0" fmla="*/ 1552575 h 6543675"/>
              <a:gd name="connsiteX1" fmla="*/ 3943350 w 3943350"/>
              <a:gd name="connsiteY1" fmla="*/ 0 h 6543675"/>
              <a:gd name="connsiteX2" fmla="*/ 3933825 w 3943350"/>
              <a:gd name="connsiteY2" fmla="*/ 6543675 h 6543675"/>
              <a:gd name="connsiteX3" fmla="*/ 0 w 3943350"/>
              <a:gd name="connsiteY3" fmla="*/ 1552575 h 6543675"/>
              <a:gd name="connsiteX0" fmla="*/ 0 w 3943350"/>
              <a:gd name="connsiteY0" fmla="*/ 1571625 h 6562725"/>
              <a:gd name="connsiteX1" fmla="*/ 3943350 w 3943350"/>
              <a:gd name="connsiteY1" fmla="*/ 0 h 6562725"/>
              <a:gd name="connsiteX2" fmla="*/ 3933825 w 3943350"/>
              <a:gd name="connsiteY2" fmla="*/ 6562725 h 6562725"/>
              <a:gd name="connsiteX3" fmla="*/ 0 w 3943350"/>
              <a:gd name="connsiteY3" fmla="*/ 1571625 h 6562725"/>
              <a:gd name="connsiteX0" fmla="*/ 0 w 3914775"/>
              <a:gd name="connsiteY0" fmla="*/ 2114550 h 6562725"/>
              <a:gd name="connsiteX1" fmla="*/ 3914775 w 3914775"/>
              <a:gd name="connsiteY1" fmla="*/ 0 h 6562725"/>
              <a:gd name="connsiteX2" fmla="*/ 3905250 w 3914775"/>
              <a:gd name="connsiteY2" fmla="*/ 6562725 h 6562725"/>
              <a:gd name="connsiteX3" fmla="*/ 0 w 3914775"/>
              <a:gd name="connsiteY3" fmla="*/ 2114550 h 6562725"/>
              <a:gd name="connsiteX0" fmla="*/ 0 w 3933825"/>
              <a:gd name="connsiteY0" fmla="*/ 2695575 h 6562725"/>
              <a:gd name="connsiteX1" fmla="*/ 3933825 w 3933825"/>
              <a:gd name="connsiteY1" fmla="*/ 0 h 6562725"/>
              <a:gd name="connsiteX2" fmla="*/ 3924300 w 3933825"/>
              <a:gd name="connsiteY2" fmla="*/ 6562725 h 6562725"/>
              <a:gd name="connsiteX3" fmla="*/ 0 w 3933825"/>
              <a:gd name="connsiteY3" fmla="*/ 2695575 h 6562725"/>
              <a:gd name="connsiteX0" fmla="*/ 0 w 3943350"/>
              <a:gd name="connsiteY0" fmla="*/ 4457700 h 6562725"/>
              <a:gd name="connsiteX1" fmla="*/ 3943350 w 3943350"/>
              <a:gd name="connsiteY1" fmla="*/ 0 h 6562725"/>
              <a:gd name="connsiteX2" fmla="*/ 3933825 w 3943350"/>
              <a:gd name="connsiteY2" fmla="*/ 6562725 h 6562725"/>
              <a:gd name="connsiteX3" fmla="*/ 0 w 3943350"/>
              <a:gd name="connsiteY3" fmla="*/ 4457700 h 656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3350" h="6562725">
                <a:moveTo>
                  <a:pt x="0" y="4457700"/>
                </a:moveTo>
                <a:lnTo>
                  <a:pt x="3943350" y="0"/>
                </a:lnTo>
                <a:lnTo>
                  <a:pt x="3933825" y="6562725"/>
                </a:lnTo>
                <a:lnTo>
                  <a:pt x="0" y="4457700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E5753E-B0AE-4441-8813-393F15423938}"/>
              </a:ext>
            </a:extLst>
          </p:cNvPr>
          <p:cNvSpPr txBox="1"/>
          <p:nvPr/>
        </p:nvSpPr>
        <p:spPr>
          <a:xfrm>
            <a:off x="976988" y="2657475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Cache</a:t>
            </a:r>
            <a:endParaRPr lang="zh-CN" altLang="en-US" sz="32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790B82-E40D-419C-890A-8F03034DD570}"/>
              </a:ext>
            </a:extLst>
          </p:cNvPr>
          <p:cNvSpPr txBox="1"/>
          <p:nvPr/>
        </p:nvSpPr>
        <p:spPr>
          <a:xfrm>
            <a:off x="9663788" y="27336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内存</a:t>
            </a: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54B2186-330A-450D-816F-273CCD5FED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9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AFBD40-2BE9-49AE-ACFE-01FE4B08B8E5}"/>
              </a:ext>
            </a:extLst>
          </p:cNvPr>
          <p:cNvSpPr txBox="1"/>
          <p:nvPr/>
        </p:nvSpPr>
        <p:spPr>
          <a:xfrm>
            <a:off x="3652747" y="15875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全相连映射</a:t>
            </a:r>
          </a:p>
        </p:txBody>
      </p:sp>
    </p:spTree>
    <p:extLst>
      <p:ext uri="{BB962C8B-B14F-4D97-AF65-F5344CB8AC3E}">
        <p14:creationId xmlns:p14="http://schemas.microsoft.com/office/powerpoint/2010/main" val="41010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1C4639-13D7-4E53-AF66-D467B28D0BA8}"/>
              </a:ext>
            </a:extLst>
          </p:cNvPr>
          <p:cNvGraphicFramePr>
            <a:graphicFrameLocks noGrp="1"/>
          </p:cNvGraphicFramePr>
          <p:nvPr/>
        </p:nvGraphicFramePr>
        <p:xfrm>
          <a:off x="2631890" y="1431924"/>
          <a:ext cx="1356659" cy="461433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65937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37527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15E51F-1170-4CDE-B405-700A3FB83DE5}"/>
              </a:ext>
            </a:extLst>
          </p:cNvPr>
          <p:cNvGraphicFramePr>
            <a:graphicFrameLocks noGrp="1"/>
          </p:cNvGraphicFramePr>
          <p:nvPr/>
        </p:nvGraphicFramePr>
        <p:xfrm>
          <a:off x="8185345" y="502920"/>
          <a:ext cx="1356659" cy="5852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6659">
                  <a:extLst>
                    <a:ext uri="{9D8B030D-6E8A-4147-A177-3AD203B41FA5}">
                      <a16:colId xmlns:a16="http://schemas.microsoft.com/office/drawing/2014/main" val="2919848838"/>
                    </a:ext>
                  </a:extLst>
                </a:gridCol>
              </a:tblGrid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8773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87205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218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3596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72012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2511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52403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7402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91758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6791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8551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1382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83399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970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28984"/>
                  </a:ext>
                </a:extLst>
              </a:tr>
              <a:tr h="2359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66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BE5753E-B0AE-4441-8813-393F15423938}"/>
              </a:ext>
            </a:extLst>
          </p:cNvPr>
          <p:cNvSpPr txBox="1"/>
          <p:nvPr/>
        </p:nvSpPr>
        <p:spPr>
          <a:xfrm>
            <a:off x="976988" y="2657475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Cache</a:t>
            </a:r>
            <a:endParaRPr lang="zh-CN" altLang="en-US" sz="32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790B82-E40D-419C-890A-8F03034DD570}"/>
              </a:ext>
            </a:extLst>
          </p:cNvPr>
          <p:cNvSpPr txBox="1"/>
          <p:nvPr/>
        </p:nvSpPr>
        <p:spPr>
          <a:xfrm>
            <a:off x="9663788" y="27336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内存</a:t>
            </a: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54B2186-330A-450D-816F-273CCD5FED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9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AFBD40-2BE9-49AE-ACFE-01FE4B08B8E5}"/>
              </a:ext>
            </a:extLst>
          </p:cNvPr>
          <p:cNvSpPr txBox="1"/>
          <p:nvPr/>
        </p:nvSpPr>
        <p:spPr>
          <a:xfrm>
            <a:off x="3652747" y="15875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组相联映射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0F497C1A-C5B4-45B7-AC0D-72A32B42BDCD}"/>
              </a:ext>
            </a:extLst>
          </p:cNvPr>
          <p:cNvSpPr/>
          <p:nvPr/>
        </p:nvSpPr>
        <p:spPr>
          <a:xfrm flipH="1">
            <a:off x="4006656" y="1431924"/>
            <a:ext cx="569982" cy="4614336"/>
          </a:xfrm>
          <a:prstGeom prst="leftBrace">
            <a:avLst>
              <a:gd name="adj1" fmla="val 97247"/>
              <a:gd name="adj2" fmla="val 4979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A8CD15-662E-4B43-BC51-48FBCE03BDCE}"/>
              </a:ext>
            </a:extLst>
          </p:cNvPr>
          <p:cNvSpPr txBox="1"/>
          <p:nvPr/>
        </p:nvSpPr>
        <p:spPr>
          <a:xfrm>
            <a:off x="4456426" y="3169705"/>
            <a:ext cx="38491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Cache</a:t>
            </a:r>
            <a:r>
              <a:rPr lang="zh-CN" altLang="en-US" b="1"/>
              <a:t>分成</a:t>
            </a:r>
            <a:r>
              <a:rPr lang="en-US" altLang="zh-CN" b="1"/>
              <a:t>Q</a:t>
            </a:r>
            <a:r>
              <a:rPr lang="zh-CN" altLang="en-US" b="1"/>
              <a:t>组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/>
              <a:t>若每组两块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zh-CN" altLang="en-US" sz="3200" b="1"/>
              <a:t>二路组相联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06912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131</Words>
  <Application>Microsoft Office PowerPoint</Application>
  <PresentationFormat>宽屏</PresentationFormat>
  <Paragraphs>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涵</dc:creator>
  <cp:lastModifiedBy>张 涵</cp:lastModifiedBy>
  <cp:revision>15</cp:revision>
  <dcterms:created xsi:type="dcterms:W3CDTF">2021-08-10T09:26:32Z</dcterms:created>
  <dcterms:modified xsi:type="dcterms:W3CDTF">2021-08-11T06:46:40Z</dcterms:modified>
</cp:coreProperties>
</file>