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1" r:id="rId5"/>
    <p:sldId id="264" r:id="rId6"/>
    <p:sldId id="262" r:id="rId7"/>
    <p:sldId id="283" r:id="rId8"/>
    <p:sldId id="285" r:id="rId9"/>
    <p:sldId id="286" r:id="rId10"/>
    <p:sldId id="284" r:id="rId11"/>
    <p:sldId id="287" r:id="rId12"/>
    <p:sldId id="291" r:id="rId13"/>
    <p:sldId id="293" r:id="rId14"/>
    <p:sldId id="290" r:id="rId15"/>
    <p:sldId id="294" r:id="rId16"/>
    <p:sldId id="292" r:id="rId17"/>
    <p:sldId id="263" r:id="rId18"/>
    <p:sldId id="266" r:id="rId19"/>
    <p:sldId id="25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EB7"/>
    <a:srgbClr val="FDBB63"/>
    <a:srgbClr val="02576C"/>
    <a:srgbClr val="D9D9D9"/>
    <a:srgbClr val="F2F2F2"/>
    <a:srgbClr val="454500"/>
    <a:srgbClr val="039ABD"/>
    <a:srgbClr val="C2F1FE"/>
    <a:srgbClr val="D9D7D6"/>
    <a:srgbClr val="6C6B7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3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332DF7B-B91C-9988-BC38-75D2FDB71F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344481-D9C7-B74E-7B86-32D4D388B0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D60B5-D56B-426A-9704-DFC914E27848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595C56-1A59-8808-1E69-640192929A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BED5BC-5E7C-A9AC-FA11-6BC7ABE102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AF837-D807-406C-A363-6496422513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2325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6570041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6CC40-3DC8-4135-9C43-10E01ABD1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31D1BE-48E1-4632-8BED-11B0071C5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D43EE3-54C6-4E98-84BE-42734464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8C102-21CB-46B8-A941-6EABFB16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1E70D-0D11-47F3-B6BB-3D796C65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ACD47-25E0-47A2-8DC4-7586D6E9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B4EC17-0867-40CB-985A-D563501CC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B0F20-FF77-4784-8CAF-B6344326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AF78-BCD1-4FD6-8FB3-3850DBD9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D8ACC-397A-46BA-BEDF-B37BD1A8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33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B038DF-F9DC-4A97-AF7F-B31EFDFAA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1F930-DAA9-47FE-921F-33C4191CD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DB3DAF-BB4F-4CF2-91F5-14F9E3A7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4121A-6F6C-4BD0-AFB2-20FF2B63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563673-21E1-4CCA-BFA4-D20BB204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44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7370E-3E90-455A-8474-91E433A8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9A8AA-80F6-40BD-81AF-A59CCD3C4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41563-E576-4CB3-90BB-AC612A77E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2B73C-2D7E-4593-8D89-5E42953B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26C035-3640-449E-B86D-E92EFA77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06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B2613-99E8-463E-AE32-4D6E34CA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9A5DC-B7CA-46D1-B830-EF004ABDA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79ADF8-0EC6-448B-A163-B4F38EC9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8925E-5BB0-4224-84BC-A28CDD7D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AC82B-7EF0-4A94-ABD0-795BCDC9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72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BBCBA-2239-48DE-BF29-783E5F43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5B2A9-43FB-4FB5-A683-0AE505AB5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56BA3-1D2B-4F44-8D73-A38936A94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C4AD19-F5F6-497F-A4BB-3ED6C9E1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7D075D-437E-4887-8380-75D310AC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B0A8A3-DDFE-44C6-A25E-2C33FCC7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2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B4D13-3552-4854-A8FA-4E16928C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7DCBD-DC71-4142-8BCC-2D7B11A62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ED62F-DF36-48AA-BA96-840F0BB7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C7526B-9713-446F-A117-17E2F1C6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70773B-9A81-408C-9928-4ECEF300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D3D292-859B-4030-B8A0-368C7E36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1FF3BC-559F-4917-93B1-DFAE5099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C888E0-EB81-47F2-BDC6-1D8C2673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62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FA5F1-AD26-41C3-8D2B-C82864F4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EE67F5-B8D0-47ED-99D0-3C17E650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52BE80-F327-4437-B8AA-278C9411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1738F-5B98-4F85-A7A2-BF45D3B7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80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62516C-8712-4367-A7C0-C4A2000A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6B2C9E-E5C1-47C3-BC9A-77C01FD1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45D94F-A532-4E17-A58D-7F549B79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97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07D48-B175-4627-B13F-2B1D42F6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0A2B2-9C04-43C7-8935-4B3BC023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D1692-04F4-48B0-A631-731A6D15D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3BC75-346C-42B4-B7F8-0616AA3D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99AC8-1CE6-4F36-A7D8-4DD1C90F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D60830-19B7-4C46-9096-B2981B22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46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9C75C-43E3-439A-B073-5BD82C48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273701-9315-4E58-9D6D-48682990C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25B6E6-41F0-4AA4-9DAC-24B3F801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F92B7-FA82-4883-A2F7-10C41B37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5284-18F9-4968-BC8B-3D7C9AED7E57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5F1E2-5695-48AD-B9D6-8CECD93D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0E2E8-8221-4CC1-8A31-07A30A73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58C61F-C343-4940-9701-CE789132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92F13-8BCD-4224-8BC4-E665407A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04FFA-8AEA-42AD-BB3B-CB3AFF5DC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5284-18F9-4968-BC8B-3D7C9AED7E57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8BAAFE-3A8C-4CF4-AD37-182FD7816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71AFE-D340-435C-9123-BC14E8E94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FB30-2AF9-4E1C-9B9E-78D0C3C8A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5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3EF762-759F-44DF-847E-B9B4C60965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30749-8F18-4410-8EFB-5E5342F70C2B}"/>
              </a:ext>
            </a:extLst>
          </p:cNvPr>
          <p:cNvSpPr txBox="1"/>
          <p:nvPr/>
        </p:nvSpPr>
        <p:spPr>
          <a:xfrm>
            <a:off x="6171925" y="1283425"/>
            <a:ext cx="50770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>
                <a:solidFill>
                  <a:schemeClr val="bg1"/>
                </a:solidFill>
                <a:latin typeface="+mj-ea"/>
                <a:ea typeface="+mj-ea"/>
              </a:rPr>
              <a:t>인천 유나이티드</a:t>
            </a:r>
            <a:endParaRPr lang="en-US" altLang="ko-KR" sz="4000" b="1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3200" b="1">
                <a:solidFill>
                  <a:schemeClr val="bg1"/>
                </a:solidFill>
                <a:latin typeface="+mj-ea"/>
                <a:ea typeface="+mj-ea"/>
              </a:rPr>
              <a:t>데이터 분석을 통한 성과 향상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20115B-2461-4A3A-3AEE-874C21C6E742}"/>
              </a:ext>
            </a:extLst>
          </p:cNvPr>
          <p:cNvSpPr txBox="1"/>
          <p:nvPr/>
        </p:nvSpPr>
        <p:spPr>
          <a:xfrm>
            <a:off x="3739243" y="5127172"/>
            <a:ext cx="2060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+mj-ea"/>
                <a:ea typeface="+mj-ea"/>
              </a:rPr>
              <a:t>2024/10/31</a:t>
            </a:r>
          </a:p>
          <a:p>
            <a:r>
              <a:rPr lang="ko-KR" altLang="en-US" sz="2400" err="1">
                <a:latin typeface="+mj-ea"/>
                <a:ea typeface="+mj-ea"/>
              </a:rPr>
              <a:t>한원희</a:t>
            </a:r>
            <a:endParaRPr lang="ko-KR" altLang="en-US" sz="240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E0F5ED-A11B-7FF0-642B-842B6583B968}"/>
              </a:ext>
            </a:extLst>
          </p:cNvPr>
          <p:cNvSpPr txBox="1"/>
          <p:nvPr/>
        </p:nvSpPr>
        <p:spPr>
          <a:xfrm>
            <a:off x="3739243" y="6031648"/>
            <a:ext cx="2735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+mn-ea"/>
              </a:rPr>
              <a:t>wonhee2650@gmail.com</a:t>
            </a:r>
            <a:endParaRPr lang="ko-KR" altLang="en-US" sz="1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8691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CA0ED-7336-2C60-E745-DD1B7E5CF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28DE8AA-A28E-05FB-7848-6C2F0AD36934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94390F8-49C8-9F92-8063-3DC0B44C9ED9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9C599F5-DFC6-68B7-D848-22CA2EFF4AB5}"/>
              </a:ext>
            </a:extLst>
          </p:cNvPr>
          <p:cNvSpPr txBox="1"/>
          <p:nvPr/>
        </p:nvSpPr>
        <p:spPr>
          <a:xfrm>
            <a:off x="790601" y="83165"/>
            <a:ext cx="430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>
                <a:solidFill>
                  <a:schemeClr val="bg1"/>
                </a:solidFill>
                <a:latin typeface="+mn-ea"/>
              </a:rPr>
              <a:t>데이터 분석 개요 및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1C9A4F-08F0-0D18-0FAE-F788927B45D3}"/>
              </a:ext>
            </a:extLst>
          </p:cNvPr>
          <p:cNvSpPr txBox="1"/>
          <p:nvPr/>
        </p:nvSpPr>
        <p:spPr>
          <a:xfrm>
            <a:off x="66174" y="140555"/>
            <a:ext cx="782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Part 2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920F5C-B9E5-8D5E-7FC8-EE1497F6B8B9}"/>
              </a:ext>
            </a:extLst>
          </p:cNvPr>
          <p:cNvSpPr txBox="1"/>
          <p:nvPr/>
        </p:nvSpPr>
        <p:spPr>
          <a:xfrm>
            <a:off x="805841" y="660176"/>
            <a:ext cx="317747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</a:rPr>
              <a:t>티켓구매의 </a:t>
            </a:r>
            <a:r>
              <a:rPr lang="en-US" altLang="ko-KR" sz="1300">
                <a:solidFill>
                  <a:schemeClr val="bg1"/>
                </a:solidFill>
              </a:rPr>
              <a:t>17%</a:t>
            </a:r>
            <a:r>
              <a:rPr lang="ko-KR" altLang="en-US" sz="1300">
                <a:solidFill>
                  <a:schemeClr val="bg1"/>
                </a:solidFill>
              </a:rPr>
              <a:t>를 차지하는 </a:t>
            </a:r>
            <a:r>
              <a:rPr lang="ko-KR" altLang="en-US" sz="1300" err="1">
                <a:solidFill>
                  <a:schemeClr val="bg1"/>
                </a:solidFill>
              </a:rPr>
              <a:t>고정팬</a:t>
            </a:r>
            <a:r>
              <a:rPr lang="en-US" altLang="ko-KR" sz="1300">
                <a:solidFill>
                  <a:schemeClr val="bg1"/>
                </a:solidFill>
              </a:rPr>
              <a:t>, </a:t>
            </a:r>
            <a:r>
              <a:rPr lang="ko-KR" altLang="en-US" sz="1300">
                <a:solidFill>
                  <a:schemeClr val="bg1"/>
                </a:solidFill>
              </a:rPr>
              <a:t>멤버십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217375-FE0E-4D14-B44F-603065D293D0}"/>
              </a:ext>
            </a:extLst>
          </p:cNvPr>
          <p:cNvSpPr txBox="1"/>
          <p:nvPr/>
        </p:nvSpPr>
        <p:spPr>
          <a:xfrm>
            <a:off x="6504262" y="3591469"/>
            <a:ext cx="5489073" cy="1735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800">
                <a:latin typeface="+mn-ea"/>
              </a:rPr>
              <a:t>회원번호는 가입한 순서대로 배정됨</a:t>
            </a:r>
            <a:endParaRPr lang="en-US" altLang="ko-KR" sz="180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800">
                <a:latin typeface="+mn-ea"/>
              </a:rPr>
              <a:t>회원번호 </a:t>
            </a:r>
            <a:r>
              <a:rPr lang="en-US" altLang="ko-KR" sz="1800">
                <a:latin typeface="+mn-ea"/>
              </a:rPr>
              <a:t>1</a:t>
            </a:r>
            <a:r>
              <a:rPr lang="ko-KR" altLang="en-US" sz="1800">
                <a:latin typeface="+mn-ea"/>
              </a:rPr>
              <a:t>만대 소수분포</a:t>
            </a:r>
            <a:r>
              <a:rPr lang="en-US" altLang="ko-KR" sz="1800">
                <a:latin typeface="+mn-ea"/>
              </a:rPr>
              <a:t>, 10</a:t>
            </a:r>
            <a:r>
              <a:rPr lang="ko-KR" altLang="en-US" sz="1800">
                <a:latin typeface="+mn-ea"/>
              </a:rPr>
              <a:t>만대 다수분포</a:t>
            </a:r>
            <a:endParaRPr lang="en-US" altLang="ko-KR" sz="180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800">
                <a:latin typeface="+mn-ea"/>
              </a:rPr>
              <a:t>이는 현재 </a:t>
            </a:r>
            <a:r>
              <a:rPr lang="ko-KR" altLang="en-US">
                <a:latin typeface="+mn-ea"/>
              </a:rPr>
              <a:t>기존 고객 유지보다 새로운 고객 유입이 많음을 알 수 있다</a:t>
            </a:r>
            <a:r>
              <a:rPr lang="en-US" altLang="ko-KR">
                <a:latin typeface="+mn-ea"/>
              </a:rPr>
              <a:t>. </a:t>
            </a:r>
            <a:r>
              <a:rPr lang="ko-KR" altLang="en-US" err="1">
                <a:latin typeface="+mn-ea"/>
              </a:rPr>
              <a:t>올드</a:t>
            </a:r>
            <a:r>
              <a:rPr lang="ko-KR" altLang="en-US" sz="1800" err="1">
                <a:latin typeface="+mn-ea"/>
              </a:rPr>
              <a:t>팬은</a:t>
            </a:r>
            <a:r>
              <a:rPr lang="ko-KR" altLang="en-US" sz="1800">
                <a:latin typeface="+mn-ea"/>
              </a:rPr>
              <a:t> 적고 상당수가 신규 유입된 팬</a:t>
            </a:r>
            <a:endParaRPr lang="en-US" altLang="ko-KR" spc="-15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017E7-B488-8B52-4958-68DD44B14288}"/>
              </a:ext>
            </a:extLst>
          </p:cNvPr>
          <p:cNvSpPr txBox="1"/>
          <p:nvPr/>
        </p:nvSpPr>
        <p:spPr>
          <a:xfrm>
            <a:off x="6504263" y="2705686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spc="-150">
                <a:latin typeface="+mn-ea"/>
              </a:rPr>
              <a:t>멤버십</a:t>
            </a:r>
            <a:endParaRPr kumimoji="1" lang="ja-JP" altLang="en-US" sz="3200" spc="-150">
              <a:latin typeface="+mn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EC262B9-2CF7-284E-A2A1-2E7411277A27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246B0ACE-C7C9-A0FE-1ACA-A1698587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77" y="2353578"/>
            <a:ext cx="5793921" cy="336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376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8F782-6D08-E1A4-361A-81EB9B45A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1FB67AE-FF5B-2094-18C0-6285519D0DC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ACEADB8-1040-87D9-8C34-98465826849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43A13A3-C668-D37F-EF30-30E5158CC078}"/>
              </a:ext>
            </a:extLst>
          </p:cNvPr>
          <p:cNvSpPr txBox="1"/>
          <p:nvPr/>
        </p:nvSpPr>
        <p:spPr>
          <a:xfrm>
            <a:off x="790601" y="83165"/>
            <a:ext cx="430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>
                <a:solidFill>
                  <a:schemeClr val="bg1"/>
                </a:solidFill>
                <a:latin typeface="+mn-ea"/>
              </a:rPr>
              <a:t>데이터 분석 개요 및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BA3F1-C050-F046-E7AC-9833CC727752}"/>
              </a:ext>
            </a:extLst>
          </p:cNvPr>
          <p:cNvSpPr txBox="1"/>
          <p:nvPr/>
        </p:nvSpPr>
        <p:spPr>
          <a:xfrm>
            <a:off x="66174" y="140555"/>
            <a:ext cx="782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Part 2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FD478-767B-E92F-5211-B866AAFB300E}"/>
              </a:ext>
            </a:extLst>
          </p:cNvPr>
          <p:cNvSpPr txBox="1"/>
          <p:nvPr/>
        </p:nvSpPr>
        <p:spPr>
          <a:xfrm>
            <a:off x="805841" y="660176"/>
            <a:ext cx="339067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>
                <a:solidFill>
                  <a:schemeClr val="bg1"/>
                </a:solidFill>
              </a:rPr>
              <a:t>1</a:t>
            </a:r>
            <a:r>
              <a:rPr lang="ko-KR" altLang="en-US" sz="1300" err="1">
                <a:solidFill>
                  <a:schemeClr val="bg1"/>
                </a:solidFill>
              </a:rPr>
              <a:t>년동안</a:t>
            </a:r>
            <a:r>
              <a:rPr lang="ko-KR" altLang="en-US" sz="1300">
                <a:solidFill>
                  <a:schemeClr val="bg1"/>
                </a:solidFill>
              </a:rPr>
              <a:t> 좌석등급 니즈와 </a:t>
            </a:r>
            <a:r>
              <a:rPr lang="en-US" altLang="ko-KR" sz="1300">
                <a:solidFill>
                  <a:schemeClr val="bg1"/>
                </a:solidFill>
              </a:rPr>
              <a:t>1</a:t>
            </a:r>
            <a:r>
              <a:rPr lang="ko-KR" altLang="en-US" sz="1300">
                <a:solidFill>
                  <a:schemeClr val="bg1"/>
                </a:solidFill>
              </a:rPr>
              <a:t>인당 구매한 티켓 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344F34-0B6D-9844-FCFA-99E87BABD74B}"/>
              </a:ext>
            </a:extLst>
          </p:cNvPr>
          <p:cNvSpPr/>
          <p:nvPr/>
        </p:nvSpPr>
        <p:spPr>
          <a:xfrm>
            <a:off x="481567" y="149558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1BAB2B-D93F-9562-C1BA-565869DDE24B}"/>
              </a:ext>
            </a:extLst>
          </p:cNvPr>
          <p:cNvSpPr/>
          <p:nvPr/>
        </p:nvSpPr>
        <p:spPr>
          <a:xfrm>
            <a:off x="6314157" y="149558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9ABDFE2-0C2D-0BAF-FBB8-5478C75C3F6C}"/>
              </a:ext>
            </a:extLst>
          </p:cNvPr>
          <p:cNvSpPr/>
          <p:nvPr/>
        </p:nvSpPr>
        <p:spPr>
          <a:xfrm>
            <a:off x="709177" y="17080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BDFBB1-B0C8-0D98-E656-D929CEE38637}"/>
              </a:ext>
            </a:extLst>
          </p:cNvPr>
          <p:cNvSpPr txBox="1"/>
          <p:nvPr/>
        </p:nvSpPr>
        <p:spPr>
          <a:xfrm>
            <a:off x="3051667" y="1788695"/>
            <a:ext cx="184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800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FBC0F1-3B26-7331-DE5E-45F407E385BA}"/>
              </a:ext>
            </a:extLst>
          </p:cNvPr>
          <p:cNvSpPr/>
          <p:nvPr/>
        </p:nvSpPr>
        <p:spPr>
          <a:xfrm>
            <a:off x="6528456" y="17080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B057C9-4F49-385C-E96F-2763B8286FCE}"/>
              </a:ext>
            </a:extLst>
          </p:cNvPr>
          <p:cNvSpPr txBox="1"/>
          <p:nvPr/>
        </p:nvSpPr>
        <p:spPr>
          <a:xfrm>
            <a:off x="1197843" y="1788695"/>
            <a:ext cx="3892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2022</a:t>
            </a:r>
            <a:r>
              <a:rPr lang="ko-KR" altLang="en-US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 </a:t>
            </a:r>
            <a:r>
              <a:rPr lang="en-US" altLang="ko-KR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명이 구매한 티켓 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71C961-992D-074C-B415-D794BAA6805E}"/>
              </a:ext>
            </a:extLst>
          </p:cNvPr>
          <p:cNvSpPr txBox="1"/>
          <p:nvPr/>
        </p:nvSpPr>
        <p:spPr>
          <a:xfrm>
            <a:off x="7785045" y="1788695"/>
            <a:ext cx="2454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2022</a:t>
            </a:r>
            <a:r>
              <a:rPr lang="ko-KR" altLang="en-US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 좌석 예약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00516E-1B15-5BB5-3A26-2DFE4CF9DB3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670" y="2878130"/>
            <a:ext cx="5243993" cy="304319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B3D55EA-917A-683D-8DA2-595247C5395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25" y="2880659"/>
            <a:ext cx="5235278" cy="303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666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BD522-BE50-53A8-0EF1-A01230CC3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11B1657-DC0B-27E5-CAB0-58B62C09BFC9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92D7475F-E904-8208-DE5A-656AC3C539AA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F0EC3F3-F941-141D-6266-9A41332DA9F8}"/>
              </a:ext>
            </a:extLst>
          </p:cNvPr>
          <p:cNvSpPr txBox="1"/>
          <p:nvPr/>
        </p:nvSpPr>
        <p:spPr>
          <a:xfrm>
            <a:off x="790601" y="83165"/>
            <a:ext cx="430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>
                <a:solidFill>
                  <a:schemeClr val="bg1"/>
                </a:solidFill>
                <a:latin typeface="+mn-ea"/>
              </a:rPr>
              <a:t>데이터 분석 개요 및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8602A-1971-BAE7-B9DE-2801252CBE0A}"/>
              </a:ext>
            </a:extLst>
          </p:cNvPr>
          <p:cNvSpPr txBox="1"/>
          <p:nvPr/>
        </p:nvSpPr>
        <p:spPr>
          <a:xfrm>
            <a:off x="66174" y="140555"/>
            <a:ext cx="726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Part 2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A83706-8E87-861E-D7BF-36CDD04E1EF0}"/>
              </a:ext>
            </a:extLst>
          </p:cNvPr>
          <p:cNvSpPr txBox="1"/>
          <p:nvPr/>
        </p:nvSpPr>
        <p:spPr>
          <a:xfrm>
            <a:off x="805841" y="660176"/>
            <a:ext cx="295946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</a:rPr>
              <a:t>팬의 분석과 테이블석 설문조사의 필요성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9EE76AA-702D-C787-7785-1B6C70107F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2802906"/>
            <a:ext cx="2600675" cy="2810958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E523DB5C-4B9D-D237-818E-7660EC80AE65}"/>
              </a:ext>
            </a:extLst>
          </p:cNvPr>
          <p:cNvGrpSpPr/>
          <p:nvPr/>
        </p:nvGrpSpPr>
        <p:grpSpPr>
          <a:xfrm>
            <a:off x="6095997" y="1903499"/>
            <a:ext cx="5507219" cy="4168276"/>
            <a:chOff x="6095998" y="1903499"/>
            <a:chExt cx="2705046" cy="416827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9ABA234-FC6B-7493-0F56-9157106C1BCE}"/>
                </a:ext>
              </a:extLst>
            </p:cNvPr>
            <p:cNvSpPr/>
            <p:nvPr/>
          </p:nvSpPr>
          <p:spPr>
            <a:xfrm>
              <a:off x="6095998" y="1903499"/>
              <a:ext cx="2705046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B3BB5EC7-E819-4C57-F6A2-082D4EEEC505}"/>
                </a:ext>
              </a:extLst>
            </p:cNvPr>
            <p:cNvCxnSpPr/>
            <p:nvPr/>
          </p:nvCxnSpPr>
          <p:spPr>
            <a:xfrm>
              <a:off x="6095998" y="1912730"/>
              <a:ext cx="270504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068AE6C-ECAF-F41A-DB7D-2A2A43D9D409}"/>
                </a:ext>
              </a:extLst>
            </p:cNvPr>
            <p:cNvSpPr txBox="1"/>
            <p:nvPr/>
          </p:nvSpPr>
          <p:spPr>
            <a:xfrm>
              <a:off x="6183474" y="1987349"/>
              <a:ext cx="3669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2</a:t>
              </a:r>
              <a:endPara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1913D74-842E-4B0E-0ACD-E5AFEEF3DE7F}"/>
                </a:ext>
              </a:extLst>
            </p:cNvPr>
            <p:cNvSpPr txBox="1"/>
            <p:nvPr/>
          </p:nvSpPr>
          <p:spPr>
            <a:xfrm>
              <a:off x="6470722" y="2092136"/>
              <a:ext cx="902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좌석 구매의 불균형</a:t>
              </a: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D9DA7AAF-609E-4E38-C089-EBDBE4F5BEB2}"/>
                </a:ext>
              </a:extLst>
            </p:cNvPr>
            <p:cNvCxnSpPr/>
            <p:nvPr/>
          </p:nvCxnSpPr>
          <p:spPr>
            <a:xfrm>
              <a:off x="6095998" y="6071775"/>
              <a:ext cx="270504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B47A0EE-F995-D41E-92AA-2E81321BE836}"/>
              </a:ext>
            </a:extLst>
          </p:cNvPr>
          <p:cNvGrpSpPr/>
          <p:nvPr/>
        </p:nvGrpSpPr>
        <p:grpSpPr>
          <a:xfrm>
            <a:off x="505051" y="2842755"/>
            <a:ext cx="2453202" cy="2717904"/>
            <a:chOff x="927741" y="2249174"/>
            <a:chExt cx="5353050" cy="387667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76E5AD0-94F7-98EA-6663-A4C386608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7741" y="2268224"/>
              <a:ext cx="1000125" cy="385762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B4FE851-1256-D600-9F4A-0C8952589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7866" y="2249174"/>
              <a:ext cx="4352925" cy="3876675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75266B9-623B-7D82-7337-51123DA75B2E}"/>
              </a:ext>
            </a:extLst>
          </p:cNvPr>
          <p:cNvGrpSpPr/>
          <p:nvPr/>
        </p:nvGrpSpPr>
        <p:grpSpPr>
          <a:xfrm>
            <a:off x="429285" y="1903499"/>
            <a:ext cx="4932199" cy="4168276"/>
            <a:chOff x="429286" y="1903499"/>
            <a:chExt cx="2705046" cy="416827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B703291-5891-3A11-DF1F-B48161AB0FBB}"/>
                </a:ext>
              </a:extLst>
            </p:cNvPr>
            <p:cNvSpPr/>
            <p:nvPr/>
          </p:nvSpPr>
          <p:spPr>
            <a:xfrm>
              <a:off x="429286" y="1903499"/>
              <a:ext cx="2705046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BE50A0D-27E4-A89E-F6F5-97C05E94F68E}"/>
                </a:ext>
              </a:extLst>
            </p:cNvPr>
            <p:cNvCxnSpPr>
              <a:cxnSpLocks/>
            </p:cNvCxnSpPr>
            <p:nvPr/>
          </p:nvCxnSpPr>
          <p:spPr>
            <a:xfrm>
              <a:off x="429286" y="1912730"/>
              <a:ext cx="2705046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35C7987-A01A-1AF4-07BF-FFD22E1C72C2}"/>
                </a:ext>
              </a:extLst>
            </p:cNvPr>
            <p:cNvSpPr txBox="1"/>
            <p:nvPr/>
          </p:nvSpPr>
          <p:spPr>
            <a:xfrm>
              <a:off x="516762" y="1987349"/>
              <a:ext cx="25220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1</a:t>
              </a:r>
              <a:endPara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50C62B62-A2C5-363C-927A-C55C47F1E8EC}"/>
                </a:ext>
              </a:extLst>
            </p:cNvPr>
            <p:cNvCxnSpPr>
              <a:cxnSpLocks/>
            </p:cNvCxnSpPr>
            <p:nvPr/>
          </p:nvCxnSpPr>
          <p:spPr>
            <a:xfrm>
              <a:off x="429286" y="6071775"/>
              <a:ext cx="270504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CA0FBD8-7500-D12E-6FE5-702DF35B7AD5}"/>
                </a:ext>
              </a:extLst>
            </p:cNvPr>
            <p:cNvSpPr txBox="1"/>
            <p:nvPr/>
          </p:nvSpPr>
          <p:spPr>
            <a:xfrm>
              <a:off x="835004" y="2085790"/>
              <a:ext cx="14666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팬의 대부분이 </a:t>
              </a:r>
              <a:r>
                <a:rPr lang="ko-KR" altLang="en-US" spc="-15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라이트팬</a:t>
              </a:r>
              <a:r>
                <a:rPr lang="en-US" altLang="ko-KR" spc="-15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(94%)</a:t>
              </a:r>
              <a:endParaRPr lang="ko-KR" altLang="en-US" spc="-1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D69172FA-BD83-8BDE-28BF-F68A37F50C85}"/>
              </a:ext>
            </a:extLst>
          </p:cNvPr>
          <p:cNvSpPr txBox="1"/>
          <p:nvPr/>
        </p:nvSpPr>
        <p:spPr>
          <a:xfrm>
            <a:off x="3058447" y="2802906"/>
            <a:ext cx="1994865" cy="27323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800">
                <a:latin typeface="+mn-ea"/>
              </a:rPr>
              <a:t>1</a:t>
            </a:r>
            <a:r>
              <a:rPr lang="ko-KR" altLang="en-US" sz="1800">
                <a:latin typeface="+mn-ea"/>
              </a:rPr>
              <a:t>년에 </a:t>
            </a:r>
            <a:r>
              <a:rPr lang="en-US" altLang="ko-KR" sz="1800">
                <a:latin typeface="+mn-ea"/>
              </a:rPr>
              <a:t>5</a:t>
            </a:r>
            <a:r>
              <a:rPr lang="ko-KR" altLang="en-US" sz="1800" err="1">
                <a:latin typeface="+mn-ea"/>
              </a:rPr>
              <a:t>회이상</a:t>
            </a:r>
            <a:r>
              <a:rPr lang="ko-KR" altLang="en-US" sz="1800">
                <a:latin typeface="+mn-ea"/>
              </a:rPr>
              <a:t> 경기를 </a:t>
            </a:r>
            <a:r>
              <a:rPr lang="ko-KR" altLang="en-US" sz="1800" err="1">
                <a:latin typeface="+mn-ea"/>
              </a:rPr>
              <a:t>보러오는</a:t>
            </a:r>
            <a:r>
              <a:rPr lang="ko-KR" altLang="en-US" sz="1800">
                <a:latin typeface="+mn-ea"/>
              </a:rPr>
              <a:t> 고객이 매우 적다</a:t>
            </a:r>
            <a:r>
              <a:rPr lang="en-US" altLang="ko-KR" sz="180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pc="-15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800">
                <a:latin typeface="+mn-ea"/>
              </a:rPr>
              <a:t>이는 충성심이 높은 팬보다는 </a:t>
            </a:r>
            <a:r>
              <a:rPr lang="ko-KR" altLang="en-US" sz="1800" err="1">
                <a:highlight>
                  <a:srgbClr val="FFDEB7"/>
                </a:highlight>
                <a:latin typeface="+mn-ea"/>
              </a:rPr>
              <a:t>라이트한</a:t>
            </a:r>
            <a:r>
              <a:rPr lang="ko-KR" altLang="en-US" sz="1800">
                <a:highlight>
                  <a:srgbClr val="FFDEB7"/>
                </a:highlight>
                <a:latin typeface="+mn-ea"/>
              </a:rPr>
              <a:t> 팬이 많음</a:t>
            </a:r>
            <a:r>
              <a:rPr lang="ko-KR" altLang="en-US" sz="1800">
                <a:latin typeface="+mn-ea"/>
              </a:rPr>
              <a:t>을 알 수 있다</a:t>
            </a:r>
            <a:r>
              <a:rPr lang="en-US" altLang="ko-KR" sz="1800">
                <a:latin typeface="+mn-ea"/>
              </a:rPr>
              <a:t>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8B0ACF4-5A72-86BC-645E-F739AAB5E7B1}"/>
              </a:ext>
            </a:extLst>
          </p:cNvPr>
          <p:cNvSpPr txBox="1"/>
          <p:nvPr/>
        </p:nvSpPr>
        <p:spPr>
          <a:xfrm>
            <a:off x="8849605" y="2842755"/>
            <a:ext cx="2753611" cy="3064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800">
                <a:latin typeface="+mn-ea"/>
              </a:rPr>
              <a:t>·</a:t>
            </a: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NSE</a:t>
            </a:r>
            <a:r>
              <a:rPr lang="ko-KR" altLang="en-US">
                <a:latin typeface="+mn-ea"/>
              </a:rPr>
              <a:t>석 </a:t>
            </a:r>
            <a:r>
              <a:rPr lang="en-US" altLang="ko-KR">
                <a:latin typeface="+mn-ea"/>
              </a:rPr>
              <a:t>: 12,000 </a:t>
            </a:r>
            <a:r>
              <a:rPr lang="ko-KR" altLang="en-US">
                <a:latin typeface="+mn-ea"/>
              </a:rPr>
              <a:t>원</a:t>
            </a:r>
            <a:endParaRPr lang="en-US" altLang="ko-KR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800">
                <a:latin typeface="+mn-ea"/>
              </a:rPr>
              <a:t>·</a:t>
            </a:r>
            <a:r>
              <a:rPr lang="ko-KR" altLang="en-US">
                <a:latin typeface="+mn-ea"/>
              </a:rPr>
              <a:t> </a:t>
            </a:r>
            <a:r>
              <a:rPr lang="en-US" altLang="ko-KR">
                <a:latin typeface="+mn-ea"/>
              </a:rPr>
              <a:t>WC</a:t>
            </a:r>
            <a:r>
              <a:rPr lang="ko-KR" altLang="en-US">
                <a:latin typeface="+mn-ea"/>
              </a:rPr>
              <a:t>석</a:t>
            </a:r>
            <a:r>
              <a:rPr lang="en-US" altLang="ko-KR">
                <a:latin typeface="+mn-ea"/>
              </a:rPr>
              <a:t>: 19,000 </a:t>
            </a:r>
            <a:r>
              <a:rPr lang="ko-KR" altLang="en-US">
                <a:latin typeface="+mn-ea"/>
              </a:rPr>
              <a:t>원</a:t>
            </a:r>
            <a:endParaRPr lang="en-US" altLang="ko-KR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800">
                <a:latin typeface="+mn-ea"/>
              </a:rPr>
              <a:t>·</a:t>
            </a:r>
            <a:r>
              <a:rPr lang="ko-KR" altLang="en-US">
                <a:latin typeface="+mn-ea"/>
              </a:rPr>
              <a:t> 테이블석 </a:t>
            </a:r>
            <a:r>
              <a:rPr lang="en-US" altLang="ko-KR">
                <a:latin typeface="+mn-ea"/>
              </a:rPr>
              <a:t>: 22,500 </a:t>
            </a:r>
            <a:r>
              <a:rPr lang="ko-KR" altLang="en-US">
                <a:latin typeface="+mn-ea"/>
              </a:rPr>
              <a:t>원</a:t>
            </a:r>
            <a:endParaRPr lang="en-US" altLang="ko-KR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800">
                <a:latin typeface="+mn-ea"/>
              </a:rPr>
              <a:t>·</a:t>
            </a:r>
            <a:r>
              <a:rPr lang="ko-KR" altLang="en-US">
                <a:latin typeface="+mn-ea"/>
              </a:rPr>
              <a:t> 프리미엄석 </a:t>
            </a:r>
            <a:r>
              <a:rPr lang="en-US" altLang="ko-KR">
                <a:latin typeface="+mn-ea"/>
              </a:rPr>
              <a:t>: 35,000 </a:t>
            </a:r>
            <a:r>
              <a:rPr lang="ko-KR" altLang="en-US">
                <a:latin typeface="+mn-ea"/>
              </a:rPr>
              <a:t>원</a:t>
            </a:r>
            <a:endParaRPr lang="en-US" altLang="ko-KR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800">
                <a:latin typeface="+mn-ea"/>
              </a:rPr>
              <a:t>· WC</a:t>
            </a:r>
            <a:r>
              <a:rPr lang="ko-KR" altLang="en-US" sz="1800">
                <a:latin typeface="+mn-ea"/>
              </a:rPr>
              <a:t>석과 테이블석의 가격차이는 작지만 많은 예약률 차이가 있다</a:t>
            </a:r>
            <a:r>
              <a:rPr lang="en-US" altLang="ko-KR" sz="1800">
                <a:latin typeface="+mn-ea"/>
              </a:rPr>
              <a:t>. </a:t>
            </a:r>
            <a:r>
              <a:rPr lang="ko-KR" altLang="en-US" sz="1800">
                <a:highlight>
                  <a:srgbClr val="FFDEB7"/>
                </a:highlight>
                <a:latin typeface="+mn-ea"/>
              </a:rPr>
              <a:t>테이블석의 만족도 설문조사가 필요</a:t>
            </a:r>
            <a:r>
              <a:rPr lang="ko-KR" altLang="en-US" sz="1800">
                <a:latin typeface="+mn-ea"/>
              </a:rPr>
              <a:t>하다</a:t>
            </a:r>
            <a:r>
              <a:rPr lang="en-US" altLang="ko-KR" sz="1800">
                <a:latin typeface="+mn-ea"/>
              </a:rPr>
              <a:t>.</a:t>
            </a:r>
            <a:endParaRPr lang="en-US" altLang="ko-KR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6907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E83A4-74C1-FA22-4D31-438565CFE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C73C0E9-B993-8957-B08C-85EC6F2AC3D5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7088E3F-419A-690F-C87F-E026C23084D5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4CD8EE6-B1C4-27E1-F707-52744AA12B57}"/>
              </a:ext>
            </a:extLst>
          </p:cNvPr>
          <p:cNvSpPr txBox="1"/>
          <p:nvPr/>
        </p:nvSpPr>
        <p:spPr>
          <a:xfrm>
            <a:off x="790601" y="83165"/>
            <a:ext cx="430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>
                <a:solidFill>
                  <a:schemeClr val="bg1"/>
                </a:solidFill>
                <a:latin typeface="+mn-ea"/>
              </a:rPr>
              <a:t>데이터 분석 개요 및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31381-D705-D177-1FA1-06BB04A7E0AB}"/>
              </a:ext>
            </a:extLst>
          </p:cNvPr>
          <p:cNvSpPr txBox="1"/>
          <p:nvPr/>
        </p:nvSpPr>
        <p:spPr>
          <a:xfrm>
            <a:off x="66174" y="140555"/>
            <a:ext cx="782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Part 2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26CBC3-D0E5-3EAA-CF3A-A855BCEC4AE1}"/>
              </a:ext>
            </a:extLst>
          </p:cNvPr>
          <p:cNvSpPr txBox="1"/>
          <p:nvPr/>
        </p:nvSpPr>
        <p:spPr>
          <a:xfrm>
            <a:off x="805841" y="660176"/>
            <a:ext cx="35557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</a:rPr>
              <a:t>지난 경기의 승패가 다음 경기예약에 미치는 영향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24300-96AE-29FB-BF60-8EDD4E1E615B}"/>
              </a:ext>
            </a:extLst>
          </p:cNvPr>
          <p:cNvSpPr txBox="1"/>
          <p:nvPr/>
        </p:nvSpPr>
        <p:spPr>
          <a:xfrm>
            <a:off x="6504262" y="3591469"/>
            <a:ext cx="5489073" cy="1735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800">
                <a:latin typeface="+mn-ea"/>
              </a:rPr>
              <a:t>직전경기 패배 시 티켓 예약은 </a:t>
            </a:r>
            <a:r>
              <a:rPr lang="en-US" altLang="ko-KR" sz="1800">
                <a:latin typeface="+mn-ea"/>
              </a:rPr>
              <a:t>20%</a:t>
            </a:r>
            <a:r>
              <a:rPr lang="ko-KR" altLang="en-US" sz="1800">
                <a:latin typeface="+mn-ea"/>
              </a:rPr>
              <a:t> 감소하는 반면</a:t>
            </a:r>
            <a:r>
              <a:rPr lang="en-US" altLang="ko-KR" sz="1800">
                <a:latin typeface="+mn-ea"/>
              </a:rPr>
              <a:t>, </a:t>
            </a:r>
            <a:r>
              <a:rPr lang="ko-KR" altLang="en-US" sz="1800">
                <a:latin typeface="+mn-ea"/>
              </a:rPr>
              <a:t>직전경기 승리 시</a:t>
            </a:r>
            <a:r>
              <a:rPr lang="en-US" altLang="ko-KR">
                <a:latin typeface="+mn-ea"/>
              </a:rPr>
              <a:t> </a:t>
            </a:r>
            <a:r>
              <a:rPr lang="ko-KR" altLang="en-US">
                <a:latin typeface="+mn-ea"/>
              </a:rPr>
              <a:t>티켓 예약은 </a:t>
            </a:r>
            <a:r>
              <a:rPr lang="en-US" altLang="ko-KR">
                <a:latin typeface="+mn-ea"/>
              </a:rPr>
              <a:t>20%</a:t>
            </a:r>
            <a:r>
              <a:rPr lang="ko-KR" altLang="en-US">
                <a:latin typeface="+mn-ea"/>
              </a:rPr>
              <a:t> 증가한다</a:t>
            </a:r>
            <a:r>
              <a:rPr lang="en-US" altLang="ko-KR">
                <a:latin typeface="+mn-ea"/>
              </a:rPr>
              <a:t>.</a:t>
            </a:r>
            <a:endParaRPr lang="en-US" altLang="ko-KR" sz="180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800">
                <a:latin typeface="+mn-ea"/>
              </a:rPr>
              <a:t>이는 경기 패배 시 팬의 이탈을 막기 위해 이벤트 개최나 메시지를 통해 팬들을 독려하는 방법 필요</a:t>
            </a:r>
            <a:endParaRPr lang="en-US" altLang="ko-KR" spc="-15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7DE7BE-33A5-5C9F-AF41-C007D115B4F9}"/>
              </a:ext>
            </a:extLst>
          </p:cNvPr>
          <p:cNvSpPr txBox="1"/>
          <p:nvPr/>
        </p:nvSpPr>
        <p:spPr>
          <a:xfrm>
            <a:off x="6504263" y="2705686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spc="-150">
                <a:latin typeface="+mn-ea"/>
              </a:rPr>
              <a:t>패배의 영향</a:t>
            </a:r>
            <a:endParaRPr kumimoji="1" lang="ja-JP" altLang="en-US" sz="3200" spc="-150">
              <a:latin typeface="+mn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6C7EF3C-22ED-6B4C-DED9-49855D79F5F2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C2BE200-341E-B34E-152B-AEE19A856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65" y="2221993"/>
            <a:ext cx="6092407" cy="363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40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CF078-3658-1915-A66B-61421C7B4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9584AB6-9B4A-8A27-959A-6DADAB33C921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3D622FF-0188-10D1-ED36-5F332C0FAE9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1715960-F55E-DD0F-C245-57DA43068760}"/>
              </a:ext>
            </a:extLst>
          </p:cNvPr>
          <p:cNvSpPr txBox="1"/>
          <p:nvPr/>
        </p:nvSpPr>
        <p:spPr>
          <a:xfrm>
            <a:off x="790601" y="83165"/>
            <a:ext cx="430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>
                <a:solidFill>
                  <a:schemeClr val="bg1"/>
                </a:solidFill>
                <a:latin typeface="+mn-ea"/>
              </a:rPr>
              <a:t>데이터 분석 개요 및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4791FC-4849-91FA-8C69-B27B86662EF4}"/>
              </a:ext>
            </a:extLst>
          </p:cNvPr>
          <p:cNvSpPr txBox="1"/>
          <p:nvPr/>
        </p:nvSpPr>
        <p:spPr>
          <a:xfrm>
            <a:off x="66174" y="140555"/>
            <a:ext cx="782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Part 2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BEE37-1302-EC1A-6658-AC695DCA16A4}"/>
              </a:ext>
            </a:extLst>
          </p:cNvPr>
          <p:cNvSpPr txBox="1"/>
          <p:nvPr/>
        </p:nvSpPr>
        <p:spPr>
          <a:xfrm>
            <a:off x="805841" y="660176"/>
            <a:ext cx="26420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>
                <a:solidFill>
                  <a:schemeClr val="bg1"/>
                </a:solidFill>
              </a:rPr>
              <a:t>30</a:t>
            </a:r>
            <a:r>
              <a:rPr lang="ko-KR" altLang="en-US" sz="1300">
                <a:solidFill>
                  <a:schemeClr val="bg1"/>
                </a:solidFill>
              </a:rPr>
              <a:t>살로 나눈 설문조사 </a:t>
            </a:r>
            <a:r>
              <a:rPr lang="ko-KR" altLang="en-US" sz="1300" err="1">
                <a:solidFill>
                  <a:schemeClr val="bg1"/>
                </a:solidFill>
              </a:rPr>
              <a:t>워드클라우드</a:t>
            </a:r>
            <a:endParaRPr lang="ko-KR" altLang="en-US" sz="130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28FF01-D733-D812-148A-453ADDBCE193}"/>
              </a:ext>
            </a:extLst>
          </p:cNvPr>
          <p:cNvSpPr/>
          <p:nvPr/>
        </p:nvSpPr>
        <p:spPr>
          <a:xfrm>
            <a:off x="481567" y="149558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BF11699-3BDE-67CA-F040-E3A8AB9450DD}"/>
              </a:ext>
            </a:extLst>
          </p:cNvPr>
          <p:cNvSpPr/>
          <p:nvPr/>
        </p:nvSpPr>
        <p:spPr>
          <a:xfrm>
            <a:off x="6314157" y="149558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D72AB4-F6EB-416A-B86A-9B7B956C9102}"/>
              </a:ext>
            </a:extLst>
          </p:cNvPr>
          <p:cNvSpPr/>
          <p:nvPr/>
        </p:nvSpPr>
        <p:spPr>
          <a:xfrm>
            <a:off x="709177" y="17080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B305A4-7E77-9FB1-D12A-E28C883AA02E}"/>
              </a:ext>
            </a:extLst>
          </p:cNvPr>
          <p:cNvSpPr txBox="1"/>
          <p:nvPr/>
        </p:nvSpPr>
        <p:spPr>
          <a:xfrm>
            <a:off x="3051667" y="1788695"/>
            <a:ext cx="184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800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94E059-2588-D2D3-5B2D-F53F53A6DB70}"/>
              </a:ext>
            </a:extLst>
          </p:cNvPr>
          <p:cNvSpPr/>
          <p:nvPr/>
        </p:nvSpPr>
        <p:spPr>
          <a:xfrm>
            <a:off x="6528456" y="17080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C8B0DD-9D76-4E1F-213E-180BCB29FF04}"/>
              </a:ext>
            </a:extLst>
          </p:cNvPr>
          <p:cNvSpPr txBox="1"/>
          <p:nvPr/>
        </p:nvSpPr>
        <p:spPr>
          <a:xfrm>
            <a:off x="1953659" y="1788695"/>
            <a:ext cx="2380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30</a:t>
            </a:r>
            <a:r>
              <a:rPr lang="ko-KR" altLang="en-US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 이하 키워드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4DF303-BEE1-2A26-2BAF-077B267AB6AF}"/>
              </a:ext>
            </a:extLst>
          </p:cNvPr>
          <p:cNvSpPr txBox="1"/>
          <p:nvPr/>
        </p:nvSpPr>
        <p:spPr>
          <a:xfrm>
            <a:off x="7821918" y="1788695"/>
            <a:ext cx="2380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30</a:t>
            </a:r>
            <a:r>
              <a:rPr lang="ko-KR" altLang="en-US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세 이후 키워드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E9A95D4-5D0B-B46A-F71C-7CCB9BC1B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456" y="2961539"/>
            <a:ext cx="4980423" cy="284484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9FFBA6B-6A79-4668-743E-1AEBBCB4F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77" y="2967075"/>
            <a:ext cx="4980422" cy="283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4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C6530-4E92-D091-DEDE-3DD113E85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E9173A2-5BD0-5774-5F26-50CED88CC517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E6125-5474-7C22-9EF8-4DA43D01ECD8}"/>
              </a:ext>
            </a:extLst>
          </p:cNvPr>
          <p:cNvSpPr txBox="1"/>
          <p:nvPr/>
        </p:nvSpPr>
        <p:spPr>
          <a:xfrm>
            <a:off x="790601" y="83165"/>
            <a:ext cx="430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>
                <a:solidFill>
                  <a:schemeClr val="bg1"/>
                </a:solidFill>
                <a:latin typeface="+mn-ea"/>
              </a:rPr>
              <a:t>데이터 분석 개요 및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2876F-87DF-5ED4-FF38-C4FBCB9CCDF4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Part 3,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CA025C-B906-D810-6BC4-4396C1B920F2}"/>
              </a:ext>
            </a:extLst>
          </p:cNvPr>
          <p:cNvSpPr txBox="1"/>
          <p:nvPr/>
        </p:nvSpPr>
        <p:spPr>
          <a:xfrm>
            <a:off x="805841" y="660176"/>
            <a:ext cx="305243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</a:rPr>
              <a:t>서로 다른 연령대의 서로 다른 관심사 파악</a:t>
            </a: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3345D231-1119-F5FB-B2B1-115B5D704B42}"/>
              </a:ext>
            </a:extLst>
          </p:cNvPr>
          <p:cNvSpPr/>
          <p:nvPr/>
        </p:nvSpPr>
        <p:spPr>
          <a:xfrm>
            <a:off x="605155" y="174444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C174856C-9142-4A56-E2D8-2945087A3760}"/>
              </a:ext>
            </a:extLst>
          </p:cNvPr>
          <p:cNvCxnSpPr/>
          <p:nvPr/>
        </p:nvCxnSpPr>
        <p:spPr>
          <a:xfrm>
            <a:off x="605155" y="175367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BF74A9F3-2F7C-90B7-C684-0FBC311D52E1}"/>
              </a:ext>
            </a:extLst>
          </p:cNvPr>
          <p:cNvSpPr txBox="1"/>
          <p:nvPr/>
        </p:nvSpPr>
        <p:spPr>
          <a:xfrm>
            <a:off x="709930" y="1828292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·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4D7ED854-C98D-F816-E0D2-6ADA6262721A}"/>
              </a:ext>
            </a:extLst>
          </p:cNvPr>
          <p:cNvSpPr txBox="1"/>
          <p:nvPr/>
        </p:nvSpPr>
        <p:spPr>
          <a:xfrm>
            <a:off x="1177715" y="1931251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30</a:t>
            </a:r>
            <a:r>
              <a:rPr lang="ko-KR" altLang="en-US" spc="-1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세 이하 키워드</a:t>
            </a: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7A3D2C59-7B71-0594-B0DA-CE0A3EDC493A}"/>
              </a:ext>
            </a:extLst>
          </p:cNvPr>
          <p:cNvSpPr/>
          <p:nvPr/>
        </p:nvSpPr>
        <p:spPr>
          <a:xfrm>
            <a:off x="4472305" y="1755917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8C649558-78D7-25FF-ED8D-38107D11A0D6}"/>
              </a:ext>
            </a:extLst>
          </p:cNvPr>
          <p:cNvCxnSpPr/>
          <p:nvPr/>
        </p:nvCxnSpPr>
        <p:spPr>
          <a:xfrm>
            <a:off x="4472305" y="1765148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>
            <a:extLst>
              <a:ext uri="{FF2B5EF4-FFF2-40B4-BE49-F238E27FC236}">
                <a16:creationId xmlns:a16="http://schemas.microsoft.com/office/drawing/2014/main" id="{B46535B0-F26F-A7A5-9A32-61AA39A0733F}"/>
              </a:ext>
            </a:extLst>
          </p:cNvPr>
          <p:cNvSpPr txBox="1"/>
          <p:nvPr/>
        </p:nvSpPr>
        <p:spPr>
          <a:xfrm>
            <a:off x="4577080" y="1839767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·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0FC84911-43B5-B6D0-FD4B-D0C0A08F15AB}"/>
              </a:ext>
            </a:extLst>
          </p:cNvPr>
          <p:cNvSpPr txBox="1"/>
          <p:nvPr/>
        </p:nvSpPr>
        <p:spPr>
          <a:xfrm>
            <a:off x="5044865" y="194272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키워드 분석</a:t>
            </a: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9892BB68-4499-AEF7-93C7-BD409B80AD83}"/>
              </a:ext>
            </a:extLst>
          </p:cNvPr>
          <p:cNvSpPr/>
          <p:nvPr/>
        </p:nvSpPr>
        <p:spPr>
          <a:xfrm>
            <a:off x="8339455" y="1767392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C728EE54-F646-C56F-776E-59558274DB8E}"/>
              </a:ext>
            </a:extLst>
          </p:cNvPr>
          <p:cNvCxnSpPr/>
          <p:nvPr/>
        </p:nvCxnSpPr>
        <p:spPr>
          <a:xfrm>
            <a:off x="8339455" y="1776623"/>
            <a:ext cx="32400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1C7211C0-8B94-D292-0BFA-3E4C95963F45}"/>
              </a:ext>
            </a:extLst>
          </p:cNvPr>
          <p:cNvSpPr txBox="1"/>
          <p:nvPr/>
        </p:nvSpPr>
        <p:spPr>
          <a:xfrm>
            <a:off x="8444230" y="1851242"/>
            <a:ext cx="357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·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E0CA529-0337-36C6-BCDF-ED12B74F841D}"/>
              </a:ext>
            </a:extLst>
          </p:cNvPr>
          <p:cNvSpPr txBox="1"/>
          <p:nvPr/>
        </p:nvSpPr>
        <p:spPr>
          <a:xfrm>
            <a:off x="8912015" y="1954201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30</a:t>
            </a:r>
            <a:r>
              <a:rPr lang="ko-KR" altLang="en-US" spc="-15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세 이후 키워드</a:t>
            </a:r>
          </a:p>
        </p:txBody>
      </p: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3FB91DCF-365B-56CE-5F61-ABECC4A1AEC8}"/>
              </a:ext>
            </a:extLst>
          </p:cNvPr>
          <p:cNvCxnSpPr/>
          <p:nvPr/>
        </p:nvCxnSpPr>
        <p:spPr>
          <a:xfrm>
            <a:off x="605155" y="5912718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BB0D9DDC-AD48-DB5B-DC25-7E49DFB221AC}"/>
              </a:ext>
            </a:extLst>
          </p:cNvPr>
          <p:cNvCxnSpPr/>
          <p:nvPr/>
        </p:nvCxnSpPr>
        <p:spPr>
          <a:xfrm>
            <a:off x="4472305" y="5920105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200CB84B-D7B7-AAE4-C793-3675604ADE8B}"/>
              </a:ext>
            </a:extLst>
          </p:cNvPr>
          <p:cNvCxnSpPr/>
          <p:nvPr/>
        </p:nvCxnSpPr>
        <p:spPr>
          <a:xfrm>
            <a:off x="8339455" y="5927492"/>
            <a:ext cx="324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>
            <a:extLst>
              <a:ext uri="{FF2B5EF4-FFF2-40B4-BE49-F238E27FC236}">
                <a16:creationId xmlns:a16="http://schemas.microsoft.com/office/drawing/2014/main" id="{5C91CB75-8AEF-6433-2629-DFB35C3A42FD}"/>
              </a:ext>
            </a:extLst>
          </p:cNvPr>
          <p:cNvSpPr txBox="1"/>
          <p:nvPr/>
        </p:nvSpPr>
        <p:spPr>
          <a:xfrm>
            <a:off x="4577080" y="2755342"/>
            <a:ext cx="31352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400"/>
              <a:t>상위권의 유의미한 키워드만 뽑았을 때 페이스북 및 인스타그램 </a:t>
            </a:r>
            <a:r>
              <a:rPr lang="en-US" altLang="ko-KR" sz="1400"/>
              <a:t>SNS</a:t>
            </a:r>
            <a:r>
              <a:rPr lang="ko-KR" altLang="en-US" sz="1400"/>
              <a:t>가 최상위권의 빈도수를 가지고있다</a:t>
            </a:r>
            <a:r>
              <a:rPr lang="en-US" altLang="ko-KR" sz="1400"/>
              <a:t>.</a:t>
            </a:r>
            <a:r>
              <a:rPr lang="ko-KR" altLang="en-US" sz="1400"/>
              <a:t> </a:t>
            </a:r>
            <a:endParaRPr lang="en-US" altLang="ko-KR" sz="1400"/>
          </a:p>
          <a:p>
            <a:pPr algn="just"/>
            <a:endParaRPr lang="en-US" altLang="ko-KR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· SNS</a:t>
            </a:r>
            <a:r>
              <a:rPr lang="ko-KR" altLang="en-US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는 </a:t>
            </a:r>
            <a:r>
              <a:rPr lang="en-US" altLang="ko-KR" sz="1400"/>
              <a:t>30</a:t>
            </a:r>
            <a:r>
              <a:rPr lang="ko-KR" altLang="en-US" sz="1400"/>
              <a:t>세 이하에서는 </a:t>
            </a:r>
            <a:r>
              <a:rPr lang="en-US" altLang="ko-KR" sz="1400"/>
              <a:t>1, 2</a:t>
            </a:r>
            <a:r>
              <a:rPr lang="ko-KR" altLang="en-US" sz="1400"/>
              <a:t>위의 관심도를</a:t>
            </a:r>
            <a:r>
              <a:rPr lang="en-US" altLang="ko-KR" sz="1400"/>
              <a:t>, 30</a:t>
            </a:r>
            <a:r>
              <a:rPr lang="ko-KR" altLang="en-US" sz="1400"/>
              <a:t>세 이후에서도 높은 관심도를 가지고 있다</a:t>
            </a:r>
            <a:r>
              <a:rPr lang="en-US" altLang="ko-KR" sz="1400"/>
              <a:t>.</a:t>
            </a:r>
          </a:p>
          <a:p>
            <a:pPr algn="just"/>
            <a:endParaRPr lang="en-US" altLang="ko-KR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/>
            <a:r>
              <a:rPr lang="en-US" altLang="ko-KR" sz="140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400"/>
              <a:t>그렇기 때문에</a:t>
            </a:r>
            <a:r>
              <a:rPr lang="en-US" altLang="ko-KR" sz="1400"/>
              <a:t> </a:t>
            </a:r>
            <a:r>
              <a:rPr lang="ko-KR" altLang="en-US" sz="1400"/>
              <a:t>꾸준한 </a:t>
            </a:r>
            <a:r>
              <a:rPr lang="en-US" altLang="ko-KR" sz="1400"/>
              <a:t>SNS </a:t>
            </a:r>
            <a:r>
              <a:rPr lang="ko-KR" altLang="en-US" sz="1400"/>
              <a:t>마케팅과 소통으로 팬들의 관심을 유도해야 한다</a:t>
            </a:r>
            <a:r>
              <a:rPr lang="en-US" altLang="ko-KR" sz="1400"/>
              <a:t>.</a:t>
            </a:r>
            <a:endParaRPr lang="en-US" altLang="ko-KR" sz="14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E53E910-2284-F545-20F8-E3A077EBA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079713"/>
              </p:ext>
            </p:extLst>
          </p:nvPr>
        </p:nvGraphicFramePr>
        <p:xfrm>
          <a:off x="709930" y="2691720"/>
          <a:ext cx="3037840" cy="299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156">
                  <a:extLst>
                    <a:ext uri="{9D8B030D-6E8A-4147-A177-3AD203B41FA5}">
                      <a16:colId xmlns:a16="http://schemas.microsoft.com/office/drawing/2014/main" val="2681320240"/>
                    </a:ext>
                  </a:extLst>
                </a:gridCol>
                <a:gridCol w="2032684">
                  <a:extLst>
                    <a:ext uri="{9D8B030D-6E8A-4147-A177-3AD203B41FA5}">
                      <a16:colId xmlns:a16="http://schemas.microsoft.com/office/drawing/2014/main" val="2687635253"/>
                    </a:ext>
                  </a:extLst>
                </a:gridCol>
              </a:tblGrid>
              <a:tr h="374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단어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029905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highlight>
                            <a:srgbClr val="FFDEB7"/>
                          </a:highlight>
                        </a:rPr>
                        <a:t>페이스북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88864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highlight>
                            <a:srgbClr val="FFDEB7"/>
                          </a:highlight>
                        </a:rPr>
                        <a:t>인스타그램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0557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편의성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126326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청결과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82765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지하철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096502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좌석의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600567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입장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2907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DACEDDF-058F-DDCB-3069-7C668ADB7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951236"/>
              </p:ext>
            </p:extLst>
          </p:nvPr>
        </p:nvGraphicFramePr>
        <p:xfrm>
          <a:off x="8444230" y="2691720"/>
          <a:ext cx="3037840" cy="299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5156">
                  <a:extLst>
                    <a:ext uri="{9D8B030D-6E8A-4147-A177-3AD203B41FA5}">
                      <a16:colId xmlns:a16="http://schemas.microsoft.com/office/drawing/2014/main" val="2681320240"/>
                    </a:ext>
                  </a:extLst>
                </a:gridCol>
                <a:gridCol w="2032684">
                  <a:extLst>
                    <a:ext uri="{9D8B030D-6E8A-4147-A177-3AD203B41FA5}">
                      <a16:colId xmlns:a16="http://schemas.microsoft.com/office/drawing/2014/main" val="2687635253"/>
                    </a:ext>
                  </a:extLst>
                </a:gridCol>
              </a:tblGrid>
              <a:tr h="374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단어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029905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관람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988864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70557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편의성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126326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30</a:t>
                      </a:r>
                      <a:r>
                        <a:rPr lang="ko-KR" altLang="en-US"/>
                        <a:t>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82765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highlight>
                            <a:srgbClr val="FFDEB7"/>
                          </a:highlight>
                        </a:rPr>
                        <a:t>인스타그램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096502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>
                          <a:highlight>
                            <a:srgbClr val="FFDEB7"/>
                          </a:highlight>
                        </a:rPr>
                        <a:t>페이스북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600567"/>
                  </a:ext>
                </a:extLst>
              </a:tr>
              <a:tr h="374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청결과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29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815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9FB14-F900-FFCE-A855-43199865A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2402B8-B745-E8ED-EF23-1B5CCED086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F67492-3562-D30A-DA50-599D496A07CC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DF645-5BBA-1C0E-BB84-93CDA778E128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</a:rPr>
              <a:t>Part 3</a:t>
            </a:r>
            <a:endParaRPr lang="ko-KR" altLang="en-US" sz="54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D8BE5-3427-746F-81AA-E6350CF94073}"/>
              </a:ext>
            </a:extLst>
          </p:cNvPr>
          <p:cNvSpPr txBox="1"/>
          <p:nvPr/>
        </p:nvSpPr>
        <p:spPr>
          <a:xfrm>
            <a:off x="4110523" y="3105834"/>
            <a:ext cx="3970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>
                <a:solidFill>
                  <a:schemeClr val="bg2">
                    <a:lumMod val="10000"/>
                  </a:schemeClr>
                </a:solidFill>
              </a:rPr>
              <a:t>결론 및 매출 증대 방안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F048BC-0588-FD35-3E40-8F16C34F07DD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tx1"/>
                </a:solidFill>
              </a:rPr>
              <a:t>ⓒSaebyeol Yu.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 err="1">
                <a:solidFill>
                  <a:schemeClr val="tx1"/>
                </a:solidFill>
              </a:rPr>
              <a:t>Saebyeol’s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PowerPoint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626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bg1"/>
                </a:solidFill>
                <a:latin typeface="+mn-ea"/>
              </a:rPr>
              <a:t>결론 및 매출 증대 방안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82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Part 3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10855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>
                <a:solidFill>
                  <a:schemeClr val="bg1"/>
                </a:solidFill>
              </a:rPr>
              <a:t>3</a:t>
            </a:r>
            <a:r>
              <a:rPr lang="ko-KR" altLang="en-US" sz="1300">
                <a:solidFill>
                  <a:schemeClr val="bg1"/>
                </a:solidFill>
              </a:rPr>
              <a:t>가지의 결론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ED98E6C-03D0-4BCF-BF77-515B8F696D15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595DACB-9843-4BE5-A827-5FCBF1101D3A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AC2140-FCFB-49CA-9BC6-24C2B219AD9D}"/>
              </a:ext>
            </a:extLst>
          </p:cNvPr>
          <p:cNvSpPr txBox="1"/>
          <p:nvPr/>
        </p:nvSpPr>
        <p:spPr>
          <a:xfrm>
            <a:off x="1613788" y="2234823"/>
            <a:ext cx="476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</a:rPr>
              <a:t>1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50F265-25F5-4BCF-B850-E5D418CF7309}"/>
              </a:ext>
            </a:extLst>
          </p:cNvPr>
          <p:cNvSpPr txBox="1"/>
          <p:nvPr/>
        </p:nvSpPr>
        <p:spPr>
          <a:xfrm>
            <a:off x="2945222" y="2243014"/>
            <a:ext cx="5811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>
                <a:solidFill>
                  <a:schemeClr val="bg1"/>
                </a:solidFill>
                <a:latin typeface="+mj-ea"/>
                <a:ea typeface="+mj-ea"/>
              </a:rPr>
              <a:t>SNS</a:t>
            </a:r>
            <a:r>
              <a:rPr lang="ko-KR" altLang="en-US" sz="3600" b="1" spc="-150">
                <a:solidFill>
                  <a:schemeClr val="bg1"/>
                </a:solidFill>
                <a:latin typeface="+mj-ea"/>
                <a:ea typeface="+mj-ea"/>
              </a:rPr>
              <a:t>를 통한 디지털 마케팅 강화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E7D0B0D-8933-488F-A7F0-982D21F50D3B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1656E6F-925E-42AC-8A6F-E98DC2CCBD3A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75D945-426B-414C-A927-DFA5612F43F9}"/>
              </a:ext>
            </a:extLst>
          </p:cNvPr>
          <p:cNvSpPr txBox="1"/>
          <p:nvPr/>
        </p:nvSpPr>
        <p:spPr>
          <a:xfrm>
            <a:off x="1624422" y="3501162"/>
            <a:ext cx="476412" cy="707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4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155BBD-1397-423A-BBD3-209ADF3B1733}"/>
              </a:ext>
            </a:extLst>
          </p:cNvPr>
          <p:cNvSpPr txBox="1"/>
          <p:nvPr/>
        </p:nvSpPr>
        <p:spPr>
          <a:xfrm>
            <a:off x="2945222" y="3541252"/>
            <a:ext cx="5779146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600" b="1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설문조사를 통한 시설 점검 필요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050828-A95E-4D18-8D9F-D407D5C04C5A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5EB11E5-CAE3-472D-B4A8-0A35BCC9CFF3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28A109-FC76-489A-88C9-338897D49A7A}"/>
              </a:ext>
            </a:extLst>
          </p:cNvPr>
          <p:cNvSpPr txBox="1"/>
          <p:nvPr/>
        </p:nvSpPr>
        <p:spPr>
          <a:xfrm>
            <a:off x="1624422" y="4820663"/>
            <a:ext cx="476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>
                <a:solidFill>
                  <a:schemeClr val="bg1"/>
                </a:solidFill>
              </a:rPr>
              <a:t>3</a:t>
            </a:r>
            <a:endParaRPr lang="ko-KR" altLang="en-US" sz="4000" b="1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B86BB7-97C3-4380-A109-15020C8DFA5A}"/>
              </a:ext>
            </a:extLst>
          </p:cNvPr>
          <p:cNvSpPr txBox="1"/>
          <p:nvPr/>
        </p:nvSpPr>
        <p:spPr>
          <a:xfrm>
            <a:off x="2945222" y="4860753"/>
            <a:ext cx="5474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150">
                <a:solidFill>
                  <a:schemeClr val="bg1"/>
                </a:solidFill>
                <a:latin typeface="+mj-ea"/>
                <a:ea typeface="+mj-ea"/>
              </a:rPr>
              <a:t>팬 경험 개선을 통해 이탈 방지</a:t>
            </a:r>
          </a:p>
        </p:txBody>
      </p:sp>
    </p:spTree>
    <p:extLst>
      <p:ext uri="{BB962C8B-B14F-4D97-AF65-F5344CB8AC3E}">
        <p14:creationId xmlns:p14="http://schemas.microsoft.com/office/powerpoint/2010/main" val="279904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926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bg1"/>
                </a:solidFill>
                <a:latin typeface="+mn-ea"/>
              </a:rPr>
              <a:t>결론 및 매출 증대 방안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26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Part 3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56623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30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0D1D0F5-BA82-0688-628E-9C52186CC65F}"/>
              </a:ext>
            </a:extLst>
          </p:cNvPr>
          <p:cNvGrpSpPr/>
          <p:nvPr/>
        </p:nvGrpSpPr>
        <p:grpSpPr>
          <a:xfrm>
            <a:off x="855183" y="1571250"/>
            <a:ext cx="2928898" cy="4333243"/>
            <a:chOff x="794016" y="1558487"/>
            <a:chExt cx="2583749" cy="4333243"/>
          </a:xfrm>
        </p:grpSpPr>
        <p:cxnSp>
          <p:nvCxnSpPr>
            <p:cNvPr id="250" name="직선 연결선 249">
              <a:extLst>
                <a:ext uri="{FF2B5EF4-FFF2-40B4-BE49-F238E27FC236}">
                  <a16:creationId xmlns:a16="http://schemas.microsoft.com/office/drawing/2014/main" id="{7E411961-624B-41F9-959E-D4801A7374C3}"/>
                </a:ext>
              </a:extLst>
            </p:cNvPr>
            <p:cNvCxnSpPr/>
            <p:nvPr/>
          </p:nvCxnSpPr>
          <p:spPr>
            <a:xfrm>
              <a:off x="1046180" y="5507781"/>
              <a:ext cx="20383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5FF95C37-18C9-43FE-B182-9017331ACC4D}"/>
                </a:ext>
              </a:extLst>
            </p:cNvPr>
            <p:cNvSpPr txBox="1"/>
            <p:nvPr/>
          </p:nvSpPr>
          <p:spPr>
            <a:xfrm>
              <a:off x="794016" y="5583953"/>
              <a:ext cx="2542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/>
                <a:t>SNS</a:t>
              </a:r>
              <a:r>
                <a:rPr lang="ko-KR" altLang="en-US" sz="1400"/>
                <a:t>를 통한 디지털 마케팅 강화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67FE97D7-EAE7-4F2F-A9F9-2D51EABFDBC6}"/>
                </a:ext>
              </a:extLst>
            </p:cNvPr>
            <p:cNvSpPr txBox="1"/>
            <p:nvPr/>
          </p:nvSpPr>
          <p:spPr>
            <a:xfrm flipH="1">
              <a:off x="889747" y="1558487"/>
              <a:ext cx="2488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/>
                <a:t>001</a:t>
              </a:r>
              <a:endParaRPr lang="ko-KR" altLang="en-US" sz="2000" b="1"/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7ACB7C59-3367-404D-B81F-57DBED13F4CC}"/>
                </a:ext>
              </a:extLst>
            </p:cNvPr>
            <p:cNvSpPr/>
            <p:nvPr/>
          </p:nvSpPr>
          <p:spPr>
            <a:xfrm>
              <a:off x="805841" y="1971955"/>
              <a:ext cx="2519028" cy="33587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0F390C6-8A0F-53AE-7796-8C805F3A1404}"/>
              </a:ext>
            </a:extLst>
          </p:cNvPr>
          <p:cNvGrpSpPr/>
          <p:nvPr/>
        </p:nvGrpSpPr>
        <p:grpSpPr>
          <a:xfrm>
            <a:off x="4667443" y="1571250"/>
            <a:ext cx="2857110" cy="4352322"/>
            <a:chOff x="3470244" y="1558487"/>
            <a:chExt cx="2519028" cy="4352322"/>
          </a:xfrm>
        </p:grpSpPr>
        <p:cxnSp>
          <p:nvCxnSpPr>
            <p:cNvPr id="253" name="직선 연결선 252">
              <a:extLst>
                <a:ext uri="{FF2B5EF4-FFF2-40B4-BE49-F238E27FC236}">
                  <a16:creationId xmlns:a16="http://schemas.microsoft.com/office/drawing/2014/main" id="{9A14CF27-22F2-4DC0-8D85-2F7B67EEFADA}"/>
                </a:ext>
              </a:extLst>
            </p:cNvPr>
            <p:cNvCxnSpPr/>
            <p:nvPr/>
          </p:nvCxnSpPr>
          <p:spPr>
            <a:xfrm>
              <a:off x="3710583" y="5507781"/>
              <a:ext cx="20383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81FEFD1D-F643-442B-AAC1-40C54CD67BB0}"/>
                </a:ext>
              </a:extLst>
            </p:cNvPr>
            <p:cNvSpPr txBox="1"/>
            <p:nvPr/>
          </p:nvSpPr>
          <p:spPr>
            <a:xfrm>
              <a:off x="3475253" y="5603032"/>
              <a:ext cx="25090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설문조사를 통한 시설 점검 필요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A346649F-FC61-4C61-AFBB-67805F02524D}"/>
                </a:ext>
              </a:extLst>
            </p:cNvPr>
            <p:cNvSpPr txBox="1"/>
            <p:nvPr/>
          </p:nvSpPr>
          <p:spPr>
            <a:xfrm flipH="1">
              <a:off x="3505799" y="1558487"/>
              <a:ext cx="819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/>
                <a:t>002</a:t>
              </a:r>
              <a:endParaRPr lang="ko-KR" altLang="en-US" sz="2000" b="1"/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46C554E1-BBBC-4692-AA54-3541F6F38A47}"/>
                </a:ext>
              </a:extLst>
            </p:cNvPr>
            <p:cNvSpPr/>
            <p:nvPr/>
          </p:nvSpPr>
          <p:spPr>
            <a:xfrm>
              <a:off x="3470244" y="1971955"/>
              <a:ext cx="2519028" cy="335870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A2F2FD06-3D9F-56FA-F09D-39C60E810A92}"/>
              </a:ext>
            </a:extLst>
          </p:cNvPr>
          <p:cNvGrpSpPr/>
          <p:nvPr/>
        </p:nvGrpSpPr>
        <p:grpSpPr>
          <a:xfrm>
            <a:off x="8407921" y="1571250"/>
            <a:ext cx="2870058" cy="4352322"/>
            <a:chOff x="6121851" y="1558487"/>
            <a:chExt cx="2531824" cy="4352322"/>
          </a:xfrm>
        </p:grpSpPr>
        <p:cxnSp>
          <p:nvCxnSpPr>
            <p:cNvPr id="256" name="직선 연결선 255">
              <a:extLst>
                <a:ext uri="{FF2B5EF4-FFF2-40B4-BE49-F238E27FC236}">
                  <a16:creationId xmlns:a16="http://schemas.microsoft.com/office/drawing/2014/main" id="{1EA470A9-D2E6-45E9-8A2A-C2A547AD58B3}"/>
                </a:ext>
              </a:extLst>
            </p:cNvPr>
            <p:cNvCxnSpPr/>
            <p:nvPr/>
          </p:nvCxnSpPr>
          <p:spPr>
            <a:xfrm>
              <a:off x="6374986" y="5507781"/>
              <a:ext cx="203835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97DF0481-EFBA-4DCE-B81A-EA126EE0BC28}"/>
                </a:ext>
              </a:extLst>
            </p:cNvPr>
            <p:cNvSpPr txBox="1"/>
            <p:nvPr/>
          </p:nvSpPr>
          <p:spPr>
            <a:xfrm>
              <a:off x="6337695" y="5603032"/>
              <a:ext cx="2112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팬 경험 개선을 통해 이탈 방지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3F2A5FEE-0334-4AA1-9430-CB31B90A4B54}"/>
                </a:ext>
              </a:extLst>
            </p:cNvPr>
            <p:cNvSpPr txBox="1"/>
            <p:nvPr/>
          </p:nvSpPr>
          <p:spPr>
            <a:xfrm flipH="1">
              <a:off x="6121851" y="1558487"/>
              <a:ext cx="8193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/>
                <a:t>003</a:t>
              </a:r>
              <a:endParaRPr lang="ko-KR" altLang="en-US" sz="2000" b="1"/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228820A1-F69B-4983-A6A2-0ACF8C8535EE}"/>
                </a:ext>
              </a:extLst>
            </p:cNvPr>
            <p:cNvSpPr/>
            <p:nvPr/>
          </p:nvSpPr>
          <p:spPr>
            <a:xfrm>
              <a:off x="6134647" y="1971955"/>
              <a:ext cx="2519028" cy="335870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E85DF9A-86EB-4A21-7C61-FB89F182FB8A}"/>
              </a:ext>
            </a:extLst>
          </p:cNvPr>
          <p:cNvSpPr txBox="1"/>
          <p:nvPr/>
        </p:nvSpPr>
        <p:spPr>
          <a:xfrm>
            <a:off x="1141032" y="2148696"/>
            <a:ext cx="2310642" cy="27344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>
                <a:solidFill>
                  <a:schemeClr val="bg1"/>
                </a:solidFill>
                <a:latin typeface="+mn-ea"/>
              </a:rPr>
              <a:t>·</a:t>
            </a:r>
            <a:r>
              <a:rPr lang="ko-KR" altLang="en-US" sz="1600">
                <a:solidFill>
                  <a:schemeClr val="bg1"/>
                </a:solidFill>
                <a:latin typeface="+mn-ea"/>
              </a:rPr>
              <a:t> 구단의 많은 팬이 </a:t>
            </a:r>
            <a:r>
              <a:rPr lang="ko-KR" altLang="en-US" sz="1600" err="1">
                <a:solidFill>
                  <a:schemeClr val="bg1"/>
                </a:solidFill>
                <a:latin typeface="+mn-ea"/>
              </a:rPr>
              <a:t>올드팬보다</a:t>
            </a:r>
            <a:r>
              <a:rPr lang="ko-KR" altLang="en-US" sz="160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err="1">
                <a:solidFill>
                  <a:schemeClr val="bg1"/>
                </a:solidFill>
                <a:latin typeface="+mn-ea"/>
              </a:rPr>
              <a:t>뉴비팬이고</a:t>
            </a:r>
            <a:r>
              <a:rPr lang="ko-KR" altLang="en-US" sz="1600">
                <a:solidFill>
                  <a:schemeClr val="bg1"/>
                </a:solidFill>
                <a:latin typeface="+mn-ea"/>
              </a:rPr>
              <a:t> 팬의 </a:t>
            </a:r>
            <a:r>
              <a:rPr lang="en-US" altLang="ko-KR" sz="1600">
                <a:solidFill>
                  <a:schemeClr val="bg1"/>
                </a:solidFill>
                <a:latin typeface="+mn-ea"/>
              </a:rPr>
              <a:t>25%</a:t>
            </a:r>
            <a:r>
              <a:rPr lang="ko-KR" altLang="en-US" sz="1600">
                <a:solidFill>
                  <a:schemeClr val="bg1"/>
                </a:solidFill>
                <a:latin typeface="+mn-ea"/>
              </a:rPr>
              <a:t>나 청소년</a:t>
            </a:r>
            <a:r>
              <a:rPr lang="en-US" altLang="ko-KR" sz="160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600">
                <a:solidFill>
                  <a:schemeClr val="bg1"/>
                </a:solidFill>
                <a:latin typeface="+mn-ea"/>
              </a:rPr>
              <a:t>어린이를 차지하고 있다</a:t>
            </a:r>
            <a:r>
              <a:rPr lang="en-US" altLang="ko-KR" sz="160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600">
                <a:solidFill>
                  <a:schemeClr val="bg1"/>
                </a:solidFill>
                <a:latin typeface="+mn-ea"/>
              </a:rPr>
              <a:t>이들은 미래의 주요 소비층이기 때문에 학생층의 꾸준한 신규 유입과 유지를 위해서라도 더 활발한 </a:t>
            </a:r>
            <a:r>
              <a:rPr lang="en-US" altLang="ko-KR" sz="1600">
                <a:solidFill>
                  <a:schemeClr val="bg1"/>
                </a:solidFill>
                <a:latin typeface="+mn-ea"/>
              </a:rPr>
              <a:t>SNS </a:t>
            </a:r>
            <a:r>
              <a:rPr lang="ko-KR" altLang="en-US" sz="1600">
                <a:solidFill>
                  <a:schemeClr val="bg1"/>
                </a:solidFill>
                <a:latin typeface="+mn-ea"/>
              </a:rPr>
              <a:t>마케팅이 필요하다</a:t>
            </a:r>
            <a:r>
              <a:rPr lang="en-US" altLang="ko-KR" sz="1600">
                <a:solidFill>
                  <a:schemeClr val="bg1"/>
                </a:solidFill>
                <a:latin typeface="+mn-ea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3E0568-FDFE-6D85-D755-39557E5682C3}"/>
              </a:ext>
            </a:extLst>
          </p:cNvPr>
          <p:cNvSpPr txBox="1"/>
          <p:nvPr/>
        </p:nvSpPr>
        <p:spPr>
          <a:xfrm>
            <a:off x="4940038" y="2148483"/>
            <a:ext cx="2311920" cy="30299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>
                <a:latin typeface="+mn-ea"/>
              </a:rPr>
              <a:t>·</a:t>
            </a:r>
            <a:r>
              <a:rPr lang="ko-KR" altLang="en-US" sz="1600">
                <a:latin typeface="+mn-ea"/>
              </a:rPr>
              <a:t> 테이블석이 가격에 비해 수요가 매우 낮다</a:t>
            </a:r>
            <a:r>
              <a:rPr lang="en-US" altLang="ko-KR" sz="1600">
                <a:latin typeface="+mn-ea"/>
              </a:rPr>
              <a:t>.</a:t>
            </a:r>
            <a:r>
              <a:rPr lang="ko-KR" altLang="en-US" sz="1600">
                <a:latin typeface="+mn-ea"/>
              </a:rPr>
              <a:t> 이유를 파악하기위해 설문조사가 필요하다</a:t>
            </a:r>
            <a:r>
              <a:rPr lang="en-US" altLang="ko-KR" sz="160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600" spc="-15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>
                <a:latin typeface="+mn-ea"/>
              </a:rPr>
              <a:t>· </a:t>
            </a:r>
            <a:r>
              <a:rPr lang="ko-KR" altLang="en-US" sz="1600">
                <a:latin typeface="+mn-ea"/>
              </a:rPr>
              <a:t>설문조사의 워드 클라우드 키워드를 통해 좌석의 편의성과 청결에 문제가 있음을 확인했고 해결이 필요하다</a:t>
            </a:r>
            <a:r>
              <a:rPr lang="en-US" altLang="ko-KR" sz="1600">
                <a:latin typeface="+mn-ea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0181D2-9C3C-9B48-1D89-3B4496639271}"/>
              </a:ext>
            </a:extLst>
          </p:cNvPr>
          <p:cNvSpPr txBox="1"/>
          <p:nvPr/>
        </p:nvSpPr>
        <p:spPr>
          <a:xfrm>
            <a:off x="8694872" y="2165025"/>
            <a:ext cx="2310659" cy="30299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>
                <a:solidFill>
                  <a:schemeClr val="bg1"/>
                </a:solidFill>
                <a:latin typeface="+mn-ea"/>
              </a:rPr>
              <a:t>· </a:t>
            </a:r>
            <a:r>
              <a:rPr lang="ko-KR" altLang="en-US" sz="1600">
                <a:solidFill>
                  <a:schemeClr val="bg1"/>
                </a:solidFill>
                <a:latin typeface="+mn-ea"/>
              </a:rPr>
              <a:t>직전 경기 패배 시 </a:t>
            </a:r>
            <a:r>
              <a:rPr lang="en-US" altLang="ko-KR" sz="1600">
                <a:solidFill>
                  <a:schemeClr val="bg1"/>
                </a:solidFill>
                <a:latin typeface="+mn-ea"/>
              </a:rPr>
              <a:t>20%</a:t>
            </a:r>
            <a:r>
              <a:rPr lang="ko-KR" altLang="en-US" sz="1600">
                <a:solidFill>
                  <a:schemeClr val="bg1"/>
                </a:solidFill>
                <a:latin typeface="+mn-ea"/>
              </a:rPr>
              <a:t>의 예약감소 효과를 가져오기 때문에 여러가지 이벤트와 지속적인 관심을 통해  팬들의 관심을 유지해야 한다</a:t>
            </a:r>
            <a:r>
              <a:rPr lang="en-US" altLang="ko-KR" sz="1600">
                <a:solidFill>
                  <a:schemeClr val="bg1"/>
                </a:solidFill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altLang="ko-KR" sz="1600">
              <a:solidFill>
                <a:schemeClr val="bg1"/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>
                <a:solidFill>
                  <a:schemeClr val="bg1"/>
                </a:solidFill>
                <a:latin typeface="+mn-ea"/>
              </a:rPr>
              <a:t>·</a:t>
            </a:r>
            <a:r>
              <a:rPr lang="ko-KR" altLang="en-US" sz="160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err="1">
                <a:solidFill>
                  <a:schemeClr val="bg1"/>
                </a:solidFill>
                <a:latin typeface="+mn-ea"/>
              </a:rPr>
              <a:t>올드팬이</a:t>
            </a:r>
            <a:r>
              <a:rPr lang="ko-KR" altLang="en-US" sz="1600">
                <a:solidFill>
                  <a:schemeClr val="bg1"/>
                </a:solidFill>
                <a:latin typeface="+mn-ea"/>
              </a:rPr>
              <a:t> 매우 적은 이유를 더 많은 설문조사를 통해 파악이 필요하다</a:t>
            </a:r>
            <a:r>
              <a:rPr lang="en-US" altLang="ko-KR" sz="1600">
                <a:solidFill>
                  <a:schemeClr val="bg1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1697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95F8C0D-8C4A-4942-977F-0EA991A0C8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EFB14-5EAB-418E-BEB0-6E7D314AD966}"/>
              </a:ext>
            </a:extLst>
          </p:cNvPr>
          <p:cNvSpPr txBox="1"/>
          <p:nvPr/>
        </p:nvSpPr>
        <p:spPr>
          <a:xfrm>
            <a:off x="4937124" y="3097252"/>
            <a:ext cx="2284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i="1">
                <a:solidFill>
                  <a:schemeClr val="tx1">
                    <a:lumMod val="85000"/>
                    <a:lumOff val="15000"/>
                  </a:schemeClr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2490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DDDB0F8-727C-201A-F1AF-E2C588B1AA56}"/>
              </a:ext>
            </a:extLst>
          </p:cNvPr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D1E790-A593-3833-B989-3D6A5DD5F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354" y="954661"/>
            <a:ext cx="5016756" cy="5010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E6A35B-CC85-4426-B13F-ED23AB6EC147}"/>
              </a:ext>
            </a:extLst>
          </p:cNvPr>
          <p:cNvSpPr txBox="1"/>
          <p:nvPr/>
        </p:nvSpPr>
        <p:spPr>
          <a:xfrm>
            <a:off x="955040" y="1767840"/>
            <a:ext cx="1820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</a:rPr>
              <a:t>Contents.</a:t>
            </a:r>
            <a:endParaRPr lang="ko-KR" altLang="en-US" sz="2800" b="1">
              <a:solidFill>
                <a:schemeClr val="bg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1ED4328-07C5-4785-A581-EABD1EBA0E54}"/>
              </a:ext>
            </a:extLst>
          </p:cNvPr>
          <p:cNvGrpSpPr/>
          <p:nvPr/>
        </p:nvGrpSpPr>
        <p:grpSpPr>
          <a:xfrm>
            <a:off x="856623" y="2936557"/>
            <a:ext cx="3484408" cy="523220"/>
            <a:chOff x="856623" y="2936557"/>
            <a:chExt cx="3484408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1FC572-723F-4B25-9A45-0BC6BED1A0C6}"/>
                </a:ext>
              </a:extLst>
            </p:cNvPr>
            <p:cNvSpPr txBox="1"/>
            <p:nvPr/>
          </p:nvSpPr>
          <p:spPr>
            <a:xfrm>
              <a:off x="856623" y="2967335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>
                  <a:solidFill>
                    <a:schemeClr val="bg1"/>
                  </a:solidFill>
                  <a:latin typeface="+mn-ea"/>
                </a:rPr>
                <a:t>1</a:t>
              </a:r>
              <a:endParaRPr lang="ko-KR" altLang="en-US" sz="2400" b="1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B4DCA3-A481-4D37-A89E-D0CA184D86B1}"/>
                </a:ext>
              </a:extLst>
            </p:cNvPr>
            <p:cNvSpPr txBox="1"/>
            <p:nvPr/>
          </p:nvSpPr>
          <p:spPr>
            <a:xfrm>
              <a:off x="1498586" y="2936557"/>
              <a:ext cx="28424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300" err="1">
                  <a:solidFill>
                    <a:schemeClr val="bg1"/>
                  </a:solidFill>
                  <a:latin typeface="+mn-ea"/>
                </a:rPr>
                <a:t>인천유나이티드</a:t>
              </a:r>
              <a:r>
                <a:rPr lang="ko-KR" altLang="en-US" sz="2800" b="1" spc="-300">
                  <a:solidFill>
                    <a:schemeClr val="bg1"/>
                  </a:solidFill>
                  <a:latin typeface="+mn-ea"/>
                </a:rPr>
                <a:t> 소개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A050DD-EA3D-4E3C-818A-9905FF604D11}"/>
              </a:ext>
            </a:extLst>
          </p:cNvPr>
          <p:cNvGrpSpPr/>
          <p:nvPr/>
        </p:nvGrpSpPr>
        <p:grpSpPr>
          <a:xfrm>
            <a:off x="856623" y="3887428"/>
            <a:ext cx="3955691" cy="523220"/>
            <a:chOff x="856623" y="2936557"/>
            <a:chExt cx="3955691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F97653-83A5-402B-9F2B-3B83FC7CDFF8}"/>
                </a:ext>
              </a:extLst>
            </p:cNvPr>
            <p:cNvSpPr txBox="1"/>
            <p:nvPr/>
          </p:nvSpPr>
          <p:spPr>
            <a:xfrm>
              <a:off x="856623" y="2967335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>
                  <a:solidFill>
                    <a:schemeClr val="bg1"/>
                  </a:solidFill>
                  <a:latin typeface="+mn-ea"/>
                </a:rPr>
                <a:t>2</a:t>
              </a:r>
              <a:endParaRPr lang="ko-KR" altLang="en-US" sz="2400" b="1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19AF51-6E76-4F66-A2B5-9DADF5CCD1DE}"/>
                </a:ext>
              </a:extLst>
            </p:cNvPr>
            <p:cNvSpPr txBox="1"/>
            <p:nvPr/>
          </p:nvSpPr>
          <p:spPr>
            <a:xfrm>
              <a:off x="1498586" y="2936557"/>
              <a:ext cx="33137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300">
                  <a:solidFill>
                    <a:schemeClr val="bg1"/>
                  </a:solidFill>
                  <a:latin typeface="+mn-ea"/>
                </a:rPr>
                <a:t>데이터 분석 개요 및 결과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F24966-B1AB-4691-B041-A9786E6A72D8}"/>
              </a:ext>
            </a:extLst>
          </p:cNvPr>
          <p:cNvGrpSpPr/>
          <p:nvPr/>
        </p:nvGrpSpPr>
        <p:grpSpPr>
          <a:xfrm>
            <a:off x="856623" y="4838299"/>
            <a:ext cx="3628678" cy="523220"/>
            <a:chOff x="856623" y="2936557"/>
            <a:chExt cx="3628678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74DC56-20F5-4AFB-A210-14B67853BA83}"/>
                </a:ext>
              </a:extLst>
            </p:cNvPr>
            <p:cNvSpPr txBox="1"/>
            <p:nvPr/>
          </p:nvSpPr>
          <p:spPr>
            <a:xfrm>
              <a:off x="856623" y="2967335"/>
              <a:ext cx="3658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>
                  <a:solidFill>
                    <a:schemeClr val="bg1"/>
                  </a:solidFill>
                  <a:latin typeface="+mn-ea"/>
                </a:rPr>
                <a:t>3</a:t>
              </a:r>
              <a:endParaRPr lang="ko-KR" altLang="en-US" sz="2400" b="1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71666E2-257E-4050-BFB2-29EA59E47798}"/>
                </a:ext>
              </a:extLst>
            </p:cNvPr>
            <p:cNvSpPr txBox="1"/>
            <p:nvPr/>
          </p:nvSpPr>
          <p:spPr>
            <a:xfrm>
              <a:off x="1498586" y="2936557"/>
              <a:ext cx="2986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spc="-300">
                  <a:solidFill>
                    <a:schemeClr val="bg1"/>
                  </a:solidFill>
                  <a:latin typeface="+mn-ea"/>
                </a:rPr>
                <a:t>결론 및 매출 증대 방안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507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</a:rPr>
              <a:t>Part 1</a:t>
            </a:r>
            <a:endParaRPr lang="ko-KR" altLang="en-US" sz="54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242771" y="3105834"/>
            <a:ext cx="3706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 err="1">
                <a:solidFill>
                  <a:schemeClr val="bg2">
                    <a:lumMod val="10000"/>
                  </a:schemeClr>
                </a:solidFill>
              </a:rPr>
              <a:t>인천유나이티드</a:t>
            </a:r>
            <a:r>
              <a:rPr lang="ko-KR" altLang="en-US" sz="3600" spc="-300">
                <a:solidFill>
                  <a:schemeClr val="bg2">
                    <a:lumMod val="10000"/>
                  </a:schemeClr>
                </a:solidFill>
              </a:rPr>
              <a:t> 소개</a:t>
            </a:r>
            <a:endParaRPr lang="en-US" altLang="ko-KR" sz="3600" spc="-30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305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3772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chemeClr val="bg1"/>
                </a:solidFill>
                <a:latin typeface="+mn-ea"/>
              </a:rPr>
              <a:t>인천 유나이티드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82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Part 1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CD2CE1-63DA-4FAA-954F-B2C935D5CA7F}"/>
              </a:ext>
            </a:extLst>
          </p:cNvPr>
          <p:cNvSpPr/>
          <p:nvPr/>
        </p:nvSpPr>
        <p:spPr>
          <a:xfrm>
            <a:off x="6335794" y="2593582"/>
            <a:ext cx="5275005" cy="3758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FCC8C55-DDD3-41A6-9F48-4B230AF10CD7}"/>
              </a:ext>
            </a:extLst>
          </p:cNvPr>
          <p:cNvSpPr/>
          <p:nvPr/>
        </p:nvSpPr>
        <p:spPr>
          <a:xfrm>
            <a:off x="6343702" y="3116253"/>
            <a:ext cx="5275005" cy="3758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AA87B57-FE8C-44DB-94D9-0CC6830E142E}"/>
              </a:ext>
            </a:extLst>
          </p:cNvPr>
          <p:cNvSpPr/>
          <p:nvPr/>
        </p:nvSpPr>
        <p:spPr>
          <a:xfrm>
            <a:off x="6351609" y="3646272"/>
            <a:ext cx="5275005" cy="3758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15B24A-5051-4A14-AAAF-095D7FC29D54}"/>
              </a:ext>
            </a:extLst>
          </p:cNvPr>
          <p:cNvSpPr/>
          <p:nvPr/>
        </p:nvSpPr>
        <p:spPr>
          <a:xfrm>
            <a:off x="6335793" y="2593582"/>
            <a:ext cx="956547" cy="375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창단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7A8371-6E31-45E9-8207-871BDCCECFC1}"/>
              </a:ext>
            </a:extLst>
          </p:cNvPr>
          <p:cNvSpPr/>
          <p:nvPr/>
        </p:nvSpPr>
        <p:spPr>
          <a:xfrm>
            <a:off x="6335793" y="3116253"/>
            <a:ext cx="956547" cy="375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소속 리그</a:t>
            </a:r>
            <a:endParaRPr lang="ko-KR" altLang="en-US" sz="16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6B78595-AD93-4B01-BAAE-0E3D4B9A3E95}"/>
              </a:ext>
            </a:extLst>
          </p:cNvPr>
          <p:cNvSpPr/>
          <p:nvPr/>
        </p:nvSpPr>
        <p:spPr>
          <a:xfrm>
            <a:off x="6335793" y="3646272"/>
            <a:ext cx="956547" cy="3758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경기장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D82C73-5EEE-40C0-B4F8-879ABD47DBE7}"/>
              </a:ext>
            </a:extLst>
          </p:cNvPr>
          <p:cNvSpPr txBox="1"/>
          <p:nvPr/>
        </p:nvSpPr>
        <p:spPr>
          <a:xfrm>
            <a:off x="7338917" y="2612239"/>
            <a:ext cx="4018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2003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년 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월 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일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D5B2FC7-8F43-4699-8275-3B7B54A9371B}"/>
              </a:ext>
            </a:extLst>
          </p:cNvPr>
          <p:cNvSpPr txBox="1"/>
          <p:nvPr/>
        </p:nvSpPr>
        <p:spPr>
          <a:xfrm>
            <a:off x="7292340" y="3664928"/>
            <a:ext cx="2321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인천경기전용 축구장</a:t>
            </a:r>
            <a:endParaRPr lang="en-US" altLang="ko-KR" sz="160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574894A-C10A-F291-F7E7-7637BAAC136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593" y="2593582"/>
            <a:ext cx="2485513" cy="248551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EDF0472-A483-4C0D-9C8D-7DE8513E6F6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18" y="2593582"/>
            <a:ext cx="2485513" cy="24855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09F814-17FA-1FD7-E168-B000D5275A17}"/>
              </a:ext>
            </a:extLst>
          </p:cNvPr>
          <p:cNvSpPr txBox="1"/>
          <p:nvPr/>
        </p:nvSpPr>
        <p:spPr>
          <a:xfrm>
            <a:off x="3953294" y="5438905"/>
            <a:ext cx="1917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spc="-15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인천유나이티드</a:t>
            </a:r>
            <a:r>
              <a:rPr lang="ko-KR" altLang="en-US" sz="12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마스코트   </a:t>
            </a:r>
            <a:r>
              <a:rPr lang="en-US" altLang="ko-KR" sz="12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:   </a:t>
            </a:r>
            <a:r>
              <a:rPr lang="ko-KR" altLang="en-US" sz="1200" spc="-15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유티</a:t>
            </a:r>
            <a:endParaRPr lang="ko-KR" altLang="en-US" sz="120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BD5299-32B8-F49D-D43C-EA415D10EA38}"/>
              </a:ext>
            </a:extLst>
          </p:cNvPr>
          <p:cNvSpPr txBox="1"/>
          <p:nvPr/>
        </p:nvSpPr>
        <p:spPr>
          <a:xfrm>
            <a:off x="7300481" y="3139853"/>
            <a:ext cx="2321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리그</a:t>
            </a:r>
            <a:r>
              <a:rPr lang="en-US" altLang="ko-KR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6752A4C-BE22-653F-3078-20A8EA9E0D4D}"/>
              </a:ext>
            </a:extLst>
          </p:cNvPr>
          <p:cNvSpPr/>
          <p:nvPr/>
        </p:nvSpPr>
        <p:spPr>
          <a:xfrm>
            <a:off x="6335794" y="4171738"/>
            <a:ext cx="5290820" cy="3758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23169A4-9BF5-EC67-4DC5-A93683D1D0EC}"/>
              </a:ext>
            </a:extLst>
          </p:cNvPr>
          <p:cNvSpPr/>
          <p:nvPr/>
        </p:nvSpPr>
        <p:spPr>
          <a:xfrm>
            <a:off x="6335793" y="4171738"/>
            <a:ext cx="959415" cy="375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연고지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B3A07B-D4F2-AB98-2108-E587A3D802F4}"/>
              </a:ext>
            </a:extLst>
          </p:cNvPr>
          <p:cNvSpPr txBox="1"/>
          <p:nvPr/>
        </p:nvSpPr>
        <p:spPr>
          <a:xfrm>
            <a:off x="7338916" y="4190395"/>
            <a:ext cx="4030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인천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E944645-0C80-00F3-5359-11F4B21CF81A}"/>
              </a:ext>
            </a:extLst>
          </p:cNvPr>
          <p:cNvSpPr/>
          <p:nvPr/>
        </p:nvSpPr>
        <p:spPr>
          <a:xfrm>
            <a:off x="6335793" y="4697205"/>
            <a:ext cx="5290820" cy="37586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1CEACE8-B890-A071-7A42-1B6C4B43BFEF}"/>
              </a:ext>
            </a:extLst>
          </p:cNvPr>
          <p:cNvSpPr/>
          <p:nvPr/>
        </p:nvSpPr>
        <p:spPr>
          <a:xfrm>
            <a:off x="6327884" y="4697205"/>
            <a:ext cx="959415" cy="375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주요기록</a:t>
            </a:r>
            <a:endParaRPr lang="ko-KR" altLang="en-US" sz="16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A9B1BCD-E437-B6C6-A69F-2E2AEDEDA780}"/>
              </a:ext>
            </a:extLst>
          </p:cNvPr>
          <p:cNvSpPr txBox="1"/>
          <p:nvPr/>
        </p:nvSpPr>
        <p:spPr>
          <a:xfrm>
            <a:off x="7292571" y="4720805"/>
            <a:ext cx="3830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/>
              <a:t>2005</a:t>
            </a:r>
            <a:r>
              <a:rPr lang="ko-KR" altLang="en-US" sz="1600"/>
              <a:t>년 </a:t>
            </a:r>
            <a:r>
              <a:rPr lang="en-US" altLang="ko-KR" sz="1600"/>
              <a:t>K</a:t>
            </a:r>
            <a:r>
              <a:rPr lang="ko-KR" altLang="en-US" sz="1600"/>
              <a:t>리그 준우승</a:t>
            </a:r>
            <a:r>
              <a:rPr lang="en-US" altLang="ko-KR" sz="1600"/>
              <a:t>, 2015</a:t>
            </a:r>
            <a:r>
              <a:rPr lang="ko-KR" altLang="en-US" sz="1600"/>
              <a:t>년 </a:t>
            </a:r>
            <a:r>
              <a:rPr lang="en-US" altLang="ko-KR" sz="1600"/>
              <a:t>FA</a:t>
            </a:r>
            <a:r>
              <a:rPr lang="ko-KR" altLang="en-US" sz="1600"/>
              <a:t>컵 준우승</a:t>
            </a:r>
            <a:endParaRPr lang="en-US" altLang="ko-KR" sz="1600" spc="-1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13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E3328-7827-40DC-A98E-27099393F6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2CB756C-AFE0-4A41-9345-C56D5B3BB162}"/>
              </a:ext>
            </a:extLst>
          </p:cNvPr>
          <p:cNvSpPr/>
          <p:nvPr/>
        </p:nvSpPr>
        <p:spPr>
          <a:xfrm>
            <a:off x="995680" y="995680"/>
            <a:ext cx="2880000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BB9625-5326-4AE0-B1B7-423C7954E7BE}"/>
              </a:ext>
            </a:extLst>
          </p:cNvPr>
          <p:cNvSpPr txBox="1"/>
          <p:nvPr/>
        </p:nvSpPr>
        <p:spPr>
          <a:xfrm>
            <a:off x="1696720" y="2844800"/>
            <a:ext cx="21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</a:rPr>
              <a:t>Part 2</a:t>
            </a:r>
            <a:endParaRPr lang="ko-KR" altLang="en-US" sz="54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0D87E-0FC7-42DD-B63A-8F1C55EDC600}"/>
              </a:ext>
            </a:extLst>
          </p:cNvPr>
          <p:cNvSpPr txBox="1"/>
          <p:nvPr/>
        </p:nvSpPr>
        <p:spPr>
          <a:xfrm>
            <a:off x="4389444" y="3105834"/>
            <a:ext cx="3413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300">
                <a:solidFill>
                  <a:schemeClr val="bg2">
                    <a:lumMod val="10000"/>
                  </a:schemeClr>
                </a:solidFill>
              </a:rPr>
              <a:t>데이터분석 및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86507-4D04-4762-9E20-1AA37506A84C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tx1"/>
                </a:solidFill>
              </a:rPr>
              <a:t>ⓒSaebyeol Yu.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 err="1">
                <a:solidFill>
                  <a:schemeClr val="tx1"/>
                </a:solidFill>
              </a:rPr>
              <a:t>Saebyeol’s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PowerPoint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838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1D38B16-140D-43D2-97DF-A3A63699995D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B62E7D8-2355-44BA-A245-B5774C0B2832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596F80-1369-418D-B79C-C48A2C2E6E06}"/>
              </a:ext>
            </a:extLst>
          </p:cNvPr>
          <p:cNvSpPr txBox="1"/>
          <p:nvPr/>
        </p:nvSpPr>
        <p:spPr>
          <a:xfrm>
            <a:off x="790601" y="83165"/>
            <a:ext cx="430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>
                <a:solidFill>
                  <a:schemeClr val="bg1"/>
                </a:solidFill>
                <a:latin typeface="+mn-ea"/>
              </a:rPr>
              <a:t>데이터 분석 개요 및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141B7-5F35-43CF-8319-4DAC989EB771}"/>
              </a:ext>
            </a:extLst>
          </p:cNvPr>
          <p:cNvSpPr txBox="1"/>
          <p:nvPr/>
        </p:nvSpPr>
        <p:spPr>
          <a:xfrm>
            <a:off x="66174" y="140555"/>
            <a:ext cx="782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Part 2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3838A-E82B-470A-AE37-A2C4191BF91B}"/>
              </a:ext>
            </a:extLst>
          </p:cNvPr>
          <p:cNvSpPr txBox="1"/>
          <p:nvPr/>
        </p:nvSpPr>
        <p:spPr>
          <a:xfrm>
            <a:off x="805841" y="660176"/>
            <a:ext cx="396615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</a:rPr>
              <a:t>직업별 티켓구매와 티켓 할인횟수를 살펴 고객층을 파악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D15C39-C6C2-47D9-8FDE-1FD6155D6E25}"/>
              </a:ext>
            </a:extLst>
          </p:cNvPr>
          <p:cNvSpPr/>
          <p:nvPr/>
        </p:nvSpPr>
        <p:spPr>
          <a:xfrm>
            <a:off x="481567" y="149558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644FE4-7225-42B7-85EA-90D4636F77D8}"/>
              </a:ext>
            </a:extLst>
          </p:cNvPr>
          <p:cNvSpPr/>
          <p:nvPr/>
        </p:nvSpPr>
        <p:spPr>
          <a:xfrm>
            <a:off x="6314157" y="149558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0020386-80E8-4D07-9BA8-9D50AD11C6B6}"/>
              </a:ext>
            </a:extLst>
          </p:cNvPr>
          <p:cNvSpPr/>
          <p:nvPr/>
        </p:nvSpPr>
        <p:spPr>
          <a:xfrm>
            <a:off x="709177" y="17080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7C7D78-7005-47DA-9FBE-34FCDC7F3693}"/>
              </a:ext>
            </a:extLst>
          </p:cNvPr>
          <p:cNvSpPr txBox="1"/>
          <p:nvPr/>
        </p:nvSpPr>
        <p:spPr>
          <a:xfrm>
            <a:off x="3051667" y="1788695"/>
            <a:ext cx="184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800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BB65D82-6E99-0686-918B-6DB9E52FF9A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43" y="3233057"/>
            <a:ext cx="5235470" cy="303824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93C2B8-5AB3-B68C-C8B3-31FC1E82B65B}"/>
              </a:ext>
            </a:extLst>
          </p:cNvPr>
          <p:cNvSpPr/>
          <p:nvPr/>
        </p:nvSpPr>
        <p:spPr>
          <a:xfrm>
            <a:off x="6528456" y="17080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7A5EA7-1D6D-9D7F-807C-3D5CB30DD482}"/>
              </a:ext>
            </a:extLst>
          </p:cNvPr>
          <p:cNvSpPr txBox="1"/>
          <p:nvPr/>
        </p:nvSpPr>
        <p:spPr>
          <a:xfrm>
            <a:off x="999866" y="1788695"/>
            <a:ext cx="4288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2022</a:t>
            </a:r>
            <a:r>
              <a:rPr lang="ko-KR" altLang="en-US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직업별 티켓 구매 분포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A1A92-07B5-0B18-DC60-080B88DBC4BA}"/>
              </a:ext>
            </a:extLst>
          </p:cNvPr>
          <p:cNvSpPr txBox="1"/>
          <p:nvPr/>
        </p:nvSpPr>
        <p:spPr>
          <a:xfrm>
            <a:off x="7182311" y="1788695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2022</a:t>
            </a:r>
            <a:r>
              <a:rPr lang="ko-KR" altLang="en-US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할인 티켓 구매율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053AD2F-5CE0-D871-AC68-AAB3CF5C569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746" y="3233057"/>
            <a:ext cx="5235471" cy="303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64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09A39-26D8-0D32-5982-8447BB689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044F8E3-AD1C-FCFA-1D9D-7D5427FBE12C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978E275-7E5B-D643-C33F-385B23B9ECAF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4E580D0-EF51-0DB1-F3A0-58F9B612EED2}"/>
              </a:ext>
            </a:extLst>
          </p:cNvPr>
          <p:cNvSpPr txBox="1"/>
          <p:nvPr/>
        </p:nvSpPr>
        <p:spPr>
          <a:xfrm>
            <a:off x="790601" y="83165"/>
            <a:ext cx="430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>
                <a:solidFill>
                  <a:schemeClr val="bg1"/>
                </a:solidFill>
                <a:latin typeface="+mn-ea"/>
              </a:rPr>
              <a:t>데이터 분석 개요 및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73D331-9798-024B-A0C0-509F712759BE}"/>
              </a:ext>
            </a:extLst>
          </p:cNvPr>
          <p:cNvSpPr txBox="1"/>
          <p:nvPr/>
        </p:nvSpPr>
        <p:spPr>
          <a:xfrm>
            <a:off x="66174" y="140555"/>
            <a:ext cx="782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Part 2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DA806A-234E-6949-AD7C-79B3215FF3EF}"/>
              </a:ext>
            </a:extLst>
          </p:cNvPr>
          <p:cNvSpPr txBox="1"/>
          <p:nvPr/>
        </p:nvSpPr>
        <p:spPr>
          <a:xfrm>
            <a:off x="805841" y="660176"/>
            <a:ext cx="302999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</a:rPr>
              <a:t>전체에서 </a:t>
            </a:r>
            <a:r>
              <a:rPr lang="en-US" altLang="ko-KR" sz="1300">
                <a:solidFill>
                  <a:schemeClr val="bg1"/>
                </a:solidFill>
              </a:rPr>
              <a:t>25%</a:t>
            </a:r>
            <a:r>
              <a:rPr lang="ko-KR" altLang="en-US" sz="1300">
                <a:solidFill>
                  <a:schemeClr val="bg1"/>
                </a:solidFill>
              </a:rPr>
              <a:t>나</a:t>
            </a:r>
            <a:r>
              <a:rPr lang="en-US" altLang="ko-KR" sz="1300">
                <a:solidFill>
                  <a:schemeClr val="bg1"/>
                </a:solidFill>
              </a:rPr>
              <a:t> </a:t>
            </a:r>
            <a:r>
              <a:rPr lang="ko-KR" altLang="en-US" sz="1300">
                <a:solidFill>
                  <a:schemeClr val="bg1"/>
                </a:solidFill>
              </a:rPr>
              <a:t>차지하는 많은 학생 비율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DA7BB-FEB4-4D0C-F9C4-BB08A6F1D4A3}"/>
              </a:ext>
            </a:extLst>
          </p:cNvPr>
          <p:cNvSpPr txBox="1"/>
          <p:nvPr/>
        </p:nvSpPr>
        <p:spPr>
          <a:xfrm>
            <a:off x="6348850" y="4427023"/>
            <a:ext cx="5489073" cy="140275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en-US" altLang="ko-KR" spc="-150">
                <a:latin typeface="+mn-ea"/>
              </a:rPr>
              <a:t> </a:t>
            </a:r>
            <a:r>
              <a:rPr lang="ko-KR" altLang="en-US" spc="-150">
                <a:highlight>
                  <a:srgbClr val="FFDEB7"/>
                </a:highlight>
                <a:latin typeface="+mn-ea"/>
              </a:rPr>
              <a:t>학생층</a:t>
            </a:r>
            <a:r>
              <a:rPr lang="ko-KR" altLang="en-US" spc="-150">
                <a:latin typeface="+mn-ea"/>
              </a:rPr>
              <a:t>이 많다는 것은 미래에 </a:t>
            </a:r>
            <a:r>
              <a:rPr lang="ko-KR" altLang="en-US" spc="-150">
                <a:highlight>
                  <a:srgbClr val="FFDEB7"/>
                </a:highlight>
                <a:latin typeface="+mn-ea"/>
              </a:rPr>
              <a:t>주요 소비층으로 성장 </a:t>
            </a:r>
            <a:r>
              <a:rPr lang="ko-KR" altLang="en-US" spc="-150">
                <a:latin typeface="+mn-ea"/>
              </a:rPr>
              <a:t>할 가능성이 있다</a:t>
            </a:r>
            <a:endParaRPr lang="en-US" altLang="ko-KR" spc="-15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pc="-150">
                <a:latin typeface="+mn-ea"/>
              </a:rPr>
              <a:t>그렇기 때문에 젊은 층이 꾸준히 유입되고 유지될 수 있도록 </a:t>
            </a:r>
            <a:r>
              <a:rPr lang="ko-KR" altLang="en-US" spc="-150">
                <a:highlight>
                  <a:srgbClr val="FFDEB7"/>
                </a:highlight>
                <a:latin typeface="+mn-ea"/>
              </a:rPr>
              <a:t>최신 트렌드</a:t>
            </a:r>
            <a:r>
              <a:rPr lang="ko-KR" altLang="en-US" spc="-150">
                <a:latin typeface="+mn-ea"/>
              </a:rPr>
              <a:t>와 </a:t>
            </a:r>
            <a:r>
              <a:rPr lang="ko-KR" altLang="en-US" spc="-150">
                <a:highlight>
                  <a:srgbClr val="FFDEB7"/>
                </a:highlight>
                <a:latin typeface="+mn-ea"/>
              </a:rPr>
              <a:t>소셜미디어</a:t>
            </a:r>
            <a:r>
              <a:rPr lang="ko-KR" altLang="en-US" spc="-150">
                <a:latin typeface="+mn-ea"/>
              </a:rPr>
              <a:t>를 적극적으로 활용해야 한다</a:t>
            </a:r>
            <a:r>
              <a:rPr lang="en-US" altLang="ko-KR" spc="-150">
                <a:latin typeface="+mn-ea"/>
              </a:rPr>
              <a:t>.</a:t>
            </a:r>
            <a:endParaRPr lang="ko-KR" altLang="en-US" spc="-15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01294F-D42C-B07B-AAFB-ED1281EC5676}"/>
              </a:ext>
            </a:extLst>
          </p:cNvPr>
          <p:cNvSpPr txBox="1"/>
          <p:nvPr/>
        </p:nvSpPr>
        <p:spPr>
          <a:xfrm>
            <a:off x="1164167" y="3857830"/>
            <a:ext cx="4041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spc="-150">
                <a:latin typeface="+mn-ea"/>
              </a:rPr>
              <a:t>25%</a:t>
            </a:r>
            <a:r>
              <a:rPr kumimoji="1" lang="ko-KR" altLang="en-US" sz="3200" spc="-150">
                <a:latin typeface="+mn-ea"/>
              </a:rPr>
              <a:t> 차지하는 학생 비율</a:t>
            </a:r>
            <a:endParaRPr kumimoji="1" lang="ja-JP" altLang="en-US" sz="3200" spc="-150">
              <a:latin typeface="+mn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7F075F5-816C-4BA3-EA72-D1A99D73ECEA}"/>
              </a:ext>
            </a:extLst>
          </p:cNvPr>
          <p:cNvCxnSpPr>
            <a:cxnSpLocks/>
          </p:cNvCxnSpPr>
          <p:nvPr/>
        </p:nvCxnSpPr>
        <p:spPr>
          <a:xfrm>
            <a:off x="0" y="359146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래픽 65" descr="사람">
            <a:extLst>
              <a:ext uri="{FF2B5EF4-FFF2-40B4-BE49-F238E27FC236}">
                <a16:creationId xmlns:a16="http://schemas.microsoft.com/office/drawing/2014/main" id="{404D58CF-FF9D-4C38-1F41-5D3D0E845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0424" y="2099555"/>
            <a:ext cx="914400" cy="914400"/>
          </a:xfrm>
          <a:prstGeom prst="rect">
            <a:avLst/>
          </a:prstGeom>
        </p:spPr>
      </p:pic>
      <p:pic>
        <p:nvPicPr>
          <p:cNvPr id="67" name="그래픽 66" descr="사람">
            <a:extLst>
              <a:ext uri="{FF2B5EF4-FFF2-40B4-BE49-F238E27FC236}">
                <a16:creationId xmlns:a16="http://schemas.microsoft.com/office/drawing/2014/main" id="{B737A941-6A3D-25FB-125D-D76FF0676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0504" y="2099555"/>
            <a:ext cx="914400" cy="914400"/>
          </a:xfrm>
          <a:prstGeom prst="rect">
            <a:avLst/>
          </a:prstGeom>
        </p:spPr>
      </p:pic>
      <p:pic>
        <p:nvPicPr>
          <p:cNvPr id="68" name="그래픽 67" descr="사람">
            <a:extLst>
              <a:ext uri="{FF2B5EF4-FFF2-40B4-BE49-F238E27FC236}">
                <a16:creationId xmlns:a16="http://schemas.microsoft.com/office/drawing/2014/main" id="{1C76A920-929E-DB1C-A755-4236A2CA6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0584" y="2099555"/>
            <a:ext cx="914400" cy="914400"/>
          </a:xfrm>
          <a:prstGeom prst="rect">
            <a:avLst/>
          </a:prstGeom>
        </p:spPr>
      </p:pic>
      <p:pic>
        <p:nvPicPr>
          <p:cNvPr id="69" name="그래픽 68" descr="사람">
            <a:extLst>
              <a:ext uri="{FF2B5EF4-FFF2-40B4-BE49-F238E27FC236}">
                <a16:creationId xmlns:a16="http://schemas.microsoft.com/office/drawing/2014/main" id="{6F487E47-F617-C59F-81FA-F91E67172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0664" y="2099555"/>
            <a:ext cx="914400" cy="914400"/>
          </a:xfrm>
          <a:prstGeom prst="rect">
            <a:avLst/>
          </a:prstGeom>
        </p:spPr>
      </p:pic>
      <p:pic>
        <p:nvPicPr>
          <p:cNvPr id="70" name="그래픽 69" descr="사람">
            <a:extLst>
              <a:ext uri="{FF2B5EF4-FFF2-40B4-BE49-F238E27FC236}">
                <a16:creationId xmlns:a16="http://schemas.microsoft.com/office/drawing/2014/main" id="{50C0B187-07AA-FFE3-5CDB-160B0EF62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0744" y="2099555"/>
            <a:ext cx="914400" cy="914400"/>
          </a:xfrm>
          <a:prstGeom prst="rect">
            <a:avLst/>
          </a:prstGeom>
        </p:spPr>
      </p:pic>
      <p:pic>
        <p:nvPicPr>
          <p:cNvPr id="71" name="그래픽 70" descr="사람">
            <a:extLst>
              <a:ext uri="{FF2B5EF4-FFF2-40B4-BE49-F238E27FC236}">
                <a16:creationId xmlns:a16="http://schemas.microsoft.com/office/drawing/2014/main" id="{2B6E9791-2241-A72E-51D1-E48357228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0824" y="2099555"/>
            <a:ext cx="914400" cy="914400"/>
          </a:xfrm>
          <a:prstGeom prst="rect">
            <a:avLst/>
          </a:prstGeom>
        </p:spPr>
      </p:pic>
      <p:pic>
        <p:nvPicPr>
          <p:cNvPr id="72" name="그래픽 71" descr="사람">
            <a:extLst>
              <a:ext uri="{FF2B5EF4-FFF2-40B4-BE49-F238E27FC236}">
                <a16:creationId xmlns:a16="http://schemas.microsoft.com/office/drawing/2014/main" id="{C367BEBE-C6AC-1BFD-5933-C70F7BE2E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0904" y="2099555"/>
            <a:ext cx="914400" cy="914400"/>
          </a:xfrm>
          <a:prstGeom prst="rect">
            <a:avLst/>
          </a:prstGeom>
        </p:spPr>
      </p:pic>
      <p:sp>
        <p:nvSpPr>
          <p:cNvPr id="73" name="양쪽 대괄호 72">
            <a:extLst>
              <a:ext uri="{FF2B5EF4-FFF2-40B4-BE49-F238E27FC236}">
                <a16:creationId xmlns:a16="http://schemas.microsoft.com/office/drawing/2014/main" id="{777B8C94-03F1-A239-8CE9-804AC932267F}"/>
              </a:ext>
            </a:extLst>
          </p:cNvPr>
          <p:cNvSpPr/>
          <p:nvPr/>
        </p:nvSpPr>
        <p:spPr>
          <a:xfrm>
            <a:off x="1370584" y="1769355"/>
            <a:ext cx="9194800" cy="1574800"/>
          </a:xfrm>
          <a:prstGeom prst="bracketPair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2529DE1-5FB0-06FB-A5E4-EBEF041FFB99}"/>
              </a:ext>
            </a:extLst>
          </p:cNvPr>
          <p:cNvSpPr txBox="1"/>
          <p:nvPr/>
        </p:nvSpPr>
        <p:spPr>
          <a:xfrm>
            <a:off x="4035855" y="1390618"/>
            <a:ext cx="4138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10</a:t>
            </a:r>
            <a:r>
              <a:rPr lang="ko-KR" altLang="en-US" sz="2800"/>
              <a:t>명 중            이 학생층 </a:t>
            </a:r>
            <a:r>
              <a:rPr lang="en-US" altLang="ko-KR" sz="2800"/>
              <a:t>!</a:t>
            </a:r>
            <a:r>
              <a:rPr lang="ko-KR" altLang="en-US" sz="2800"/>
              <a:t> 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9DCC59F-89C8-5BD7-5DBA-09981F0F7B04}"/>
              </a:ext>
            </a:extLst>
          </p:cNvPr>
          <p:cNvSpPr/>
          <p:nvPr/>
        </p:nvSpPr>
        <p:spPr>
          <a:xfrm>
            <a:off x="5388730" y="1332952"/>
            <a:ext cx="960120" cy="648354"/>
          </a:xfrm>
          <a:prstGeom prst="rect">
            <a:avLst/>
          </a:prstGeom>
          <a:solidFill>
            <a:srgbClr val="0257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24997E2-7D97-51C8-3CB6-A6771F9CA78F}"/>
              </a:ext>
            </a:extLst>
          </p:cNvPr>
          <p:cNvSpPr txBox="1"/>
          <p:nvPr/>
        </p:nvSpPr>
        <p:spPr>
          <a:xfrm>
            <a:off x="5444636" y="1323149"/>
            <a:ext cx="848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>
                <a:solidFill>
                  <a:schemeClr val="bg1"/>
                </a:solidFill>
                <a:latin typeface="+mj-ea"/>
                <a:ea typeface="+mj-ea"/>
              </a:rPr>
              <a:t>3</a:t>
            </a:r>
            <a:r>
              <a:rPr lang="ko-KR" altLang="en-US" sz="3600" spc="-150">
                <a:solidFill>
                  <a:schemeClr val="bg1"/>
                </a:solidFill>
                <a:latin typeface="+mj-ea"/>
                <a:ea typeface="+mj-ea"/>
              </a:rPr>
              <a:t>명</a:t>
            </a:r>
          </a:p>
        </p:txBody>
      </p:sp>
      <p:pic>
        <p:nvPicPr>
          <p:cNvPr id="77" name="그래픽 76" descr="아기 단색으로 채워진">
            <a:extLst>
              <a:ext uri="{FF2B5EF4-FFF2-40B4-BE49-F238E27FC236}">
                <a16:creationId xmlns:a16="http://schemas.microsoft.com/office/drawing/2014/main" id="{DF2EAAE4-898A-59D3-3F9B-31708A059C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7768" y="2401696"/>
            <a:ext cx="560832" cy="640080"/>
          </a:xfrm>
          <a:prstGeom prst="rect">
            <a:avLst/>
          </a:prstGeom>
        </p:spPr>
      </p:pic>
      <p:pic>
        <p:nvPicPr>
          <p:cNvPr id="78" name="그래픽 77" descr="아기 단색으로 채워진">
            <a:extLst>
              <a:ext uri="{FF2B5EF4-FFF2-40B4-BE49-F238E27FC236}">
                <a16:creationId xmlns:a16="http://schemas.microsoft.com/office/drawing/2014/main" id="{B079FC40-1DAB-E5AE-E8C0-8B1C6CA45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27848" y="2393987"/>
            <a:ext cx="560832" cy="640080"/>
          </a:xfrm>
          <a:prstGeom prst="rect">
            <a:avLst/>
          </a:prstGeom>
        </p:spPr>
      </p:pic>
      <p:pic>
        <p:nvPicPr>
          <p:cNvPr id="79" name="그래픽 78" descr="아기 단색으로 채워진">
            <a:extLst>
              <a:ext uri="{FF2B5EF4-FFF2-40B4-BE49-F238E27FC236}">
                <a16:creationId xmlns:a16="http://schemas.microsoft.com/office/drawing/2014/main" id="{B44D4767-1FB1-5B35-D8BB-9A53A1D1E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67928" y="2401696"/>
            <a:ext cx="560832" cy="64008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FB0A70FB-6F67-F90A-9318-52DA1F3926B4}"/>
              </a:ext>
            </a:extLst>
          </p:cNvPr>
          <p:cNvSpPr txBox="1"/>
          <p:nvPr/>
        </p:nvSpPr>
        <p:spPr>
          <a:xfrm>
            <a:off x="606925" y="4708965"/>
            <a:ext cx="5489073" cy="7379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en-US" altLang="ko-KR" spc="-150">
                <a:latin typeface="+mn-ea"/>
              </a:rPr>
              <a:t> </a:t>
            </a:r>
            <a:r>
              <a:rPr lang="ko-KR" altLang="en-US" spc="-150">
                <a:highlight>
                  <a:srgbClr val="808000"/>
                </a:highlight>
                <a:latin typeface="+mn-ea"/>
              </a:rPr>
              <a:t>경제적 여력</a:t>
            </a:r>
            <a:r>
              <a:rPr lang="ko-KR" altLang="en-US" spc="-150">
                <a:latin typeface="+mn-ea"/>
              </a:rPr>
              <a:t>이 있는 성인 소비층이 많은 것은 유리한 부분이다</a:t>
            </a:r>
            <a:r>
              <a:rPr lang="en-US" altLang="ko-KR" spc="-150">
                <a:latin typeface="+mn-ea"/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ko-KR" altLang="en-US" spc="-150">
                <a:highlight>
                  <a:srgbClr val="808000"/>
                </a:highlight>
                <a:latin typeface="+mn-ea"/>
              </a:rPr>
              <a:t>성인층</a:t>
            </a:r>
            <a:r>
              <a:rPr lang="ko-KR" altLang="en-US" spc="-150">
                <a:latin typeface="+mn-ea"/>
              </a:rPr>
              <a:t>은 브랜드 </a:t>
            </a:r>
            <a:r>
              <a:rPr lang="ko-KR" altLang="en-US" spc="-150">
                <a:highlight>
                  <a:srgbClr val="808000"/>
                </a:highlight>
                <a:latin typeface="+mn-ea"/>
              </a:rPr>
              <a:t>충성도</a:t>
            </a:r>
            <a:r>
              <a:rPr lang="ko-KR" altLang="en-US" spc="-150">
                <a:latin typeface="+mn-ea"/>
              </a:rPr>
              <a:t>가 높고</a:t>
            </a:r>
            <a:r>
              <a:rPr lang="en-US" altLang="ko-KR" spc="-150">
                <a:latin typeface="+mn-ea"/>
              </a:rPr>
              <a:t>, </a:t>
            </a:r>
            <a:r>
              <a:rPr lang="ko-KR" altLang="en-US" spc="-150">
                <a:latin typeface="+mn-ea"/>
              </a:rPr>
              <a:t>가치를 중시 여기는 편이다</a:t>
            </a:r>
            <a:r>
              <a:rPr lang="en-US" altLang="ko-KR" spc="-15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6609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DB985-398E-BAA3-4142-C492DDAF7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7D79290-52F3-CC23-3FFC-2AA7F60FF2C6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D9AE6A0-BCF5-50DE-22B8-90D344792F17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1E46B84-F1B6-CB67-F05C-36FBCFA5F960}"/>
              </a:ext>
            </a:extLst>
          </p:cNvPr>
          <p:cNvSpPr txBox="1"/>
          <p:nvPr/>
        </p:nvSpPr>
        <p:spPr>
          <a:xfrm>
            <a:off x="790601" y="83165"/>
            <a:ext cx="430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>
                <a:solidFill>
                  <a:schemeClr val="bg1"/>
                </a:solidFill>
                <a:latin typeface="+mn-ea"/>
              </a:rPr>
              <a:t>데이터 분석 개요 및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A15561-BF39-FB54-41F5-D483BAF4E5A5}"/>
              </a:ext>
            </a:extLst>
          </p:cNvPr>
          <p:cNvSpPr txBox="1"/>
          <p:nvPr/>
        </p:nvSpPr>
        <p:spPr>
          <a:xfrm>
            <a:off x="66174" y="140555"/>
            <a:ext cx="782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Part 2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2D7822-786E-0929-3E50-E28E6CCDBB98}"/>
              </a:ext>
            </a:extLst>
          </p:cNvPr>
          <p:cNvSpPr txBox="1"/>
          <p:nvPr/>
        </p:nvSpPr>
        <p:spPr>
          <a:xfrm>
            <a:off x="805841" y="660176"/>
            <a:ext cx="264207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>
                <a:solidFill>
                  <a:schemeClr val="bg1"/>
                </a:solidFill>
              </a:rPr>
              <a:t>1</a:t>
            </a:r>
            <a:r>
              <a:rPr lang="ko-KR" altLang="en-US" sz="1300" err="1">
                <a:solidFill>
                  <a:schemeClr val="bg1"/>
                </a:solidFill>
              </a:rPr>
              <a:t>년동안의</a:t>
            </a:r>
            <a:r>
              <a:rPr lang="ko-KR" altLang="en-US" sz="1300">
                <a:solidFill>
                  <a:schemeClr val="bg1"/>
                </a:solidFill>
              </a:rPr>
              <a:t> 티켓의 예약과 취소 분석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4BAD51-464F-264A-4BD0-46BEC9C77FEE}"/>
              </a:ext>
            </a:extLst>
          </p:cNvPr>
          <p:cNvSpPr/>
          <p:nvPr/>
        </p:nvSpPr>
        <p:spPr>
          <a:xfrm>
            <a:off x="481567" y="149558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F90A8B-91F2-6159-F714-C95A81A11279}"/>
              </a:ext>
            </a:extLst>
          </p:cNvPr>
          <p:cNvSpPr/>
          <p:nvPr/>
        </p:nvSpPr>
        <p:spPr>
          <a:xfrm>
            <a:off x="6314157" y="149558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E10BC37-4166-0A40-CDD9-733B962FDE78}"/>
              </a:ext>
            </a:extLst>
          </p:cNvPr>
          <p:cNvSpPr/>
          <p:nvPr/>
        </p:nvSpPr>
        <p:spPr>
          <a:xfrm>
            <a:off x="709177" y="17080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8BA483-194F-CB14-9C49-390E0D8B90DB}"/>
              </a:ext>
            </a:extLst>
          </p:cNvPr>
          <p:cNvSpPr txBox="1"/>
          <p:nvPr/>
        </p:nvSpPr>
        <p:spPr>
          <a:xfrm>
            <a:off x="3051667" y="1788695"/>
            <a:ext cx="184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2800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137C9A-3D17-B20F-9B17-2FA858765409}"/>
              </a:ext>
            </a:extLst>
          </p:cNvPr>
          <p:cNvSpPr/>
          <p:nvPr/>
        </p:nvSpPr>
        <p:spPr>
          <a:xfrm>
            <a:off x="6528456" y="17080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601DBC-EFFD-ACEF-C348-5A7819BCE523}"/>
              </a:ext>
            </a:extLst>
          </p:cNvPr>
          <p:cNvSpPr txBox="1"/>
          <p:nvPr/>
        </p:nvSpPr>
        <p:spPr>
          <a:xfrm>
            <a:off x="1916786" y="1788695"/>
            <a:ext cx="2454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2022</a:t>
            </a:r>
            <a:r>
              <a:rPr lang="ko-KR" altLang="en-US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 예약 현황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95DB33-74F4-0DBC-2B54-9A8A7053E1BB}"/>
              </a:ext>
            </a:extLst>
          </p:cNvPr>
          <p:cNvSpPr txBox="1"/>
          <p:nvPr/>
        </p:nvSpPr>
        <p:spPr>
          <a:xfrm>
            <a:off x="7352232" y="1788695"/>
            <a:ext cx="3320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2022</a:t>
            </a:r>
            <a:r>
              <a:rPr lang="ko-KR" altLang="en-US" sz="280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 요일별 예약현황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D02FF1B-A715-826D-EA3E-A54D3091ED2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118" y="2945858"/>
            <a:ext cx="5280354" cy="306429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23A6A02-515B-E221-93C4-9E6AABAF8BC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15" y="2920750"/>
            <a:ext cx="5328097" cy="308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06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548C5-F30D-7BE6-3763-40A088547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A1D5851-6938-FE9D-3F99-C9FDCF73DD32}"/>
              </a:ext>
            </a:extLst>
          </p:cNvPr>
          <p:cNvSpPr/>
          <p:nvPr/>
        </p:nvSpPr>
        <p:spPr>
          <a:xfrm>
            <a:off x="-1" y="2539"/>
            <a:ext cx="12191999" cy="1139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93BCFB-588C-675A-C4FD-320C572F966F}"/>
              </a:ext>
            </a:extLst>
          </p:cNvPr>
          <p:cNvSpPr txBox="1"/>
          <p:nvPr/>
        </p:nvSpPr>
        <p:spPr>
          <a:xfrm>
            <a:off x="790601" y="83165"/>
            <a:ext cx="4307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>
                <a:solidFill>
                  <a:schemeClr val="bg1"/>
                </a:solidFill>
                <a:latin typeface="+mn-ea"/>
              </a:rPr>
              <a:t>데이터 분석 개요 및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C09D6-CF35-5885-A367-C1964E0FE02D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chemeClr val="bg1"/>
                </a:solidFill>
              </a:rPr>
              <a:t>Part 2, </a:t>
            </a:r>
            <a:endParaRPr lang="ko-KR" altLang="en-US" sz="16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A3569-A4B4-6965-2E71-89FF5E7EE703}"/>
              </a:ext>
            </a:extLst>
          </p:cNvPr>
          <p:cNvSpPr txBox="1"/>
          <p:nvPr/>
        </p:nvSpPr>
        <p:spPr>
          <a:xfrm>
            <a:off x="805841" y="660176"/>
            <a:ext cx="26548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>
                <a:solidFill>
                  <a:schemeClr val="bg1"/>
                </a:solidFill>
              </a:rPr>
              <a:t>주요 경기의 특별함과 주말의 특수성</a:t>
            </a:r>
          </a:p>
        </p:txBody>
      </p:sp>
      <p:cxnSp>
        <p:nvCxnSpPr>
          <p:cNvPr id="248" name="직선 연결선 247">
            <a:extLst>
              <a:ext uri="{FF2B5EF4-FFF2-40B4-BE49-F238E27FC236}">
                <a16:creationId xmlns:a16="http://schemas.microsoft.com/office/drawing/2014/main" id="{5904758E-05E9-B7FD-B412-0ED559B1AA79}"/>
              </a:ext>
            </a:extLst>
          </p:cNvPr>
          <p:cNvCxnSpPr>
            <a:cxnSpLocks/>
          </p:cNvCxnSpPr>
          <p:nvPr/>
        </p:nvCxnSpPr>
        <p:spPr>
          <a:xfrm>
            <a:off x="662585" y="1816405"/>
            <a:ext cx="49152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1C3555EE-2616-E36A-1232-29B0F5CD8710}"/>
              </a:ext>
            </a:extLst>
          </p:cNvPr>
          <p:cNvCxnSpPr>
            <a:cxnSpLocks/>
          </p:cNvCxnSpPr>
          <p:nvPr/>
        </p:nvCxnSpPr>
        <p:spPr>
          <a:xfrm>
            <a:off x="662585" y="5905367"/>
            <a:ext cx="49152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E229F0B-A098-BB04-3E60-EBFCCD951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142077"/>
              </p:ext>
            </p:extLst>
          </p:nvPr>
        </p:nvGraphicFramePr>
        <p:xfrm>
          <a:off x="3637033" y="2768315"/>
          <a:ext cx="150876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242">
                  <a:extLst>
                    <a:ext uri="{9D8B030D-6E8A-4147-A177-3AD203B41FA5}">
                      <a16:colId xmlns:a16="http://schemas.microsoft.com/office/drawing/2014/main" val="3623492325"/>
                    </a:ext>
                  </a:extLst>
                </a:gridCol>
                <a:gridCol w="878518">
                  <a:extLst>
                    <a:ext uri="{9D8B030D-6E8A-4147-A177-3AD203B41FA5}">
                      <a16:colId xmlns:a16="http://schemas.microsoft.com/office/drawing/2014/main" val="818556979"/>
                    </a:ext>
                  </a:extLst>
                </a:gridCol>
              </a:tblGrid>
              <a:tr h="35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요일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취소</a:t>
                      </a:r>
                      <a:r>
                        <a:rPr lang="en-US" altLang="ko-KR"/>
                        <a:t>(%)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205103"/>
                  </a:ext>
                </a:extLst>
              </a:tr>
              <a:tr h="35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15.3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294196"/>
                  </a:ext>
                </a:extLst>
              </a:tr>
              <a:tr h="35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15.5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51993"/>
                  </a:ext>
                </a:extLst>
              </a:tr>
              <a:tr h="35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15.4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65163"/>
                  </a:ext>
                </a:extLst>
              </a:tr>
              <a:tr h="35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21.7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036249"/>
                  </a:ext>
                </a:extLst>
              </a:tr>
              <a:tr h="356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19.9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531746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03C3E387-112B-266E-67D7-DF0CC84C9BEB}"/>
              </a:ext>
            </a:extLst>
          </p:cNvPr>
          <p:cNvGrpSpPr/>
          <p:nvPr/>
        </p:nvGrpSpPr>
        <p:grpSpPr>
          <a:xfrm>
            <a:off x="662585" y="2053317"/>
            <a:ext cx="2258445" cy="3613262"/>
            <a:chOff x="2953553" y="-6457"/>
            <a:chExt cx="5038725" cy="657225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D06B9DEB-F339-AA32-B8AE-01120E1D4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96703" y="-6457"/>
              <a:ext cx="2695575" cy="6572250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30292756-CAF7-C0BE-B286-0F80CBC1E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3553" y="-6457"/>
              <a:ext cx="2343150" cy="657225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E7A6947-0059-B38F-0C87-4349CE693478}"/>
              </a:ext>
            </a:extLst>
          </p:cNvPr>
          <p:cNvSpPr txBox="1"/>
          <p:nvPr/>
        </p:nvSpPr>
        <p:spPr>
          <a:xfrm>
            <a:off x="6504263" y="3591469"/>
            <a:ext cx="5270520" cy="1735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>
                <a:highlight>
                  <a:srgbClr val="FDBB63"/>
                </a:highlight>
                <a:latin typeface="+mn-ea"/>
              </a:rPr>
              <a:t>주요 경기</a:t>
            </a:r>
            <a:r>
              <a:rPr lang="ko-KR" altLang="en-US">
                <a:latin typeface="+mn-ea"/>
              </a:rPr>
              <a:t>에 한해서 많은 예약에 비해 취소가 일어나지 않는다</a:t>
            </a:r>
            <a:r>
              <a:rPr lang="en-US" altLang="ko-KR">
                <a:latin typeface="+mn-ea"/>
              </a:rPr>
              <a:t>.</a:t>
            </a:r>
            <a:endParaRPr lang="en-US" altLang="ko-KR" sz="1800"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pc="-150"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800">
                <a:latin typeface="나눔스퀘어" panose="020B0600000101010101" pitchFamily="50" charset="-127"/>
                <a:ea typeface="나눔스퀘어" panose="020B0600000101010101" pitchFamily="50" charset="-127"/>
              </a:rPr>
              <a:t>· </a:t>
            </a:r>
            <a:r>
              <a:rPr lang="ko-KR" altLang="en-US" sz="1800">
                <a:latin typeface="+mn-ea"/>
              </a:rPr>
              <a:t>주말의 경우에 더 많은 취소가 일어난다</a:t>
            </a:r>
            <a:r>
              <a:rPr lang="en-US" altLang="ko-KR" sz="1800" spc="-150">
                <a:latin typeface="+mn-ea"/>
              </a:rPr>
              <a:t>.</a:t>
            </a:r>
            <a:r>
              <a:rPr lang="ko-KR" altLang="en-US" spc="-150">
                <a:latin typeface="+mn-ea"/>
              </a:rPr>
              <a:t>  이는 </a:t>
            </a:r>
            <a:r>
              <a:rPr lang="ko-KR" altLang="en-US" spc="-150">
                <a:highlight>
                  <a:srgbClr val="FFDEB7"/>
                </a:highlight>
                <a:latin typeface="+mn-ea"/>
              </a:rPr>
              <a:t>평일</a:t>
            </a:r>
            <a:r>
              <a:rPr lang="ko-KR" altLang="en-US" spc="-150">
                <a:latin typeface="+mn-ea"/>
              </a:rPr>
              <a:t>에 시간을 내는 사람들은 경기를 비교적 취소하지 않음을 알 수 있다</a:t>
            </a:r>
            <a:r>
              <a:rPr lang="en-US" altLang="ko-KR" spc="-150">
                <a:latin typeface="+mn-ea"/>
              </a:rPr>
              <a:t>.</a:t>
            </a:r>
            <a:endParaRPr lang="en-US" altLang="ko-KR" sz="180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C6DD7A-B57B-0791-CEA0-7DD4B4F0C100}"/>
              </a:ext>
            </a:extLst>
          </p:cNvPr>
          <p:cNvSpPr txBox="1"/>
          <p:nvPr/>
        </p:nvSpPr>
        <p:spPr>
          <a:xfrm>
            <a:off x="6504263" y="2705686"/>
            <a:ext cx="3004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주요 경기와 주말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332A29F-23B3-A489-54F7-32932E68F60E}"/>
              </a:ext>
            </a:extLst>
          </p:cNvPr>
          <p:cNvCxnSpPr/>
          <p:nvPr/>
        </p:nvCxnSpPr>
        <p:spPr>
          <a:xfrm>
            <a:off x="6504263" y="3429000"/>
            <a:ext cx="5687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184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2010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576C"/>
      </a:accent1>
      <a:accent2>
        <a:srgbClr val="FDBB63"/>
      </a:accent2>
      <a:accent3>
        <a:srgbClr val="2E849F"/>
      </a:accent3>
      <a:accent4>
        <a:srgbClr val="F5DDBD"/>
      </a:accent4>
      <a:accent5>
        <a:srgbClr val="D9D7D6"/>
      </a:accent5>
      <a:accent6>
        <a:srgbClr val="6C6B71"/>
      </a:accent6>
      <a:hlink>
        <a:srgbClr val="3F3F3F"/>
      </a:hlink>
      <a:folHlink>
        <a:srgbClr val="3F3F3F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</TotalTime>
  <Words>789</Words>
  <Application>Microsoft Office PowerPoint</Application>
  <PresentationFormat>와이드스크린</PresentationFormat>
  <Paragraphs>185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나눔스퀘어</vt:lpstr>
      <vt:lpstr>맑은 고딕</vt:lpstr>
      <vt:lpstr>Arial</vt:lpstr>
      <vt:lpstr>Arial Nova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hwh</cp:lastModifiedBy>
  <cp:revision>81</cp:revision>
  <dcterms:created xsi:type="dcterms:W3CDTF">2020-10-04T10:36:58Z</dcterms:created>
  <dcterms:modified xsi:type="dcterms:W3CDTF">2024-10-31T23:44:13Z</dcterms:modified>
</cp:coreProperties>
</file>