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1"/>
  </p:notes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3" r:id="rId9"/>
    <p:sldId id="261" r:id="rId10"/>
    <p:sldId id="264" r:id="rId11"/>
    <p:sldId id="265" r:id="rId12"/>
    <p:sldId id="266" r:id="rId13"/>
    <p:sldId id="262" r:id="rId14"/>
    <p:sldId id="270" r:id="rId15"/>
    <p:sldId id="269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9" r:id="rId30"/>
    <p:sldId id="28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2679C-B5E4-6956-00E1-E0DD57EF16F6}" v="483" dt="2025-02-04T09:19:32.735"/>
    <p1510:client id="{AA5EA05A-2657-F6C8-1354-D3462016065F}" v="180" dt="2025-02-04T09:49:0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B4B12-37B8-4DBC-BE96-63B9757219FC}" type="datetimeFigureOut"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F717-039B-46A6-B926-7E55D8324C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Trước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vào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nội</a:t>
            </a:r>
            <a:r>
              <a:rPr lang="en-US" dirty="0">
                <a:ea typeface="Calibri"/>
                <a:cs typeface="Calibri"/>
              </a:rPr>
              <a:t> dung </a:t>
            </a:r>
            <a:r>
              <a:rPr lang="en-US" dirty="0" err="1">
                <a:ea typeface="Calibri"/>
                <a:cs typeface="Calibri"/>
              </a:rPr>
              <a:t>chính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chúng</a:t>
            </a:r>
            <a:r>
              <a:rPr lang="en-US" dirty="0">
                <a:ea typeface="Calibri"/>
                <a:cs typeface="Calibri"/>
              </a:rPr>
              <a:t> ta </a:t>
            </a:r>
            <a:r>
              <a:rPr lang="en-US" dirty="0" err="1">
                <a:ea typeface="Calibri"/>
                <a:cs typeface="Calibri"/>
              </a:rPr>
              <a:t>sẽ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lướt</a:t>
            </a:r>
            <a:r>
              <a:rPr lang="en-US" dirty="0">
                <a:ea typeface="Calibri"/>
                <a:cs typeface="Calibri"/>
              </a:rPr>
              <a:t> qua </a:t>
            </a:r>
            <a:r>
              <a:rPr lang="en-US" dirty="0" err="1">
                <a:ea typeface="Calibri"/>
                <a:cs typeface="Calibri"/>
              </a:rPr>
              <a:t>định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nghĩa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về</a:t>
            </a:r>
            <a:r>
              <a:rPr lang="en-US" dirty="0">
                <a:ea typeface="Calibri"/>
                <a:cs typeface="Calibri"/>
              </a:rPr>
              <a:t> C0/C1.</a:t>
            </a:r>
          </a:p>
          <a:p>
            <a:r>
              <a:rPr lang="en-US" dirty="0" err="1">
                <a:ea typeface="Calibri"/>
                <a:cs typeface="Calibri"/>
              </a:rPr>
              <a:t>Vì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đây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một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trong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những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yếu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tố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quan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trọng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quyết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định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chất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lượng</a:t>
            </a:r>
            <a:r>
              <a:rPr lang="en-US" dirty="0">
                <a:ea typeface="Calibri"/>
                <a:cs typeface="Calibri"/>
              </a:rPr>
              <a:t> source code, </a:t>
            </a:r>
            <a:r>
              <a:rPr lang="en-US" dirty="0" err="1">
                <a:ea typeface="Calibri"/>
                <a:cs typeface="Calibri"/>
              </a:rPr>
              <a:t>nhưng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thường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hoặc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đôi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hiểu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nhầm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chuẩn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mực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đảm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bảo</a:t>
            </a:r>
            <a:r>
              <a:rPr lang="en-US" dirty="0">
                <a:ea typeface="Calibri"/>
                <a:cs typeface="Calibri"/>
              </a:rPr>
              <a:t> source code.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Source code </a:t>
            </a:r>
            <a:r>
              <a:rPr lang="en-US" dirty="0" err="1">
                <a:ea typeface="Calibri"/>
                <a:cs typeface="Calibri"/>
              </a:rPr>
              <a:t>đã</a:t>
            </a:r>
            <a:r>
              <a:rPr lang="en-US" dirty="0">
                <a:ea typeface="Calibri"/>
                <a:cs typeface="Calibri"/>
              </a:rPr>
              <a:t> pass C0, ta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xác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định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ít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nhất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trong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một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điều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nào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đó</a:t>
            </a:r>
            <a:r>
              <a:rPr lang="en-US" dirty="0">
                <a:ea typeface="Calibri"/>
                <a:cs typeface="Calibri"/>
              </a:rPr>
              <a:t>, source code </a:t>
            </a:r>
            <a:r>
              <a:rPr lang="en-US" dirty="0" err="1">
                <a:ea typeface="Calibri"/>
                <a:cs typeface="Calibri"/>
              </a:rPr>
              <a:t>sẽ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lỗi</a:t>
            </a:r>
            <a:r>
              <a:rPr lang="en-US" dirty="0">
                <a:ea typeface="Calibri"/>
                <a:cs typeface="Calibri"/>
              </a:rPr>
              <a:t> (</a:t>
            </a:r>
            <a:r>
              <a:rPr lang="en-US" dirty="0" err="1">
                <a:ea typeface="Calibri"/>
                <a:cs typeface="Calibri"/>
              </a:rPr>
              <a:t>tức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đến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mức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chỉ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mới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chạy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chương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trình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đã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lỗi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luôn</a:t>
            </a:r>
            <a:r>
              <a:rPr lang="en-US" dirty="0">
                <a:ea typeface="Calibri"/>
                <a:cs typeface="Calibri"/>
              </a:rPr>
              <a:t>).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hiểu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đã</a:t>
            </a:r>
            <a:r>
              <a:rPr lang="en-US" dirty="0">
                <a:ea typeface="Calibri"/>
                <a:cs typeface="Calibri"/>
              </a:rPr>
              <a:t> pass </a:t>
            </a:r>
            <a:r>
              <a:rPr lang="en-US" dirty="0" err="1">
                <a:ea typeface="Calibri"/>
                <a:cs typeface="Calibri"/>
              </a:rPr>
              <a:t>ít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nhất</a:t>
            </a:r>
            <a:r>
              <a:rPr lang="en-US" dirty="0">
                <a:ea typeface="Calibri"/>
                <a:cs typeface="Calibri"/>
              </a:rPr>
              <a:t> 01 normal case.</a:t>
            </a:r>
          </a:p>
          <a:p>
            <a:r>
              <a:rPr lang="en-US" dirty="0">
                <a:ea typeface="Calibri"/>
                <a:cs typeface="Calibri"/>
              </a:rPr>
              <a:t>Source code </a:t>
            </a:r>
            <a:r>
              <a:rPr lang="en-US" dirty="0" err="1">
                <a:ea typeface="Calibri"/>
                <a:cs typeface="Calibri"/>
              </a:rPr>
              <a:t>đã</a:t>
            </a:r>
            <a:r>
              <a:rPr lang="en-US" dirty="0">
                <a:ea typeface="Calibri"/>
                <a:cs typeface="Calibri"/>
              </a:rPr>
              <a:t> pass C1, ta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xác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định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ít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nhất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trong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một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tổ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hợp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điều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kiện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phức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tạp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/>
              <a:t>source code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(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).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pass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01 normal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3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Vấn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đề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cốt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lõi</a:t>
            </a:r>
            <a:r>
              <a:rPr lang="en-US" dirty="0">
                <a:ea typeface="Calibri"/>
                <a:cs typeface="Calibri"/>
              </a:rPr>
              <a:t> ở </a:t>
            </a:r>
            <a:r>
              <a:rPr lang="en-US" err="1">
                <a:ea typeface="Calibri"/>
                <a:cs typeface="Calibri"/>
              </a:rPr>
              <a:t>đây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là</a:t>
            </a:r>
            <a:r>
              <a:rPr lang="en-US" dirty="0">
                <a:ea typeface="Calibri"/>
                <a:cs typeface="Calibri"/>
              </a:rPr>
              <a:t>: source code </a:t>
            </a:r>
            <a:r>
              <a:rPr lang="en-US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thể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chạy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độc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lập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tổ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hợp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của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nhiều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chức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năng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thế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cách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chức</a:t>
            </a:r>
            <a:r>
              <a:rPr lang="en-US" dirty="0">
                <a:ea typeface="Calibri"/>
                <a:cs typeface="Calibri"/>
              </a:rPr>
              <a:t> năng </a:t>
            </a:r>
            <a:r>
              <a:rPr lang="en-US" err="1">
                <a:ea typeface="Calibri"/>
                <a:cs typeface="Calibri"/>
              </a:rPr>
              <a:t>khác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dụng</a:t>
            </a:r>
            <a:r>
              <a:rPr lang="en-US" dirty="0">
                <a:ea typeface="Calibri"/>
                <a:cs typeface="Calibri"/>
              </a:rPr>
              <a:t> source code </a:t>
            </a:r>
            <a:r>
              <a:rPr lang="en-US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thể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phát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sinh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lỗi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nếu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như</a:t>
            </a:r>
            <a:r>
              <a:rPr lang="en-US" dirty="0">
                <a:ea typeface="Calibri"/>
                <a:cs typeface="Calibri"/>
              </a:rPr>
              <a:t> source code của từng Unit chưa được đảm </a:t>
            </a:r>
            <a:r>
              <a:rPr lang="en-US" err="1">
                <a:ea typeface="Calibri"/>
                <a:cs typeface="Calibri"/>
              </a:rPr>
              <a:t>bảo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hoặc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chưa</a:t>
            </a:r>
            <a:r>
              <a:rPr lang="en-US" dirty="0">
                <a:ea typeface="Calibri"/>
                <a:cs typeface="Calibri"/>
              </a:rPr>
              <a:t> clear input/output.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Ở </a:t>
            </a:r>
            <a:r>
              <a:rPr lang="en-US" dirty="0" err="1">
                <a:ea typeface="Calibri"/>
                <a:cs typeface="Calibri"/>
              </a:rPr>
              <a:t>phạm</a:t>
            </a:r>
            <a:r>
              <a:rPr lang="en-US" dirty="0">
                <a:ea typeface="Calibri"/>
                <a:cs typeface="Calibri"/>
              </a:rPr>
              <a:t> vi </a:t>
            </a:r>
            <a:r>
              <a:rPr lang="en-US" dirty="0" err="1">
                <a:ea typeface="Calibri"/>
                <a:cs typeface="Calibri"/>
              </a:rPr>
              <a:t>buổi</a:t>
            </a:r>
            <a:r>
              <a:rPr lang="en-US" dirty="0">
                <a:ea typeface="Calibri"/>
                <a:cs typeface="Calibri"/>
              </a:rPr>
              <a:t> seminar </a:t>
            </a:r>
            <a:r>
              <a:rPr lang="en-US" dirty="0" err="1">
                <a:ea typeface="Calibri"/>
                <a:cs typeface="Calibri"/>
              </a:rPr>
              <a:t>này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sẽ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tạm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thời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bỏ</a:t>
            </a:r>
            <a:r>
              <a:rPr lang="en-US" dirty="0">
                <a:ea typeface="Calibri"/>
                <a:cs typeface="Calibri"/>
              </a:rPr>
              <a:t> qua </a:t>
            </a:r>
            <a:r>
              <a:rPr lang="en-US" dirty="0" err="1">
                <a:ea typeface="Calibri"/>
                <a:cs typeface="Calibri"/>
              </a:rPr>
              <a:t>yếu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tổ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hiệu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suất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và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bảo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mật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Nếu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nhìn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vào</a:t>
            </a:r>
            <a:r>
              <a:rPr lang="en-US" dirty="0">
                <a:ea typeface="Calibri"/>
                <a:cs typeface="Calibri"/>
              </a:rPr>
              <a:t> source code </a:t>
            </a:r>
            <a:r>
              <a:rPr lang="en-US" dirty="0" err="1">
                <a:ea typeface="Calibri"/>
                <a:cs typeface="Calibri"/>
              </a:rPr>
              <a:t>trên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các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bạn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nhận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ra</a:t>
            </a:r>
            <a:r>
              <a:rPr lang="en-US" dirty="0">
                <a:ea typeface="Calibri"/>
                <a:cs typeface="Calibri"/>
              </a:rPr>
              <a:t> bug </a:t>
            </a:r>
            <a:r>
              <a:rPr lang="en-US" dirty="0" err="1">
                <a:ea typeface="Calibri"/>
                <a:cs typeface="Calibri"/>
              </a:rPr>
              <a:t>nào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không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do source code </a:t>
            </a:r>
            <a:r>
              <a:rPr lang="en-US" dirty="0" err="1"/>
              <a:t>của</a:t>
            </a:r>
            <a:r>
              <a:rPr lang="en-US" dirty="0"/>
              <a:t> DEV,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do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study SPEC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input/output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discount 100%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Để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xác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định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là</a:t>
            </a:r>
            <a:r>
              <a:rPr lang="en-US" dirty="0">
                <a:ea typeface="Calibri" panose="020F0502020204030204"/>
                <a:cs typeface="Calibri" panose="020F0502020204030204"/>
              </a:rPr>
              <a:t> bug hay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không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phải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là</a:t>
            </a:r>
            <a:r>
              <a:rPr lang="en-US" dirty="0">
                <a:ea typeface="Calibri" panose="020F0502020204030204"/>
                <a:cs typeface="Calibri" panose="020F0502020204030204"/>
              </a:rPr>
              <a:t> bug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còn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phụ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thuộc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vào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mong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muốn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của</a:t>
            </a:r>
            <a:r>
              <a:rPr lang="en-US" dirty="0">
                <a:ea typeface="Calibri" panose="020F0502020204030204"/>
                <a:cs typeface="Calibri" panose="020F0502020204030204"/>
              </a:rPr>
              <a:t> SPEC ban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đầu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nữa</a:t>
            </a:r>
            <a:r>
              <a:rPr lang="en-US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hệ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thống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có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cho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phép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miễn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phí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sản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phẩm</a:t>
            </a:r>
            <a:r>
              <a:rPr lang="en-US" dirty="0">
                <a:ea typeface="Calibri" panose="020F0502020204030204"/>
                <a:cs typeface="Calibri" panose="020F0502020204030204"/>
              </a:rPr>
              <a:t> hay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không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Tuy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nhiên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nếu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DEV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đủ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kiến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thức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thì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khi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thực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hiện</a:t>
            </a:r>
            <a:r>
              <a:rPr lang="en-US" dirty="0">
                <a:ea typeface="Calibri" panose="020F0502020204030204"/>
                <a:cs typeface="Calibri" panose="020F0502020204030204"/>
              </a:rPr>
              <a:t> function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này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sẽ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cần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có</a:t>
            </a:r>
            <a:r>
              <a:rPr lang="en-US" dirty="0">
                <a:ea typeface="Calibri" panose="020F0502020204030204"/>
                <a:cs typeface="Calibri" panose="020F0502020204030204"/>
              </a:rPr>
              <a:t> Q&amp;A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để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xác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định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hoạt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động</a:t>
            </a:r>
            <a:r>
              <a:rPr lang="en-US" dirty="0">
                <a:ea typeface="Calibri" panose="020F0502020204030204"/>
                <a:cs typeface="Calibri" panose="020F0502020204030204"/>
              </a:rPr>
              <a:t> của function ở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các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trường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hợp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biên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dotnet add package </a:t>
            </a:r>
            <a:r>
              <a:rPr lang="en-US" err="1"/>
              <a:t>Selenium.WebDriver</a:t>
            </a:r>
            <a:endParaRPr lang="en-US" dirty="0" err="1">
              <a:ea typeface="Calibri"/>
              <a:cs typeface="Calibri"/>
            </a:endParaRPr>
          </a:p>
          <a:p>
            <a:r>
              <a:rPr lang="en-US"/>
              <a:t>dotnet add package </a:t>
            </a:r>
            <a:r>
              <a:rPr lang="en-US" err="1"/>
              <a:t>Selenium.Support</a:t>
            </a:r>
            <a:endParaRPr lang="en-US" dirty="0" err="1">
              <a:ea typeface="Calibri"/>
              <a:cs typeface="Calibri"/>
            </a:endParaRPr>
          </a:p>
          <a:p>
            <a:r>
              <a:rPr lang="en-US"/>
              <a:t>dotnet add package </a:t>
            </a:r>
            <a:r>
              <a:rPr lang="en-US" err="1"/>
              <a:t>WebDriverManager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/>
              <a:t>dotnet add package </a:t>
            </a:r>
            <a:r>
              <a:rPr lang="en-US" dirty="0" err="1"/>
              <a:t>DotNetSeleniumExtras.WaitHelpers</a:t>
            </a:r>
            <a:endParaRPr lang="en-US" dirty="0" err="1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OpenQA.Selenium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OpenQA.Selenium.Chrome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NUnit.Framework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SeleniumCSharp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   public class Tests</a:t>
            </a:r>
          </a:p>
          <a:p>
            <a:r>
              <a:rPr lang="en-US" dirty="0"/>
              <a:t>    {</a:t>
            </a:r>
          </a:p>
          <a:p>
            <a:r>
              <a:rPr lang="en-US" dirty="0"/>
              <a:t>        </a:t>
            </a:r>
            <a:r>
              <a:rPr lang="en-US" dirty="0" err="1"/>
              <a:t>IWebDriver</a:t>
            </a:r>
            <a:r>
              <a:rPr lang="en-US" dirty="0"/>
              <a:t> driver;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        [</a:t>
            </a:r>
            <a:r>
              <a:rPr lang="en-US" dirty="0" err="1"/>
              <a:t>SetUp</a:t>
            </a:r>
            <a:r>
              <a:rPr lang="en-US" dirty="0"/>
              <a:t>]</a:t>
            </a:r>
          </a:p>
          <a:p>
            <a:r>
              <a:rPr lang="en-US" dirty="0"/>
              <a:t>        public void Setup()</a:t>
            </a:r>
          </a:p>
          <a:p>
            <a:r>
              <a:rPr lang="en-US" dirty="0"/>
              <a:t>        {</a:t>
            </a:r>
          </a:p>
          <a:p>
            <a:r>
              <a:rPr lang="en-US" dirty="0"/>
              <a:t>            driver = 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        [Test]</a:t>
            </a:r>
          </a:p>
          <a:p>
            <a:r>
              <a:rPr lang="en-US" dirty="0"/>
              <a:t>        public void </a:t>
            </a:r>
            <a:r>
              <a:rPr lang="en-US" dirty="0" err="1"/>
              <a:t>OpenGoogle</a:t>
            </a:r>
            <a:r>
              <a:rPr lang="en-US" dirty="0"/>
              <a:t>()</a:t>
            </a:r>
          </a:p>
          <a:p>
            <a:r>
              <a:rPr lang="en-US" dirty="0"/>
              <a:t>        {</a:t>
            </a:r>
          </a:p>
          <a:p>
            <a:r>
              <a:rPr lang="en-US" dirty="0"/>
              <a:t>            </a:t>
            </a:r>
            <a:r>
              <a:rPr lang="en-US" dirty="0" err="1"/>
              <a:t>driver.Navigate</a:t>
            </a:r>
            <a:r>
              <a:rPr lang="en-US" dirty="0"/>
              <a:t>().</a:t>
            </a:r>
            <a:r>
              <a:rPr lang="en-US" dirty="0" err="1"/>
              <a:t>GoToUrl</a:t>
            </a:r>
            <a:r>
              <a:rPr lang="en-US" dirty="0"/>
              <a:t>("https://www.google.com");</a:t>
            </a:r>
          </a:p>
          <a:p>
            <a:r>
              <a:rPr lang="en-US" dirty="0"/>
              <a:t>            </a:t>
            </a:r>
            <a:r>
              <a:rPr lang="en-US" dirty="0" err="1"/>
              <a:t>Assert.AreEqual</a:t>
            </a:r>
            <a:r>
              <a:rPr lang="en-US" dirty="0"/>
              <a:t>("Google", </a:t>
            </a:r>
            <a:r>
              <a:rPr lang="en-US" dirty="0" err="1"/>
              <a:t>driver.Title</a:t>
            </a:r>
            <a:r>
              <a:rPr lang="en-US" dirty="0"/>
              <a:t>);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        [</a:t>
            </a:r>
            <a:r>
              <a:rPr lang="en-US" dirty="0" err="1"/>
              <a:t>TearDown</a:t>
            </a:r>
            <a:r>
              <a:rPr lang="en-US" dirty="0"/>
              <a:t>]</a:t>
            </a:r>
          </a:p>
          <a:p>
            <a:r>
              <a:rPr lang="en-US" dirty="0"/>
              <a:t>        public void Teardown()</a:t>
            </a:r>
          </a:p>
          <a:p>
            <a:r>
              <a:rPr lang="en-US" dirty="0"/>
              <a:t>        {</a:t>
            </a:r>
          </a:p>
          <a:p>
            <a:r>
              <a:rPr lang="en-US" dirty="0"/>
              <a:t>            </a:t>
            </a:r>
            <a:r>
              <a:rPr lang="en-US" dirty="0" err="1"/>
              <a:t>driver.Quit</a:t>
            </a:r>
            <a:r>
              <a:rPr lang="en-US" dirty="0"/>
              <a:t>();</a:t>
            </a:r>
          </a:p>
          <a:p>
            <a:r>
              <a:rPr lang="en-US" dirty="0"/>
              <a:t>        }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}</a:t>
            </a:r>
          </a:p>
          <a:p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2F717-039B-46A6-B926-7E55D8324C4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AB431-6B26-CEB2-42C0-917B4F20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858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1900">
                <a:ea typeface="+mj-lt"/>
                <a:cs typeface="+mj-lt"/>
              </a:rPr>
              <a:t>Normal/Abnormal/Boundary</a:t>
            </a:r>
            <a:endParaRPr lang="en-US" sz="1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399D2-1D2E-301E-EF92-518CE954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858" y="4818126"/>
            <a:ext cx="3609982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Normal case, abnormal case and boundary </a:t>
            </a:r>
            <a:r>
              <a:rPr lang="en-US" dirty="0" err="1"/>
              <a:t>trong</a:t>
            </a:r>
            <a:r>
              <a:rPr lang="en-US" dirty="0"/>
              <a:t> unit 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1" y="141320"/>
            <a:ext cx="1213106" cy="12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5DD7-C346-5CA4-E015-CFCCC3C1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0ED9-7040-2C92-134F-7FB7E309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Abnormal case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09DB-D043-1D16-FB2C-515517A3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Abnormal Case (Trường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):</a:t>
            </a:r>
          </a:p>
          <a:p>
            <a:pPr lvl="1"/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mong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đợi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đắn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chia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0.</a:t>
            </a:r>
          </a:p>
        </p:txBody>
      </p:sp>
      <p:pic>
        <p:nvPicPr>
          <p:cNvPr id="5" name="Picture 4" descr="A black screen with text&#10;&#10;AI-generated content may be incorrect.">
            <a:extLst>
              <a:ext uri="{FF2B5EF4-FFF2-40B4-BE49-F238E27FC236}">
                <a16:creationId xmlns:a16="http://schemas.microsoft.com/office/drawing/2014/main" id="{9E2320E4-1357-3E21-84F2-8C1A3D4B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71" y="4276073"/>
            <a:ext cx="7263580" cy="10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7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A2D42-7383-251B-7267-5CE681A5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7D454-833D-A48A-5475-E029BF0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dirty="0">
                <a:latin typeface="Arial"/>
                <a:ea typeface="+mj-lt"/>
                <a:cs typeface="Arial"/>
              </a:rPr>
              <a:t>Boundary case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4AE5-E4CA-F477-3F68-1AB7A5C3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Boundary Case (Trường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biên</a:t>
            </a:r>
            <a:r>
              <a:rPr lang="en-US" dirty="0">
                <a:latin typeface="Arial"/>
                <a:ea typeface="+mn-lt"/>
                <a:cs typeface="Arial"/>
              </a:rPr>
              <a:t>):</a:t>
            </a:r>
          </a:p>
          <a:p>
            <a:pPr lvl="1"/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ở </a:t>
            </a:r>
            <a:r>
              <a:rPr lang="en-US" dirty="0" err="1">
                <a:latin typeface="Arial"/>
                <a:ea typeface="+mn-lt"/>
                <a:cs typeface="Arial"/>
              </a:rPr>
              <a:t>ranh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đắn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</a:p>
          <a:p>
            <a:pPr lvl="1"/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tính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tổng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tiểu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dữ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liệu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E5F82BD-1975-64CF-8B49-4378C9F5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899751"/>
            <a:ext cx="5199575" cy="29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6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ính lúp được đặt trên nền trắng">
            <a:extLst>
              <a:ext uri="{FF2B5EF4-FFF2-40B4-BE49-F238E27FC236}">
                <a16:creationId xmlns:a16="http://schemas.microsoft.com/office/drawing/2014/main" id="{1C5E3634-9261-8595-63D3-E83D299B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49" r="-1" b="996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5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015AA-1B55-DE12-82E0-71778890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65" y="1247140"/>
            <a:ext cx="6404554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latin typeface="Arial"/>
                <a:cs typeface="Arial"/>
              </a:rPr>
              <a:t>Xác định các giá trị cho normal case, abnormal case, và boundary case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EC7DE-79B3-D08B-A96D-063EB691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Normal Case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8B4D-978D-07F0-6B81-297E045B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4" y="2160016"/>
            <a:ext cx="6402596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phổ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biến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phương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Nếu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đang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hai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nguyên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dương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nguyên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âm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0.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0994DAC-D831-1528-9BE7-B3F7F1D1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5" y="2000649"/>
            <a:ext cx="4476082" cy="10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F408-1C1E-8A62-86E2-6FB3662C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Abnormal Case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28EA-F056-28F0-63F1-98B88455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mong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đợi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phương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gặp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phải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Nếu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đang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chia,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chia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0.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73094FA-39C7-5D31-20BA-826B00E9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05" y="4121830"/>
            <a:ext cx="9001739" cy="15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118C2-14EE-5E93-B08B-900630D3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Boundary Case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41FB-1888-972D-2FF7-542B3957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ở </a:t>
            </a:r>
            <a:r>
              <a:rPr lang="en-US" dirty="0" err="1">
                <a:latin typeface="Arial"/>
                <a:ea typeface="+mn-lt"/>
                <a:cs typeface="Arial"/>
              </a:rPr>
              <a:t>ranh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 bao </a:t>
            </a:r>
            <a:r>
              <a:rPr lang="en-US" dirty="0" err="1">
                <a:latin typeface="Arial"/>
                <a:ea typeface="+mn-lt"/>
                <a:cs typeface="Arial"/>
              </a:rPr>
              <a:t>gồm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tiểu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dữ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liệu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ngay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trước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sau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ngưỡng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quan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trọng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Nếu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đang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tính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tổng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tiểu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kiểu</a:t>
            </a:r>
            <a:r>
              <a:rPr lang="en-US" dirty="0">
                <a:latin typeface="Arial"/>
                <a:ea typeface="+mn-lt"/>
                <a:cs typeface="Arial"/>
              </a:rPr>
              <a:t> `int`.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6DA0C72-FDA6-981D-BD9F-239D7761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4" y="2142608"/>
            <a:ext cx="4245788" cy="24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1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4D9B-9600-143C-3DE1-0C496ED0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latin typeface="Arial"/>
                <a:cs typeface="Arial"/>
              </a:rPr>
              <a:t>Các bước cụ thể để xác định giá trị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3517-745D-66FD-4A27-4FDB7BEA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Các </a:t>
            </a:r>
            <a:r>
              <a:rPr lang="en-US" b="0" dirty="0" err="1">
                <a:latin typeface="Arial"/>
                <a:ea typeface="+mj-lt"/>
                <a:cs typeface="Arial"/>
              </a:rPr>
              <a:t>bước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cụ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thể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để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xác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định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giá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trị</a:t>
            </a:r>
            <a:endParaRPr lang="en-US" dirty="0" err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932-79BD-FF57-5254-A5D4E680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Hiểu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rõ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yêu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năng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Arial"/>
                <a:ea typeface="+mn-lt"/>
                <a:cs typeface="Arial"/>
              </a:rPr>
              <a:t>Đọc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kỹ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yêu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hiểu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rõ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năng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phương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đang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phổ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biến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ea typeface="+mn-lt"/>
                <a:cs typeface="Arial"/>
              </a:rPr>
              <a:t>Liệt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kê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phổ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biến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normal case.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ea typeface="+mn-lt"/>
                <a:cs typeface="Arial"/>
              </a:rPr>
              <a:t>Xem </a:t>
            </a:r>
            <a:r>
              <a:rPr lang="en-US" dirty="0" err="1">
                <a:latin typeface="Arial"/>
                <a:ea typeface="+mn-lt"/>
                <a:cs typeface="Arial"/>
              </a:rPr>
              <a:t>xét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mong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đợi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gặp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phải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abnormal case.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biên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ea typeface="+mn-lt"/>
                <a:cs typeface="Arial"/>
              </a:rPr>
              <a:t>Xem </a:t>
            </a:r>
            <a:r>
              <a:rPr lang="en-US" dirty="0" err="1">
                <a:latin typeface="Arial"/>
                <a:ea typeface="+mn-lt"/>
                <a:cs typeface="Arial"/>
              </a:rPr>
              <a:t>xét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ở </a:t>
            </a:r>
            <a:r>
              <a:rPr lang="en-US" dirty="0" err="1">
                <a:latin typeface="Arial"/>
                <a:ea typeface="+mn-lt"/>
                <a:cs typeface="Arial"/>
              </a:rPr>
              <a:t>ranh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boundary case.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20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A557-CFF9-F03E-EA9C-9A04F52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Các </a:t>
            </a:r>
            <a:r>
              <a:rPr lang="en-US" b="0" dirty="0" err="1">
                <a:latin typeface="Arial"/>
                <a:ea typeface="+mj-lt"/>
                <a:cs typeface="Arial"/>
              </a:rPr>
              <a:t>giá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trị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điển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hình</a:t>
            </a:r>
            <a:endParaRPr lang="en-US" dirty="0" err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A277-4446-D6BE-197D-E0C94C57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int (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nguyên</a:t>
            </a:r>
            <a:r>
              <a:rPr lang="en-US" dirty="0">
                <a:latin typeface="Arial"/>
                <a:ea typeface="+mn-lt"/>
                <a:cs typeface="Arial"/>
              </a:rPr>
              <a:t> 32-bit):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nhỏ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nhất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int.MinValue</a:t>
            </a:r>
            <a:r>
              <a:rPr lang="en-US" dirty="0">
                <a:latin typeface="Arial"/>
                <a:ea typeface="+mn-lt"/>
                <a:cs typeface="Arial"/>
              </a:rPr>
              <a:t>` (−2,147,483,648)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lớn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nhất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int.MaxValue</a:t>
            </a:r>
            <a:r>
              <a:rPr lang="en-US" dirty="0">
                <a:latin typeface="Arial"/>
                <a:ea typeface="+mn-lt"/>
                <a:cs typeface="Arial"/>
              </a:rPr>
              <a:t>` (2,147,483,647)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điển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hình</a:t>
            </a:r>
            <a:r>
              <a:rPr lang="en-US" dirty="0">
                <a:latin typeface="Arial"/>
                <a:ea typeface="+mn-lt"/>
                <a:cs typeface="Arial"/>
              </a:rPr>
              <a:t>: 0, 1, -1, 100, -100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8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CE1-FBC2-E70D-5705-1EB111BD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Các </a:t>
            </a:r>
            <a:r>
              <a:rPr lang="en-US" b="0" dirty="0" err="1">
                <a:latin typeface="Arial"/>
                <a:ea typeface="+mj-lt"/>
                <a:cs typeface="Arial"/>
              </a:rPr>
              <a:t>giá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trị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điển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hình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0BC8-4416-9F96-C4AD-71E3FB68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double (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dấu</a:t>
            </a:r>
            <a:r>
              <a:rPr lang="en-US" dirty="0">
                <a:latin typeface="Arial"/>
                <a:ea typeface="+mn-lt"/>
                <a:cs typeface="Arial"/>
              </a:rPr>
              <a:t> phẩy động 64-bit):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nhỏ</a:t>
            </a:r>
            <a:r>
              <a:rPr lang="en-US" dirty="0">
                <a:latin typeface="Arial"/>
                <a:ea typeface="+mn-lt"/>
                <a:cs typeface="Arial"/>
              </a:rPr>
              <a:t> nhất: `double.MinValue` (−1.7976931348623157E+308)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lớn</a:t>
            </a:r>
            <a:r>
              <a:rPr lang="en-US" dirty="0">
                <a:latin typeface="Arial"/>
                <a:ea typeface="+mn-lt"/>
                <a:cs typeface="Arial"/>
              </a:rPr>
              <a:t> nhất: `double.MaxValue` (1.7976931348623157E+308)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điển</a:t>
            </a:r>
            <a:r>
              <a:rPr lang="en-US" dirty="0">
                <a:latin typeface="Arial"/>
                <a:ea typeface="+mn-lt"/>
                <a:cs typeface="Arial"/>
              </a:rPr>
              <a:t> hình: 0.0, 1.0, -1.0, 3.14, -3.14</a:t>
            </a:r>
          </a:p>
        </p:txBody>
      </p:sp>
    </p:spTree>
    <p:extLst>
      <p:ext uri="{BB962C8B-B14F-4D97-AF65-F5344CB8AC3E}">
        <p14:creationId xmlns:p14="http://schemas.microsoft.com/office/powerpoint/2010/main" val="393554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de coverage testing">
            <a:extLst>
              <a:ext uri="{FF2B5EF4-FFF2-40B4-BE49-F238E27FC236}">
                <a16:creationId xmlns:a16="http://schemas.microsoft.com/office/drawing/2014/main" id="{E1AE9676-F5FC-2AEA-86F1-3FD025F9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2" r="4515"/>
          <a:stretch/>
        </p:blipFill>
        <p:spPr>
          <a:xfrm>
            <a:off x="6092952" y="10"/>
            <a:ext cx="6099048" cy="6857990"/>
          </a:xfrm>
          <a:prstGeom prst="rect">
            <a:avLst/>
          </a:prstGeom>
        </p:spPr>
      </p:pic>
      <p:pic>
        <p:nvPicPr>
          <p:cNvPr id="4" name="Picture 3" descr="code coverage testing">
            <a:extLst>
              <a:ext uri="{FF2B5EF4-FFF2-40B4-BE49-F238E27FC236}">
                <a16:creationId xmlns:a16="http://schemas.microsoft.com/office/drawing/2014/main" id="{23392412-6F56-3B19-757B-E80D96B3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2" r="4515"/>
          <a:stretch/>
        </p:blipFill>
        <p:spPr>
          <a:xfrm>
            <a:off x="3048" y="10"/>
            <a:ext cx="6099048" cy="6857990"/>
          </a:xfrm>
          <a:prstGeom prst="rect">
            <a:avLst/>
          </a:prstGeom>
        </p:spPr>
      </p:pic>
      <p:sp>
        <p:nvSpPr>
          <p:cNvPr id="37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FC6B7-036D-B963-B55B-9FECCEBC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749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C0/C1 là gì?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5855-CE24-C7A2-B242-373BC5CC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C5B1-90F8-95D2-11E0-6B1F2478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Các </a:t>
            </a:r>
            <a:r>
              <a:rPr lang="en-US" b="0" dirty="0" err="1">
                <a:latin typeface="Arial"/>
                <a:ea typeface="+mj-lt"/>
                <a:cs typeface="Arial"/>
              </a:rPr>
              <a:t>giá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trị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điển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hình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5527-E4C6-41AD-479D-D821D3A2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decimal (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dấu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phẩy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động</a:t>
            </a:r>
            <a:r>
              <a:rPr lang="en-US" dirty="0">
                <a:latin typeface="Arial"/>
                <a:ea typeface="+mn-lt"/>
                <a:cs typeface="Arial"/>
              </a:rPr>
              <a:t> 128-bit, </a:t>
            </a:r>
            <a:r>
              <a:rPr lang="en-US" dirty="0" err="1">
                <a:latin typeface="Arial"/>
                <a:ea typeface="+mn-lt"/>
                <a:cs typeface="Arial"/>
              </a:rPr>
              <a:t>độ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chính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cao</a:t>
            </a:r>
            <a:r>
              <a:rPr lang="en-US" dirty="0">
                <a:latin typeface="Arial"/>
                <a:ea typeface="+mn-lt"/>
                <a:cs typeface="Arial"/>
              </a:rPr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nhỏ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nhất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decimal.MinValue</a:t>
            </a:r>
            <a:r>
              <a:rPr lang="en-US" dirty="0">
                <a:latin typeface="Arial"/>
                <a:ea typeface="+mn-lt"/>
                <a:cs typeface="Arial"/>
              </a:rPr>
              <a:t>` (−79,228,162,514,264,337,593,543,950,335)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lớn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nhất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decimal.MaxValue</a:t>
            </a:r>
            <a:r>
              <a:rPr lang="en-US" dirty="0">
                <a:latin typeface="Arial"/>
                <a:ea typeface="+mn-lt"/>
                <a:cs typeface="Arial"/>
              </a:rPr>
              <a:t>` (79,228,162,514,264,337,593,543,950,335)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điển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hình</a:t>
            </a:r>
            <a:r>
              <a:rPr lang="en-US" dirty="0">
                <a:latin typeface="Arial"/>
                <a:ea typeface="+mn-lt"/>
                <a:cs typeface="Arial"/>
              </a:rPr>
              <a:t>: 0.0m, 1.0m, -1.0m, 100.123m, -100.123m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77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3D2F0-73A9-6DC8-F208-25212943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2169-44F8-33CF-6F51-7F050A6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Các </a:t>
            </a:r>
            <a:r>
              <a:rPr lang="en-US" b="0" dirty="0" err="1">
                <a:latin typeface="Arial"/>
                <a:ea typeface="+mj-lt"/>
                <a:cs typeface="Arial"/>
              </a:rPr>
              <a:t>giá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trị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điển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hình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2645-9C66-4D73-A1A1-50E13644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string: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rỗng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string.Empty</a:t>
            </a:r>
            <a:r>
              <a:rPr lang="en-US" dirty="0">
                <a:latin typeface="Arial"/>
                <a:ea typeface="+mn-lt"/>
                <a:cs typeface="Arial"/>
              </a:rPr>
              <a:t>` </a:t>
            </a:r>
            <a:r>
              <a:rPr lang="en-US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`""`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null: `null`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điển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hình</a:t>
            </a:r>
            <a:r>
              <a:rPr lang="en-US" dirty="0">
                <a:latin typeface="Arial"/>
                <a:ea typeface="+mn-lt"/>
                <a:cs typeface="Arial"/>
              </a:rPr>
              <a:t>: "Hello", "World", "123", "</a:t>
            </a:r>
            <a:r>
              <a:rPr lang="en-US" err="1">
                <a:latin typeface="Arial"/>
                <a:ea typeface="+mn-lt"/>
                <a:cs typeface="Arial"/>
              </a:rPr>
              <a:t>abc</a:t>
            </a:r>
            <a:r>
              <a:rPr lang="en-US" dirty="0">
                <a:latin typeface="Arial"/>
                <a:ea typeface="+mn-lt"/>
                <a:cs typeface="Arial"/>
              </a:rPr>
              <a:t>", "A long string with multiple words."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05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D00C3-36AF-66C5-0064-CFB5B808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60B0-7E59-A6F9-58F8-8A6245F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Các </a:t>
            </a:r>
            <a:r>
              <a:rPr lang="en-US" b="0" dirty="0" err="1">
                <a:latin typeface="Arial"/>
                <a:ea typeface="+mj-lt"/>
                <a:cs typeface="Arial"/>
              </a:rPr>
              <a:t>giá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trị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điển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hình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34F8-F803-46E3-4B71-8B68BB9A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DateTime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nhỏ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nhất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DateTime.MinValue</a:t>
            </a:r>
            <a:r>
              <a:rPr lang="en-US" dirty="0">
                <a:latin typeface="Arial"/>
                <a:ea typeface="+mn-lt"/>
                <a:cs typeface="Arial"/>
              </a:rPr>
              <a:t>` (01/01/0001 00:00:00)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lớn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nhất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DateTime.MaxValue</a:t>
            </a:r>
            <a:r>
              <a:rPr lang="en-US" dirty="0">
                <a:latin typeface="Arial"/>
                <a:ea typeface="+mn-lt"/>
                <a:cs typeface="Arial"/>
              </a:rPr>
              <a:t>` (31/12/9999 23:59:59)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Giá </a:t>
            </a:r>
            <a:r>
              <a:rPr lang="en-US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điển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hình</a:t>
            </a:r>
            <a:r>
              <a:rPr lang="en-US" dirty="0">
                <a:latin typeface="Arial"/>
                <a:ea typeface="+mn-lt"/>
                <a:cs typeface="Arial"/>
              </a:rPr>
              <a:t>: `</a:t>
            </a:r>
            <a:r>
              <a:rPr lang="en-US" err="1">
                <a:latin typeface="Arial"/>
                <a:ea typeface="+mn-lt"/>
                <a:cs typeface="Arial"/>
              </a:rPr>
              <a:t>DateTime.Now</a:t>
            </a:r>
            <a:r>
              <a:rPr lang="en-US" dirty="0">
                <a:latin typeface="Arial"/>
                <a:ea typeface="+mn-lt"/>
                <a:cs typeface="Arial"/>
              </a:rPr>
              <a:t>` (</a:t>
            </a:r>
            <a:r>
              <a:rPr lang="en-US" err="1">
                <a:latin typeface="Arial"/>
                <a:ea typeface="+mn-lt"/>
                <a:cs typeface="Arial"/>
              </a:rPr>
              <a:t>ngày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giờ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tại</a:t>
            </a:r>
            <a:r>
              <a:rPr lang="en-US" dirty="0">
                <a:latin typeface="Arial"/>
                <a:ea typeface="+mn-lt"/>
                <a:cs typeface="Arial"/>
              </a:rPr>
              <a:t>), `</a:t>
            </a:r>
            <a:r>
              <a:rPr lang="en-US" err="1">
                <a:latin typeface="Arial"/>
                <a:ea typeface="+mn-lt"/>
                <a:cs typeface="Arial"/>
              </a:rPr>
              <a:t>DateTime.Today</a:t>
            </a:r>
            <a:r>
              <a:rPr lang="en-US" dirty="0">
                <a:latin typeface="Arial"/>
                <a:ea typeface="+mn-lt"/>
                <a:cs typeface="Arial"/>
              </a:rPr>
              <a:t>` (</a:t>
            </a:r>
            <a:r>
              <a:rPr lang="en-US" err="1">
                <a:latin typeface="Arial"/>
                <a:ea typeface="+mn-lt"/>
                <a:cs typeface="Arial"/>
              </a:rPr>
              <a:t>ngày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tại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err="1">
                <a:latin typeface="Arial"/>
                <a:ea typeface="+mn-lt"/>
                <a:cs typeface="Arial"/>
              </a:rPr>
              <a:t>thời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gian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00:00:00), `new </a:t>
            </a:r>
            <a:r>
              <a:rPr lang="en-US" err="1">
                <a:latin typeface="Arial"/>
                <a:ea typeface="+mn-lt"/>
                <a:cs typeface="Arial"/>
              </a:rPr>
              <a:t>DateTime</a:t>
            </a:r>
            <a:r>
              <a:rPr lang="en-US" dirty="0">
                <a:latin typeface="Arial"/>
                <a:ea typeface="+mn-lt"/>
                <a:cs typeface="Arial"/>
              </a:rPr>
              <a:t>(2025, 2, 3)` (</a:t>
            </a:r>
            <a:r>
              <a:rPr lang="en-US" err="1">
                <a:latin typeface="Arial"/>
                <a:ea typeface="+mn-lt"/>
                <a:cs typeface="Arial"/>
              </a:rPr>
              <a:t>ngày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cụ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)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54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DB599-47A4-DFAD-6C30-AFF3664E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69" y="1247140"/>
            <a:ext cx="3608208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latin typeface="Arial"/>
                <a:cs typeface="Arial"/>
              </a:rPr>
              <a:t>Boundary Value Analysis</a:t>
            </a:r>
          </a:p>
        </p:txBody>
      </p:sp>
      <p:pic>
        <p:nvPicPr>
          <p:cNvPr id="3" name="Picture 2" descr="unit testing boundary values">
            <a:extLst>
              <a:ext uri="{FF2B5EF4-FFF2-40B4-BE49-F238E27FC236}">
                <a16:creationId xmlns:a16="http://schemas.microsoft.com/office/drawing/2014/main" id="{BF1FCDAD-27A2-AAC7-725D-91B8EEC7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27" r="-2" b="-2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9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4835-1CE7-EAF0-60B6-7815D9A4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Boundary Value Analysis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6696-A913-B835-D71D-FF3E24D3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phương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pháp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mềm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giúp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normal case, abnormal case,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boundary case. </a:t>
            </a:r>
            <a:r>
              <a:rPr lang="en-US" dirty="0" err="1">
                <a:latin typeface="Arial"/>
                <a:ea typeface="+mn-lt"/>
                <a:cs typeface="Arial"/>
              </a:rPr>
              <a:t>Dưới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áp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kỹ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thuật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biên</a:t>
            </a:r>
            <a:r>
              <a:rPr lang="en-US" dirty="0">
                <a:latin typeface="Arial"/>
                <a:ea typeface="+mn-lt"/>
                <a:cs typeface="Arial"/>
              </a:rPr>
              <a:t> (Boundary Values)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Boundary Values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nằm</a:t>
            </a:r>
            <a:r>
              <a:rPr lang="en-US" dirty="0">
                <a:latin typeface="Arial"/>
                <a:ea typeface="+mn-lt"/>
                <a:cs typeface="Arial"/>
              </a:rPr>
              <a:t> ở </a:t>
            </a:r>
            <a:r>
              <a:rPr lang="en-US" dirty="0" err="1">
                <a:latin typeface="Arial"/>
                <a:ea typeface="+mn-lt"/>
                <a:cs typeface="Arial"/>
              </a:rPr>
              <a:t>ranh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xem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thống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ở </a:t>
            </a:r>
            <a:r>
              <a:rPr lang="en-US" dirty="0" err="1">
                <a:latin typeface="Arial"/>
                <a:ea typeface="+mn-lt"/>
                <a:cs typeface="Arial"/>
              </a:rPr>
              <a:t>ranh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giới</a:t>
            </a:r>
            <a:r>
              <a:rPr lang="en-US" dirty="0">
                <a:latin typeface="Arial"/>
                <a:ea typeface="+mn-lt"/>
                <a:cs typeface="Arial"/>
              </a:rPr>
              <a:t> hay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Nếu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nhập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nguyên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từ</a:t>
            </a:r>
            <a:r>
              <a:rPr lang="en-US" dirty="0">
                <a:latin typeface="Arial"/>
                <a:ea typeface="+mn-lt"/>
                <a:cs typeface="Arial"/>
              </a:rPr>
              <a:t> 1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100,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1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100.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(Normal Values)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Normal Values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nằm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trong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khoảng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nhưng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phải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biên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thống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xuyên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gặp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phải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Với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nhập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nguyên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từ</a:t>
            </a:r>
            <a:r>
              <a:rPr lang="en-US" dirty="0">
                <a:latin typeface="Arial"/>
                <a:ea typeface="+mn-lt"/>
                <a:cs typeface="Arial"/>
              </a:rPr>
              <a:t> 1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100,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50, 75.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Xác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định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(Abnormal Values)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Abnormal Values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nằm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ngoài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khoảng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xem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thống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 hay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Với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nhập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nguyên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từ</a:t>
            </a:r>
            <a:r>
              <a:rPr lang="en-US" dirty="0">
                <a:latin typeface="Arial"/>
                <a:ea typeface="+mn-lt"/>
                <a:cs typeface="Arial"/>
              </a:rPr>
              <a:t> 1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100,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0, 101, -1, 200.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13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3EE-F9D8-7A14-C8AC-B5C80B76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ea typeface="+mj-lt"/>
                <a:cs typeface="Arial"/>
              </a:rPr>
              <a:t>Ví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dụ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cụ</a:t>
            </a:r>
            <a:r>
              <a:rPr lang="en-US" b="0">
                <a:latin typeface="Arial"/>
                <a:ea typeface="+mj-lt"/>
                <a:cs typeface="Arial"/>
              </a:rPr>
              <a:t> thể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5EB2-37A6-2AE5-B6DA-63F77E6A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Giả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tuổi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từ</a:t>
            </a:r>
            <a:r>
              <a:rPr lang="en-US" dirty="0">
                <a:latin typeface="Arial"/>
                <a:ea typeface="+mn-lt"/>
                <a:cs typeface="Arial"/>
              </a:rPr>
              <a:t> 18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65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A black background with white text and numbers&#10;&#10;AI-generated content may be incorrect.">
            <a:extLst>
              <a:ext uri="{FF2B5EF4-FFF2-40B4-BE49-F238E27FC236}">
                <a16:creationId xmlns:a16="http://schemas.microsoft.com/office/drawing/2014/main" id="{653AC85F-8482-596E-900D-47DC8FE3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56" y="2959202"/>
            <a:ext cx="6261612" cy="1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8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84DA-E62A-96CA-B633-15ED45C3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 Nova"/>
                <a:ea typeface="+mn-lt"/>
                <a:cs typeface="+mn-lt"/>
              </a:rPr>
              <a:t>Normal Case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 Nova"/>
                <a:ea typeface="+mn-lt"/>
                <a:cs typeface="+mn-lt"/>
              </a:rPr>
              <a:t>Các </a:t>
            </a:r>
            <a:r>
              <a:rPr lang="en-US" dirty="0" err="1">
                <a:latin typeface="Arial Nova"/>
                <a:ea typeface="+mn-lt"/>
                <a:cs typeface="+mn-lt"/>
              </a:rPr>
              <a:t>giá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trị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bình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thường</a:t>
            </a:r>
            <a:r>
              <a:rPr lang="en-US" dirty="0">
                <a:latin typeface="Arial Nova"/>
                <a:ea typeface="+mn-lt"/>
                <a:cs typeface="+mn-lt"/>
              </a:rPr>
              <a:t>: 20, 30, 50</a:t>
            </a:r>
          </a:p>
          <a:p>
            <a:r>
              <a:rPr lang="en-US">
                <a:latin typeface="Arial Nova"/>
                <a:ea typeface="+mn-lt"/>
                <a:cs typeface="+mn-lt"/>
              </a:rPr>
              <a:t>Boundary Case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 Nova"/>
                <a:ea typeface="+mn-lt"/>
                <a:cs typeface="+mn-lt"/>
              </a:rPr>
              <a:t>Các </a:t>
            </a:r>
            <a:r>
              <a:rPr lang="en-US" dirty="0" err="1">
                <a:latin typeface="Arial Nova"/>
                <a:ea typeface="+mn-lt"/>
                <a:cs typeface="+mn-lt"/>
              </a:rPr>
              <a:t>giá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trị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biên</a:t>
            </a:r>
            <a:r>
              <a:rPr lang="en-US" dirty="0">
                <a:latin typeface="Arial Nova"/>
                <a:ea typeface="+mn-lt"/>
                <a:cs typeface="+mn-lt"/>
              </a:rPr>
              <a:t>: 18, 65</a:t>
            </a:r>
          </a:p>
          <a:p>
            <a:r>
              <a:rPr lang="en-US">
                <a:latin typeface="Arial Nova"/>
                <a:ea typeface="+mn-lt"/>
                <a:cs typeface="+mn-lt"/>
              </a:rPr>
              <a:t>Abnormal Case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 Nova"/>
                <a:ea typeface="+mn-lt"/>
                <a:cs typeface="+mn-lt"/>
              </a:rPr>
              <a:t>Các </a:t>
            </a:r>
            <a:r>
              <a:rPr lang="en-US" dirty="0" err="1">
                <a:latin typeface="Arial Nova"/>
                <a:ea typeface="+mn-lt"/>
                <a:cs typeface="+mn-lt"/>
              </a:rPr>
              <a:t>giá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trị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bất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latin typeface="Arial Nova"/>
                <a:ea typeface="+mn-lt"/>
                <a:cs typeface="+mn-lt"/>
              </a:rPr>
              <a:t>thường</a:t>
            </a:r>
            <a:r>
              <a:rPr lang="en-US" dirty="0">
                <a:latin typeface="Arial Nova"/>
                <a:ea typeface="+mn-lt"/>
                <a:cs typeface="+mn-lt"/>
              </a:rPr>
              <a:t>: 17, 66, -1, 100</a:t>
            </a:r>
            <a:endParaRPr lang="en-US" dirty="0">
              <a:latin typeface="Arial Nova"/>
            </a:endParaRP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FF702C6-C95B-27BD-9258-348254D1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939218"/>
            <a:ext cx="5199575" cy="48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50F08-C95C-59DB-9533-C60AD93B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latin typeface="Arial Nova"/>
              </a:rPr>
              <a:t>Đường giá trị</a:t>
            </a:r>
          </a:p>
        </p:txBody>
      </p:sp>
      <p:pic>
        <p:nvPicPr>
          <p:cNvPr id="7" name="Content Placeholder 6" descr="A white arrow pointing up&#10;&#10;AI-generated content may be incorrect.">
            <a:extLst>
              <a:ext uri="{FF2B5EF4-FFF2-40B4-BE49-F238E27FC236}">
                <a16:creationId xmlns:a16="http://schemas.microsoft.com/office/drawing/2014/main" id="{82EFFBA6-EC62-1F99-BAAC-E55A8BF1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23" y="868195"/>
            <a:ext cx="9677832" cy="27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563B6340-4ECC-A97A-58BB-84374C0C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1" r="-2" b="80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30FFF-EE8A-0A51-39F8-667346CB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Arial"/>
                <a:cs typeface="Arial"/>
              </a:rPr>
              <a:t>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95025-DF26-3F03-0EE5-8DB00902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92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Homework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A3EA-1F4B-7648-3B82-55AD1100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792" y="2160016"/>
            <a:ext cx="5510607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Viết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function </a:t>
            </a:r>
            <a:r>
              <a:rPr lang="en-US" dirty="0" err="1">
                <a:latin typeface="Arial"/>
                <a:ea typeface="+mn-lt"/>
                <a:cs typeface="Arial"/>
              </a:rPr>
              <a:t>trong</a:t>
            </a:r>
            <a:r>
              <a:rPr lang="en-US" dirty="0">
                <a:latin typeface="Arial"/>
                <a:ea typeface="+mn-lt"/>
                <a:cs typeface="Arial"/>
              </a:rPr>
              <a:t> Sample library </a:t>
            </a:r>
            <a:r>
              <a:rPr lang="en-US" dirty="0" err="1">
                <a:latin typeface="Arial"/>
                <a:ea typeface="+mn-lt"/>
                <a:cs typeface="Arial"/>
              </a:rPr>
              <a:t>sao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còn</a:t>
            </a:r>
            <a:r>
              <a:rPr lang="en-US" dirty="0">
                <a:latin typeface="Arial"/>
                <a:ea typeface="+mn-lt"/>
                <a:cs typeface="Arial"/>
              </a:rPr>
              <a:t> bug.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 Boundary Value Analysis 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chứng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xử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86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67F4-1D30-073A-E6B3-750E5F6B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C0/C1 </a:t>
            </a:r>
            <a:r>
              <a:rPr lang="en-US" b="0" dirty="0" err="1">
                <a:latin typeface="Arial"/>
                <a:ea typeface="+mj-lt"/>
                <a:cs typeface="Arial"/>
              </a:rPr>
              <a:t>là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gì</a:t>
            </a:r>
            <a:r>
              <a:rPr lang="en-US" b="0" dirty="0">
                <a:latin typeface="Arial"/>
                <a:ea typeface="+mj-lt"/>
                <a:cs typeface="Arial"/>
              </a:rPr>
              <a:t>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BB21-3469-95EE-9C8E-15F78281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9486690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C0 (Statement Coverage): </a:t>
            </a:r>
            <a:r>
              <a:rPr lang="en-US" dirty="0" err="1">
                <a:latin typeface="Arial"/>
                <a:cs typeface="Arial"/>
              </a:rPr>
              <a:t>Đây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bao </a:t>
            </a:r>
            <a:r>
              <a:rPr lang="en-US" dirty="0" err="1">
                <a:latin typeface="Arial"/>
                <a:cs typeface="Arial"/>
              </a:rPr>
              <a:t>phủ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C0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thử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giúp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xảy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r>
              <a:rPr lang="en-US">
                <a:latin typeface="Arial"/>
                <a:cs typeface="Arial"/>
              </a:rPr>
              <a:t>C1 (Branch Coverage): </a:t>
            </a:r>
            <a:r>
              <a:rPr lang="en-US" err="1">
                <a:latin typeface="Arial"/>
                <a:cs typeface="Arial"/>
              </a:rPr>
              <a:t>Đây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tỷ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lệ</a:t>
            </a:r>
            <a:r>
              <a:rPr lang="en-US">
                <a:latin typeface="Arial"/>
                <a:cs typeface="Arial"/>
              </a:rPr>
              <a:t> bao </a:t>
            </a:r>
            <a:r>
              <a:rPr lang="en-US" err="1">
                <a:latin typeface="Arial"/>
                <a:cs typeface="Arial"/>
              </a:rPr>
              <a:t>phủ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nhánh</a:t>
            </a:r>
            <a:r>
              <a:rPr lang="en-US">
                <a:latin typeface="Arial"/>
                <a:cs typeface="Arial"/>
              </a:rPr>
              <a:t>. </a:t>
            </a:r>
            <a:r>
              <a:rPr lang="en-US" err="1">
                <a:latin typeface="Arial"/>
                <a:cs typeface="Arial"/>
              </a:rPr>
              <a:t>Mục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tiêu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>
                <a:latin typeface="Arial"/>
                <a:cs typeface="Arial"/>
              </a:rPr>
              <a:t> C1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đảm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rằng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tất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cả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nhánh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trong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mã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nguồn</a:t>
            </a:r>
            <a:r>
              <a:rPr lang="en-US">
                <a:latin typeface="Arial"/>
                <a:cs typeface="Arial"/>
              </a:rPr>
              <a:t> (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điều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kiện</a:t>
            </a:r>
            <a:r>
              <a:rPr lang="en-US">
                <a:latin typeface="Arial"/>
                <a:cs typeface="Arial"/>
              </a:rPr>
              <a:t> if, else) </a:t>
            </a:r>
            <a:r>
              <a:rPr lang="en-US" err="1">
                <a:latin typeface="Arial"/>
                <a:cs typeface="Arial"/>
              </a:rPr>
              <a:t>đều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kiểm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cả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hai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kết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quả</a:t>
            </a:r>
            <a:r>
              <a:rPr lang="en-US">
                <a:latin typeface="Arial"/>
                <a:cs typeface="Arial"/>
              </a:rPr>
              <a:t> True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>
                <a:latin typeface="Arial"/>
                <a:cs typeface="Arial"/>
              </a:rPr>
              <a:t> False. </a:t>
            </a:r>
            <a:r>
              <a:rPr lang="en-US" err="1">
                <a:latin typeface="Arial"/>
                <a:cs typeface="Arial"/>
              </a:rPr>
              <a:t>Điều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này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giúp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phát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hiện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lỗi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xảy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ra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trong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nhánh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điều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kiện</a:t>
            </a:r>
            <a:r>
              <a:rPr lang="en-US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5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3DED98E9-28F0-F9EB-61DC-28730F45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C2EC-3836-B7F9-5890-AE1A0286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Arial"/>
                <a:cs typeface="Arial"/>
              </a:rPr>
              <a:t>Q&amp;A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clear dices on a glass surface">
            <a:extLst>
              <a:ext uri="{FF2B5EF4-FFF2-40B4-BE49-F238E27FC236}">
                <a16:creationId xmlns:a16="http://schemas.microsoft.com/office/drawing/2014/main" id="{A3740766-1D8F-9BB1-AB2C-43270AF8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6"/>
            <a:ext cx="9421303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CFF67-A600-BA20-9953-BFB1BD25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Arial"/>
                <a:cs typeface="Arial"/>
              </a:rPr>
              <a:t>Bonus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2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BC483-7E9D-AFC6-BED3-4630C5E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latin typeface="Arial"/>
                <a:cs typeface="Arial"/>
              </a:rPr>
              <a:t>Selenium</a:t>
            </a:r>
          </a:p>
        </p:txBody>
      </p:sp>
      <p:pic>
        <p:nvPicPr>
          <p:cNvPr id="3" name="Picture 2" descr="Trái đất phát sáng trên ngón tay robot">
            <a:extLst>
              <a:ext uri="{FF2B5EF4-FFF2-40B4-BE49-F238E27FC236}">
                <a16:creationId xmlns:a16="http://schemas.microsoft.com/office/drawing/2014/main" id="{06A6C781-51B8-2699-13AC-5978CF8C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2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A8076-C577-0CDD-C98C-FFEB7870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Selenium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BF02-E718-CEAF-19B3-C081BC2B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98" y="2160016"/>
            <a:ext cx="7846501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Selenium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bộ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cụ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tự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nguồn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mở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ứng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web. </a:t>
            </a:r>
            <a:r>
              <a:rPr lang="en-US" dirty="0" err="1">
                <a:latin typeface="Arial"/>
                <a:ea typeface="+mn-lt"/>
                <a:cs typeface="Arial"/>
              </a:rPr>
              <a:t>Nó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hỗ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duyệt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nền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tảng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nhau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như</a:t>
            </a:r>
            <a:r>
              <a:rPr lang="en-US" dirty="0">
                <a:latin typeface="Arial"/>
                <a:ea typeface="+mn-lt"/>
                <a:cs typeface="Arial"/>
              </a:rPr>
              <a:t> Windows, Mac,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Linux. Selenium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phép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viết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kịch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ngôn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ngữ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lập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nhau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như</a:t>
            </a:r>
            <a:r>
              <a:rPr lang="en-US" dirty="0">
                <a:latin typeface="Arial"/>
                <a:ea typeface="+mn-lt"/>
                <a:cs typeface="Arial"/>
              </a:rPr>
              <a:t> Java, C#, Python, Ruby,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PHP.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021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85B5-47AF-5356-F0B2-8507495E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Các </a:t>
            </a:r>
            <a:r>
              <a:rPr lang="en-US" b="0" dirty="0" err="1">
                <a:latin typeface="Arial"/>
                <a:ea typeface="+mj-lt"/>
                <a:cs typeface="Arial"/>
              </a:rPr>
              <a:t>thành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phần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chính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của</a:t>
            </a:r>
            <a:r>
              <a:rPr lang="en-US" b="0" dirty="0">
                <a:latin typeface="Arial"/>
                <a:ea typeface="+mj-lt"/>
                <a:cs typeface="Arial"/>
              </a:rPr>
              <a:t> Selenium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4718-C486-9D4A-CB56-2A31C6C6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Selenium IDE: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plugin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duyệt</a:t>
            </a:r>
            <a:r>
              <a:rPr lang="en-US" dirty="0">
                <a:latin typeface="Arial"/>
                <a:ea typeface="+mn-lt"/>
                <a:cs typeface="Arial"/>
              </a:rPr>
              <a:t> Firefox,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phép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ghi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thao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Selenium WebDriver: </a:t>
            </a:r>
            <a:r>
              <a:rPr lang="en-US" dirty="0" err="1">
                <a:latin typeface="Arial"/>
                <a:ea typeface="+mn-lt"/>
                <a:cs typeface="Arial"/>
              </a:rPr>
              <a:t>Gửi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tiếp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duyệt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tương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trang</a:t>
            </a:r>
            <a:r>
              <a:rPr lang="en-US" dirty="0">
                <a:latin typeface="Arial"/>
                <a:ea typeface="+mn-lt"/>
                <a:cs typeface="Arial"/>
              </a:rPr>
              <a:t> web.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Selenium Grid: Cho </a:t>
            </a:r>
            <a:r>
              <a:rPr lang="en-US" dirty="0" err="1">
                <a:latin typeface="Arial"/>
                <a:ea typeface="+mn-lt"/>
                <a:cs typeface="Arial"/>
              </a:rPr>
              <a:t>phép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chạy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kịch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máy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duyệt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nhau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cùng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lúc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349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F593-29CE-8F9E-688E-92BBE25E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Selenium </a:t>
            </a:r>
            <a:r>
              <a:rPr lang="en-US" b="0" dirty="0" err="1">
                <a:latin typeface="Arial"/>
                <a:ea typeface="+mj-lt"/>
                <a:cs typeface="Arial"/>
              </a:rPr>
              <a:t>và</a:t>
            </a:r>
            <a:r>
              <a:rPr lang="en-US" b="0" dirty="0">
                <a:latin typeface="Arial"/>
                <a:ea typeface="+mj-lt"/>
                <a:cs typeface="Arial"/>
              </a:rPr>
              <a:t> C#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051C-256E-94BB-8A0A-75BDEFE7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Selenium </a:t>
            </a:r>
            <a:r>
              <a:rPr lang="en-US" dirty="0" err="1">
                <a:latin typeface="Arial"/>
                <a:ea typeface="+mn-lt"/>
                <a:cs typeface="Arial"/>
              </a:rPr>
              <a:t>hỗ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ngôn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ngữ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lập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trình</a:t>
            </a:r>
            <a:r>
              <a:rPr lang="en-US" dirty="0">
                <a:latin typeface="Arial"/>
                <a:ea typeface="+mn-lt"/>
                <a:cs typeface="Arial"/>
              </a:rPr>
              <a:t> C#,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phép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viết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kịch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tự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bằng</a:t>
            </a:r>
            <a:r>
              <a:rPr lang="en-US" dirty="0">
                <a:latin typeface="Arial"/>
                <a:ea typeface="+mn-lt"/>
                <a:cs typeface="Arial"/>
              </a:rPr>
              <a:t> C#.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Selenium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C#,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cài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đặt</a:t>
            </a:r>
            <a:r>
              <a:rPr lang="en-US" dirty="0">
                <a:latin typeface="Arial"/>
                <a:ea typeface="+mn-lt"/>
                <a:cs typeface="Arial"/>
              </a:rPr>
              <a:t> Visual Studio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NUnit</a:t>
            </a:r>
            <a:r>
              <a:rPr lang="en-US" dirty="0">
                <a:latin typeface="Arial"/>
                <a:ea typeface="+mn-lt"/>
                <a:cs typeface="Arial"/>
              </a:rPr>
              <a:t> Framework. </a:t>
            </a:r>
            <a:r>
              <a:rPr lang="en-US" dirty="0" err="1">
                <a:latin typeface="Arial"/>
                <a:ea typeface="+mn-lt"/>
                <a:cs typeface="Arial"/>
              </a:rPr>
              <a:t>Dưới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bước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bản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Cài </a:t>
            </a:r>
            <a:r>
              <a:rPr lang="en-US" err="1">
                <a:latin typeface="Arial"/>
                <a:ea typeface="+mn-lt"/>
                <a:cs typeface="Arial"/>
              </a:rPr>
              <a:t>đặt</a:t>
            </a:r>
            <a:r>
              <a:rPr lang="en-US" dirty="0">
                <a:latin typeface="Arial"/>
                <a:ea typeface="+mn-lt"/>
                <a:cs typeface="Arial"/>
              </a:rPr>
              <a:t> Visual Studio: </a:t>
            </a:r>
            <a:r>
              <a:rPr lang="en-US" err="1">
                <a:latin typeface="Arial"/>
                <a:ea typeface="+mn-lt"/>
                <a:cs typeface="Arial"/>
              </a:rPr>
              <a:t>Tải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cài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đặt</a:t>
            </a:r>
            <a:r>
              <a:rPr lang="en-US" dirty="0">
                <a:latin typeface="Arial"/>
                <a:ea typeface="+mn-lt"/>
                <a:cs typeface="Arial"/>
              </a:rPr>
              <a:t> Visual Studio IDE.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Arial"/>
                <a:ea typeface="+mn-lt"/>
                <a:cs typeface="Arial"/>
              </a:rPr>
              <a:t>Thiết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lập</a:t>
            </a:r>
            <a:r>
              <a:rPr lang="en-US" dirty="0">
                <a:latin typeface="Arial"/>
                <a:ea typeface="+mn-lt"/>
                <a:cs typeface="Arial"/>
              </a:rPr>
              <a:t> Selenium WebDriver: </a:t>
            </a:r>
            <a:r>
              <a:rPr lang="en-US" err="1">
                <a:latin typeface="Arial"/>
                <a:ea typeface="+mn-lt"/>
                <a:cs typeface="Arial"/>
              </a:rPr>
              <a:t>Thêm</a:t>
            </a:r>
            <a:r>
              <a:rPr lang="en-US" dirty="0">
                <a:latin typeface="Arial"/>
                <a:ea typeface="+mn-lt"/>
                <a:cs typeface="Arial"/>
              </a:rPr>
              <a:t> Selenium WebDriver </a:t>
            </a:r>
            <a:r>
              <a:rPr lang="en-US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dự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thông</a:t>
            </a:r>
            <a:r>
              <a:rPr lang="en-US" dirty="0">
                <a:latin typeface="Arial"/>
                <a:ea typeface="+mn-lt"/>
                <a:cs typeface="Arial"/>
              </a:rPr>
              <a:t> qua NuGet Package Manager.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NUnit</a:t>
            </a:r>
            <a:r>
              <a:rPr lang="en-US" dirty="0">
                <a:latin typeface="Arial"/>
                <a:ea typeface="+mn-lt"/>
                <a:cs typeface="Arial"/>
              </a:rPr>
              <a:t> Framework: </a:t>
            </a:r>
            <a:r>
              <a:rPr lang="en-US" dirty="0" err="1">
                <a:latin typeface="Arial"/>
                <a:ea typeface="+mn-lt"/>
                <a:cs typeface="Arial"/>
              </a:rPr>
              <a:t>Tạo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lớp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viết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kịch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bằng</a:t>
            </a:r>
            <a:r>
              <a:rPr lang="en-US" dirty="0">
                <a:latin typeface="Arial"/>
                <a:ea typeface="+mn-lt"/>
                <a:cs typeface="Arial"/>
              </a:rPr>
              <a:t> C# </a:t>
            </a:r>
            <a:r>
              <a:rPr lang="en-US" dirty="0" err="1">
                <a:latin typeface="Arial"/>
                <a:ea typeface="+mn-lt"/>
                <a:cs typeface="Arial"/>
              </a:rPr>
              <a:t>sử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NUnit</a:t>
            </a:r>
            <a:r>
              <a:rPr lang="en-US" dirty="0">
                <a:latin typeface="Arial"/>
                <a:ea typeface="+mn-lt"/>
                <a:cs typeface="Arial"/>
              </a:rPr>
              <a:t> Framework.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A189AC6-0CF9-30B9-01F7-413939F5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023" y="5252810"/>
            <a:ext cx="5860596" cy="11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0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28CC6-6D15-FF36-798B-5021FBA0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Sample code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957A00C-E6B9-C2CF-E9A5-FBF62B65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86" y="1375494"/>
            <a:ext cx="4063713" cy="45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29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9EE2769B-873B-D22D-B10D-07F66E88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82" r="6" b="6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3716E-6315-7CE9-727F-263CE75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16" y="1247140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5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C659B971-F1E2-6133-6853-D0ABA25C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6"/>
            <a:ext cx="9421303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8EDA4-55AA-5C71-A1A8-72C3A8E5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Q&amp;A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7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oden boat on lake">
            <a:extLst>
              <a:ext uri="{FF2B5EF4-FFF2-40B4-BE49-F238E27FC236}">
                <a16:creationId xmlns:a16="http://schemas.microsoft.com/office/drawing/2014/main" id="{B92C569A-AE0A-45E2-9699-0346ECF3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1DC0E-A887-BB09-67BA-D288A935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Arial"/>
                <a:cs typeface="Arial"/>
              </a:rPr>
              <a:t>Thank for watching!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FA1-5842-E158-2343-4BBEFAC2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C0/C1 </a:t>
            </a:r>
            <a:r>
              <a:rPr lang="en-US" b="0" dirty="0" err="1">
                <a:latin typeface="Arial"/>
                <a:ea typeface="+mj-lt"/>
                <a:cs typeface="Arial"/>
              </a:rPr>
              <a:t>có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đảm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bảo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chất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lượng</a:t>
            </a:r>
            <a:r>
              <a:rPr lang="en-US" b="0" dirty="0">
                <a:latin typeface="Arial"/>
                <a:ea typeface="+mj-lt"/>
                <a:cs typeface="Arial"/>
              </a:rPr>
              <a:t> code </a:t>
            </a:r>
            <a:r>
              <a:rPr lang="en-US" b="0" dirty="0" err="1">
                <a:latin typeface="Arial"/>
                <a:ea typeface="+mj-lt"/>
                <a:cs typeface="Arial"/>
              </a:rPr>
              <a:t>không</a:t>
            </a:r>
            <a:r>
              <a:rPr lang="en-US" b="0" dirty="0">
                <a:latin typeface="Arial"/>
                <a:ea typeface="+mj-lt"/>
                <a:cs typeface="Arial"/>
              </a:rPr>
              <a:t>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123F-1725-3D77-CED1-824C9EC2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 err="1">
                <a:latin typeface="Arial"/>
                <a:ea typeface="+mn-lt"/>
                <a:cs typeface="Arial"/>
              </a:rPr>
              <a:t>Nếu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nguồn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bao </a:t>
            </a:r>
            <a:r>
              <a:rPr lang="en-US" dirty="0" err="1">
                <a:latin typeface="Arial"/>
                <a:ea typeface="+mn-lt"/>
                <a:cs typeface="Arial"/>
              </a:rPr>
              <a:t>phủ</a:t>
            </a:r>
            <a:r>
              <a:rPr lang="en-US" dirty="0">
                <a:latin typeface="Arial"/>
                <a:ea typeface="+mn-lt"/>
                <a:cs typeface="Arial"/>
              </a:rPr>
              <a:t> C0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C1,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thấy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câu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nhánh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. Tuy </a:t>
            </a:r>
            <a:r>
              <a:rPr lang="en-US" dirty="0" err="1">
                <a:latin typeface="Arial"/>
                <a:ea typeface="+mn-lt"/>
                <a:cs typeface="Arial"/>
              </a:rPr>
              <a:t>nhiên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hoàn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toàn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lượng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nguồn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Dưới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lý</a:t>
            </a:r>
            <a:r>
              <a:rPr lang="en-US" dirty="0">
                <a:latin typeface="Arial"/>
                <a:ea typeface="+mn-lt"/>
                <a:cs typeface="Arial"/>
              </a:rPr>
              <a:t> do: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Bao </a:t>
            </a:r>
            <a:r>
              <a:rPr lang="en-US" dirty="0" err="1">
                <a:latin typeface="Arial"/>
                <a:ea typeface="+mn-lt"/>
                <a:cs typeface="Arial"/>
              </a:rPr>
              <a:t>phủ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lỗi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Mặc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dù</a:t>
            </a:r>
            <a:r>
              <a:rPr lang="en-US" dirty="0">
                <a:latin typeface="Arial"/>
                <a:ea typeface="+mn-lt"/>
                <a:cs typeface="Arial"/>
              </a:rPr>
              <a:t> C0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C1 </a:t>
            </a:r>
            <a:r>
              <a:rPr lang="en-US" dirty="0" err="1">
                <a:latin typeface="Arial"/>
                <a:ea typeface="+mn-lt"/>
                <a:cs typeface="Arial"/>
              </a:rPr>
              <a:t>giúp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lỗi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nhưng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vẫn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những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lỗi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đủ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hoặc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bao </a:t>
            </a:r>
            <a:r>
              <a:rPr lang="en-US" dirty="0" err="1">
                <a:latin typeface="Arial"/>
                <a:ea typeface="+mn-lt"/>
                <a:cs typeface="Arial"/>
              </a:rPr>
              <a:t>phủ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huống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tạp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Thiếu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tạp</a:t>
            </a:r>
            <a:r>
              <a:rPr lang="en-US" dirty="0">
                <a:latin typeface="Arial"/>
                <a:ea typeface="+mn-lt"/>
                <a:cs typeface="Arial"/>
              </a:rPr>
              <a:t>: C0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C1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tổ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tạp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.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có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dẫn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việc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bỏ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sót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lỗi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liên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quan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phức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tạp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hiệu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suất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mật</a:t>
            </a:r>
            <a:r>
              <a:rPr lang="en-US" dirty="0">
                <a:latin typeface="Arial"/>
                <a:ea typeface="+mn-lt"/>
                <a:cs typeface="Arial"/>
              </a:rPr>
              <a:t>: C0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C1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đánh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hiệu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suất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mật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nguồn</a:t>
            </a:r>
            <a:r>
              <a:rPr lang="en-US" dirty="0">
                <a:latin typeface="Arial"/>
                <a:ea typeface="+mn-lt"/>
                <a:cs typeface="Arial"/>
              </a:rPr>
              <a:t>. Các </a:t>
            </a:r>
            <a:r>
              <a:rPr lang="en-US" dirty="0" err="1">
                <a:latin typeface="Arial"/>
                <a:ea typeface="+mn-lt"/>
                <a:cs typeface="Arial"/>
              </a:rPr>
              <a:t>vấn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đề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về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hiệu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suất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mật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phương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pháp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khác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Thiếu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tích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thống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lượng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nguồn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cần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thực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tích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thống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thành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phần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nhau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thống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tốt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nhau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Vì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vậy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chất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lượng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nguồn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tốt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nhất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C0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C1 </a:t>
            </a:r>
            <a:r>
              <a:rPr lang="en-US" dirty="0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phương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pháp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như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kiện</a:t>
            </a:r>
            <a:r>
              <a:rPr lang="en-US" dirty="0">
                <a:latin typeface="Arial"/>
                <a:ea typeface="+mn-lt"/>
                <a:cs typeface="Arial"/>
              </a:rPr>
              <a:t> (Condition Coverage),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</a:t>
            </a:r>
            <a:r>
              <a:rPr lang="en-US" dirty="0">
                <a:latin typeface="Arial"/>
                <a:ea typeface="+mn-lt"/>
                <a:cs typeface="Arial"/>
              </a:rPr>
              <a:t> (Path Coverage),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tích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thống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mật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3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7EF8-F664-B4BB-C8AF-87104BFA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>
                <a:latin typeface="Arial"/>
                <a:cs typeface="Arial"/>
              </a:rPr>
              <a:t>Ví dụ trường hợp pass C0/C1 nhưng vẫn lỗi</a:t>
            </a: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C47541B-AD01-F093-E293-7D2234AC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279" y="627797"/>
            <a:ext cx="8267920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88A3C-BA3F-502C-F7E7-FA89E435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b="0" dirty="0" err="1">
                <a:latin typeface="Arial"/>
                <a:ea typeface="+mj-lt"/>
                <a:cs typeface="Arial"/>
              </a:rPr>
              <a:t>Ví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dụ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trường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hợp</a:t>
            </a:r>
            <a:r>
              <a:rPr lang="en-US" b="0" dirty="0">
                <a:latin typeface="Arial"/>
                <a:ea typeface="+mj-lt"/>
                <a:cs typeface="Arial"/>
              </a:rPr>
              <a:t> pass C0/C1 </a:t>
            </a:r>
            <a:r>
              <a:rPr lang="en-US" b="0" dirty="0" err="1">
                <a:latin typeface="Arial"/>
                <a:ea typeface="+mj-lt"/>
                <a:cs typeface="Arial"/>
              </a:rPr>
              <a:t>nhưng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vẫn</a:t>
            </a:r>
            <a:r>
              <a:rPr lang="en-US" b="0" dirty="0">
                <a:latin typeface="Arial"/>
                <a:ea typeface="+mj-lt"/>
                <a:cs typeface="Arial"/>
              </a:rPr>
              <a:t> </a:t>
            </a:r>
            <a:r>
              <a:rPr lang="en-US" b="0" dirty="0" err="1">
                <a:latin typeface="Arial"/>
                <a:ea typeface="+mj-lt"/>
                <a:cs typeface="Arial"/>
              </a:rPr>
              <a:t>lỗi</a:t>
            </a:r>
            <a:endParaRPr lang="en-US" dirty="0" err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C6D6-45CB-8F07-A92E-6EC3DED41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9486690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Trong </a:t>
            </a:r>
            <a:r>
              <a:rPr lang="en-US" dirty="0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nguồn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bao </a:t>
            </a:r>
            <a:r>
              <a:rPr lang="en-US" dirty="0" err="1">
                <a:latin typeface="Arial"/>
                <a:ea typeface="+mn-lt"/>
                <a:cs typeface="Arial"/>
              </a:rPr>
              <a:t>phủ</a:t>
            </a:r>
            <a:r>
              <a:rPr lang="en-US" dirty="0">
                <a:latin typeface="Arial"/>
                <a:ea typeface="+mn-lt"/>
                <a:cs typeface="Arial"/>
              </a:rPr>
              <a:t> C0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C1 </a:t>
            </a:r>
            <a:r>
              <a:rPr lang="en-US" dirty="0" err="1">
                <a:latin typeface="Arial"/>
                <a:ea typeface="+mn-lt"/>
                <a:cs typeface="Arial"/>
              </a:rPr>
              <a:t>vì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câu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lệnh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nhánh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kiện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được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. Tuy </a:t>
            </a:r>
            <a:r>
              <a:rPr lang="en-US" dirty="0" err="1">
                <a:latin typeface="Arial"/>
                <a:ea typeface="+mn-lt"/>
                <a:cs typeface="Arial"/>
              </a:rPr>
              <a:t>nhiên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vẫn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còn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một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lỗi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tiềm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ẩn</a:t>
            </a:r>
            <a:r>
              <a:rPr lang="en-US" dirty="0">
                <a:latin typeface="Arial"/>
                <a:ea typeface="+mn-lt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ea typeface="+mn-lt"/>
                <a:cs typeface="Arial"/>
              </a:rPr>
              <a:t>Nếu</a:t>
            </a:r>
            <a:r>
              <a:rPr lang="en-US" dirty="0">
                <a:latin typeface="Arial"/>
                <a:ea typeface="+mn-lt"/>
                <a:cs typeface="Arial"/>
              </a:rPr>
              <a:t> discount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100, </a:t>
            </a:r>
            <a:r>
              <a:rPr lang="en-US" dirty="0" err="1">
                <a:latin typeface="Arial"/>
                <a:ea typeface="+mn-lt"/>
                <a:cs typeface="Arial"/>
              </a:rPr>
              <a:t>kết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quả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về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100 </a:t>
            </a:r>
            <a:r>
              <a:rPr lang="en-US" dirty="0" err="1">
                <a:latin typeface="Arial"/>
                <a:ea typeface="+mn-lt"/>
                <a:cs typeface="Arial"/>
              </a:rPr>
              <a:t>thay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vì</a:t>
            </a:r>
            <a:r>
              <a:rPr lang="en-US" dirty="0">
                <a:latin typeface="Arial"/>
                <a:ea typeface="+mn-lt"/>
                <a:cs typeface="Arial"/>
              </a:rPr>
              <a:t> 0, </a:t>
            </a:r>
            <a:r>
              <a:rPr lang="en-US" dirty="0" err="1">
                <a:latin typeface="Arial"/>
                <a:ea typeface="+mn-lt"/>
                <a:cs typeface="Arial"/>
              </a:rPr>
              <a:t>vì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điều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kiện</a:t>
            </a:r>
            <a:r>
              <a:rPr lang="en-US" dirty="0">
                <a:latin typeface="Arial"/>
                <a:ea typeface="+mn-lt"/>
                <a:cs typeface="Arial"/>
              </a:rPr>
              <a:t> discount &lt; 100 </a:t>
            </a:r>
            <a:r>
              <a:rPr lang="en-US" dirty="0" err="1">
                <a:latin typeface="Arial"/>
                <a:ea typeface="+mn-lt"/>
                <a:cs typeface="Arial"/>
              </a:rPr>
              <a:t>không</a:t>
            </a:r>
            <a:r>
              <a:rPr lang="en-US" dirty="0">
                <a:latin typeface="Arial"/>
                <a:ea typeface="+mn-lt"/>
                <a:cs typeface="Arial"/>
              </a:rPr>
              <a:t> bao </a:t>
            </a:r>
            <a:r>
              <a:rPr lang="en-US" dirty="0" err="1">
                <a:latin typeface="Arial"/>
                <a:ea typeface="+mn-lt"/>
                <a:cs typeface="Arial"/>
              </a:rPr>
              <a:t>gồm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100.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4DC34-F172-8A3A-E01A-C7908DE5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latin typeface="Arial"/>
                <a:cs typeface="Arial"/>
              </a:rPr>
              <a:t>Normal case, abnormal case and boundary</a:t>
            </a:r>
          </a:p>
        </p:txBody>
      </p:sp>
      <p:pic>
        <p:nvPicPr>
          <p:cNvPr id="3" name="Picture 2" descr="Kiểm tra bằng bút chì cách ly trên nền trắng">
            <a:extLst>
              <a:ext uri="{FF2B5EF4-FFF2-40B4-BE49-F238E27FC236}">
                <a16:creationId xmlns:a16="http://schemas.microsoft.com/office/drawing/2014/main" id="{19872FC7-5BD2-87BF-73D3-7C504C3A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1B92E-F6AA-B4D2-AC87-355191FA6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030B-AFFA-AD29-A130-DDE06589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Normal case, abnormal case and boundary </a:t>
            </a:r>
            <a:r>
              <a:rPr lang="en-US" b="0" dirty="0" err="1">
                <a:latin typeface="Arial"/>
                <a:ea typeface="+mj-lt"/>
                <a:cs typeface="Arial"/>
              </a:rPr>
              <a:t>trong</a:t>
            </a:r>
            <a:r>
              <a:rPr lang="en-US" b="0" dirty="0">
                <a:latin typeface="Arial"/>
                <a:ea typeface="+mj-lt"/>
                <a:cs typeface="Arial"/>
              </a:rPr>
              <a:t> unit test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6A16-A9D1-A17F-67B7-8760559C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Trong unit test,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niệm</a:t>
            </a:r>
            <a:r>
              <a:rPr lang="en-US" dirty="0">
                <a:latin typeface="Arial"/>
                <a:ea typeface="+mn-lt"/>
                <a:cs typeface="Arial"/>
              </a:rPr>
              <a:t> normal case, abnormal case,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boundary case </a:t>
            </a:r>
            <a:r>
              <a:rPr lang="en-US" dirty="0" err="1">
                <a:latin typeface="Arial"/>
                <a:ea typeface="+mn-lt"/>
                <a:cs typeface="Arial"/>
              </a:rPr>
              <a:t>rất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quan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trọng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để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trong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mọi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huống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Các </a:t>
            </a:r>
            <a:r>
              <a:rPr lang="en-US" dirty="0" err="1">
                <a:latin typeface="Arial"/>
                <a:ea typeface="+mn-lt"/>
                <a:cs typeface="Arial"/>
              </a:rPr>
              <a:t>loại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này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giúp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đảm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bảo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rằng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hoạt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trong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mọi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huống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 err="1">
                <a:latin typeface="Arial"/>
                <a:ea typeface="+mn-lt"/>
                <a:cs typeface="Arial"/>
              </a:rPr>
              <a:t>từ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thông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đến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bất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giá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trị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biên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</a:p>
          <a:p>
            <a:r>
              <a:rPr lang="en-US" dirty="0" err="1">
                <a:latin typeface="Arial"/>
                <a:ea typeface="+mn-lt"/>
                <a:cs typeface="Arial"/>
              </a:rPr>
              <a:t>Dưới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giải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thích</a:t>
            </a:r>
            <a:r>
              <a:rPr lang="en-US" dirty="0">
                <a:latin typeface="Arial"/>
                <a:ea typeface="+mn-lt"/>
                <a:cs typeface="Arial"/>
              </a:rPr>
              <a:t> chi </a:t>
            </a:r>
            <a:r>
              <a:rPr lang="en-US" dirty="0" err="1">
                <a:latin typeface="Arial"/>
                <a:ea typeface="+mn-lt"/>
                <a:cs typeface="Arial"/>
              </a:rPr>
              <a:t>tiết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về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từng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khái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niệm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81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0C4F-1DA3-34AB-1A5F-8A6489AA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/>
                <a:ea typeface="+mj-lt"/>
                <a:cs typeface="Arial"/>
              </a:rPr>
              <a:t>Normal case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F138-A745-D620-EE82-8DE79362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Normal Case (Trường </a:t>
            </a:r>
            <a:r>
              <a:rPr lang="en-US" dirty="0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bình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 err="1">
                <a:latin typeface="Arial"/>
                <a:ea typeface="+mn-lt"/>
                <a:cs typeface="Arial"/>
              </a:rPr>
              <a:t>thường</a:t>
            </a:r>
            <a:r>
              <a:rPr lang="en-US" dirty="0">
                <a:latin typeface="Arial"/>
                <a:ea typeface="+mn-lt"/>
                <a:cs typeface="Arial"/>
              </a:rPr>
              <a:t>):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Arial"/>
                <a:ea typeface="+mn-lt"/>
                <a:cs typeface="Arial"/>
              </a:rPr>
              <a:t>Đây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trường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thử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mà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bạn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mong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đợi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mã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của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mình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sẽ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hoạt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đúng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như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dự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kiến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với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các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đầu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vào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hợp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lệ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và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phổ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biến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Arial"/>
                <a:ea typeface="+mn-lt"/>
                <a:cs typeface="Arial"/>
              </a:rPr>
              <a:t>Ví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dụ</a:t>
            </a:r>
            <a:r>
              <a:rPr lang="en-US" dirty="0">
                <a:latin typeface="Arial"/>
                <a:ea typeface="+mn-lt"/>
                <a:cs typeface="Arial"/>
              </a:rPr>
              <a:t>: </a:t>
            </a:r>
            <a:r>
              <a:rPr lang="en-US" err="1">
                <a:latin typeface="Arial"/>
                <a:ea typeface="+mn-lt"/>
                <a:cs typeface="Arial"/>
              </a:rPr>
              <a:t>Kiểm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tra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hàm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cộng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hai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số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nguyên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err="1">
                <a:latin typeface="Arial"/>
                <a:ea typeface="+mn-lt"/>
                <a:cs typeface="Arial"/>
              </a:rPr>
              <a:t>dương</a:t>
            </a:r>
            <a:r>
              <a:rPr lang="en-US" dirty="0">
                <a:latin typeface="Arial"/>
                <a:ea typeface="+mn-lt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22AFADFF-F7E0-7BA8-B814-601FD30C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87" y="4121606"/>
            <a:ext cx="7505699" cy="16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1011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2477</Words>
  <Application>Microsoft Office PowerPoint</Application>
  <PresentationFormat>Widescreen</PresentationFormat>
  <Paragraphs>176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 Nova</vt:lpstr>
      <vt:lpstr>Avenir Next</vt:lpstr>
      <vt:lpstr>Neue Haas Grotesk Text Pro</vt:lpstr>
      <vt:lpstr>Arial</vt:lpstr>
      <vt:lpstr>Calibri</vt:lpstr>
      <vt:lpstr>Century Gothic</vt:lpstr>
      <vt:lpstr>Courier New</vt:lpstr>
      <vt:lpstr>InterweaveVTI</vt:lpstr>
      <vt:lpstr>Normal/Abnormal/Boundary</vt:lpstr>
      <vt:lpstr>C0/C1 là gì?</vt:lpstr>
      <vt:lpstr>C0/C1 là gì?</vt:lpstr>
      <vt:lpstr>C0/C1 có đảm bảo chất lượng code không?</vt:lpstr>
      <vt:lpstr>Ví dụ trường hợp pass C0/C1 nhưng vẫn lỗi</vt:lpstr>
      <vt:lpstr>Ví dụ trường hợp pass C0/C1 nhưng vẫn lỗi</vt:lpstr>
      <vt:lpstr>Normal case, abnormal case and boundary</vt:lpstr>
      <vt:lpstr>Normal case, abnormal case and boundary trong unit test</vt:lpstr>
      <vt:lpstr>Normal case</vt:lpstr>
      <vt:lpstr>Abnormal case</vt:lpstr>
      <vt:lpstr>Boundary case</vt:lpstr>
      <vt:lpstr>Xác định các giá trị cho normal case, abnormal case, và boundary case</vt:lpstr>
      <vt:lpstr>Normal Case</vt:lpstr>
      <vt:lpstr>Abnormal Case</vt:lpstr>
      <vt:lpstr>Boundary Case</vt:lpstr>
      <vt:lpstr>Các bước cụ thể để xác định giá trị </vt:lpstr>
      <vt:lpstr>Các bước cụ thể để xác định giá trị</vt:lpstr>
      <vt:lpstr>Các giá trị điển hình</vt:lpstr>
      <vt:lpstr>Các giá trị điển hình </vt:lpstr>
      <vt:lpstr>Các giá trị điển hình </vt:lpstr>
      <vt:lpstr>Các giá trị điển hình </vt:lpstr>
      <vt:lpstr>Các giá trị điển hình </vt:lpstr>
      <vt:lpstr>Boundary Value Analysis</vt:lpstr>
      <vt:lpstr>Boundary Value Analysis</vt:lpstr>
      <vt:lpstr>Ví dụ cụ thể</vt:lpstr>
      <vt:lpstr>PowerPoint Presentation</vt:lpstr>
      <vt:lpstr>Đường giá trị</vt:lpstr>
      <vt:lpstr>Practice</vt:lpstr>
      <vt:lpstr>Homework</vt:lpstr>
      <vt:lpstr>Q&amp;A</vt:lpstr>
      <vt:lpstr>Bonus</vt:lpstr>
      <vt:lpstr>Selenium</vt:lpstr>
      <vt:lpstr>Selenium</vt:lpstr>
      <vt:lpstr>Các thành phần chính của Selenium</vt:lpstr>
      <vt:lpstr>Selenium và C#</vt:lpstr>
      <vt:lpstr>Sample code</vt:lpstr>
      <vt:lpstr>Demo</vt:lpstr>
      <vt:lpstr>Q&amp;A</vt:lpstr>
      <vt:lpstr>Thank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Normal/Abnormal/Boundary</dc:title>
  <dc:creator/>
  <cp:lastModifiedBy>Desktop</cp:lastModifiedBy>
  <cp:revision>390</cp:revision>
  <dcterms:created xsi:type="dcterms:W3CDTF">2025-02-04T08:23:21Z</dcterms:created>
  <dcterms:modified xsi:type="dcterms:W3CDTF">2025-02-04T10:45:45Z</dcterms:modified>
</cp:coreProperties>
</file>