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7" r:id="rId3"/>
    <p:sldId id="390" r:id="rId4"/>
    <p:sldId id="408" r:id="rId6"/>
    <p:sldId id="409" r:id="rId7"/>
    <p:sldId id="410" r:id="rId8"/>
    <p:sldId id="415" r:id="rId9"/>
    <p:sldId id="411" r:id="rId10"/>
    <p:sldId id="412" r:id="rId11"/>
    <p:sldId id="388" r:id="rId12"/>
    <p:sldId id="376" r:id="rId13"/>
  </p:sldIdLst>
  <p:sldSz cx="12190095" cy="6859270"/>
  <p:notesSz cx="6858000" cy="9144000"/>
  <p:embeddedFontLst>
    <p:embeddedFont>
      <p:font typeface="黑体" panose="02010609060101010101" pitchFamily="49" charset="-122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微软雅黑" panose="020B0503020204020204" pitchFamily="34" charset="-122"/>
      <p:regular r:id="rId22"/>
    </p:embeddedFont>
    <p:embeddedFont>
      <p:font typeface="Arial Unicode MS" panose="020B0604020202020204" pitchFamily="34" charset="-122"/>
      <p:regular r:id="rId23"/>
    </p:embeddedFont>
    <p:embeddedFont>
      <p:font typeface="Calibri Light" panose="020F0302020204030204" charset="0"/>
      <p:regular r:id="rId24"/>
      <p:italic r:id="rId25"/>
    </p:embeddedFont>
  </p:embeddedFont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36D9FA"/>
    <a:srgbClr val="FFFFFF"/>
    <a:srgbClr val="00AEEF"/>
    <a:srgbClr val="007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103" autoAdjust="0"/>
    <p:restoredTop sz="94579" autoAdjust="0"/>
  </p:normalViewPr>
  <p:slideViewPr>
    <p:cSldViewPr>
      <p:cViewPr varScale="1">
        <p:scale>
          <a:sx n="66" d="100"/>
          <a:sy n="66" d="100"/>
        </p:scale>
        <p:origin x="-1260" y="-114"/>
      </p:cViewPr>
      <p:guideLst>
        <p:guide orient="horz" pos="2106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font" Target="fonts/font9.fntdata"/><Relationship Id="rId24" Type="http://schemas.openxmlformats.org/officeDocument/2006/relationships/font" Target="fonts/font8.fntdata"/><Relationship Id="rId23" Type="http://schemas.openxmlformats.org/officeDocument/2006/relationships/font" Target="fonts/font7.fntdata"/><Relationship Id="rId22" Type="http://schemas.openxmlformats.org/officeDocument/2006/relationships/font" Target="fonts/font6.fntdata"/><Relationship Id="rId21" Type="http://schemas.openxmlformats.org/officeDocument/2006/relationships/font" Target="fonts/font5.fntdata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80319-5A5B-4EB9-AD60-149102EA10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4566" y="330273"/>
            <a:ext cx="871610" cy="294385"/>
          </a:xfrm>
          <a:prstGeom prst="rect">
            <a:avLst/>
          </a:prstGeom>
        </p:spPr>
      </p:pic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 userDrawn="1"/>
        </p:nvSpPr>
        <p:spPr>
          <a:xfrm>
            <a:off x="10461179" y="165868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rgbClr val="00AE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IT</a:t>
            </a:r>
            <a:r>
              <a:rPr lang="zh-CN" altLang="en-US" sz="1200" dirty="0" smtClean="0">
                <a:solidFill>
                  <a:srgbClr val="00AE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在线教育领导品牌</a:t>
            </a:r>
            <a:endParaRPr lang="zh-CN" altLang="en-US" sz="1200" dirty="0">
              <a:solidFill>
                <a:srgbClr val="00AEE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27"/>
          <p:cNvSpPr txBox="1"/>
          <p:nvPr userDrawn="1"/>
        </p:nvSpPr>
        <p:spPr>
          <a:xfrm>
            <a:off x="9551590" y="406038"/>
            <a:ext cx="2479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EDUCATION TO CREATE A BRIGHT FUTURE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4" y="365209"/>
            <a:ext cx="2628558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1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5" y="1710134"/>
            <a:ext cx="10514231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5" y="4590526"/>
            <a:ext cx="10514231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365210"/>
            <a:ext cx="10514231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2" y="1681552"/>
            <a:ext cx="5157116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2" y="2505655"/>
            <a:ext cx="5157116" cy="3685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400" y="1681552"/>
            <a:ext cx="5182513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400" y="2505655"/>
            <a:ext cx="5182513" cy="3685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457309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57"/>
            <a:ext cx="6171397" cy="48747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2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457309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57"/>
            <a:ext cx="6171397" cy="48747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2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4" y="365210"/>
            <a:ext cx="10514231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4" y="1826048"/>
            <a:ext cx="10514231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4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55"/>
          <p:cNvSpPr txBox="1">
            <a:spLocks noChangeArrowheads="1"/>
          </p:cNvSpPr>
          <p:nvPr/>
        </p:nvSpPr>
        <p:spPr bwMode="auto">
          <a:xfrm>
            <a:off x="3523438" y="5692656"/>
            <a:ext cx="58398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上海育创网络科技有限公司</a:t>
            </a:r>
            <a:endParaRPr lang="zh-CN" altLang="en-US" sz="3200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11901" y="4978554"/>
            <a:ext cx="1879726" cy="6348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062758" y="1761193"/>
            <a:ext cx="8970220" cy="874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Beego</a:t>
            </a:r>
            <a:r>
              <a:rPr lang="zh-CN" altLang="en-US" sz="4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框架简介</a:t>
            </a:r>
            <a:endParaRPr lang="zh-CN" altLang="en-US" sz="48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98167" y="3585800"/>
            <a:ext cx="6093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讲师：  俯瞰四维（北风网版权所有）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2566814" y="2061642"/>
            <a:ext cx="7488832" cy="2808312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-97480" y="1125537"/>
            <a:ext cx="6480718" cy="2281541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55"/>
          <p:cNvSpPr txBox="1">
            <a:spLocks noChangeArrowheads="1"/>
          </p:cNvSpPr>
          <p:nvPr/>
        </p:nvSpPr>
        <p:spPr bwMode="auto">
          <a:xfrm>
            <a:off x="2737620" y="2997111"/>
            <a:ext cx="7291360" cy="10156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altLang="zh-CN" sz="6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THANK YOU</a:t>
            </a:r>
            <a:endParaRPr lang="zh-CN" altLang="en-US" sz="6000" spc="3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9" name="TextBox 55"/>
          <p:cNvSpPr txBox="1">
            <a:spLocks noChangeArrowheads="1"/>
          </p:cNvSpPr>
          <p:nvPr/>
        </p:nvSpPr>
        <p:spPr bwMode="auto">
          <a:xfrm>
            <a:off x="4575843" y="4049833"/>
            <a:ext cx="3038737" cy="36941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上海育创网络科技有限公司</a:t>
            </a:r>
            <a:endParaRPr lang="zh-CN" altLang="en-US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31469" y="2196834"/>
            <a:ext cx="2455467" cy="8293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39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127764" y="3576001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32205" y="1626870"/>
            <a:ext cx="2540000" cy="41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beego 简介</a:t>
            </a:r>
            <a:endParaRPr lang="zh-CN" altLang="en-US" b="1"/>
          </a:p>
        </p:txBody>
      </p:sp>
      <p:sp>
        <p:nvSpPr>
          <p:cNvPr id="5" name="文本框 4"/>
          <p:cNvSpPr txBox="1"/>
          <p:nvPr/>
        </p:nvSpPr>
        <p:spPr>
          <a:xfrm>
            <a:off x="1633220" y="2129790"/>
            <a:ext cx="8507730" cy="137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beego 是一个快速开发 Go 应用的 HTTP 框架，他可以用来快速开发 API、Web 及后端服务等各种应用，是一个 RESTful 的框架，主要设计灵感来源于 tornado、sinatra 和 flask 这三个框架，但是结合了 Go 本身的一些特性（interface、struct 嵌入等）而设计的一个框架。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127764" y="3576001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32205" y="1626870"/>
            <a:ext cx="2540000" cy="41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beego 的架构</a:t>
            </a:r>
            <a:endParaRPr lang="zh-CN" altLang="en-US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540" y="2252345"/>
            <a:ext cx="5648960" cy="3825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127764" y="3576001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32205" y="1626870"/>
            <a:ext cx="2540000" cy="41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beego 的执行逻辑</a:t>
            </a:r>
            <a:endParaRPr lang="zh-CN" altLang="en-US" b="1"/>
          </a:p>
        </p:txBody>
      </p:sp>
      <p:pic>
        <p:nvPicPr>
          <p:cNvPr id="5" name="图片 4" descr="%X]MNLFRMXHLF[~467[%7_V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45" y="2556510"/>
            <a:ext cx="7588250" cy="3216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127764" y="3576001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32205" y="1626870"/>
            <a:ext cx="2540000" cy="41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beego 项目结构</a:t>
            </a:r>
            <a:endParaRPr lang="zh-CN" altLang="en-US" b="1"/>
          </a:p>
        </p:txBody>
      </p:sp>
      <p:pic>
        <p:nvPicPr>
          <p:cNvPr id="2" name="图片 1" descr="}Z[Q6XWZF)VB4_4WZ~~5~JV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0" y="2041525"/>
            <a:ext cx="3042920" cy="4239895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3790950" y="3357880"/>
            <a:ext cx="1007745" cy="431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257800" y="2550795"/>
            <a:ext cx="2540000" cy="20148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  <a:p>
            <a:r>
              <a:rPr lang="zh-CN" altLang="en-US"/>
              <a:t>M（models 目录）</a:t>
            </a:r>
            <a:endParaRPr lang="zh-CN" altLang="en-US"/>
          </a:p>
          <a:p>
            <a:r>
              <a:rPr lang="zh-CN" altLang="en-US"/>
              <a:t>V（views 目录）</a:t>
            </a:r>
            <a:endParaRPr lang="zh-CN" altLang="en-US"/>
          </a:p>
          <a:p>
            <a:r>
              <a:rPr lang="zh-CN" altLang="en-US"/>
              <a:t>C（controllers 目录）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main.go 是入口文件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127764" y="3576001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32205" y="1626870"/>
            <a:ext cx="2540000" cy="41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beego 安装</a:t>
            </a:r>
            <a:endParaRPr lang="zh-CN" altLang="en-US" b="1"/>
          </a:p>
        </p:txBody>
      </p:sp>
      <p:sp>
        <p:nvSpPr>
          <p:cNvPr id="5" name="文本框 4"/>
          <p:cNvSpPr txBox="1"/>
          <p:nvPr/>
        </p:nvSpPr>
        <p:spPr>
          <a:xfrm>
            <a:off x="1748155" y="2276475"/>
            <a:ext cx="6696075" cy="4146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go get github.com/astaxie/beego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127764" y="3576001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32205" y="1626870"/>
            <a:ext cx="2540000" cy="41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bee工具</a:t>
            </a:r>
            <a:endParaRPr lang="en-US" altLang="zh-CN" b="1"/>
          </a:p>
        </p:txBody>
      </p:sp>
      <p:sp>
        <p:nvSpPr>
          <p:cNvPr id="5" name="文本框 4"/>
          <p:cNvSpPr txBox="1"/>
          <p:nvPr/>
        </p:nvSpPr>
        <p:spPr>
          <a:xfrm>
            <a:off x="1417955" y="2148205"/>
            <a:ext cx="2540000" cy="41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new 命令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823720" y="2696210"/>
            <a:ext cx="6542405" cy="10547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new 命令是新建一个 Web 项目，我们在命令行下执行 bee new &lt;项目名&gt; 就可以创建一个新的项目。但是注意该命令必须在 $GOPATH/src 下执行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419225" y="3872230"/>
            <a:ext cx="2540000" cy="41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api 命令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823720" y="4286885"/>
            <a:ext cx="6303645" cy="10547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上面的 new 命令是用来新建 Web 项目，不过很多用户使用 beego 来开发 API 应用。所以这个 api 命令就是用来创建 API 应用的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936875" y="1626870"/>
            <a:ext cx="6696075" cy="4146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go get github.com/beego/bee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1670" y="2143910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51865" y="1631950"/>
            <a:ext cx="9667875" cy="1694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run 命令</a:t>
            </a:r>
            <a:endParaRPr lang="zh-CN" altLang="en-US" b="1"/>
          </a:p>
          <a:p>
            <a:endParaRPr lang="zh-CN" altLang="en-US"/>
          </a:p>
          <a:p>
            <a:r>
              <a:rPr lang="zh-CN" altLang="en-US"/>
              <a:t>我们在开发 Go 项目的时候最大的问题是经常需要自己手动去编译再运行，bee run 命令是监控 beego 的项目，通过 fsnotify监控文件系统。但是注意该命令必须在$GOPATH/src/appname下执行。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7695" y="2050565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165984" y="1858158"/>
            <a:ext cx="6022340" cy="41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下节课将介绍</a:t>
            </a:r>
            <a:r>
              <a:rPr lang="en-US" altLang="zh-CN" b="1" dirty="0" smtClean="0"/>
              <a:t>Beego</a:t>
            </a:r>
            <a:r>
              <a:rPr lang="zh-CN" altLang="en-US" b="1" dirty="0" smtClean="0"/>
              <a:t>框架的</a:t>
            </a:r>
            <a:r>
              <a:rPr lang="zh-CN" altLang="en-US" b="1" u="sng" dirty="0" smtClean="0">
                <a:solidFill>
                  <a:srgbClr val="FF0000"/>
                </a:solidFill>
              </a:rPr>
              <a:t>参数配置</a:t>
            </a:r>
            <a:r>
              <a:rPr lang="zh-CN" altLang="en-US" b="1" dirty="0" smtClean="0"/>
              <a:t>与</a:t>
            </a:r>
            <a:r>
              <a:rPr lang="zh-CN" altLang="en-US" b="1" u="sng" dirty="0" smtClean="0">
                <a:solidFill>
                  <a:srgbClr val="FF0000"/>
                </a:solidFill>
              </a:rPr>
              <a:t>路由设置</a:t>
            </a:r>
            <a:r>
              <a:rPr lang="en-US" altLang="zh-CN" b="1" dirty="0" smtClean="0"/>
              <a:t>…..</a:t>
            </a:r>
            <a:endParaRPr lang="zh-CN" altLang="en-US" b="1" dirty="0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allAtOnce"/>
      <p:bldP spid="20" grpId="1" build="allAtOnce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740</Words>
  <Application>WPS 演示</Application>
  <PresentationFormat>自定义</PresentationFormat>
  <Paragraphs>70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PPT模板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linglong</cp:lastModifiedBy>
  <cp:revision>262</cp:revision>
  <dcterms:created xsi:type="dcterms:W3CDTF">2015-04-21T08:21:00Z</dcterms:created>
  <dcterms:modified xsi:type="dcterms:W3CDTF">2016-12-26T13:31:57Z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