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47" r:id="rId4"/>
    <p:sldId id="457" r:id="rId6"/>
    <p:sldId id="458" r:id="rId7"/>
    <p:sldId id="460" r:id="rId8"/>
    <p:sldId id="459" r:id="rId9"/>
    <p:sldId id="461" r:id="rId10"/>
    <p:sldId id="465" r:id="rId11"/>
    <p:sldId id="467" r:id="rId12"/>
    <p:sldId id="466" r:id="rId13"/>
    <p:sldId id="468" r:id="rId14"/>
    <p:sldId id="469" r:id="rId15"/>
    <p:sldId id="470" r:id="rId16"/>
    <p:sldId id="471" r:id="rId17"/>
    <p:sldId id="472" r:id="rId18"/>
    <p:sldId id="388" r:id="rId19"/>
    <p:sldId id="376" r:id="rId20"/>
  </p:sldIdLst>
  <p:sldSz cx="12190095" cy="6859270"/>
  <p:notesSz cx="6858000" cy="9144000"/>
  <p:embeddedFontLst>
    <p:embeddedFont>
      <p:font typeface="黑体" panose="02010609060101010101" pitchFamily="49" charset="-122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微软雅黑" panose="020B0503020204020204" pitchFamily="34" charset="-122"/>
      <p:regular r:id="rId29"/>
    </p:embeddedFont>
    <p:embeddedFont>
      <p:font typeface="Arial Unicode MS" panose="020B0604020202020204" pitchFamily="34" charset="-122"/>
      <p:regular r:id="rId30"/>
    </p:embeddedFont>
    <p:embeddedFont>
      <p:font typeface="Calibri Light" panose="020F0302020204030204" charset="0"/>
      <p:regular r:id="rId31"/>
      <p:italic r:id="rId32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31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font" Target="fonts/font9.fntdata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18715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Beego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框架之</a:t>
            </a:r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en-US" altLang="zh-CN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1450" y="1576070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SQL 事务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65" y="2214880"/>
            <a:ext cx="3964305" cy="247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1450" y="1576070"/>
            <a:ext cx="25400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调试查询日志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540" y="2233930"/>
            <a:ext cx="3239770" cy="1062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1450" y="1576070"/>
            <a:ext cx="25400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构造查询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09725" y="2096135"/>
            <a:ext cx="6713220" cy="734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QueryBuilder 提供了一个简便，流畅的SQL查询构造器。在不影响代码可读性的前提下用来快速的建立SQL语句。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480185"/>
            <a:ext cx="4620895" cy="4577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7890" y="1703705"/>
            <a:ext cx="8908415" cy="4573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type QueryBuilder interface {</a:t>
            </a:r>
            <a:endParaRPr lang="zh-CN" altLang="en-US" sz="1400"/>
          </a:p>
          <a:p>
            <a:pPr lvl="1"/>
            <a:r>
              <a:rPr lang="zh-CN" altLang="en-US" sz="1400"/>
              <a:t>    Select(fields ...string) QueryBuilder</a:t>
            </a:r>
            <a:endParaRPr lang="zh-CN" altLang="en-US" sz="1400"/>
          </a:p>
          <a:p>
            <a:pPr lvl="1"/>
            <a:r>
              <a:rPr lang="zh-CN" altLang="en-US" sz="1400"/>
              <a:t>    From(tables ...string) QueryBuilder</a:t>
            </a:r>
            <a:endParaRPr lang="zh-CN" altLang="en-US" sz="1400"/>
          </a:p>
          <a:p>
            <a:pPr lvl="1"/>
            <a:r>
              <a:rPr lang="zh-CN" altLang="en-US" sz="1400"/>
              <a:t>    InnerJoin(table string) QueryBuilder</a:t>
            </a:r>
            <a:endParaRPr lang="zh-CN" altLang="en-US" sz="1400"/>
          </a:p>
          <a:p>
            <a:pPr lvl="1"/>
            <a:r>
              <a:rPr lang="zh-CN" altLang="en-US" sz="1400"/>
              <a:t>    LeftJoin(table string) QueryBuilder</a:t>
            </a:r>
            <a:endParaRPr lang="zh-CN" altLang="en-US" sz="1400"/>
          </a:p>
          <a:p>
            <a:pPr lvl="1"/>
            <a:r>
              <a:rPr lang="zh-CN" altLang="en-US" sz="1400"/>
              <a:t>    RightJoin(table string) QueryBuilder</a:t>
            </a:r>
            <a:endParaRPr lang="zh-CN" altLang="en-US" sz="1400"/>
          </a:p>
          <a:p>
            <a:pPr lvl="1"/>
            <a:r>
              <a:rPr lang="zh-CN" altLang="en-US" sz="1400"/>
              <a:t>    On(cond string) QueryBuilder</a:t>
            </a:r>
            <a:endParaRPr lang="zh-CN" altLang="en-US" sz="1400"/>
          </a:p>
          <a:p>
            <a:pPr lvl="1"/>
            <a:r>
              <a:rPr lang="zh-CN" altLang="en-US" sz="1400"/>
              <a:t>    Where(cond string) QueryBuilder</a:t>
            </a:r>
            <a:endParaRPr lang="zh-CN" altLang="en-US" sz="1400"/>
          </a:p>
          <a:p>
            <a:pPr lvl="1"/>
            <a:r>
              <a:rPr lang="zh-CN" altLang="en-US" sz="1400"/>
              <a:t>    And(cond string) QueryBuilder</a:t>
            </a:r>
            <a:endParaRPr lang="zh-CN" altLang="en-US" sz="1400"/>
          </a:p>
          <a:p>
            <a:pPr lvl="1"/>
            <a:r>
              <a:rPr lang="zh-CN" altLang="en-US" sz="1400"/>
              <a:t>    Or(cond string) QueryBuilder</a:t>
            </a:r>
            <a:endParaRPr lang="zh-CN" altLang="en-US" sz="1400"/>
          </a:p>
          <a:p>
            <a:pPr lvl="1"/>
            <a:r>
              <a:rPr lang="zh-CN" altLang="en-US" sz="1400"/>
              <a:t>    In(vals ...string) QueryBuilder</a:t>
            </a:r>
            <a:endParaRPr lang="zh-CN" altLang="en-US" sz="1400"/>
          </a:p>
          <a:p>
            <a:pPr lvl="1"/>
            <a:r>
              <a:rPr lang="zh-CN" altLang="en-US" sz="1400"/>
              <a:t>    OrderBy(fields ...string) QueryBuilder</a:t>
            </a:r>
            <a:endParaRPr lang="zh-CN" altLang="en-US" sz="1400"/>
          </a:p>
          <a:p>
            <a:pPr lvl="1"/>
            <a:r>
              <a:rPr lang="zh-CN" altLang="en-US" sz="1400"/>
              <a:t>    Asc() QueryBuilder</a:t>
            </a:r>
            <a:endParaRPr lang="zh-CN" altLang="en-US" sz="1400"/>
          </a:p>
          <a:p>
            <a:pPr lvl="1"/>
            <a:r>
              <a:rPr lang="zh-CN" altLang="en-US" sz="1400"/>
              <a:t>    Desc() QueryBuilder</a:t>
            </a:r>
            <a:endParaRPr lang="zh-CN" altLang="en-US" sz="1400"/>
          </a:p>
          <a:p>
            <a:pPr lvl="1"/>
            <a:r>
              <a:rPr lang="zh-CN" altLang="en-US" sz="1400"/>
              <a:t>    Limit(limit int) QueryBuilder</a:t>
            </a:r>
            <a:endParaRPr lang="zh-CN" altLang="en-US" sz="1400"/>
          </a:p>
          <a:p>
            <a:pPr lvl="1"/>
            <a:r>
              <a:rPr lang="zh-CN" altLang="en-US" sz="1400"/>
              <a:t>    Offset(offset int) QueryBuilder</a:t>
            </a:r>
            <a:endParaRPr lang="zh-CN" altLang="en-US" sz="1400"/>
          </a:p>
          <a:p>
            <a:pPr lvl="1"/>
            <a:r>
              <a:rPr lang="zh-CN" altLang="en-US" sz="1400"/>
              <a:t>    GroupBy(fields ...string) QueryBuilder</a:t>
            </a:r>
            <a:endParaRPr lang="zh-CN" altLang="en-US" sz="1400"/>
          </a:p>
          <a:p>
            <a:pPr lvl="1"/>
            <a:r>
              <a:rPr lang="zh-CN" altLang="en-US" sz="1400"/>
              <a:t>    Having(cond string) QueryBuilder</a:t>
            </a:r>
            <a:endParaRPr lang="zh-CN" altLang="en-US" sz="1400"/>
          </a:p>
          <a:p>
            <a:pPr lvl="1"/>
            <a:r>
              <a:rPr lang="zh-CN" altLang="en-US" sz="1400"/>
              <a:t>    Subquery(sub string, alias string) string</a:t>
            </a:r>
            <a:endParaRPr lang="zh-CN" altLang="en-US" sz="1400"/>
          </a:p>
          <a:p>
            <a:pPr lvl="1"/>
            <a:r>
              <a:rPr lang="zh-CN" altLang="en-US" sz="1400"/>
              <a:t>    String() string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7890" y="1703705"/>
            <a:ext cx="89084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413321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下节课将介绍</a:t>
            </a:r>
            <a:r>
              <a:rPr lang="en-US" altLang="zh-CN" b="1" dirty="0" smtClean="0"/>
              <a:t>Beego</a:t>
            </a:r>
            <a:r>
              <a:rPr lang="zh-CN" altLang="en-US" b="1" dirty="0" smtClean="0"/>
              <a:t>框架的</a:t>
            </a:r>
            <a:r>
              <a:rPr lang="en-US" altLang="zh-CN" b="1" dirty="0" smtClean="0"/>
              <a:t>view…..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6820" y="1642745"/>
            <a:ext cx="926338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模型（Models）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967865" y="2168525"/>
            <a:ext cx="8320405" cy="734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beego ORM 是一个强大的 Go 语言 ORM 框架。她的灵感主要来自 Django ORM 和 SQLAlchemy。</a:t>
            </a:r>
            <a:endParaRPr lang="zh-CN" altLang="en-US"/>
          </a:p>
        </p:txBody>
      </p:sp>
      <p:pic>
        <p:nvPicPr>
          <p:cNvPr id="6" name="图片 5" descr="H)5PBV@L1MQQZ{Z39AL@[S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95" y="3434080"/>
            <a:ext cx="4676140" cy="172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6820" y="1642745"/>
            <a:ext cx="926338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模型（Models）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248535"/>
            <a:ext cx="4714240" cy="3615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5755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6820" y="1642745"/>
            <a:ext cx="926338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安装 ORM：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057400"/>
            <a:ext cx="4691380" cy="586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5755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pic>
        <p:nvPicPr>
          <p:cNvPr id="7" name="图片 6" descr="R4YC1WX(Q)603JMJMYH0K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5" y="1591310"/>
            <a:ext cx="4723765" cy="4952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5755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6820" y="1642745"/>
            <a:ext cx="926338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数据库的设置：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1899285" y="2193290"/>
            <a:ext cx="520636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将你需要使用的 driver 加入 import 中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275" y="2806700"/>
            <a:ext cx="4113530" cy="1671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41805" y="1848485"/>
            <a:ext cx="9446260" cy="734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orm.RegisterDataBase("default", "mysql", "root:root@/my_db?charset=utf8", 30)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58315" y="2837815"/>
            <a:ext cx="530161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orm.RegisterModel(new(User))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7890" y="1329055"/>
            <a:ext cx="6976745" cy="4255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o := orm.NewOrm()</a:t>
            </a:r>
            <a:endParaRPr lang="zh-CN" altLang="en-US"/>
          </a:p>
          <a:p>
            <a:r>
              <a:rPr lang="zh-CN" altLang="en-US"/>
              <a:t>    user := User{Name: "slene"}</a:t>
            </a:r>
            <a:endParaRPr lang="zh-CN" altLang="en-US"/>
          </a:p>
          <a:p>
            <a:r>
              <a:rPr lang="zh-CN" altLang="en-US"/>
              <a:t>    // insert</a:t>
            </a:r>
            <a:endParaRPr lang="zh-CN" altLang="en-US"/>
          </a:p>
          <a:p>
            <a:r>
              <a:rPr lang="zh-CN" altLang="en-US"/>
              <a:t>    id, err := o.Insert(&amp;user)</a:t>
            </a:r>
            <a:endParaRPr lang="zh-CN" altLang="en-US"/>
          </a:p>
          <a:p>
            <a:r>
              <a:rPr lang="zh-CN" altLang="en-US"/>
              <a:t>    // update</a:t>
            </a:r>
            <a:endParaRPr lang="zh-CN" altLang="en-US"/>
          </a:p>
          <a:p>
            <a:r>
              <a:rPr lang="zh-CN" altLang="en-US"/>
              <a:t>    user.Name = "astaxie"</a:t>
            </a:r>
            <a:endParaRPr lang="zh-CN" altLang="en-US"/>
          </a:p>
          <a:p>
            <a:r>
              <a:rPr lang="zh-CN" altLang="en-US"/>
              <a:t>    num, err := o.Update(&amp;user)</a:t>
            </a:r>
            <a:endParaRPr lang="zh-CN" altLang="en-US"/>
          </a:p>
          <a:p>
            <a:r>
              <a:rPr lang="zh-CN" altLang="en-US"/>
              <a:t>    // read one</a:t>
            </a:r>
            <a:endParaRPr lang="zh-CN" altLang="en-US"/>
          </a:p>
          <a:p>
            <a:r>
              <a:rPr lang="zh-CN" altLang="en-US"/>
              <a:t>    u := User{Id: user.Id}</a:t>
            </a:r>
            <a:endParaRPr lang="zh-CN" altLang="en-US"/>
          </a:p>
          <a:p>
            <a:r>
              <a:rPr lang="zh-CN" altLang="en-US"/>
              <a:t>    err = o.Read(&amp;u)</a:t>
            </a:r>
            <a:endParaRPr lang="zh-CN" altLang="en-US"/>
          </a:p>
          <a:p>
            <a:r>
              <a:rPr lang="zh-CN" altLang="en-US"/>
              <a:t>    // delete</a:t>
            </a:r>
            <a:endParaRPr lang="zh-CN" altLang="en-US"/>
          </a:p>
          <a:p>
            <a:r>
              <a:rPr lang="zh-CN" altLang="en-US"/>
              <a:t>    num, err = o.Delete(&amp;u)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57800" y="2241550"/>
            <a:ext cx="5342890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AuthUser -&gt; auth_user</a:t>
            </a:r>
            <a:endParaRPr lang="zh-CN" altLang="en-US"/>
          </a:p>
          <a:p>
            <a:r>
              <a:rPr lang="zh-CN" altLang="en-US"/>
              <a:t>Auth_User -&gt; auth__user</a:t>
            </a:r>
            <a:endParaRPr lang="zh-CN" altLang="en-US"/>
          </a:p>
          <a:p>
            <a:r>
              <a:rPr lang="zh-CN" altLang="en-US"/>
              <a:t>DB_AuthUser -&gt; d_b__auth_user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1450" y="1576070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SQL 直接查询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35" y="2105025"/>
            <a:ext cx="5477510" cy="1467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1617</Words>
  <Application>WPS 演示</Application>
  <PresentationFormat>自定义</PresentationFormat>
  <Paragraphs>156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415</cp:revision>
  <dcterms:created xsi:type="dcterms:W3CDTF">2015-04-21T08:21:00Z</dcterms:created>
  <dcterms:modified xsi:type="dcterms:W3CDTF">2016-12-28T06:47:39Z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