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3"/>
    <p:sldId id="447" r:id="rId4"/>
    <p:sldId id="452" r:id="rId6"/>
    <p:sldId id="453" r:id="rId7"/>
    <p:sldId id="454" r:id="rId8"/>
    <p:sldId id="457" r:id="rId9"/>
    <p:sldId id="458" r:id="rId10"/>
    <p:sldId id="459" r:id="rId11"/>
    <p:sldId id="460" r:id="rId12"/>
    <p:sldId id="461" r:id="rId13"/>
    <p:sldId id="463" r:id="rId14"/>
    <p:sldId id="462" r:id="rId15"/>
    <p:sldId id="388" r:id="rId16"/>
    <p:sldId id="376" r:id="rId17"/>
  </p:sldIdLst>
  <p:sldSz cx="12190095" cy="6859270"/>
  <p:notesSz cx="6858000" cy="9144000"/>
  <p:embeddedFontLst>
    <p:embeddedFont>
      <p:font typeface="黑体" panose="02010609060101010101" pitchFamily="49" charset="-122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微软雅黑" panose="020B0503020204020204" pitchFamily="34" charset="-122"/>
      <p:regular r:id="rId26"/>
    </p:embeddedFont>
    <p:embeddedFont>
      <p:font typeface="Arial Unicode MS" panose="020B0604020202020204" pitchFamily="34" charset="-122"/>
      <p:regular r:id="rId27"/>
    </p:embeddedFont>
    <p:embeddedFont>
      <p:font typeface="Calibri Light" panose="020F0302020204030204" charset="0"/>
      <p:regular r:id="rId28"/>
      <p:italic r:id="rId29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6D9FA"/>
    <a:srgbClr val="FFFFFF"/>
    <a:srgbClr val="00AEE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103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260" y="-114"/>
      </p:cViewPr>
      <p:guideLst>
        <p:guide orient="horz" pos="2131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font" Target="fonts/font9.fntdata"/><Relationship Id="rId28" Type="http://schemas.openxmlformats.org/officeDocument/2006/relationships/font" Target="fonts/font8.fntdata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566" y="330273"/>
            <a:ext cx="871610" cy="294385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1179" y="16586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在线教育领导品牌</a:t>
            </a:r>
            <a:endParaRPr lang="zh-CN" altLang="en-US" sz="1200" dirty="0">
              <a:solidFill>
                <a:srgbClr val="00AEE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1590" y="406038"/>
            <a:ext cx="2479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5" y="1710134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5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365210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2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2" y="2505655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3523438" y="5692656"/>
            <a:ext cx="58398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32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1901" y="4978554"/>
            <a:ext cx="1879726" cy="6348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62758" y="1187153"/>
            <a:ext cx="8970220" cy="160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Beego</a:t>
            </a:r>
            <a:r>
              <a:rPr lang="zh-CN" alt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框架之</a:t>
            </a:r>
            <a:endParaRPr lang="zh-CN" altLang="en-US" sz="4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zh-CN" alt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httplib</a:t>
            </a:r>
            <a:r>
              <a:rPr lang="zh-CN" alt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endParaRPr lang="en-US" altLang="zh-CN" sz="4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167" y="3585800"/>
            <a:ext cx="6093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讲师：  俯瞰四维（北风网版权所有）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50500" y="1882925"/>
            <a:ext cx="7848872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Input 对象</a:t>
            </a: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26820" y="1642745"/>
            <a:ext cx="9263380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context</a:t>
            </a:r>
            <a:r>
              <a:rPr lang="zh-CN" altLang="en-US" b="1"/>
              <a:t>：</a:t>
            </a:r>
            <a:endParaRPr lang="zh-CN" altLang="en-US" b="1"/>
          </a:p>
        </p:txBody>
      </p:sp>
      <p:pic>
        <p:nvPicPr>
          <p:cNvPr id="5" name="图片 4" descr="3V$)7M)HEFR7FP(PBTS6@0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025" y="2379345"/>
            <a:ext cx="4462145" cy="1413510"/>
          </a:xfrm>
          <a:prstGeom prst="rect">
            <a:avLst/>
          </a:prstGeom>
        </p:spPr>
      </p:pic>
      <p:pic>
        <p:nvPicPr>
          <p:cNvPr id="7" name="图片 6" descr="W}8R321YZG(CD3_ZUK%38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025" y="3792855"/>
            <a:ext cx="5581015" cy="2742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50500" y="1882925"/>
            <a:ext cx="7848872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Input 对象</a:t>
            </a: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26820" y="1642745"/>
            <a:ext cx="9263380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context</a:t>
            </a:r>
            <a:r>
              <a:rPr lang="zh-CN" altLang="en-US" b="1"/>
              <a:t>：</a:t>
            </a:r>
            <a:endParaRPr lang="zh-CN" altLang="en-US" b="1"/>
          </a:p>
        </p:txBody>
      </p:sp>
      <p:pic>
        <p:nvPicPr>
          <p:cNvPr id="6" name="图片 5" descr="C}M@16[RO%M4LXE1W94Q7Z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2772410"/>
            <a:ext cx="6031865" cy="151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08565" y="1776245"/>
            <a:ext cx="7848872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Output 对象</a:t>
            </a: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26820" y="1642745"/>
            <a:ext cx="9263380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context</a:t>
            </a:r>
            <a:r>
              <a:rPr lang="zh-CN" altLang="en-US" b="1"/>
              <a:t>：</a:t>
            </a:r>
            <a:endParaRPr lang="zh-CN" altLang="en-US" b="1"/>
          </a:p>
        </p:txBody>
      </p:sp>
      <p:pic>
        <p:nvPicPr>
          <p:cNvPr id="5" name="图片 4" descr="CS({KVW9K()SPYW_TVV5Z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50" y="2599055"/>
            <a:ext cx="5390515" cy="2499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7695" y="2096285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65984" y="1858158"/>
            <a:ext cx="4950460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下节课将利用</a:t>
            </a:r>
            <a:r>
              <a:rPr lang="en-US" altLang="zh-CN" b="1" dirty="0" smtClean="0"/>
              <a:t>Beego</a:t>
            </a:r>
            <a:r>
              <a:rPr lang="zh-CN" altLang="en-US" b="1" dirty="0" smtClean="0"/>
              <a:t>框架开发爬虫项目</a:t>
            </a:r>
            <a:r>
              <a:rPr lang="en-US" altLang="zh-CN" b="1" dirty="0" smtClean="0"/>
              <a:t>…..</a:t>
            </a:r>
            <a:endParaRPr lang="zh-CN" altLang="en-US" b="1" dirty="0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0" grpId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4575843" y="4049833"/>
            <a:ext cx="3038737" cy="3694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1469" y="2196834"/>
            <a:ext cx="2455467" cy="829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7695" y="2096285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26820" y="1642745"/>
            <a:ext cx="926338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配置文件解析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1967865" y="2168525"/>
            <a:ext cx="6964045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go get github.com/astaxie/beego/config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7695" y="2096285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26820" y="1642745"/>
            <a:ext cx="926338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首先初始化一个解析器对象</a:t>
            </a:r>
            <a:endParaRPr lang="zh-CN" altLang="en-US" b="1"/>
          </a:p>
        </p:txBody>
      </p:sp>
      <p:pic>
        <p:nvPicPr>
          <p:cNvPr id="6" name="图片 5" descr="WD(OUZI[AWFCG1@DK_9]F(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870" y="2348865"/>
            <a:ext cx="5913120" cy="1415415"/>
          </a:xfrm>
          <a:prstGeom prst="rect">
            <a:avLst/>
          </a:prstGeom>
        </p:spPr>
      </p:pic>
      <p:pic>
        <p:nvPicPr>
          <p:cNvPr id="7" name="图片 6" descr="OXF0V03])DGTO6I9_P0%0J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870" y="4286885"/>
            <a:ext cx="2809875" cy="426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7695" y="2096285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26820" y="1642745"/>
            <a:ext cx="926338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解析器对象支持的函数有如下：</a:t>
            </a:r>
            <a:endParaRPr lang="zh-CN" altLang="en-US" b="1"/>
          </a:p>
        </p:txBody>
      </p:sp>
      <p:pic>
        <p:nvPicPr>
          <p:cNvPr id="5" name="图片 4" descr="I3@(E$37V~WJZ4106PUXHM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670" y="2266315"/>
            <a:ext cx="3446780" cy="2752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7695" y="2096285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26820" y="1642745"/>
            <a:ext cx="926338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解析器对象支持的函数有如下：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897890" y="2054225"/>
            <a:ext cx="9305290" cy="36150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/>
              <a:t>            ini 配置文件支持 section 操作，key通过 section::key 的方式获取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例如下面这样的配置文件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[demo]</a:t>
            </a:r>
            <a:endParaRPr lang="zh-CN" altLang="en-US"/>
          </a:p>
          <a:p>
            <a:r>
              <a:rPr lang="zh-CN" altLang="en-US"/>
              <a:t>            key1 = "asta"</a:t>
            </a:r>
            <a:endParaRPr lang="zh-CN" altLang="en-US"/>
          </a:p>
          <a:p>
            <a:r>
              <a:rPr lang="zh-CN" altLang="en-US"/>
              <a:t>            key2 = "xie"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那么可以通过 iniconf.String("demo::key2") 获取值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7695" y="2096285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26820" y="1642745"/>
            <a:ext cx="9263380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httplib</a:t>
            </a:r>
            <a:r>
              <a:rPr lang="zh-CN" altLang="en-US" b="1"/>
              <a:t>：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1478915" y="2096135"/>
            <a:ext cx="8528050" cy="734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httplib 库主要用来模拟客户端发送 HTTP 请求，类似于 Curl 工具，支持 JQuery 类似的链式操作。使用起来相当的方便；通过如下方式进行安装：</a:t>
            </a:r>
            <a:endParaRPr lang="zh-CN" altLang="en-US"/>
          </a:p>
        </p:txBody>
      </p:sp>
      <p:pic>
        <p:nvPicPr>
          <p:cNvPr id="7" name="图片 6" descr="}67U0JJF[VBUCBF]XLZ@7}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470" y="3296285"/>
            <a:ext cx="5960110" cy="559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7695" y="2096285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26820" y="1642745"/>
            <a:ext cx="9263380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httplib</a:t>
            </a:r>
            <a:r>
              <a:rPr lang="zh-CN" altLang="en-US" b="1"/>
              <a:t>：</a:t>
            </a:r>
            <a:endParaRPr lang="zh-CN" altLang="en-US" b="1"/>
          </a:p>
        </p:txBody>
      </p:sp>
      <p:pic>
        <p:nvPicPr>
          <p:cNvPr id="6" name="图片 5" descr="2YYGWSLK5}CMO(}WG_QXLS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070" y="2037080"/>
            <a:ext cx="5178425" cy="4364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7695" y="2096285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26820" y="1642745"/>
            <a:ext cx="9263380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httplib</a:t>
            </a:r>
            <a:r>
              <a:rPr lang="zh-CN" altLang="en-US" b="1"/>
              <a:t>：</a:t>
            </a:r>
            <a:endParaRPr lang="zh-CN" altLang="en-US" b="1"/>
          </a:p>
        </p:txBody>
      </p:sp>
      <p:pic>
        <p:nvPicPr>
          <p:cNvPr id="5" name="图片 4" descr="OC`0R65)9QUKCB~(WZPJ~3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225" y="2271395"/>
            <a:ext cx="3891915" cy="2163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7695" y="2096285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26820" y="1642745"/>
            <a:ext cx="9263380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context</a:t>
            </a:r>
            <a:r>
              <a:rPr lang="zh-CN" altLang="en-US" b="1"/>
              <a:t>：</a:t>
            </a:r>
            <a:endParaRPr lang="zh-CN" altLang="en-US" b="1"/>
          </a:p>
        </p:txBody>
      </p:sp>
      <p:pic>
        <p:nvPicPr>
          <p:cNvPr id="6" name="图片 5" descr="K`6LB6%V3DJD@ED1A_G7DI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185" y="2058035"/>
            <a:ext cx="4628515" cy="2548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659</Words>
  <Application>WPS 演示</Application>
  <PresentationFormat>自定义</PresentationFormat>
  <Paragraphs>107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linglong</cp:lastModifiedBy>
  <cp:revision>382</cp:revision>
  <dcterms:created xsi:type="dcterms:W3CDTF">2015-04-21T08:21:00Z</dcterms:created>
  <dcterms:modified xsi:type="dcterms:W3CDTF">2016-12-28T08:50:18Z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