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9" r:id="rId4"/>
    <p:sldId id="260" r:id="rId5"/>
    <p:sldId id="273" r:id="rId6"/>
    <p:sldId id="266" r:id="rId7"/>
    <p:sldId id="283" r:id="rId8"/>
    <p:sldId id="274" r:id="rId9"/>
    <p:sldId id="275" r:id="rId10"/>
    <p:sldId id="265" r:id="rId11"/>
    <p:sldId id="276" r:id="rId12"/>
    <p:sldId id="277" r:id="rId13"/>
    <p:sldId id="278" r:id="rId14"/>
    <p:sldId id="279" r:id="rId15"/>
    <p:sldId id="282" r:id="rId16"/>
    <p:sldId id="280" r:id="rId17"/>
    <p:sldId id="284" r:id="rId18"/>
    <p:sldId id="281" r:id="rId19"/>
    <p:sldId id="261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264B"/>
    <a:srgbClr val="CFD9FB"/>
    <a:srgbClr val="A2604E"/>
    <a:srgbClr val="006699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1" autoAdjust="0"/>
    <p:restoredTop sz="85651" autoAdjust="0"/>
  </p:normalViewPr>
  <p:slideViewPr>
    <p:cSldViewPr snapToGrid="0">
      <p:cViewPr varScale="1">
        <p:scale>
          <a:sx n="125" d="100"/>
          <a:sy n="125" d="100"/>
        </p:scale>
        <p:origin x="984" y="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고딕" panose="020D0604000000000000" pitchFamily="50" charset="-127"/>
        <a:ea typeface="나눔고딕" panose="020D0604000000000000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1B </a:t>
            </a:r>
            <a:r>
              <a:rPr lang="ko-KR" altLang="en-US" dirty="0"/>
              <a:t>모델의 경우에는 </a:t>
            </a:r>
            <a:r>
              <a:rPr lang="ko-KR" altLang="en-US" dirty="0" err="1"/>
              <a:t>멀티모달</a:t>
            </a:r>
            <a:r>
              <a:rPr lang="ko-KR" altLang="en-US" dirty="0"/>
              <a:t> 지원</a:t>
            </a:r>
            <a:r>
              <a:rPr lang="en-US" altLang="ko-KR" dirty="0"/>
              <a:t>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079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E467AF12-F3EB-9F82-CA12-AB0626DC1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43D438E1-3FF2-2706-8733-0A9CBFD7DC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A244F17D-24B7-6B3F-2C7C-279CDFD865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5778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0CDC8FC5-AA56-C40E-E21B-F430CE3D5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A449B700-1D82-EADF-DC66-E530DBF927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B31A54A8-BC1E-FB8A-22D9-54F20FEB6D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0841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18174AE6-A42C-F625-C50A-0C6352123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9F08A498-2DEA-65C3-4C6F-6903F50232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0DD17970-B1E0-61FE-05BB-029707E9C7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5350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9244E950-923D-BC72-C52A-F742E7244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056F2DD0-45DC-1514-162E-460414730D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6969C6AB-18CF-3BA9-16F9-F29A8128B6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5121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B24BE6B0-C7C5-F8B2-B7AC-FD05EC2ED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53FA8D5F-912F-2775-4D8A-E592EC080D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4BC2E5F9-33DE-090D-ED67-1D6C06EE50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699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96FF4028-3555-039B-F651-80DC25B72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52CFFE72-E8D9-D822-CB8A-0D21305A32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C1107C0A-8FB3-1D98-FCC1-920A6BB8DB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FKGL</a:t>
            </a:r>
            <a:r>
              <a:rPr lang="ko-KR" altLang="en-US" dirty="0"/>
              <a:t>은 미국 학년을 기준으로 문장이 읽기 쉬운 정도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SARI </a:t>
            </a:r>
            <a:r>
              <a:rPr lang="ko-KR" altLang="en-US" dirty="0"/>
              <a:t>지수의 경우에는 텍스트가 단순화 되었을 때의 품질 지표 </a:t>
            </a:r>
            <a:r>
              <a:rPr lang="en-US" altLang="ko-KR" dirty="0"/>
              <a:t>(40: </a:t>
            </a:r>
            <a:r>
              <a:rPr lang="ko-KR" altLang="en-US" dirty="0"/>
              <a:t>적절히 등록됨</a:t>
            </a:r>
            <a:r>
              <a:rPr lang="en-US" altLang="ko-KR" dirty="0"/>
              <a:t>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7587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B71FB63A-30CA-F061-0C54-32F01F265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0FDD6571-323E-3E72-6F6E-65C5A5A0B0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96074EB9-D312-4768-C270-8896738097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9752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012B30F6-C6F1-7635-C41A-8B37288C2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F1927D4B-3C40-3020-3B4E-09B1DFB043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2877D2C8-F1EA-D45F-9B86-8207110A61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</a:t>
            </a:r>
            <a:r>
              <a:rPr lang="ko-KR" altLang="en-US" dirty="0"/>
              <a:t>자원 부족의 문제로 </a:t>
            </a:r>
            <a:r>
              <a:rPr lang="en-US" altLang="ko-KR" dirty="0"/>
              <a:t>4B, 24B </a:t>
            </a:r>
            <a:r>
              <a:rPr lang="ko-KR" altLang="en-US" dirty="0"/>
              <a:t>등 큰 모델 이용</a:t>
            </a:r>
            <a:r>
              <a:rPr lang="en-US" altLang="ko-KR" dirty="0"/>
              <a:t>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dirty="0"/>
              <a:t>- </a:t>
            </a:r>
            <a:r>
              <a:rPr lang="ko-KR" altLang="en-US" dirty="0"/>
              <a:t>전문적인 </a:t>
            </a:r>
            <a:r>
              <a:rPr lang="en-US" altLang="ko-KR" dirty="0"/>
              <a:t>Hyperparameter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71852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0205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80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두개 다 이용하려고 노력했으나</a:t>
            </a:r>
            <a:r>
              <a:rPr lang="en-US" altLang="ko-KR" dirty="0"/>
              <a:t>, </a:t>
            </a:r>
            <a:r>
              <a:rPr lang="ko-KR" altLang="en-US" dirty="0"/>
              <a:t>일상 대화 말뭉치 데이터는 사용하지 않음</a:t>
            </a:r>
            <a:r>
              <a:rPr lang="en-US" altLang="ko-KR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282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32963F71-4A4C-540C-5781-CA99C5E79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B3B06DBC-654E-7B2F-B04C-A2E3D98EFF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5BD2BABB-A6C9-9C78-DA39-85235AB626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7906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BE29D810-5220-94B0-CE16-3503E678D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7ABB286C-CCA9-F7CC-E197-26353E6B25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52AEBE58-6A78-C4C2-EFD9-642722206D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5310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8A73E706-94EC-FFEB-CB03-7B6842A85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6A3468CD-8B46-65E8-10D1-4599D12675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E0161ED4-4E74-7A4D-AAF8-14800EC24D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3863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45FBB1E8-36D9-412C-0375-387C90055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895546C7-48DE-548F-B610-960E20A6D4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8506469C-7AED-765C-C22E-13B1977B1A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5919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>
          <a:extLst>
            <a:ext uri="{FF2B5EF4-FFF2-40B4-BE49-F238E27FC236}">
              <a16:creationId xmlns:a16="http://schemas.microsoft.com/office/drawing/2014/main" id="{BEA8EAD7-75AD-595D-D471-1108366A7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>
            <a:extLst>
              <a:ext uri="{FF2B5EF4-FFF2-40B4-BE49-F238E27FC236}">
                <a16:creationId xmlns:a16="http://schemas.microsoft.com/office/drawing/2014/main" id="{923ED220-A013-9862-0623-E1E3F7CBC2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>
            <a:extLst>
              <a:ext uri="{FF2B5EF4-FFF2-40B4-BE49-F238E27FC236}">
                <a16:creationId xmlns:a16="http://schemas.microsoft.com/office/drawing/2014/main" id="{329D1F78-1A2F-D160-990E-6C2E0F5E85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8380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dirty="0"/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나눔고딕" panose="020D0604000000000000" pitchFamily="50" charset="-127"/>
          <a:ea typeface="나눔고딕" panose="020D0604000000000000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</a:t>
            </a: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NLP </a:t>
            </a:r>
            <a:r>
              <a:rPr lang="ko-KR" altLang="en-US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프로젝트</a:t>
            </a:r>
            <a:r>
              <a:rPr lang="ko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" sz="25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endParaRPr sz="25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202</a:t>
            </a:r>
            <a:r>
              <a:rPr lang="en-US" alt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.0</a:t>
            </a:r>
            <a:r>
              <a:rPr lang="en-US" altLang="ko-KR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7</a:t>
            </a:r>
            <a:r>
              <a:rPr lang="ko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en-US" altLang="ko-KR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01</a:t>
            </a:r>
            <a:endParaRPr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발표자</a:t>
            </a:r>
            <a:r>
              <a:rPr lang="en-US" altLang="ko" sz="11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: </a:t>
            </a:r>
            <a:r>
              <a:rPr lang="ko-KR" altLang="en-US" sz="11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한승원</a:t>
            </a:r>
            <a:endParaRPr sz="11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CBDFB792-6E1E-FCAF-F7EA-B3E19376C7A8}"/>
              </a:ext>
            </a:extLst>
          </p:cNvPr>
          <p:cNvSpPr txBox="1"/>
          <p:nvPr/>
        </p:nvSpPr>
        <p:spPr>
          <a:xfrm>
            <a:off x="1408974" y="288765"/>
            <a:ext cx="6222031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/>
                <a:cs typeface="NanumGothic ExtraBold"/>
                <a:sym typeface="NanumGothic ExtraBold"/>
              </a:rPr>
              <a:t>모델 소개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/>
              <a:cs typeface="NanumGothic ExtraBold"/>
              <a:sym typeface="NanumGothic ExtraBold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842343-39F7-4EF3-8201-68AC3E61615F}"/>
              </a:ext>
            </a:extLst>
          </p:cNvPr>
          <p:cNvSpPr txBox="1"/>
          <p:nvPr/>
        </p:nvSpPr>
        <p:spPr>
          <a:xfrm>
            <a:off x="1408962" y="1672693"/>
            <a:ext cx="7168496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ea typeface="+mn-ea"/>
              </a:rPr>
              <a:t>Gemma 3</a:t>
            </a:r>
            <a:r>
              <a:rPr lang="ko-KR" altLang="en-US" dirty="0">
                <a:latin typeface="+mn-ea"/>
                <a:ea typeface="+mn-ea"/>
              </a:rPr>
              <a:t>는  </a:t>
            </a:r>
            <a:r>
              <a:rPr lang="en-US" altLang="ko-KR" dirty="0">
                <a:latin typeface="+mn-ea"/>
                <a:ea typeface="+mn-ea"/>
              </a:rPr>
              <a:t>Google</a:t>
            </a:r>
            <a:r>
              <a:rPr lang="ko-KR" altLang="en-US" dirty="0">
                <a:latin typeface="+mn-ea"/>
                <a:ea typeface="+mn-ea"/>
              </a:rPr>
              <a:t>에서 개발한 경량</a:t>
            </a:r>
            <a:r>
              <a:rPr lang="en-US" altLang="ko-KR" dirty="0">
                <a:latin typeface="+mn-ea"/>
                <a:ea typeface="+mn-ea"/>
              </a:rPr>
              <a:t>(lightweight)</a:t>
            </a:r>
            <a:r>
              <a:rPr lang="ko-KR" altLang="en-US" dirty="0">
                <a:latin typeface="+mn-ea"/>
                <a:ea typeface="+mn-ea"/>
              </a:rPr>
              <a:t> </a:t>
            </a:r>
            <a:r>
              <a:rPr lang="en-US" altLang="ko-KR" dirty="0">
                <a:latin typeface="+mn-ea"/>
                <a:ea typeface="+mn-ea"/>
              </a:rPr>
              <a:t>AI</a:t>
            </a:r>
            <a:r>
              <a:rPr lang="ko-KR" altLang="en-US" dirty="0">
                <a:latin typeface="+mn-ea"/>
                <a:ea typeface="+mn-ea"/>
              </a:rPr>
              <a:t> 모델 중 하나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altLang="ko-KR" dirty="0">
                <a:latin typeface="+mn-ea"/>
                <a:ea typeface="+mn-ea"/>
              </a:rPr>
              <a:t>1B(1</a:t>
            </a:r>
            <a:r>
              <a:rPr lang="ko-KR" altLang="en-US" dirty="0">
                <a:latin typeface="+mn-ea"/>
                <a:ea typeface="+mn-ea"/>
              </a:rPr>
              <a:t>억 개</a:t>
            </a:r>
            <a:r>
              <a:rPr lang="en-US" altLang="ko-KR" dirty="0">
                <a:latin typeface="+mn-ea"/>
                <a:ea typeface="+mn-ea"/>
              </a:rPr>
              <a:t>)</a:t>
            </a:r>
            <a:r>
              <a:rPr lang="ko-KR" altLang="en-US" dirty="0">
                <a:latin typeface="+mn-ea"/>
                <a:ea typeface="+mn-ea"/>
              </a:rPr>
              <a:t>의 훈련가능한 파라미터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가장 최신 버전</a:t>
            </a:r>
            <a:endParaRPr lang="en-US" altLang="ko-KR" dirty="0">
              <a:latin typeface="+mn-ea"/>
              <a:ea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+mn-ea"/>
                <a:ea typeface="+mn-ea"/>
              </a:rPr>
              <a:t>이전모델</a:t>
            </a:r>
            <a:r>
              <a:rPr lang="en-US" altLang="ko-KR" dirty="0">
                <a:latin typeface="+mn-ea"/>
                <a:ea typeface="+mn-ea"/>
              </a:rPr>
              <a:t>(Gemma 2)</a:t>
            </a:r>
            <a:r>
              <a:rPr lang="ko-KR" altLang="en-US" dirty="0">
                <a:latin typeface="+mn-ea"/>
                <a:ea typeface="+mn-ea"/>
              </a:rPr>
              <a:t>에 비해 긴 </a:t>
            </a:r>
            <a:r>
              <a:rPr lang="en-US" altLang="ko-KR" dirty="0">
                <a:latin typeface="+mn-ea"/>
                <a:ea typeface="+mn-ea"/>
              </a:rPr>
              <a:t>Context</a:t>
            </a:r>
            <a:r>
              <a:rPr lang="ko-KR" altLang="en-US" dirty="0">
                <a:latin typeface="+mn-ea"/>
                <a:ea typeface="+mn-ea"/>
              </a:rPr>
              <a:t>를 지원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모델의 </a:t>
            </a:r>
            <a:r>
              <a:rPr lang="ko-KR" altLang="en-US" b="1" dirty="0">
                <a:latin typeface="+mn-ea"/>
                <a:ea typeface="+mn-ea"/>
              </a:rPr>
              <a:t>성능</a:t>
            </a:r>
            <a:r>
              <a:rPr lang="en-US" altLang="ko-KR" b="1" dirty="0">
                <a:latin typeface="+mn-ea"/>
                <a:ea typeface="+mn-ea"/>
              </a:rPr>
              <a:t>/</a:t>
            </a:r>
            <a:r>
              <a:rPr lang="ko-KR" altLang="en-US" b="1" dirty="0">
                <a:latin typeface="+mn-ea"/>
                <a:ea typeface="+mn-ea"/>
              </a:rPr>
              <a:t>자원을 </a:t>
            </a:r>
            <a:r>
              <a:rPr lang="ko-KR" altLang="en-US" dirty="0">
                <a:latin typeface="+mn-ea"/>
                <a:ea typeface="+mn-ea"/>
              </a:rPr>
              <a:t>고려한 선택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B07931-18A7-48CF-9BD7-71D881EB48AE}"/>
              </a:ext>
            </a:extLst>
          </p:cNvPr>
          <p:cNvSpPr txBox="1"/>
          <p:nvPr/>
        </p:nvSpPr>
        <p:spPr>
          <a:xfrm>
            <a:off x="1408962" y="1044879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000" b="1" i="0" dirty="0">
                <a:solidFill>
                  <a:srgbClr val="333333"/>
                </a:solidFill>
                <a:effectLst/>
                <a:latin typeface="S-CoreDream-7ExtraBold"/>
                <a:ea typeface="나눔스퀘어 ExtraBold" panose="020B0600000101010101"/>
              </a:rPr>
              <a:t>Gemma 3-1B</a:t>
            </a:r>
            <a:r>
              <a:rPr lang="en-US" altLang="ko-KR" sz="2000" b="1" dirty="0">
                <a:solidFill>
                  <a:srgbClr val="333333"/>
                </a:solidFill>
                <a:latin typeface="S-CoreDream-7ExtraBold"/>
                <a:ea typeface="나눔스퀘어 ExtraBold" panose="020B0600000101010101"/>
              </a:rPr>
              <a:t>-it</a:t>
            </a:r>
            <a:endParaRPr lang="en-US" altLang="ko-KR" sz="2000" b="1" i="0" dirty="0">
              <a:solidFill>
                <a:srgbClr val="333333"/>
              </a:solidFill>
              <a:effectLst/>
              <a:latin typeface="S-CoreDream-7ExtraBold"/>
              <a:ea typeface="나눔스퀘어 ExtraBold" panose="020B0600000101010101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308E6D-84B4-6D2D-C4A2-85B8BD5C7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1900" y="463857"/>
            <a:ext cx="4161301" cy="7066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1A58989-18D5-29D2-D016-E4CDC50B9C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962" y="3109573"/>
            <a:ext cx="3858981" cy="180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888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9E4F7109-21E4-94D5-2705-06B102D21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58A6BEF0-1E01-6807-7DC0-D36569C48DDB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DD5950AA-8F9B-CA85-0FA8-91458671C721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A77557B6-DA1B-96D1-6927-F7D782D1E0F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43D8C39A-43B4-D679-50E6-77BAE2F250EC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모델 학습 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(</a:t>
            </a:r>
            <a:r>
              <a:rPr lang="en-US" altLang="ko-KR" sz="2000" b="1" dirty="0" err="1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QLoRA,Tokenizer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)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F7C403-99EF-CD4E-4E0D-CD64BBD74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845454"/>
            <a:ext cx="4891425" cy="13695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FD419E-6D26-71D6-D2A3-D77FDE34AC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2909" y="2355561"/>
            <a:ext cx="5071531" cy="26132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E2B200-7080-15C6-601A-9C9CCE6E5415}"/>
              </a:ext>
            </a:extLst>
          </p:cNvPr>
          <p:cNvSpPr txBox="1"/>
          <p:nvPr/>
        </p:nvSpPr>
        <p:spPr>
          <a:xfrm>
            <a:off x="6418251" y="1305626"/>
            <a:ext cx="2496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 err="1"/>
              <a:t>QLoRA</a:t>
            </a:r>
            <a:r>
              <a:rPr lang="ko-KR" altLang="en-US" sz="1200" dirty="0"/>
              <a:t>를 사용한 양자화</a:t>
            </a:r>
            <a:endParaRPr lang="en-US" altLang="ko-KR" sz="1200" dirty="0"/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메모리 사용량 감소</a:t>
            </a:r>
            <a:r>
              <a:rPr lang="en-US" altLang="ko-KR" sz="1200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A1A675-F20F-24BE-941E-682D30B77AD0}"/>
              </a:ext>
            </a:extLst>
          </p:cNvPr>
          <p:cNvSpPr txBox="1"/>
          <p:nvPr/>
        </p:nvSpPr>
        <p:spPr>
          <a:xfrm>
            <a:off x="6532818" y="3078020"/>
            <a:ext cx="2496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Trade Gothic Next Cond" panose="020B0506040303020004" pitchFamily="34" charset="0"/>
              </a:rPr>
              <a:t>- </a:t>
            </a:r>
            <a:r>
              <a:rPr lang="en-US" altLang="ko-KR" dirty="0" err="1">
                <a:latin typeface="Trade Gothic Next Cond" panose="020B0506040303020004" pitchFamily="34" charset="0"/>
              </a:rPr>
              <a:t>base_model_name</a:t>
            </a:r>
            <a:r>
              <a:rPr lang="en-US" altLang="ko-KR" dirty="0">
                <a:latin typeface="Trade Gothic Next Cond" panose="020B0506040303020004" pitchFamily="34" charset="0"/>
              </a:rPr>
              <a:t> = </a:t>
            </a:r>
            <a:r>
              <a:rPr lang="en-US" altLang="ko-KR" dirty="0">
                <a:solidFill>
                  <a:srgbClr val="A2604E"/>
                </a:solidFill>
                <a:latin typeface="Trade Gothic Next Cond" panose="020B0506040303020004" pitchFamily="34" charset="0"/>
              </a:rPr>
              <a:t>“google/gemma-3-1b-it”</a:t>
            </a:r>
            <a:endParaRPr lang="ko-KR" altLang="en-US" dirty="0">
              <a:solidFill>
                <a:srgbClr val="A2604E"/>
              </a:solidFill>
              <a:latin typeface="Trade Gothic Next Cond" panose="020B050604030302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524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DC9382FD-631F-9A78-2AE7-4A9C80F6C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0D08E9DD-14A5-7562-F0CF-F81873C62957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255A879D-4C8E-EA45-3B28-C636651BFF8A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CB2872D2-ECC1-60FE-9539-23CB2497B5E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3CFA91A9-2010-8E47-55E2-A36A9FC17A1E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모델 학습 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(Prompt)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40C8F2-1166-C459-2498-4954CEC9D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7300" y="1213456"/>
            <a:ext cx="7223759" cy="12246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B1546A-5E69-48C8-40F6-3E7D297F3DE2}"/>
              </a:ext>
            </a:extLst>
          </p:cNvPr>
          <p:cNvSpPr txBox="1"/>
          <p:nvPr/>
        </p:nvSpPr>
        <p:spPr>
          <a:xfrm>
            <a:off x="1408975" y="2975937"/>
            <a:ext cx="6659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start_of_turn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&gt;user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ko-KR" alt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다음 뉴스를 초등학생이 이해하기 쉽게 간단하게 바꿔줘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'original'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end_of_turn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start_of_turn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&gt;model</a:t>
            </a:r>
            <a:r>
              <a:rPr lang="en-US" altLang="ko-KR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altLang="ko-K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sample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'simplified'</a:t>
            </a:r>
            <a:r>
              <a:rPr lang="en-US" altLang="ko-K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altLang="ko-K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2804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65263EBE-333B-A94F-7E99-55796B4E0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22363C48-5B4D-1AB0-1A67-D2BBE6AE2F14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7B50D0C8-4800-0BD2-F4E2-B4ECA72F67C4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79872565-F925-FCAF-5F03-3A5BCDD96B9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BAF8CE46-E11D-DD25-AFEC-1DD80839332D}"/>
              </a:ext>
            </a:extLst>
          </p:cNvPr>
          <p:cNvSpPr txBox="1"/>
          <p:nvPr/>
        </p:nvSpPr>
        <p:spPr>
          <a:xfrm>
            <a:off x="1353975" y="22305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모델 학습 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(SFT-Trainer)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7253D9B-545E-E31E-8BC4-E5A20ABCD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130" y="845454"/>
            <a:ext cx="5919740" cy="3973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53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F50C6732-2580-A29A-8DB8-0A6374851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6465B848-9F04-9E5D-0E31-BCBD4590C9C3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8890352A-0FA4-7B66-4F67-DDB7E208732C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FFD77676-E9FF-9BD8-3951-86EEB15B961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2DCF1104-4712-7AFA-9E44-358B57B3333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모델 학습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E526CA3-D046-9EB8-EB41-93A1D942E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169" y="1055550"/>
            <a:ext cx="3368636" cy="2178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93AE056-DA16-A82D-DD7F-629E5B216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8839" y="1504122"/>
            <a:ext cx="2924583" cy="24196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6F5AC5-0B6B-D7EA-F918-9B251AD22C41}"/>
              </a:ext>
            </a:extLst>
          </p:cNvPr>
          <p:cNvSpPr txBox="1"/>
          <p:nvPr/>
        </p:nvSpPr>
        <p:spPr>
          <a:xfrm>
            <a:off x="4732020" y="3531395"/>
            <a:ext cx="3695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- </a:t>
            </a:r>
            <a:r>
              <a:rPr lang="ko-KR" altLang="en-US" sz="1100" b="1" dirty="0"/>
              <a:t>총 </a:t>
            </a:r>
            <a:r>
              <a:rPr lang="en-US" altLang="ko-KR" sz="1100" b="1" dirty="0"/>
              <a:t>800</a:t>
            </a:r>
            <a:r>
              <a:rPr lang="ko-KR" altLang="en-US" sz="1100" b="1" dirty="0"/>
              <a:t>번의 </a:t>
            </a:r>
            <a:r>
              <a:rPr lang="en-US" altLang="ko-KR" sz="1100" b="1" dirty="0"/>
              <a:t>Step</a:t>
            </a:r>
            <a:r>
              <a:rPr lang="ko-KR" altLang="en-US" sz="1100" b="1"/>
              <a:t>을 거친 </a:t>
            </a:r>
            <a:r>
              <a:rPr lang="ko-KR" altLang="en-US" sz="1100" b="1" dirty="0"/>
              <a:t>결과물을 통해 예측 결과 생성</a:t>
            </a:r>
          </a:p>
        </p:txBody>
      </p:sp>
    </p:spTree>
    <p:extLst>
      <p:ext uri="{BB962C8B-B14F-4D97-AF65-F5344CB8AC3E}">
        <p14:creationId xmlns:p14="http://schemas.microsoft.com/office/powerpoint/2010/main" val="1224196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6F1DC853-DFF8-E11E-F75B-CF4AE19AB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CB5ED2AB-6473-0DB0-6767-BA2E0651A20B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23A44EDB-D97E-C083-BEA5-E2BE58D26681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CEE7AC9D-FA79-E53D-0AD8-49813667A58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38B86F4E-B3DD-EAF8-4290-1DA2FBD2FB69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모델 학습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0D61531-09C2-8E4A-C71B-641E0BE91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723057"/>
              </p:ext>
            </p:extLst>
          </p:nvPr>
        </p:nvGraphicFramePr>
        <p:xfrm>
          <a:off x="1592580" y="941250"/>
          <a:ext cx="6934200" cy="3723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7100">
                  <a:extLst>
                    <a:ext uri="{9D8B030D-6E8A-4147-A177-3AD203B41FA5}">
                      <a16:colId xmlns:a16="http://schemas.microsoft.com/office/drawing/2014/main" val="284951919"/>
                    </a:ext>
                  </a:extLst>
                </a:gridCol>
                <a:gridCol w="3467100">
                  <a:extLst>
                    <a:ext uri="{9D8B030D-6E8A-4147-A177-3AD203B41FA5}">
                      <a16:colId xmlns:a16="http://schemas.microsoft.com/office/drawing/2014/main" val="2212212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원본 문장</a:t>
                      </a:r>
                    </a:p>
                  </a:txBody>
                  <a:tcPr>
                    <a:solidFill>
                      <a:srgbClr val="19264B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모델 변환 문장</a:t>
                      </a:r>
                    </a:p>
                  </a:txBody>
                  <a:tcPr>
                    <a:solidFill>
                      <a:srgbClr val="19264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23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지난해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 발행된 </a:t>
                      </a:r>
                      <a:r>
                        <a:rPr lang="ko-KR" altLang="en-US" dirty="0" err="1"/>
                        <a:t>그리고카드는</a:t>
                      </a:r>
                      <a:r>
                        <a:rPr lang="ko-KR" altLang="en-US" dirty="0"/>
                        <a:t> 코로나</a:t>
                      </a:r>
                      <a:r>
                        <a:rPr lang="en-US" altLang="ko-KR" dirty="0"/>
                        <a:t>19 </a:t>
                      </a:r>
                      <a:r>
                        <a:rPr lang="ko-KR" altLang="en-US" dirty="0"/>
                        <a:t>상황 속에서 소비를 촉진하고 </a:t>
                      </a:r>
                      <a:r>
                        <a:rPr lang="ko-KR" altLang="en-US" dirty="0">
                          <a:solidFill>
                            <a:srgbClr val="00B050"/>
                          </a:solidFill>
                        </a:rPr>
                        <a:t>지역자금 역외유출</a:t>
                      </a:r>
                      <a:r>
                        <a:rPr lang="ko-KR" altLang="en-US" dirty="0"/>
                        <a:t>을 방지하기 위해 도입됐다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지난해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월에 발행된 </a:t>
                      </a:r>
                      <a:r>
                        <a:rPr lang="ko-KR" altLang="en-US" dirty="0" err="1"/>
                        <a:t>그리고카드는</a:t>
                      </a:r>
                      <a:r>
                        <a:rPr lang="ko-KR" altLang="en-US" dirty="0"/>
                        <a:t> 코로나</a:t>
                      </a:r>
                      <a:r>
                        <a:rPr lang="en-US" altLang="ko-KR" dirty="0"/>
                        <a:t>19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로 인해 </a:t>
                      </a:r>
                      <a:r>
                        <a:rPr lang="ko-KR" altLang="en-US" dirty="0"/>
                        <a:t>경제가 활성화되도록 도와주고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>
                          <a:solidFill>
                            <a:srgbClr val="00B050"/>
                          </a:solidFill>
                        </a:rPr>
                        <a:t>지역 자금이 빠져나가지 않도록 </a:t>
                      </a:r>
                      <a:r>
                        <a:rPr lang="ko-KR" altLang="en-US" dirty="0"/>
                        <a:t>하기 위해 만들어졌어요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017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■정부</a:t>
                      </a:r>
                      <a:r>
                        <a:rPr lang="en-US" altLang="ko-KR" dirty="0"/>
                        <a:t>·</a:t>
                      </a:r>
                      <a:r>
                        <a:rPr lang="ko-KR" altLang="en-US" dirty="0"/>
                        <a:t>지자체 주도 건설 활성화 정책 마련 시급</a:t>
                      </a:r>
                      <a:r>
                        <a:rPr lang="en-US" altLang="ko-KR" dirty="0"/>
                        <a:t>=</a:t>
                      </a:r>
                      <a:r>
                        <a:rPr lang="ko-KR" altLang="en-US" dirty="0"/>
                        <a:t>이에 건설산업연구원은 지역건설산업 활성화를 위한 대책 마련을 촉구했다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정부와 지역이 함께 힘을 모아 건설을 활성화해야 해요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그래서 건설연구원은 지역 건설을 도울 수 있는 정책을 만들어야 한다고 했어요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078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유가증권시장에서 기관이 </a:t>
                      </a:r>
                      <a:r>
                        <a:rPr lang="en-US" altLang="ko-KR" dirty="0"/>
                        <a:t>951</a:t>
                      </a:r>
                      <a:r>
                        <a:rPr lang="ko-KR" altLang="en-US" dirty="0"/>
                        <a:t>억원을 순매수하면서 </a:t>
                      </a:r>
                      <a:r>
                        <a:rPr lang="ko-KR" altLang="en-US" dirty="0">
                          <a:solidFill>
                            <a:srgbClr val="00B050"/>
                          </a:solidFill>
                        </a:rPr>
                        <a:t>지수 상승</a:t>
                      </a:r>
                      <a:r>
                        <a:rPr lang="ko-KR" altLang="en-US" dirty="0"/>
                        <a:t>을 이끌었다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개인과 외국인은 매도 우위였다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유가증권시장에서 </a:t>
                      </a:r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큰 돈이 </a:t>
                      </a:r>
                      <a:r>
                        <a:rPr lang="ko-KR" altLang="en-US" dirty="0"/>
                        <a:t>기관에서 </a:t>
                      </a:r>
                      <a:r>
                        <a:rPr lang="en-US" altLang="ko-KR" dirty="0"/>
                        <a:t>951</a:t>
                      </a:r>
                      <a:r>
                        <a:rPr lang="ko-KR" altLang="en-US" dirty="0"/>
                        <a:t>억원을 순매수하면서 </a:t>
                      </a:r>
                      <a:r>
                        <a:rPr lang="ko-KR" altLang="en-US" dirty="0">
                          <a:solidFill>
                            <a:srgbClr val="00B050"/>
                          </a:solidFill>
                        </a:rPr>
                        <a:t>주식 시장이 오르는 데</a:t>
                      </a:r>
                      <a:r>
                        <a:rPr lang="ko-KR" altLang="en-US" dirty="0"/>
                        <a:t> 기여했어요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298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더존비즈온의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매출채권팩토링은</a:t>
                      </a:r>
                      <a:r>
                        <a:rPr lang="ko-KR" altLang="en-US" dirty="0"/>
                        <a:t> 실시간 </a:t>
                      </a:r>
                      <a:r>
                        <a:rPr lang="ko-KR" altLang="en-US" dirty="0">
                          <a:solidFill>
                            <a:srgbClr val="00B050"/>
                          </a:solidFill>
                        </a:rPr>
                        <a:t>세무</a:t>
                      </a:r>
                      <a:r>
                        <a:rPr lang="en-US" altLang="ko-KR" dirty="0">
                          <a:solidFill>
                            <a:srgbClr val="00B050"/>
                          </a:solidFill>
                        </a:rPr>
                        <a:t>·</a:t>
                      </a:r>
                      <a:r>
                        <a:rPr lang="ko-KR" altLang="en-US" dirty="0">
                          <a:solidFill>
                            <a:srgbClr val="00B050"/>
                          </a:solidFill>
                        </a:rPr>
                        <a:t>회계 빅데이터를 </a:t>
                      </a:r>
                      <a:r>
                        <a:rPr lang="ko-KR" altLang="en-US" dirty="0"/>
                        <a:t>활용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기업 정보와 기업간 거래를 분석한다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더존비즈온의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dirty="0" err="1"/>
                        <a:t>매출채권팩토링은</a:t>
                      </a:r>
                      <a:r>
                        <a:rPr lang="ko-KR" altLang="en-US" dirty="0"/>
                        <a:t> 실시간으로 </a:t>
                      </a:r>
                      <a:r>
                        <a:rPr lang="ko-KR" altLang="en-US" dirty="0">
                          <a:solidFill>
                            <a:srgbClr val="00B050"/>
                          </a:solidFill>
                        </a:rPr>
                        <a:t>세금과 회계 정보</a:t>
                      </a:r>
                      <a:r>
                        <a:rPr lang="ko-KR" altLang="en-US" dirty="0"/>
                        <a:t>를 이용해서 기업 정보를 제공하고 분석해요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3898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9419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A9C6677E-E96B-CD87-97DE-9E71E339C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3243BB7F-0239-D563-9617-C149261E0259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E3E00D79-9370-F159-8D12-3E00E4C17B4A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54EE1E03-9A8F-BD71-BD4A-7A42C886D16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71B54845-A4E5-2A28-EE01-71B54F4F5E02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모델 평가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1FDAAD-3056-7983-36E0-3C4E849765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375" y="951096"/>
            <a:ext cx="4979400" cy="32413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22914F-BE53-80AC-09BA-F2761B677C5F}"/>
              </a:ext>
            </a:extLst>
          </p:cNvPr>
          <p:cNvSpPr txBox="1"/>
          <p:nvPr/>
        </p:nvSpPr>
        <p:spPr>
          <a:xfrm>
            <a:off x="1760220" y="4465320"/>
            <a:ext cx="4689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FKGL (</a:t>
            </a:r>
            <a:r>
              <a:rPr lang="ko-KR" altLang="en-US" b="1" dirty="0"/>
              <a:t>초등학생 </a:t>
            </a:r>
            <a:r>
              <a:rPr lang="en-US" altLang="ko-KR" b="1" dirty="0"/>
              <a:t>1</a:t>
            </a:r>
            <a:r>
              <a:rPr lang="ko-KR" altLang="en-US" b="1" dirty="0"/>
              <a:t>학년</a:t>
            </a:r>
            <a:r>
              <a:rPr lang="en-US" altLang="ko-KR" b="1" dirty="0"/>
              <a:t> ~ 1.3), SARI (&gt;40)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51278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51DBD2AE-97AD-5575-DC3B-E5DA0FAD5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1C16824D-B010-80D8-310D-9618DD2B8870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D3F747FB-F0B6-2CBF-2275-AAD2EFDBA228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F4355F83-E76C-5449-EA4F-C2D9B1A7A33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9BB0B656-C45D-8C5C-1AD7-F2A369EAAAF9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모델 평가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E828EDC-5044-6299-82D6-80FF54AD5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593466"/>
              </p:ext>
            </p:extLst>
          </p:nvPr>
        </p:nvGraphicFramePr>
        <p:xfrm>
          <a:off x="449425" y="864870"/>
          <a:ext cx="8521700" cy="34137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130425">
                  <a:extLst>
                    <a:ext uri="{9D8B030D-6E8A-4147-A177-3AD203B41FA5}">
                      <a16:colId xmlns:a16="http://schemas.microsoft.com/office/drawing/2014/main" val="1114688799"/>
                    </a:ext>
                  </a:extLst>
                </a:gridCol>
                <a:gridCol w="2130425">
                  <a:extLst>
                    <a:ext uri="{9D8B030D-6E8A-4147-A177-3AD203B41FA5}">
                      <a16:colId xmlns:a16="http://schemas.microsoft.com/office/drawing/2014/main" val="1976659714"/>
                    </a:ext>
                  </a:extLst>
                </a:gridCol>
                <a:gridCol w="2130425">
                  <a:extLst>
                    <a:ext uri="{9D8B030D-6E8A-4147-A177-3AD203B41FA5}">
                      <a16:colId xmlns:a16="http://schemas.microsoft.com/office/drawing/2014/main" val="3580649499"/>
                    </a:ext>
                  </a:extLst>
                </a:gridCol>
                <a:gridCol w="2130425">
                  <a:extLst>
                    <a:ext uri="{9D8B030D-6E8A-4147-A177-3AD203B41FA5}">
                      <a16:colId xmlns:a16="http://schemas.microsoft.com/office/drawing/2014/main" val="39090802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지표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b="1"/>
                        <a:t>설명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기준 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좋은 성능</a:t>
                      </a:r>
                      <a:r>
                        <a:rPr lang="en-US" altLang="ko-KR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4137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BLEU-1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unigram </a:t>
                      </a:r>
                      <a:r>
                        <a:rPr lang="ko-KR" altLang="en-US" dirty="0"/>
                        <a:t>단어 </a:t>
                      </a:r>
                      <a:r>
                        <a:rPr lang="ko-KR" altLang="en-US" dirty="0" err="1"/>
                        <a:t>일치율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≥ </a:t>
                      </a:r>
                      <a:r>
                        <a:rPr lang="en-US" altLang="ko-KR" b="1" dirty="0"/>
                        <a:t>0.4</a:t>
                      </a:r>
                      <a:r>
                        <a:rPr lang="ko-KR" altLang="en-US" dirty="0"/>
                        <a:t> 양호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b="1" dirty="0"/>
                        <a:t>≥ </a:t>
                      </a:r>
                      <a:r>
                        <a:rPr lang="en-US" altLang="ko-KR" b="1" dirty="0"/>
                        <a:t>0.5</a:t>
                      </a:r>
                      <a:r>
                        <a:rPr lang="ko-KR" altLang="en-US" dirty="0"/>
                        <a:t> 우수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단일 참조면 </a:t>
                      </a:r>
                      <a:r>
                        <a:rPr lang="en-US" altLang="ko-KR"/>
                        <a:t>0.3</a:t>
                      </a:r>
                      <a:r>
                        <a:rPr lang="ko-KR" altLang="en-US"/>
                        <a:t>도 충분히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9186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ROUGE-1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unigram recall </a:t>
                      </a:r>
                      <a:r>
                        <a:rPr lang="ko-KR" altLang="en-US" dirty="0"/>
                        <a:t>기반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b="1"/>
                        <a:t>≥ </a:t>
                      </a:r>
                      <a:r>
                        <a:rPr lang="en-US" altLang="ko-KR" b="1"/>
                        <a:t>0.4</a:t>
                      </a:r>
                      <a:r>
                        <a:rPr lang="ko-KR" altLang="en-US"/>
                        <a:t> 양호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content overlap </a:t>
                      </a:r>
                      <a:r>
                        <a:rPr lang="ko-KR" altLang="en-US"/>
                        <a:t>기준</a:t>
                      </a:r>
                      <a:r>
                        <a:rPr lang="en-US" altLang="ko-KR"/>
                        <a:t>, </a:t>
                      </a:r>
                      <a:r>
                        <a:rPr lang="en-US"/>
                        <a:t>BLEU</a:t>
                      </a:r>
                      <a:r>
                        <a:rPr lang="ko-KR" altLang="en-US"/>
                        <a:t>보다 관대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417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ROUGE-2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bigram 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b="1"/>
                        <a:t>≥ </a:t>
                      </a:r>
                      <a:r>
                        <a:rPr lang="en-US" altLang="ko-KR" b="1"/>
                        <a:t>0.2–0.3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낮게 나오는 게 일반적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549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ROUGE-L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Longest common subsequence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≥ </a:t>
                      </a:r>
                      <a:r>
                        <a:rPr lang="en-US" altLang="ko-KR" b="1" dirty="0"/>
                        <a:t>0.3–0.4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문장 구조 유사성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3387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SARI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단순화 전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후와 참조를 모두 비교해 </a:t>
                      </a:r>
                      <a:r>
                        <a:rPr lang="en-US" altLang="ko-KR" b="1" dirty="0"/>
                        <a:t>Add/Keep/Delete</a:t>
                      </a:r>
                      <a:r>
                        <a:rPr lang="ko-KR" altLang="en-US" dirty="0"/>
                        <a:t> 평가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b="1"/>
                        <a:t>≥ </a:t>
                      </a:r>
                      <a:r>
                        <a:rPr lang="en-US" altLang="ko-KR" b="1"/>
                        <a:t>30</a:t>
                      </a:r>
                      <a:r>
                        <a:rPr lang="ko-KR" altLang="en-US"/>
                        <a:t> 기본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 b="1"/>
                        <a:t>≥ </a:t>
                      </a:r>
                      <a:r>
                        <a:rPr lang="en-US" altLang="ko-KR" b="1"/>
                        <a:t>40</a:t>
                      </a:r>
                      <a:r>
                        <a:rPr lang="ko-KR" altLang="en-US"/>
                        <a:t> 매우 우수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단순화 평가에 가장 적합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2349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FKGL (Flesch-Kincaid Grade Level)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미국 학년 기준 </a:t>
                      </a:r>
                      <a:r>
                        <a:rPr lang="ko-KR" altLang="en-US" b="1"/>
                        <a:t>읽기 쉬운 정도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b="1"/>
                        <a:t>낮을수록 좋음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예</a:t>
                      </a:r>
                      <a:r>
                        <a:rPr lang="en-US" altLang="ko-KR"/>
                        <a:t>: </a:t>
                      </a:r>
                      <a:r>
                        <a:rPr lang="en-US" altLang="ko-KR" b="1"/>
                        <a:t>&lt; 8</a:t>
                      </a:r>
                      <a:r>
                        <a:rPr lang="en-US" altLang="ko-KR"/>
                        <a:t>: </a:t>
                      </a:r>
                      <a:r>
                        <a:rPr lang="ko-KR" altLang="en-US"/>
                        <a:t>초중등 수준</a:t>
                      </a:r>
                      <a:r>
                        <a:rPr lang="en-US" altLang="ko-KR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너무 낮으면 의미 상실 위험도 있음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973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1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0A9D3633-6AED-E18B-D9B6-D38B781D2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F768027C-3E64-3083-1E4D-280658430147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286D6A15-0242-7618-27A6-BCD679D841CB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304EEE85-6CE1-9BF2-5799-09227B72F59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A3B47C20-CBD7-9CC3-5BB6-C362F4188FB1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개선점 </a:t>
            </a:r>
            <a:r>
              <a:rPr lang="en-US" altLang="ko-KR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/ </a:t>
            </a: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한계점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2A6E99-56B3-7736-88F3-2FA8849E2A7D}"/>
              </a:ext>
            </a:extLst>
          </p:cNvPr>
          <p:cNvSpPr txBox="1"/>
          <p:nvPr/>
        </p:nvSpPr>
        <p:spPr>
          <a:xfrm>
            <a:off x="1699260" y="1508760"/>
            <a:ext cx="70027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600" dirty="0"/>
              <a:t>Gemma 3 1B </a:t>
            </a:r>
            <a:r>
              <a:rPr lang="ko-KR" altLang="en-US" sz="1600" dirty="0"/>
              <a:t>모델은 </a:t>
            </a:r>
            <a:r>
              <a:rPr lang="en-US" altLang="ko-KR" sz="1600" dirty="0"/>
              <a:t>Gemma </a:t>
            </a:r>
            <a:r>
              <a:rPr lang="ko-KR" altLang="en-US" sz="1600" dirty="0"/>
              <a:t>모델 중 가장 성능이 낮은 모델 </a:t>
            </a:r>
            <a:r>
              <a:rPr lang="en-US" altLang="ko-KR" sz="1600" dirty="0"/>
              <a:t>(</a:t>
            </a:r>
            <a:r>
              <a:rPr lang="ko-KR" altLang="en-US" sz="1600" dirty="0"/>
              <a:t>자원 부족</a:t>
            </a:r>
            <a:r>
              <a:rPr lang="en-US" altLang="ko-KR" sz="1600" dirty="0"/>
              <a:t>)</a:t>
            </a:r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추가적인 </a:t>
            </a:r>
            <a:r>
              <a:rPr lang="en-US" altLang="ko-KR" sz="1600" dirty="0"/>
              <a:t>Hyperparameter </a:t>
            </a:r>
            <a:r>
              <a:rPr lang="ko-KR" altLang="en-US" sz="1600" dirty="0"/>
              <a:t>탐색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병렬 </a:t>
            </a:r>
            <a:r>
              <a:rPr lang="en-US" altLang="ko-KR" sz="1600" dirty="0"/>
              <a:t>Corpus</a:t>
            </a:r>
            <a:r>
              <a:rPr lang="ko-KR" altLang="en-US" sz="1600" dirty="0"/>
              <a:t>의 문제 </a:t>
            </a:r>
            <a:r>
              <a:rPr lang="en-US" altLang="ko-KR" sz="1600" dirty="0"/>
              <a:t>/ </a:t>
            </a:r>
            <a:r>
              <a:rPr lang="ko-KR" altLang="en-US" sz="1600" dirty="0"/>
              <a:t>실효성</a:t>
            </a:r>
            <a:endParaRPr lang="en-US" altLang="ko-KR" sz="1600" dirty="0"/>
          </a:p>
          <a:p>
            <a:pPr marL="285750" indent="-285750">
              <a:buFontTx/>
              <a:buChar char="-"/>
            </a:pPr>
            <a:endParaRPr lang="en-US" altLang="ko-KR" sz="1600" dirty="0"/>
          </a:p>
          <a:p>
            <a:pPr marL="285750" indent="-285750">
              <a:buFontTx/>
              <a:buChar char="-"/>
            </a:pPr>
            <a:r>
              <a:rPr lang="ko-KR" altLang="en-US" sz="1600" dirty="0"/>
              <a:t>언어의 차이점</a:t>
            </a:r>
          </a:p>
        </p:txBody>
      </p:sp>
    </p:spTree>
    <p:extLst>
      <p:ext uri="{BB962C8B-B14F-4D97-AF65-F5344CB8AC3E}">
        <p14:creationId xmlns:p14="http://schemas.microsoft.com/office/powerpoint/2010/main" val="1366927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CBDFB792-6E1E-FCAF-F7EA-B3E19376C7A8}"/>
              </a:ext>
            </a:extLst>
          </p:cNvPr>
          <p:cNvSpPr txBox="1"/>
          <p:nvPr/>
        </p:nvSpPr>
        <p:spPr>
          <a:xfrm>
            <a:off x="3466376" y="2125489"/>
            <a:ext cx="279291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감사합니다</a:t>
            </a:r>
            <a:endParaRPr sz="4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1616893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팀</a:t>
            </a:r>
            <a:r>
              <a:rPr lang="ko" sz="20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원 소개 및 만남 인증</a:t>
            </a:r>
            <a:endParaRPr sz="20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473474" y="1192013"/>
            <a:ext cx="5192246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</a:t>
            </a:r>
            <a:r>
              <a:rPr lang="ko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 1:</a:t>
            </a:r>
            <a:r>
              <a:rPr lang="en-US" altLang="ko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김지호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미디어커뮤니케이션학부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</a:t>
            </a:r>
            <a:r>
              <a:rPr lang="ko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 2:</a:t>
            </a:r>
            <a:r>
              <a:rPr lang="en-US" altLang="ko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류동훈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전자전기공학부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altLang="ko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팀원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3: </a:t>
            </a:r>
            <a:r>
              <a:rPr lang="ko-KR" altLang="en-US" sz="18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조영범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산업보안학과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팀원 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4: 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한승원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에너지시스템공학부</a:t>
            </a:r>
            <a:r>
              <a:rPr lang="en-US" altLang="ko-KR" sz="1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sz="1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9AAD3B74-2AB7-1CF0-817E-5DCFF290A74B}"/>
              </a:ext>
            </a:extLst>
          </p:cNvPr>
          <p:cNvSpPr txBox="1"/>
          <p:nvPr/>
        </p:nvSpPr>
        <p:spPr>
          <a:xfrm>
            <a:off x="3123637" y="3662200"/>
            <a:ext cx="289672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정기회의 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매주 수요일 오후 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11</a:t>
            </a:r>
            <a:r>
              <a:rPr lang="ko-KR" altLang="en-US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 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비대면</a:t>
            </a:r>
            <a:r>
              <a:rPr lang="en-US" altLang="ko-KR" sz="12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CBDFB792-6E1E-FCAF-F7EA-B3E19376C7A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프로젝트 주제</a:t>
            </a:r>
            <a:endParaRPr sz="2000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72540704-3699-99BE-E567-F8BF97DDC4A1}"/>
              </a:ext>
            </a:extLst>
          </p:cNvPr>
          <p:cNvSpPr txBox="1"/>
          <p:nvPr/>
        </p:nvSpPr>
        <p:spPr>
          <a:xfrm>
            <a:off x="2035027" y="1404329"/>
            <a:ext cx="5923138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아동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청소년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층의 경성 뉴스 소비를 늘려보자</a:t>
            </a:r>
            <a:r>
              <a:rPr lang="en-US" altLang="ko-KR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12AB0FAC-324B-371B-536B-DB073CC196A4}"/>
              </a:ext>
            </a:extLst>
          </p:cNvPr>
          <p:cNvSpPr/>
          <p:nvPr/>
        </p:nvSpPr>
        <p:spPr>
          <a:xfrm>
            <a:off x="4836025" y="2032419"/>
            <a:ext cx="321142" cy="828899"/>
          </a:xfrm>
          <a:prstGeom prst="downArrow">
            <a:avLst/>
          </a:prstGeom>
          <a:solidFill>
            <a:srgbClr val="19264B"/>
          </a:solidFill>
          <a:ln>
            <a:solidFill>
              <a:srgbClr val="1926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8A8CEFDF-08C9-4ECF-3CE7-59236651F15A}"/>
              </a:ext>
            </a:extLst>
          </p:cNvPr>
          <p:cNvSpPr txBox="1"/>
          <p:nvPr/>
        </p:nvSpPr>
        <p:spPr>
          <a:xfrm>
            <a:off x="2035027" y="3052899"/>
            <a:ext cx="5923138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이해하기 어려운 뉴스 기사를 초등학생 및 청소년의 시각에서 풀어 설명</a:t>
            </a: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6449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CBDFB792-6E1E-FCAF-F7EA-B3E19376C7A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데이터셋 소개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A841D5A2-4A9A-D9E4-4750-C918275095EA}"/>
              </a:ext>
            </a:extLst>
          </p:cNvPr>
          <p:cNvSpPr txBox="1"/>
          <p:nvPr/>
        </p:nvSpPr>
        <p:spPr>
          <a:xfrm>
            <a:off x="2286000" y="1114021"/>
            <a:ext cx="5625389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국립국어원 신문 말뭉치 데이터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일상 대화 말뭉치 데이터</a:t>
            </a:r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243FB55-0ABA-8BF7-6004-5B6B981C4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987" y="1782667"/>
            <a:ext cx="2530775" cy="26043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BC3AC2-64F0-E1C2-37D5-9FBB843DA8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7918" y="1869045"/>
            <a:ext cx="2530776" cy="258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82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92AA1432-F077-1E99-F257-B3BBCE613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BFB8C096-530F-B1E3-6A86-71D1A4B306A9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654259C1-B1A9-16CB-6121-00AE490D92DC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B9328CA0-ECA5-B293-5345-903627D37A6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EB286510-F68E-0D2F-2B90-53E0A59639DB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데이터셋 소개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F3849B-EC1E-6541-C941-071480034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716" y="1185090"/>
            <a:ext cx="4682357" cy="296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09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D3DB96A6-06ED-8C62-F56B-04E05DEDD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B30D6ADD-57AD-3885-B322-96441E73B3EC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7D07663F-395F-14E3-0233-1FC522329EEE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3EA6FCBA-213A-6800-D4B8-0F422143E39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520BA878-033E-C594-04A2-1BEC3749C83B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데이터 부족 문제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2" name="Google Shape;67;p14">
            <a:extLst>
              <a:ext uri="{FF2B5EF4-FFF2-40B4-BE49-F238E27FC236}">
                <a16:creationId xmlns:a16="http://schemas.microsoft.com/office/drawing/2014/main" id="{CCDDCAEF-B6B3-2D81-5ADF-3A339282C72C}"/>
              </a:ext>
            </a:extLst>
          </p:cNvPr>
          <p:cNvSpPr txBox="1"/>
          <p:nvPr/>
        </p:nvSpPr>
        <p:spPr>
          <a:xfrm>
            <a:off x="2042647" y="1374843"/>
            <a:ext cx="5923138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병렬 코퍼스 부족 문제</a:t>
            </a: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78793D-6CCB-FA80-BBD8-B7670D2B0879}"/>
              </a:ext>
            </a:extLst>
          </p:cNvPr>
          <p:cNvSpPr txBox="1"/>
          <p:nvPr/>
        </p:nvSpPr>
        <p:spPr>
          <a:xfrm>
            <a:off x="1419968" y="1769077"/>
            <a:ext cx="7168496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성인이 시청하는 일반 뉴스와 아동</a:t>
            </a:r>
            <a:r>
              <a:rPr lang="en-US" altLang="ko-KR" dirty="0">
                <a:latin typeface="+mn-ea"/>
                <a:ea typeface="+mn-ea"/>
              </a:rPr>
              <a:t>·</a:t>
            </a:r>
            <a:r>
              <a:rPr lang="ko-KR" altLang="en-US" dirty="0">
                <a:latin typeface="+mn-ea"/>
                <a:ea typeface="+mn-ea"/>
              </a:rPr>
              <a:t>청소년용 뉴스가 쌍을 이루는 데이터셋 존재 </a:t>
            </a:r>
            <a:r>
              <a:rPr lang="en-US" altLang="ko-KR" dirty="0">
                <a:latin typeface="+mn-ea"/>
                <a:ea typeface="+mn-ea"/>
              </a:rPr>
              <a:t>X)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9CCDF0A9-AAAF-4EFF-4027-2C60C3FDACA1}"/>
              </a:ext>
            </a:extLst>
          </p:cNvPr>
          <p:cNvSpPr/>
          <p:nvPr/>
        </p:nvSpPr>
        <p:spPr>
          <a:xfrm>
            <a:off x="4836025" y="2561808"/>
            <a:ext cx="321142" cy="828899"/>
          </a:xfrm>
          <a:prstGeom prst="downArrow">
            <a:avLst/>
          </a:prstGeom>
          <a:solidFill>
            <a:srgbClr val="19264B"/>
          </a:solidFill>
          <a:ln>
            <a:solidFill>
              <a:srgbClr val="1926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9" name="Google Shape;67;p14">
            <a:extLst>
              <a:ext uri="{FF2B5EF4-FFF2-40B4-BE49-F238E27FC236}">
                <a16:creationId xmlns:a16="http://schemas.microsoft.com/office/drawing/2014/main" id="{5AF29FA7-18D2-7296-96DB-9CDE18E7FA89}"/>
              </a:ext>
            </a:extLst>
          </p:cNvPr>
          <p:cNvSpPr txBox="1"/>
          <p:nvPr/>
        </p:nvSpPr>
        <p:spPr>
          <a:xfrm>
            <a:off x="2042647" y="3607810"/>
            <a:ext cx="5923138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ctr" rtl="0"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Chat-GPT API</a:t>
            </a:r>
            <a:r>
              <a:rPr lang="ko-KR" altLang="en-US" sz="16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병렬 코퍼스 생성</a:t>
            </a:r>
            <a:endParaRPr lang="en-US" altLang="ko-KR" sz="16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2475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FBFC56B1-FE6D-71C5-4FD3-032CECA82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57E7A70D-7EF2-D1C5-9B8C-7426533E8CB0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812336B8-0782-1543-8E9C-748C35630184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6BECD836-6013-7597-F0F8-800658AAACA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2DF1418D-FE7E-9523-28D5-AE5106CEEF09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ChatGPT API </a:t>
            </a: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사용</a:t>
            </a:r>
            <a:endParaRPr lang="en-US" altLang="ko-KR"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64CAD95-87D5-ABB3-8F8B-E104EBDD7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937" y="979170"/>
            <a:ext cx="4607475" cy="3703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63A8D9-CAA1-5430-1782-C190399DB6DD}"/>
              </a:ext>
            </a:extLst>
          </p:cNvPr>
          <p:cNvSpPr txBox="1"/>
          <p:nvPr/>
        </p:nvSpPr>
        <p:spPr>
          <a:xfrm>
            <a:off x="6515100" y="1740011"/>
            <a:ext cx="2255520" cy="18955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ko-KR" b="1" dirty="0">
                <a:solidFill>
                  <a:schemeClr val="tx1"/>
                </a:solidFill>
                <a:latin typeface="+mj-lt"/>
              </a:rPr>
              <a:t>Prompt: </a:t>
            </a:r>
          </a:p>
          <a:p>
            <a:pPr>
              <a:lnSpc>
                <a:spcPts val="1425"/>
              </a:lnSpc>
            </a:pPr>
            <a:endParaRPr lang="en-US" altLang="ko-KR" b="1" dirty="0">
              <a:solidFill>
                <a:schemeClr val="tx1"/>
              </a:solidFill>
              <a:effectLst/>
              <a:latin typeface="+mj-lt"/>
            </a:endParaRPr>
          </a:p>
          <a:p>
            <a:pPr>
              <a:lnSpc>
                <a:spcPts val="1425"/>
              </a:lnSpc>
            </a:pPr>
            <a:r>
              <a:rPr lang="ko-KR" alt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다음 문장을 초등학교 고학년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~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중학생이 쉽게 이해할 수 있도록 바꿔주세요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.</a:t>
            </a:r>
          </a:p>
          <a:p>
            <a:pPr>
              <a:lnSpc>
                <a:spcPts val="1425"/>
              </a:lnSpc>
            </a:pPr>
            <a:r>
              <a:rPr lang="ko-KR" alt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원래 의미는 유지하되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쉬운 단어를 사용하고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ko-KR" altLang="en-US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복잡한 개념은 간단히 풀어서 설명해주세요</a:t>
            </a:r>
            <a:r>
              <a:rPr lang="en-US" altLang="ko-KR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.</a:t>
            </a:r>
            <a:endParaRPr lang="ko-KR" alt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66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0EC24112-0525-15AD-A59F-8C40FB1F8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C637CDB7-4F16-2876-D469-E740B8663AD5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376E89B5-D73B-9BFD-03FA-2486A38BC1BE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604C4699-EFCA-CDA8-4099-8AD58C838F7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0EFFCB56-BFE8-5445-CF41-2E89187D90AE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데이터셋 소개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BA45B56-D83B-3AF8-EF28-CF8EF89B5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088" y="1055550"/>
            <a:ext cx="3651782" cy="3505485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C8A316BA-7727-3F0D-9976-3FEB9E4A819A}"/>
              </a:ext>
            </a:extLst>
          </p:cNvPr>
          <p:cNvSpPr/>
          <p:nvPr/>
        </p:nvSpPr>
        <p:spPr>
          <a:xfrm>
            <a:off x="4899660" y="2568262"/>
            <a:ext cx="746760" cy="480060"/>
          </a:xfrm>
          <a:prstGeom prst="rightArrow">
            <a:avLst/>
          </a:prstGeom>
          <a:solidFill>
            <a:srgbClr val="1926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76CF01-FB93-1337-336E-F7ABB8C732B3}"/>
              </a:ext>
            </a:extLst>
          </p:cNvPr>
          <p:cNvSpPr txBox="1"/>
          <p:nvPr/>
        </p:nvSpPr>
        <p:spPr>
          <a:xfrm>
            <a:off x="6013958" y="1768043"/>
            <a:ext cx="28346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  <a:latin typeface="+mj-lt"/>
              </a:rPr>
              <a:t>{Original: ”</a:t>
            </a:r>
            <a:r>
              <a:rPr lang="ko-KR" altLang="en-US" i="0" dirty="0">
                <a:solidFill>
                  <a:schemeClr val="accent3"/>
                </a:solidFill>
                <a:effectLst/>
                <a:latin typeface="+mj-lt"/>
              </a:rPr>
              <a:t>인천 </a:t>
            </a:r>
            <a:r>
              <a:rPr lang="ko-KR" altLang="en-US" i="0" dirty="0" err="1">
                <a:solidFill>
                  <a:schemeClr val="accent3"/>
                </a:solidFill>
                <a:effectLst/>
                <a:latin typeface="+mj-lt"/>
              </a:rPr>
              <a:t>청라시티타워</a:t>
            </a:r>
            <a:r>
              <a:rPr lang="ko-KR" altLang="en-US" i="0" dirty="0">
                <a:solidFill>
                  <a:schemeClr val="accent3"/>
                </a:solidFill>
                <a:effectLst/>
                <a:latin typeface="+mj-lt"/>
              </a:rPr>
              <a:t> </a:t>
            </a:r>
            <a:r>
              <a:rPr lang="ko-KR" altLang="en-US" i="0" dirty="0">
                <a:solidFill>
                  <a:schemeClr val="accent3"/>
                </a:solidFill>
                <a:effectLst/>
                <a:highlight>
                  <a:srgbClr val="FFFF00"/>
                </a:highlight>
                <a:latin typeface="+mj-lt"/>
              </a:rPr>
              <a:t>‘운명의 날’</a:t>
            </a:r>
            <a:r>
              <a:rPr lang="en-US" altLang="ko-KR" i="0" dirty="0">
                <a:solidFill>
                  <a:schemeClr val="accent3"/>
                </a:solidFill>
                <a:effectLst/>
                <a:latin typeface="+mj-lt"/>
              </a:rPr>
              <a:t>… </a:t>
            </a:r>
            <a:r>
              <a:rPr lang="ko-KR" altLang="en-US" i="0" dirty="0">
                <a:solidFill>
                  <a:schemeClr val="accent3"/>
                </a:solidFill>
                <a:effectLst/>
                <a:latin typeface="+mj-lt"/>
              </a:rPr>
              <a:t>내일 </a:t>
            </a:r>
            <a:r>
              <a:rPr lang="ko-KR" altLang="en-US" i="0" dirty="0">
                <a:solidFill>
                  <a:schemeClr val="accent3"/>
                </a:solidFill>
                <a:effectLst/>
                <a:highlight>
                  <a:srgbClr val="00FF00"/>
                </a:highlight>
                <a:latin typeface="+mj-lt"/>
              </a:rPr>
              <a:t>추진 여부 </a:t>
            </a:r>
            <a:r>
              <a:rPr lang="ko-KR" altLang="en-US" i="0" dirty="0">
                <a:solidFill>
                  <a:schemeClr val="accent3"/>
                </a:solidFill>
                <a:effectLst/>
                <a:latin typeface="+mj-lt"/>
              </a:rPr>
              <a:t>결정</a:t>
            </a:r>
            <a:r>
              <a:rPr lang="en-US" altLang="ko-KR" dirty="0">
                <a:solidFill>
                  <a:schemeClr val="tx1"/>
                </a:solidFill>
                <a:latin typeface="+mj-lt"/>
              </a:rPr>
              <a:t>” , ”Simplified”</a:t>
            </a:r>
            <a:r>
              <a:rPr lang="ko-KR" altLang="en-US" i="0" dirty="0"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en-US" altLang="ko-KR" i="0" dirty="0">
                <a:solidFill>
                  <a:schemeClr val="tx1"/>
                </a:solidFill>
                <a:effectLst/>
                <a:latin typeface="+mj-lt"/>
              </a:rPr>
              <a:t>: ”</a:t>
            </a:r>
            <a:r>
              <a:rPr lang="ko-KR" altLang="en-US" i="0" dirty="0">
                <a:solidFill>
                  <a:schemeClr val="accent3"/>
                </a:solidFill>
                <a:effectLst/>
                <a:latin typeface="+mj-lt"/>
              </a:rPr>
              <a:t>인천 </a:t>
            </a:r>
            <a:r>
              <a:rPr lang="ko-KR" altLang="en-US" i="0" dirty="0" err="1">
                <a:solidFill>
                  <a:schemeClr val="accent3"/>
                </a:solidFill>
                <a:effectLst/>
                <a:latin typeface="+mj-lt"/>
              </a:rPr>
              <a:t>청라시티타워의</a:t>
            </a:r>
            <a:r>
              <a:rPr lang="ko-KR" altLang="en-US" i="0" dirty="0">
                <a:solidFill>
                  <a:schemeClr val="accent3"/>
                </a:solidFill>
                <a:effectLst/>
                <a:latin typeface="+mj-lt"/>
              </a:rPr>
              <a:t> </a:t>
            </a:r>
            <a:r>
              <a:rPr lang="ko-KR" altLang="en-US" i="0" dirty="0">
                <a:solidFill>
                  <a:schemeClr val="accent3"/>
                </a:solidFill>
                <a:effectLst/>
                <a:highlight>
                  <a:srgbClr val="FFFF00"/>
                </a:highlight>
                <a:latin typeface="+mj-lt"/>
              </a:rPr>
              <a:t>중요한 날</a:t>
            </a:r>
            <a:r>
              <a:rPr lang="ko-KR" altLang="en-US" i="0" dirty="0">
                <a:solidFill>
                  <a:schemeClr val="accent3"/>
                </a:solidFill>
                <a:effectLst/>
                <a:latin typeface="+mj-lt"/>
              </a:rPr>
              <a:t>이 다가왔어요</a:t>
            </a:r>
            <a:r>
              <a:rPr lang="en-US" altLang="ko-KR" i="0" dirty="0">
                <a:solidFill>
                  <a:schemeClr val="accent3"/>
                </a:solidFill>
                <a:effectLst/>
                <a:latin typeface="+mj-lt"/>
              </a:rPr>
              <a:t>. </a:t>
            </a:r>
            <a:r>
              <a:rPr lang="ko-KR" altLang="en-US" i="0" dirty="0">
                <a:solidFill>
                  <a:schemeClr val="accent3"/>
                </a:solidFill>
                <a:effectLst/>
                <a:latin typeface="+mj-lt"/>
              </a:rPr>
              <a:t>내일 이 건물을 </a:t>
            </a:r>
            <a:r>
              <a:rPr lang="ko-KR" altLang="en-US" i="0" dirty="0">
                <a:solidFill>
                  <a:schemeClr val="accent3"/>
                </a:solidFill>
                <a:effectLst/>
                <a:highlight>
                  <a:srgbClr val="00FF00"/>
                </a:highlight>
                <a:latin typeface="+mj-lt"/>
              </a:rPr>
              <a:t>계속 만들지</a:t>
            </a:r>
            <a:r>
              <a:rPr lang="ko-KR" altLang="en-US" i="0" dirty="0">
                <a:solidFill>
                  <a:schemeClr val="accent3"/>
                </a:solidFill>
                <a:effectLst/>
                <a:latin typeface="+mj-lt"/>
              </a:rPr>
              <a:t> 결정할 거예요</a:t>
            </a:r>
            <a:r>
              <a:rPr lang="en-US" altLang="ko-KR" i="0" dirty="0">
                <a:solidFill>
                  <a:schemeClr val="tx1"/>
                </a:solidFill>
                <a:effectLst/>
                <a:latin typeface="+mj-lt"/>
              </a:rPr>
              <a:t>.”}</a:t>
            </a:r>
            <a:br>
              <a:rPr lang="ko-KR" altLang="en-US" dirty="0">
                <a:solidFill>
                  <a:schemeClr val="tx1"/>
                </a:solidFill>
                <a:latin typeface="+mj-lt"/>
              </a:rPr>
            </a:br>
            <a:endParaRPr lang="en-US" altLang="ko-KR" i="0" dirty="0"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42147-5B97-3CAD-B2EF-B0223D3BE17E}"/>
              </a:ext>
            </a:extLst>
          </p:cNvPr>
          <p:cNvSpPr txBox="1"/>
          <p:nvPr/>
        </p:nvSpPr>
        <p:spPr>
          <a:xfrm>
            <a:off x="6484632" y="3467100"/>
            <a:ext cx="1478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[</a:t>
            </a:r>
            <a:r>
              <a:rPr lang="ko-KR" altLang="en-US" sz="1200" b="1" dirty="0"/>
              <a:t>병렬 코퍼스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083298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>
          <a:extLst>
            <a:ext uri="{FF2B5EF4-FFF2-40B4-BE49-F238E27FC236}">
              <a16:creationId xmlns:a16="http://schemas.microsoft.com/office/drawing/2014/main" id="{419C251D-3C16-58FA-96F6-54F1A3184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6278FA2E-041F-FBA9-BDD3-BAC18C0F95F2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3" name="Google Shape;73;p15">
            <a:extLst>
              <a:ext uri="{FF2B5EF4-FFF2-40B4-BE49-F238E27FC236}">
                <a16:creationId xmlns:a16="http://schemas.microsoft.com/office/drawing/2014/main" id="{D8A47EBE-4374-2FC0-4162-69F08B9F27E6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>
            <a:extLst>
              <a:ext uri="{FF2B5EF4-FFF2-40B4-BE49-F238E27FC236}">
                <a16:creationId xmlns:a16="http://schemas.microsoft.com/office/drawing/2014/main" id="{04D3B440-545A-BB98-F6BB-F76F1696D5C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488EC9EC-7B69-7E2F-2B89-E601BB8265D5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NanumGothic ExtraBold"/>
                <a:sym typeface="NanumGothic ExtraBold"/>
              </a:rPr>
              <a:t>데이터셋 소개</a:t>
            </a:r>
            <a:endParaRPr sz="2000" b="1" dirty="0">
              <a:solidFill>
                <a:srgbClr val="19264B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NanumGothic ExtraBold"/>
              <a:sym typeface="NanumGothic ExtraBold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F18DE5C3-F868-4E9D-CDDD-EA3779C8CD89}"/>
              </a:ext>
            </a:extLst>
          </p:cNvPr>
          <p:cNvSpPr/>
          <p:nvPr/>
        </p:nvSpPr>
        <p:spPr>
          <a:xfrm>
            <a:off x="4572000" y="2263560"/>
            <a:ext cx="746760" cy="480060"/>
          </a:xfrm>
          <a:prstGeom prst="rightArrow">
            <a:avLst/>
          </a:prstGeom>
          <a:solidFill>
            <a:srgbClr val="19264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F8D234-9A82-AC16-B14C-5166210363E8}"/>
              </a:ext>
            </a:extLst>
          </p:cNvPr>
          <p:cNvSpPr/>
          <p:nvPr/>
        </p:nvSpPr>
        <p:spPr>
          <a:xfrm>
            <a:off x="1981200" y="1280160"/>
            <a:ext cx="1752600" cy="3886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Corpus1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9AF2FA-FDD6-D114-CB9F-8EA7FC5F44D6}"/>
              </a:ext>
            </a:extLst>
          </p:cNvPr>
          <p:cNvSpPr/>
          <p:nvPr/>
        </p:nvSpPr>
        <p:spPr>
          <a:xfrm>
            <a:off x="1981200" y="1573530"/>
            <a:ext cx="1752600" cy="3886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Corpus2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316718C-1690-6E70-CBD7-1546D0AB03E2}"/>
              </a:ext>
            </a:extLst>
          </p:cNvPr>
          <p:cNvSpPr/>
          <p:nvPr/>
        </p:nvSpPr>
        <p:spPr>
          <a:xfrm>
            <a:off x="1981188" y="1878630"/>
            <a:ext cx="1752600" cy="3886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Corpus3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206CCF-CA15-33BF-1847-45B4CA3BF175}"/>
              </a:ext>
            </a:extLst>
          </p:cNvPr>
          <p:cNvSpPr/>
          <p:nvPr/>
        </p:nvSpPr>
        <p:spPr>
          <a:xfrm>
            <a:off x="1981200" y="2159944"/>
            <a:ext cx="1752600" cy="3886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Corpus4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EAFEDE-B4F8-25DC-B6B4-71BDD985D3DD}"/>
              </a:ext>
            </a:extLst>
          </p:cNvPr>
          <p:cNvSpPr/>
          <p:nvPr/>
        </p:nvSpPr>
        <p:spPr>
          <a:xfrm>
            <a:off x="1981200" y="2453314"/>
            <a:ext cx="1752600" cy="3886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Corpus5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EDF299-3ECF-DC75-2B7E-D42F1A55C588}"/>
              </a:ext>
            </a:extLst>
          </p:cNvPr>
          <p:cNvSpPr/>
          <p:nvPr/>
        </p:nvSpPr>
        <p:spPr>
          <a:xfrm>
            <a:off x="1981188" y="2758414"/>
            <a:ext cx="1752600" cy="38862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Corpus6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52D384-D79E-C206-A666-1376AC2B87AC}"/>
              </a:ext>
            </a:extLst>
          </p:cNvPr>
          <p:cNvSpPr txBox="1"/>
          <p:nvPr/>
        </p:nvSpPr>
        <p:spPr>
          <a:xfrm rot="5400000">
            <a:off x="2674620" y="3121318"/>
            <a:ext cx="510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…</a:t>
            </a:r>
            <a:endParaRPr lang="ko-KR" altLang="en-US" sz="28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A529EA-7CE9-453E-E8D5-16044CB87C56}"/>
              </a:ext>
            </a:extLst>
          </p:cNvPr>
          <p:cNvSpPr/>
          <p:nvPr/>
        </p:nvSpPr>
        <p:spPr>
          <a:xfrm>
            <a:off x="6065520" y="1055550"/>
            <a:ext cx="2049780" cy="613230"/>
          </a:xfrm>
          <a:prstGeom prst="rect">
            <a:avLst/>
          </a:prstGeom>
          <a:solidFill>
            <a:srgbClr val="006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Train (70%)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24327A-C436-F235-DC94-D4F48BD3BA2A}"/>
              </a:ext>
            </a:extLst>
          </p:cNvPr>
          <p:cNvSpPr/>
          <p:nvPr/>
        </p:nvSpPr>
        <p:spPr>
          <a:xfrm>
            <a:off x="6065520" y="2072940"/>
            <a:ext cx="2049780" cy="613230"/>
          </a:xfrm>
          <a:prstGeom prst="rect">
            <a:avLst/>
          </a:prstGeom>
          <a:solidFill>
            <a:srgbClr val="006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Validation (15%)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74443C-3DF0-961E-AA4C-4E88112E4654}"/>
              </a:ext>
            </a:extLst>
          </p:cNvPr>
          <p:cNvSpPr/>
          <p:nvPr/>
        </p:nvSpPr>
        <p:spPr>
          <a:xfrm>
            <a:off x="6065520" y="3147034"/>
            <a:ext cx="2049780" cy="613230"/>
          </a:xfrm>
          <a:prstGeom prst="rect">
            <a:avLst/>
          </a:prstGeom>
          <a:solidFill>
            <a:srgbClr val="0066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Test (15%)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398770-C15E-A364-C685-516C776BA4B2}"/>
              </a:ext>
            </a:extLst>
          </p:cNvPr>
          <p:cNvSpPr txBox="1"/>
          <p:nvPr/>
        </p:nvSpPr>
        <p:spPr>
          <a:xfrm>
            <a:off x="2057400" y="3904417"/>
            <a:ext cx="15163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00" b="1" dirty="0"/>
              <a:t>[</a:t>
            </a:r>
            <a:r>
              <a:rPr lang="ko-KR" altLang="en-US" sz="1300" b="1" dirty="0"/>
              <a:t>병렬 코퍼스</a:t>
            </a:r>
            <a:r>
              <a:rPr lang="en-US" altLang="ko-KR" sz="1300" b="1" dirty="0"/>
              <a:t>]</a:t>
            </a:r>
            <a:r>
              <a:rPr lang="ko-KR" altLang="en-US" sz="1300" b="1" dirty="0"/>
              <a:t> </a:t>
            </a:r>
            <a:r>
              <a:rPr lang="en-US" altLang="ko-KR" sz="1300" b="1" dirty="0"/>
              <a:t>15894</a:t>
            </a:r>
            <a:r>
              <a:rPr lang="ko-KR" altLang="en-US" sz="1300" b="1" dirty="0"/>
              <a:t>쌍</a:t>
            </a:r>
          </a:p>
        </p:txBody>
      </p:sp>
    </p:spTree>
    <p:extLst>
      <p:ext uri="{BB962C8B-B14F-4D97-AF65-F5344CB8AC3E}">
        <p14:creationId xmlns:p14="http://schemas.microsoft.com/office/powerpoint/2010/main" val="361059694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2111</TotalTime>
  <Words>730</Words>
  <Application>Microsoft Office PowerPoint</Application>
  <PresentationFormat>화면 슬라이드 쇼(16:9)</PresentationFormat>
  <Paragraphs>116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S-CoreDream-7ExtraBold</vt:lpstr>
      <vt:lpstr>나눔고딕</vt:lpstr>
      <vt:lpstr>나눔스퀘어</vt:lpstr>
      <vt:lpstr>나눔스퀘어 ExtraBold</vt:lpstr>
      <vt:lpstr>맑은 고딕</vt:lpstr>
      <vt:lpstr>Arial</vt:lpstr>
      <vt:lpstr>Consolas</vt:lpstr>
      <vt:lpstr>Courier New</vt:lpstr>
      <vt:lpstr>Trade Gothic Next Cond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조효원</dc:creator>
  <cp:lastModifiedBy>한승원</cp:lastModifiedBy>
  <cp:revision>92</cp:revision>
  <dcterms:modified xsi:type="dcterms:W3CDTF">2025-07-01T10:27:41Z</dcterms:modified>
</cp:coreProperties>
</file>