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3" r:id="rId4"/>
    <p:sldId id="258" r:id="rId5"/>
    <p:sldId id="259" r:id="rId6"/>
    <p:sldId id="260" r:id="rId7"/>
    <p:sldId id="261"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4C9A"/>
    <a:srgbClr val="00A3AD"/>
    <a:srgbClr val="017DBD"/>
    <a:srgbClr val="FF8F28"/>
    <a:srgbClr val="1295D8"/>
    <a:srgbClr val="007795"/>
    <a:srgbClr val="00778B"/>
    <a:srgbClr val="72CDF4"/>
    <a:srgbClr val="01699D"/>
    <a:srgbClr val="0170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814" autoAdjust="0"/>
  </p:normalViewPr>
  <p:slideViewPr>
    <p:cSldViewPr snapToGrid="0">
      <p:cViewPr varScale="1">
        <p:scale>
          <a:sx n="89" d="100"/>
          <a:sy n="89" d="100"/>
        </p:scale>
        <p:origin x="768" y="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B11E94-2235-4A7E-8C5E-C5B40BE45F02}" type="datetimeFigureOut">
              <a:rPr lang="en-US" smtClean="0"/>
              <a:t>1/20/2022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38D496-7F04-4063-80CA-1A5CD6354C40}" type="slidenum">
              <a:rPr lang="en-US" smtClean="0"/>
              <a:t>‹#›</a:t>
            </a:fld>
            <a:endParaRPr lang="en-US"/>
          </a:p>
        </p:txBody>
      </p:sp>
    </p:spTree>
    <p:extLst>
      <p:ext uri="{BB962C8B-B14F-4D97-AF65-F5344CB8AC3E}">
        <p14:creationId xmlns:p14="http://schemas.microsoft.com/office/powerpoint/2010/main" val="3392317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638D496-7F04-4063-80CA-1A5CD6354C40}" type="slidenum">
              <a:rPr lang="en-US" smtClean="0"/>
              <a:t>4</a:t>
            </a:fld>
            <a:endParaRPr lang="en-US"/>
          </a:p>
        </p:txBody>
      </p:sp>
    </p:spTree>
    <p:extLst>
      <p:ext uri="{BB962C8B-B14F-4D97-AF65-F5344CB8AC3E}">
        <p14:creationId xmlns:p14="http://schemas.microsoft.com/office/powerpoint/2010/main" val="918978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246743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6271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31128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solidFill>
                  <a:srgbClr val="1295D8"/>
                </a:solidFill>
              </a:defRPr>
            </a:lvl1pPr>
          </a:lstStyle>
          <a:p>
            <a:r>
              <a:rPr lang="en-US" dirty="0"/>
              <a:t>Click to edit Master title style</a:t>
            </a:r>
          </a:p>
        </p:txBody>
      </p:sp>
      <p:sp>
        <p:nvSpPr>
          <p:cNvPr id="3" name="Content Placeholder 2"/>
          <p:cNvSpPr>
            <a:spLocks noGrp="1"/>
          </p:cNvSpPr>
          <p:nvPr>
            <p:ph idx="1"/>
          </p:nvPr>
        </p:nvSpPr>
        <p:spPr/>
        <p:txBody>
          <a:bodyPr/>
          <a:lstStyle>
            <a:lvl1pPr marL="228600" indent="-228600">
              <a:lnSpc>
                <a:spcPct val="100000"/>
              </a:lnSpc>
              <a:spcAft>
                <a:spcPts val="0"/>
              </a:spcAft>
              <a:buFont typeface="Arial" panose="020B0604020202020204" pitchFamily="34" charset="0"/>
              <a:buChar char="•"/>
              <a:defRPr sz="2400" baseline="0">
                <a:latin typeface="+mj-lt"/>
              </a:defRPr>
            </a:lvl1pPr>
            <a:lvl2pPr marL="685800" indent="-228600">
              <a:lnSpc>
                <a:spcPct val="100000"/>
              </a:lnSpc>
              <a:spcAft>
                <a:spcPts val="0"/>
              </a:spcAft>
              <a:buSzPct val="90000"/>
              <a:buFont typeface="Wingdings" panose="05000000000000000000" pitchFamily="2" charset="2"/>
              <a:buChar char="§"/>
              <a:defRPr sz="2200"/>
            </a:lvl2pPr>
            <a:lvl3pPr>
              <a:lnSpc>
                <a:spcPct val="100000"/>
              </a:lnSpc>
              <a:spcAft>
                <a:spcPts val="0"/>
              </a:spcAft>
              <a:defRPr/>
            </a:lvl3pPr>
            <a:lvl4pPr>
              <a:lnSpc>
                <a:spcPct val="100000"/>
              </a:lnSpc>
              <a:spcAft>
                <a:spcPts val="0"/>
              </a:spcAft>
              <a:defRPr/>
            </a:lvl4pPr>
            <a:lvl5pPr>
              <a:lnSpc>
                <a:spcPct val="100000"/>
              </a:lnSpc>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6469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271215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solidFill>
                  <a:srgbClr val="1295D8"/>
                </a:solidFill>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5987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lvl1pPr>
              <a:defRPr sz="2800">
                <a:solidFill>
                  <a:srgbClr val="1295D8"/>
                </a:solidFill>
              </a:defRPr>
            </a:lvl1pPr>
          </a:lstStyle>
          <a:p>
            <a:r>
              <a:rPr lang="en-US" dirty="0"/>
              <a:t>Click to edit Master title style</a:t>
            </a:r>
          </a:p>
        </p:txBody>
      </p:sp>
      <p:sp>
        <p:nvSpPr>
          <p:cNvPr id="3" name="Text Placeholder 2"/>
          <p:cNvSpPr>
            <a:spLocks noGrp="1"/>
          </p:cNvSpPr>
          <p:nvPr>
            <p:ph type="body" idx="1"/>
          </p:nvPr>
        </p:nvSpPr>
        <p:spPr>
          <a:xfrm>
            <a:off x="839787" y="1467728"/>
            <a:ext cx="5157787" cy="53264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7" y="2105527"/>
            <a:ext cx="5157787" cy="387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467728"/>
            <a:ext cx="5183188" cy="53264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105528"/>
            <a:ext cx="5183188" cy="387959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4444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solidFill>
                  <a:srgbClr val="1295D8"/>
                </a:solidFill>
              </a:defRPr>
            </a:lvl1pPr>
          </a:lstStyle>
          <a:p>
            <a:r>
              <a:rPr lang="en-US" dirty="0"/>
              <a:t>Click to edit Master title style</a:t>
            </a:r>
          </a:p>
        </p:txBody>
      </p:sp>
    </p:spTree>
    <p:extLst>
      <p:ext uri="{BB962C8B-B14F-4D97-AF65-F5344CB8AC3E}">
        <p14:creationId xmlns:p14="http://schemas.microsoft.com/office/powerpoint/2010/main" val="858880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382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normAutofit/>
          </a:bodyPr>
          <a:lstStyle>
            <a:lvl1pPr>
              <a:defRPr sz="28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656787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856684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09728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581785"/>
            <a:ext cx="10515600" cy="45720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arallelogram 10"/>
          <p:cNvSpPr/>
          <p:nvPr userDrawn="1"/>
        </p:nvSpPr>
        <p:spPr>
          <a:xfrm>
            <a:off x="8744712" y="-12221"/>
            <a:ext cx="3447288" cy="365760"/>
          </a:xfrm>
          <a:custGeom>
            <a:avLst/>
            <a:gdLst>
              <a:gd name="connsiteX0" fmla="*/ 0 w 4376738"/>
              <a:gd name="connsiteY0" fmla="*/ 359689 h 359689"/>
              <a:gd name="connsiteX1" fmla="*/ 270896 w 4376738"/>
              <a:gd name="connsiteY1" fmla="*/ 0 h 359689"/>
              <a:gd name="connsiteX2" fmla="*/ 4376738 w 4376738"/>
              <a:gd name="connsiteY2" fmla="*/ 0 h 359689"/>
              <a:gd name="connsiteX3" fmla="*/ 4105842 w 4376738"/>
              <a:gd name="connsiteY3" fmla="*/ 359689 h 359689"/>
              <a:gd name="connsiteX4" fmla="*/ 0 w 4376738"/>
              <a:gd name="connsiteY4" fmla="*/ 359689 h 359689"/>
              <a:gd name="connsiteX0" fmla="*/ 0 w 4376738"/>
              <a:gd name="connsiteY0" fmla="*/ 359689 h 359689"/>
              <a:gd name="connsiteX1" fmla="*/ 270896 w 4376738"/>
              <a:gd name="connsiteY1" fmla="*/ 0 h 359689"/>
              <a:gd name="connsiteX2" fmla="*/ 4376738 w 4376738"/>
              <a:gd name="connsiteY2" fmla="*/ 0 h 359689"/>
              <a:gd name="connsiteX3" fmla="*/ 4372542 w 4376738"/>
              <a:gd name="connsiteY3" fmla="*/ 359689 h 359689"/>
              <a:gd name="connsiteX4" fmla="*/ 0 w 4376738"/>
              <a:gd name="connsiteY4" fmla="*/ 359689 h 35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6738" h="359689">
                <a:moveTo>
                  <a:pt x="0" y="359689"/>
                </a:moveTo>
                <a:lnTo>
                  <a:pt x="270896" y="0"/>
                </a:lnTo>
                <a:lnTo>
                  <a:pt x="4376738" y="0"/>
                </a:lnTo>
                <a:cubicBezTo>
                  <a:pt x="4375339" y="119896"/>
                  <a:pt x="4373941" y="239793"/>
                  <a:pt x="4372542" y="359689"/>
                </a:cubicBezTo>
                <a:lnTo>
                  <a:pt x="0" y="359689"/>
                </a:lnTo>
                <a:close/>
              </a:path>
            </a:pathLst>
          </a:custGeom>
          <a:solidFill>
            <a:srgbClr val="E44C9A"/>
          </a:solidFill>
          <a:ln>
            <a:solidFill>
              <a:srgbClr val="E44C9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Parallelogram 8"/>
          <p:cNvSpPr/>
          <p:nvPr userDrawn="1"/>
        </p:nvSpPr>
        <p:spPr>
          <a:xfrm>
            <a:off x="7460455" y="-9895"/>
            <a:ext cx="942975" cy="365760"/>
          </a:xfrm>
          <a:prstGeom prst="parallelogram">
            <a:avLst>
              <a:gd name="adj" fmla="val 75314"/>
            </a:avLst>
          </a:prstGeom>
          <a:solidFill>
            <a:srgbClr val="FF8F28"/>
          </a:solidFill>
          <a:ln>
            <a:solidFill>
              <a:srgbClr val="FF8F2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873681" y="6163108"/>
            <a:ext cx="1142354" cy="564957"/>
          </a:xfrm>
          <a:prstGeom prst="rect">
            <a:avLst/>
          </a:prstGeom>
        </p:spPr>
      </p:pic>
      <p:sp>
        <p:nvSpPr>
          <p:cNvPr id="14" name="Parallelogram 11"/>
          <p:cNvSpPr/>
          <p:nvPr userDrawn="1"/>
        </p:nvSpPr>
        <p:spPr>
          <a:xfrm>
            <a:off x="-1" y="-10731"/>
            <a:ext cx="4155999" cy="365849"/>
          </a:xfrm>
          <a:custGeom>
            <a:avLst/>
            <a:gdLst>
              <a:gd name="connsiteX0" fmla="*/ 0 w 7058025"/>
              <a:gd name="connsiteY0" fmla="*/ 359689 h 359689"/>
              <a:gd name="connsiteX1" fmla="*/ 270896 w 7058025"/>
              <a:gd name="connsiteY1" fmla="*/ 0 h 359689"/>
              <a:gd name="connsiteX2" fmla="*/ 7058025 w 7058025"/>
              <a:gd name="connsiteY2" fmla="*/ 0 h 359689"/>
              <a:gd name="connsiteX3" fmla="*/ 6787129 w 7058025"/>
              <a:gd name="connsiteY3" fmla="*/ 359689 h 359689"/>
              <a:gd name="connsiteX4" fmla="*/ 0 w 7058025"/>
              <a:gd name="connsiteY4" fmla="*/ 359689 h 359689"/>
              <a:gd name="connsiteX0" fmla="*/ 0 w 7058025"/>
              <a:gd name="connsiteY0" fmla="*/ 369214 h 369214"/>
              <a:gd name="connsiteX1" fmla="*/ 4196 w 7058025"/>
              <a:gd name="connsiteY1" fmla="*/ 0 h 369214"/>
              <a:gd name="connsiteX2" fmla="*/ 7058025 w 7058025"/>
              <a:gd name="connsiteY2" fmla="*/ 9525 h 369214"/>
              <a:gd name="connsiteX3" fmla="*/ 6787129 w 7058025"/>
              <a:gd name="connsiteY3" fmla="*/ 369214 h 369214"/>
              <a:gd name="connsiteX4" fmla="*/ 0 w 7058025"/>
              <a:gd name="connsiteY4" fmla="*/ 369214 h 369214"/>
              <a:gd name="connsiteX0" fmla="*/ 0 w 7222838"/>
              <a:gd name="connsiteY0" fmla="*/ 369214 h 369214"/>
              <a:gd name="connsiteX1" fmla="*/ 4196 w 7222838"/>
              <a:gd name="connsiteY1" fmla="*/ 0 h 369214"/>
              <a:gd name="connsiteX2" fmla="*/ 7222838 w 7222838"/>
              <a:gd name="connsiteY2" fmla="*/ 19140 h 369214"/>
              <a:gd name="connsiteX3" fmla="*/ 6787129 w 7222838"/>
              <a:gd name="connsiteY3" fmla="*/ 369214 h 369214"/>
              <a:gd name="connsiteX4" fmla="*/ 0 w 7222838"/>
              <a:gd name="connsiteY4" fmla="*/ 369214 h 369214"/>
              <a:gd name="connsiteX0" fmla="*/ 0 w 7189875"/>
              <a:gd name="connsiteY0" fmla="*/ 369214 h 369214"/>
              <a:gd name="connsiteX1" fmla="*/ 4196 w 7189875"/>
              <a:gd name="connsiteY1" fmla="*/ 0 h 369214"/>
              <a:gd name="connsiteX2" fmla="*/ 7189875 w 7189875"/>
              <a:gd name="connsiteY2" fmla="*/ 19140 h 369214"/>
              <a:gd name="connsiteX3" fmla="*/ 6787129 w 7189875"/>
              <a:gd name="connsiteY3" fmla="*/ 369214 h 369214"/>
              <a:gd name="connsiteX4" fmla="*/ 0 w 7189875"/>
              <a:gd name="connsiteY4" fmla="*/ 369214 h 369214"/>
              <a:gd name="connsiteX0" fmla="*/ 0 w 7288763"/>
              <a:gd name="connsiteY0" fmla="*/ 369214 h 369214"/>
              <a:gd name="connsiteX1" fmla="*/ 4196 w 7288763"/>
              <a:gd name="connsiteY1" fmla="*/ 0 h 369214"/>
              <a:gd name="connsiteX2" fmla="*/ 7288763 w 7288763"/>
              <a:gd name="connsiteY2" fmla="*/ 19140 h 369214"/>
              <a:gd name="connsiteX3" fmla="*/ 6787129 w 7288763"/>
              <a:gd name="connsiteY3" fmla="*/ 369214 h 369214"/>
              <a:gd name="connsiteX4" fmla="*/ 0 w 7288763"/>
              <a:gd name="connsiteY4" fmla="*/ 369214 h 369214"/>
              <a:gd name="connsiteX0" fmla="*/ 0 w 7222838"/>
              <a:gd name="connsiteY0" fmla="*/ 369214 h 369214"/>
              <a:gd name="connsiteX1" fmla="*/ 4196 w 7222838"/>
              <a:gd name="connsiteY1" fmla="*/ 0 h 369214"/>
              <a:gd name="connsiteX2" fmla="*/ 7222838 w 7222838"/>
              <a:gd name="connsiteY2" fmla="*/ 19140 h 369214"/>
              <a:gd name="connsiteX3" fmla="*/ 6787129 w 7222838"/>
              <a:gd name="connsiteY3" fmla="*/ 369214 h 369214"/>
              <a:gd name="connsiteX4" fmla="*/ 0 w 7222838"/>
              <a:gd name="connsiteY4" fmla="*/ 369214 h 369214"/>
              <a:gd name="connsiteX0" fmla="*/ 0 w 7222838"/>
              <a:gd name="connsiteY0" fmla="*/ 369304 h 369304"/>
              <a:gd name="connsiteX1" fmla="*/ 4196 w 7222838"/>
              <a:gd name="connsiteY1" fmla="*/ 90 h 369304"/>
              <a:gd name="connsiteX2" fmla="*/ 7222838 w 7222838"/>
              <a:gd name="connsiteY2" fmla="*/ 0 h 369304"/>
              <a:gd name="connsiteX3" fmla="*/ 6787129 w 7222838"/>
              <a:gd name="connsiteY3" fmla="*/ 369304 h 369304"/>
              <a:gd name="connsiteX4" fmla="*/ 0 w 7222838"/>
              <a:gd name="connsiteY4" fmla="*/ 369304 h 369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22838" h="369304">
                <a:moveTo>
                  <a:pt x="0" y="369304"/>
                </a:moveTo>
                <a:cubicBezTo>
                  <a:pt x="1399" y="246233"/>
                  <a:pt x="2797" y="123161"/>
                  <a:pt x="4196" y="90"/>
                </a:cubicBezTo>
                <a:lnTo>
                  <a:pt x="7222838" y="0"/>
                </a:lnTo>
                <a:lnTo>
                  <a:pt x="6787129" y="369304"/>
                </a:lnTo>
                <a:lnTo>
                  <a:pt x="0" y="369304"/>
                </a:lnTo>
                <a:close/>
              </a:path>
            </a:pathLst>
          </a:custGeom>
          <a:solidFill>
            <a:srgbClr val="00A3AD"/>
          </a:solidFill>
          <a:ln>
            <a:solidFill>
              <a:srgbClr val="00A3A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userDrawn="1"/>
        </p:nvSpPr>
        <p:spPr>
          <a:xfrm>
            <a:off x="190272" y="36580"/>
            <a:ext cx="3484923" cy="276999"/>
          </a:xfrm>
          <a:prstGeom prst="rect">
            <a:avLst/>
          </a:prstGeom>
          <a:noFill/>
        </p:spPr>
        <p:txBody>
          <a:bodyPr wrap="square" rtlCol="0">
            <a:spAutoFit/>
          </a:bodyPr>
          <a:lstStyle/>
          <a:p>
            <a:r>
              <a:rPr lang="en-US" sz="1200" b="0" cap="all" dirty="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Ethics,</a:t>
            </a:r>
            <a:r>
              <a:rPr lang="en-US" sz="1200" b="0" cap="all" baseline="0" dirty="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 Compliance and Audit Services</a:t>
            </a:r>
            <a:endParaRPr lang="en-US" sz="1200" b="0" cap="all" dirty="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16" name="Parallelogram 15"/>
          <p:cNvSpPr/>
          <p:nvPr userDrawn="1"/>
        </p:nvSpPr>
        <p:spPr>
          <a:xfrm>
            <a:off x="3883322" y="-10687"/>
            <a:ext cx="3846713" cy="365760"/>
          </a:xfrm>
          <a:prstGeom prst="parallelogram">
            <a:avLst>
              <a:gd name="adj" fmla="val 75314"/>
            </a:avLst>
          </a:prstGeom>
          <a:solidFill>
            <a:srgbClr val="1295D8"/>
          </a:solidFill>
          <a:ln>
            <a:solidFill>
              <a:srgbClr val="1295D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arallelogram 11"/>
          <p:cNvSpPr/>
          <p:nvPr userDrawn="1"/>
        </p:nvSpPr>
        <p:spPr>
          <a:xfrm>
            <a:off x="8102584" y="-12221"/>
            <a:ext cx="942975" cy="365760"/>
          </a:xfrm>
          <a:prstGeom prst="parallelogram">
            <a:avLst>
              <a:gd name="adj" fmla="val 75314"/>
            </a:avLst>
          </a:prstGeom>
          <a:solidFill>
            <a:srgbClr val="017DBD"/>
          </a:solidFill>
          <a:ln>
            <a:solidFill>
              <a:srgbClr val="017D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9725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baseline="0">
          <a:solidFill>
            <a:schemeClr val="tx1"/>
          </a:solidFill>
          <a:latin typeface="Segoe UI Historic" panose="020B0502040204020203" pitchFamily="34" charset="0"/>
          <a:ea typeface="+mn-ea"/>
          <a:cs typeface="Segoe UI Light" panose="020B0502040204020203" pitchFamily="34" charset="0"/>
        </a:defRPr>
      </a:lvl1pPr>
      <a:lvl2pPr marL="685800" indent="-228600" algn="l" defTabSz="914400" rtl="0" eaLnBrk="1" latinLnBrk="0" hangingPunct="1">
        <a:lnSpc>
          <a:spcPct val="100000"/>
        </a:lnSpc>
        <a:spcBef>
          <a:spcPts val="500"/>
        </a:spcBef>
        <a:buFont typeface="Arial" panose="020B0604020202020204" pitchFamily="34" charset="0"/>
        <a:buChar char="•"/>
        <a:defRPr sz="2200" kern="1200" baseline="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urldefense.com/v3/__https:/trumpwhitehouse.archives.gov/presidential-actions/presidential-memorandum-united-states-government-supported-research-development-national-security-policy/__;!!KGKeukY!gonIjiAH5t_pqoDishywf3sxa5ZJKqzZp3orbvBZO45hkpLfnxE6Jm6GnMnNH5g$" TargetMode="External"/><Relationship Id="rId2" Type="http://schemas.openxmlformats.org/officeDocument/2006/relationships/hyperlink" Target="https://urldefense.com/v3/__https:/www.whitehouse.gov/wp-content/uploads/2022/01/010422-NSPM-33-Implementation-Guidance.pdf__;!!KGKeukY!gonIjiAH5t_pqoDishywf3sxa5ZJKqzZp3orbvBZO45hkpLfnxE6Jm6GwaV6gd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1861" y="349661"/>
            <a:ext cx="9230139" cy="5714005"/>
          </a:xfrm>
          <a:prstGeom prst="rect">
            <a:avLst/>
          </a:prstGeom>
        </p:spPr>
      </p:pic>
      <p:sp>
        <p:nvSpPr>
          <p:cNvPr id="8" name="Parallelogram 7"/>
          <p:cNvSpPr/>
          <p:nvPr/>
        </p:nvSpPr>
        <p:spPr>
          <a:xfrm>
            <a:off x="-751" y="341362"/>
            <a:ext cx="5467064" cy="5734220"/>
          </a:xfrm>
          <a:custGeom>
            <a:avLst/>
            <a:gdLst>
              <a:gd name="connsiteX0" fmla="*/ 0 w 3862316"/>
              <a:gd name="connsiteY0" fmla="*/ 5676058 h 5676058"/>
              <a:gd name="connsiteX1" fmla="*/ 965579 w 3862316"/>
              <a:gd name="connsiteY1" fmla="*/ 0 h 5676058"/>
              <a:gd name="connsiteX2" fmla="*/ 3862316 w 3862316"/>
              <a:gd name="connsiteY2" fmla="*/ 0 h 5676058"/>
              <a:gd name="connsiteX3" fmla="*/ 2896737 w 3862316"/>
              <a:gd name="connsiteY3" fmla="*/ 5676058 h 5676058"/>
              <a:gd name="connsiteX4" fmla="*/ 0 w 3862316"/>
              <a:gd name="connsiteY4" fmla="*/ 5676058 h 5676058"/>
              <a:gd name="connsiteX0" fmla="*/ 17060 w 3879376"/>
              <a:gd name="connsiteY0" fmla="*/ 5676058 h 5676058"/>
              <a:gd name="connsiteX1" fmla="*/ 0 w 3879376"/>
              <a:gd name="connsiteY1" fmla="*/ 0 h 5676058"/>
              <a:gd name="connsiteX2" fmla="*/ 3879376 w 3879376"/>
              <a:gd name="connsiteY2" fmla="*/ 0 h 5676058"/>
              <a:gd name="connsiteX3" fmla="*/ 2913797 w 3879376"/>
              <a:gd name="connsiteY3" fmla="*/ 5676058 h 5676058"/>
              <a:gd name="connsiteX4" fmla="*/ 17060 w 3879376"/>
              <a:gd name="connsiteY4" fmla="*/ 5676058 h 5676058"/>
              <a:gd name="connsiteX0" fmla="*/ 17060 w 5517108"/>
              <a:gd name="connsiteY0" fmla="*/ 5676058 h 5676058"/>
              <a:gd name="connsiteX1" fmla="*/ 0 w 5517108"/>
              <a:gd name="connsiteY1" fmla="*/ 0 h 5676058"/>
              <a:gd name="connsiteX2" fmla="*/ 5517108 w 5517108"/>
              <a:gd name="connsiteY2" fmla="*/ 0 h 5676058"/>
              <a:gd name="connsiteX3" fmla="*/ 2913797 w 5517108"/>
              <a:gd name="connsiteY3" fmla="*/ 5676058 h 5676058"/>
              <a:gd name="connsiteX4" fmla="*/ 17060 w 5517108"/>
              <a:gd name="connsiteY4" fmla="*/ 5676058 h 5676058"/>
              <a:gd name="connsiteX0" fmla="*/ 17060 w 5517108"/>
              <a:gd name="connsiteY0" fmla="*/ 5676058 h 5689706"/>
              <a:gd name="connsiteX1" fmla="*/ 0 w 5517108"/>
              <a:gd name="connsiteY1" fmla="*/ 0 h 5689706"/>
              <a:gd name="connsiteX2" fmla="*/ 5517108 w 5517108"/>
              <a:gd name="connsiteY2" fmla="*/ 0 h 5689706"/>
              <a:gd name="connsiteX3" fmla="*/ 852985 w 5517108"/>
              <a:gd name="connsiteY3" fmla="*/ 5689706 h 5689706"/>
              <a:gd name="connsiteX4" fmla="*/ 17060 w 5517108"/>
              <a:gd name="connsiteY4" fmla="*/ 5676058 h 5689706"/>
              <a:gd name="connsiteX0" fmla="*/ 17060 w 5418161"/>
              <a:gd name="connsiteY0" fmla="*/ 5721777 h 5735425"/>
              <a:gd name="connsiteX1" fmla="*/ 0 w 5418161"/>
              <a:gd name="connsiteY1" fmla="*/ 45719 h 5735425"/>
              <a:gd name="connsiteX2" fmla="*/ 5418161 w 5418161"/>
              <a:gd name="connsiteY2" fmla="*/ 0 h 5735425"/>
              <a:gd name="connsiteX3" fmla="*/ 852985 w 5418161"/>
              <a:gd name="connsiteY3" fmla="*/ 5735425 h 5735425"/>
              <a:gd name="connsiteX4" fmla="*/ 17060 w 5418161"/>
              <a:gd name="connsiteY4" fmla="*/ 5721777 h 5735425"/>
              <a:gd name="connsiteX0" fmla="*/ 17060 w 5431810"/>
              <a:gd name="connsiteY0" fmla="*/ 5676058 h 5689706"/>
              <a:gd name="connsiteX1" fmla="*/ 0 w 5431810"/>
              <a:gd name="connsiteY1" fmla="*/ 0 h 5689706"/>
              <a:gd name="connsiteX2" fmla="*/ 5431810 w 5431810"/>
              <a:gd name="connsiteY2" fmla="*/ 10122 h 5689706"/>
              <a:gd name="connsiteX3" fmla="*/ 852985 w 5431810"/>
              <a:gd name="connsiteY3" fmla="*/ 5689706 h 5689706"/>
              <a:gd name="connsiteX4" fmla="*/ 17060 w 5431810"/>
              <a:gd name="connsiteY4" fmla="*/ 5676058 h 5689706"/>
              <a:gd name="connsiteX0" fmla="*/ 17060 w 5472753"/>
              <a:gd name="connsiteY0" fmla="*/ 5676058 h 5689706"/>
              <a:gd name="connsiteX1" fmla="*/ 0 w 5472753"/>
              <a:gd name="connsiteY1" fmla="*/ 0 h 5689706"/>
              <a:gd name="connsiteX2" fmla="*/ 5472753 w 5472753"/>
              <a:gd name="connsiteY2" fmla="*/ 3306 h 5689706"/>
              <a:gd name="connsiteX3" fmla="*/ 852985 w 5472753"/>
              <a:gd name="connsiteY3" fmla="*/ 5689706 h 5689706"/>
              <a:gd name="connsiteX4" fmla="*/ 17060 w 5472753"/>
              <a:gd name="connsiteY4" fmla="*/ 5676058 h 5689706"/>
              <a:gd name="connsiteX0" fmla="*/ 17060 w 5472753"/>
              <a:gd name="connsiteY0" fmla="*/ 5676058 h 5689706"/>
              <a:gd name="connsiteX1" fmla="*/ 0 w 5472753"/>
              <a:gd name="connsiteY1" fmla="*/ 0 h 5689706"/>
              <a:gd name="connsiteX2" fmla="*/ 5472753 w 5472753"/>
              <a:gd name="connsiteY2" fmla="*/ 3306 h 5689706"/>
              <a:gd name="connsiteX3" fmla="*/ 852985 w 5472753"/>
              <a:gd name="connsiteY3" fmla="*/ 5689706 h 5689706"/>
              <a:gd name="connsiteX4" fmla="*/ 17060 w 5472753"/>
              <a:gd name="connsiteY4" fmla="*/ 5676058 h 5689706"/>
              <a:gd name="connsiteX0" fmla="*/ 17060 w 5472753"/>
              <a:gd name="connsiteY0" fmla="*/ 5676058 h 5689706"/>
              <a:gd name="connsiteX1" fmla="*/ 0 w 5472753"/>
              <a:gd name="connsiteY1" fmla="*/ 0 h 5689706"/>
              <a:gd name="connsiteX2" fmla="*/ 5472753 w 5472753"/>
              <a:gd name="connsiteY2" fmla="*/ 3306 h 5689706"/>
              <a:gd name="connsiteX3" fmla="*/ 852985 w 5472753"/>
              <a:gd name="connsiteY3" fmla="*/ 5689706 h 5689706"/>
              <a:gd name="connsiteX4" fmla="*/ 17060 w 5472753"/>
              <a:gd name="connsiteY4" fmla="*/ 5676058 h 5689706"/>
              <a:gd name="connsiteX0" fmla="*/ 17060 w 5472753"/>
              <a:gd name="connsiteY0" fmla="*/ 5676058 h 5689706"/>
              <a:gd name="connsiteX1" fmla="*/ 0 w 5472753"/>
              <a:gd name="connsiteY1" fmla="*/ 0 h 5689706"/>
              <a:gd name="connsiteX2" fmla="*/ 5472753 w 5472753"/>
              <a:gd name="connsiteY2" fmla="*/ 3306 h 5689706"/>
              <a:gd name="connsiteX3" fmla="*/ 852985 w 5472753"/>
              <a:gd name="connsiteY3" fmla="*/ 5689706 h 5689706"/>
              <a:gd name="connsiteX4" fmla="*/ 17060 w 5472753"/>
              <a:gd name="connsiteY4" fmla="*/ 5676058 h 5689706"/>
              <a:gd name="connsiteX0" fmla="*/ 17060 w 5472753"/>
              <a:gd name="connsiteY0" fmla="*/ 5676058 h 5689706"/>
              <a:gd name="connsiteX1" fmla="*/ 0 w 5472753"/>
              <a:gd name="connsiteY1" fmla="*/ 0 h 5689706"/>
              <a:gd name="connsiteX2" fmla="*/ 5472753 w 5472753"/>
              <a:gd name="connsiteY2" fmla="*/ 3306 h 5689706"/>
              <a:gd name="connsiteX3" fmla="*/ 852985 w 5472753"/>
              <a:gd name="connsiteY3" fmla="*/ 5689706 h 5689706"/>
              <a:gd name="connsiteX4" fmla="*/ 17060 w 5472753"/>
              <a:gd name="connsiteY4" fmla="*/ 5676058 h 5689706"/>
              <a:gd name="connsiteX0" fmla="*/ 8727 w 5480462"/>
              <a:gd name="connsiteY0" fmla="*/ 5676058 h 5689706"/>
              <a:gd name="connsiteX1" fmla="*/ 7709 w 5480462"/>
              <a:gd name="connsiteY1" fmla="*/ 0 h 5689706"/>
              <a:gd name="connsiteX2" fmla="*/ 5480462 w 5480462"/>
              <a:gd name="connsiteY2" fmla="*/ 3306 h 5689706"/>
              <a:gd name="connsiteX3" fmla="*/ 860694 w 5480462"/>
              <a:gd name="connsiteY3" fmla="*/ 5689706 h 5689706"/>
              <a:gd name="connsiteX4" fmla="*/ 8727 w 5480462"/>
              <a:gd name="connsiteY4" fmla="*/ 5676058 h 5689706"/>
              <a:gd name="connsiteX0" fmla="*/ 1769 w 5473504"/>
              <a:gd name="connsiteY0" fmla="*/ 5676058 h 5689706"/>
              <a:gd name="connsiteX1" fmla="*/ 751 w 5473504"/>
              <a:gd name="connsiteY1" fmla="*/ 0 h 5689706"/>
              <a:gd name="connsiteX2" fmla="*/ 5473504 w 5473504"/>
              <a:gd name="connsiteY2" fmla="*/ 3306 h 5689706"/>
              <a:gd name="connsiteX3" fmla="*/ 853736 w 5473504"/>
              <a:gd name="connsiteY3" fmla="*/ 5689706 h 5689706"/>
              <a:gd name="connsiteX4" fmla="*/ 1769 w 5473504"/>
              <a:gd name="connsiteY4" fmla="*/ 5676058 h 5689706"/>
              <a:gd name="connsiteX0" fmla="*/ 1769 w 5473504"/>
              <a:gd name="connsiteY0" fmla="*/ 5676058 h 5689706"/>
              <a:gd name="connsiteX1" fmla="*/ 751 w 5473504"/>
              <a:gd name="connsiteY1" fmla="*/ 0 h 5689706"/>
              <a:gd name="connsiteX2" fmla="*/ 5473504 w 5473504"/>
              <a:gd name="connsiteY2" fmla="*/ 3306 h 5689706"/>
              <a:gd name="connsiteX3" fmla="*/ 853736 w 5473504"/>
              <a:gd name="connsiteY3" fmla="*/ 5689706 h 5689706"/>
              <a:gd name="connsiteX4" fmla="*/ 1769 w 5473504"/>
              <a:gd name="connsiteY4" fmla="*/ 5676058 h 5689706"/>
              <a:gd name="connsiteX0" fmla="*/ 1769 w 5473504"/>
              <a:gd name="connsiteY0" fmla="*/ 5681451 h 5695099"/>
              <a:gd name="connsiteX1" fmla="*/ 751 w 5473504"/>
              <a:gd name="connsiteY1" fmla="*/ 5393 h 5695099"/>
              <a:gd name="connsiteX2" fmla="*/ 5473504 w 5473504"/>
              <a:gd name="connsiteY2" fmla="*/ 0 h 5695099"/>
              <a:gd name="connsiteX3" fmla="*/ 853736 w 5473504"/>
              <a:gd name="connsiteY3" fmla="*/ 5695099 h 5695099"/>
              <a:gd name="connsiteX4" fmla="*/ 1769 w 5473504"/>
              <a:gd name="connsiteY4" fmla="*/ 5681451 h 5695099"/>
              <a:gd name="connsiteX0" fmla="*/ 1769 w 5467065"/>
              <a:gd name="connsiteY0" fmla="*/ 5694271 h 5707919"/>
              <a:gd name="connsiteX1" fmla="*/ 751 w 5467065"/>
              <a:gd name="connsiteY1" fmla="*/ 18213 h 5707919"/>
              <a:gd name="connsiteX2" fmla="*/ 5467065 w 5467065"/>
              <a:gd name="connsiteY2" fmla="*/ 0 h 5707919"/>
              <a:gd name="connsiteX3" fmla="*/ 853736 w 5467065"/>
              <a:gd name="connsiteY3" fmla="*/ 5707919 h 5707919"/>
              <a:gd name="connsiteX4" fmla="*/ 1769 w 5467065"/>
              <a:gd name="connsiteY4" fmla="*/ 5694271 h 5707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67065" h="5707919">
                <a:moveTo>
                  <a:pt x="1769" y="5694271"/>
                </a:moveTo>
                <a:cubicBezTo>
                  <a:pt x="-3918" y="3802252"/>
                  <a:pt x="6438" y="1910232"/>
                  <a:pt x="751" y="18213"/>
                </a:cubicBezTo>
                <a:lnTo>
                  <a:pt x="5467065" y="0"/>
                </a:lnTo>
                <a:lnTo>
                  <a:pt x="853736" y="5707919"/>
                </a:lnTo>
                <a:lnTo>
                  <a:pt x="1769" y="5694271"/>
                </a:lnTo>
                <a:close/>
              </a:path>
            </a:pathLst>
          </a:custGeom>
          <a:gradFill flip="none" rotWithShape="1">
            <a:gsLst>
              <a:gs pos="0">
                <a:srgbClr val="1295D8">
                  <a:shade val="30000"/>
                  <a:satMod val="115000"/>
                </a:srgbClr>
              </a:gs>
              <a:gs pos="50000">
                <a:srgbClr val="1295D8">
                  <a:shade val="67500"/>
                  <a:satMod val="115000"/>
                </a:srgbClr>
              </a:gs>
              <a:gs pos="100000">
                <a:srgbClr val="1295D8">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67265" y="723323"/>
            <a:ext cx="4594600" cy="1460310"/>
          </a:xfrm>
        </p:spPr>
        <p:txBody>
          <a:bodyPr anchor="ctr">
            <a:noAutofit/>
          </a:bodyPr>
          <a:lstStyle/>
          <a:p>
            <a:pPr algn="l"/>
            <a:r>
              <a:rPr lang="en-US" sz="2800" dirty="0">
                <a:solidFill>
                  <a:schemeClr val="bg1"/>
                </a:solidFill>
              </a:rPr>
              <a:t>NSPM-33 Guidance to Federal Agencies</a:t>
            </a:r>
          </a:p>
        </p:txBody>
      </p:sp>
      <p:sp>
        <p:nvSpPr>
          <p:cNvPr id="3" name="Subtitle 2"/>
          <p:cNvSpPr>
            <a:spLocks noGrp="1"/>
          </p:cNvSpPr>
          <p:nvPr>
            <p:ph type="subTitle" idx="1"/>
          </p:nvPr>
        </p:nvSpPr>
        <p:spPr>
          <a:xfrm>
            <a:off x="167266" y="2548587"/>
            <a:ext cx="2480242" cy="2542027"/>
          </a:xfrm>
        </p:spPr>
        <p:txBody>
          <a:bodyPr>
            <a:noAutofit/>
          </a:bodyPr>
          <a:lstStyle/>
          <a:p>
            <a:endParaRPr lang="en-US" sz="1800" dirty="0">
              <a:solidFill>
                <a:schemeClr val="bg1"/>
              </a:solidFill>
              <a:latin typeface="+mj-lt"/>
            </a:endParaRPr>
          </a:p>
          <a:p>
            <a:pPr algn="l"/>
            <a:r>
              <a:rPr lang="en-US" sz="1600" dirty="0">
                <a:solidFill>
                  <a:schemeClr val="bg1"/>
                </a:solidFill>
                <a:latin typeface="+mj-lt"/>
              </a:rPr>
              <a:t>January 2022</a:t>
            </a:r>
          </a:p>
        </p:txBody>
      </p:sp>
      <p:sp>
        <p:nvSpPr>
          <p:cNvPr id="10" name="Parallelogram 8"/>
          <p:cNvSpPr/>
          <p:nvPr/>
        </p:nvSpPr>
        <p:spPr>
          <a:xfrm>
            <a:off x="1271109" y="341362"/>
            <a:ext cx="6182313" cy="5731796"/>
          </a:xfrm>
          <a:custGeom>
            <a:avLst/>
            <a:gdLst>
              <a:gd name="connsiteX0" fmla="*/ 0 w 1002853"/>
              <a:gd name="connsiteY0" fmla="*/ 5676058 h 5676058"/>
              <a:gd name="connsiteX1" fmla="*/ 537319 w 1002853"/>
              <a:gd name="connsiteY1" fmla="*/ 0 h 5676058"/>
              <a:gd name="connsiteX2" fmla="*/ 1002853 w 1002853"/>
              <a:gd name="connsiteY2" fmla="*/ 0 h 5676058"/>
              <a:gd name="connsiteX3" fmla="*/ 465534 w 1002853"/>
              <a:gd name="connsiteY3" fmla="*/ 5676058 h 5676058"/>
              <a:gd name="connsiteX4" fmla="*/ 0 w 1002853"/>
              <a:gd name="connsiteY4" fmla="*/ 5676058 h 5676058"/>
              <a:gd name="connsiteX0" fmla="*/ 0 w 5151772"/>
              <a:gd name="connsiteY0" fmla="*/ 5717001 h 5717001"/>
              <a:gd name="connsiteX1" fmla="*/ 4686238 w 5151772"/>
              <a:gd name="connsiteY1" fmla="*/ 0 h 5717001"/>
              <a:gd name="connsiteX2" fmla="*/ 5151772 w 5151772"/>
              <a:gd name="connsiteY2" fmla="*/ 0 h 5717001"/>
              <a:gd name="connsiteX3" fmla="*/ 4614453 w 5151772"/>
              <a:gd name="connsiteY3" fmla="*/ 5676058 h 5717001"/>
              <a:gd name="connsiteX4" fmla="*/ 0 w 5151772"/>
              <a:gd name="connsiteY4" fmla="*/ 5717001 h 5717001"/>
              <a:gd name="connsiteX0" fmla="*/ 0 w 5151772"/>
              <a:gd name="connsiteY0" fmla="*/ 5717001 h 5717001"/>
              <a:gd name="connsiteX1" fmla="*/ 4686238 w 5151772"/>
              <a:gd name="connsiteY1" fmla="*/ 0 h 5717001"/>
              <a:gd name="connsiteX2" fmla="*/ 5151772 w 5151772"/>
              <a:gd name="connsiteY2" fmla="*/ 0 h 5717001"/>
              <a:gd name="connsiteX3" fmla="*/ 547420 w 5151772"/>
              <a:gd name="connsiteY3" fmla="*/ 5717001 h 5717001"/>
              <a:gd name="connsiteX4" fmla="*/ 0 w 5151772"/>
              <a:gd name="connsiteY4" fmla="*/ 5717001 h 5717001"/>
              <a:gd name="connsiteX0" fmla="*/ 0 w 5151772"/>
              <a:gd name="connsiteY0" fmla="*/ 5730649 h 5730649"/>
              <a:gd name="connsiteX1" fmla="*/ 4672590 w 5151772"/>
              <a:gd name="connsiteY1" fmla="*/ 0 h 5730649"/>
              <a:gd name="connsiteX2" fmla="*/ 5151772 w 5151772"/>
              <a:gd name="connsiteY2" fmla="*/ 13648 h 5730649"/>
              <a:gd name="connsiteX3" fmla="*/ 547420 w 5151772"/>
              <a:gd name="connsiteY3" fmla="*/ 5730649 h 5730649"/>
              <a:gd name="connsiteX4" fmla="*/ 0 w 5151772"/>
              <a:gd name="connsiteY4" fmla="*/ 5730649 h 5730649"/>
              <a:gd name="connsiteX0" fmla="*/ 0 w 5711330"/>
              <a:gd name="connsiteY0" fmla="*/ 5730649 h 5730649"/>
              <a:gd name="connsiteX1" fmla="*/ 4672590 w 5711330"/>
              <a:gd name="connsiteY1" fmla="*/ 0 h 5730649"/>
              <a:gd name="connsiteX2" fmla="*/ 5711330 w 5711330"/>
              <a:gd name="connsiteY2" fmla="*/ 27296 h 5730649"/>
              <a:gd name="connsiteX3" fmla="*/ 547420 w 5711330"/>
              <a:gd name="connsiteY3" fmla="*/ 5730649 h 5730649"/>
              <a:gd name="connsiteX4" fmla="*/ 0 w 5711330"/>
              <a:gd name="connsiteY4" fmla="*/ 5730649 h 5730649"/>
              <a:gd name="connsiteX0" fmla="*/ 0 w 5711330"/>
              <a:gd name="connsiteY0" fmla="*/ 5730649 h 5730649"/>
              <a:gd name="connsiteX1" fmla="*/ 4672590 w 5711330"/>
              <a:gd name="connsiteY1" fmla="*/ 0 h 5730649"/>
              <a:gd name="connsiteX2" fmla="*/ 5711330 w 5711330"/>
              <a:gd name="connsiteY2" fmla="*/ 27296 h 5730649"/>
              <a:gd name="connsiteX3" fmla="*/ 1680184 w 5711330"/>
              <a:gd name="connsiteY3" fmla="*/ 5662411 h 5730649"/>
              <a:gd name="connsiteX4" fmla="*/ 0 w 5711330"/>
              <a:gd name="connsiteY4" fmla="*/ 5730649 h 5730649"/>
              <a:gd name="connsiteX0" fmla="*/ 0 w 6093468"/>
              <a:gd name="connsiteY0" fmla="*/ 5730649 h 5730649"/>
              <a:gd name="connsiteX1" fmla="*/ 4672590 w 6093468"/>
              <a:gd name="connsiteY1" fmla="*/ 0 h 5730649"/>
              <a:gd name="connsiteX2" fmla="*/ 6093468 w 6093468"/>
              <a:gd name="connsiteY2" fmla="*/ 27296 h 5730649"/>
              <a:gd name="connsiteX3" fmla="*/ 1680184 w 6093468"/>
              <a:gd name="connsiteY3" fmla="*/ 5662411 h 5730649"/>
              <a:gd name="connsiteX4" fmla="*/ 0 w 6093468"/>
              <a:gd name="connsiteY4" fmla="*/ 5730649 h 5730649"/>
              <a:gd name="connsiteX0" fmla="*/ 0 w 6093468"/>
              <a:gd name="connsiteY0" fmla="*/ 5730649 h 5730649"/>
              <a:gd name="connsiteX1" fmla="*/ 4672590 w 6093468"/>
              <a:gd name="connsiteY1" fmla="*/ 0 h 5730649"/>
              <a:gd name="connsiteX2" fmla="*/ 6093468 w 6093468"/>
              <a:gd name="connsiteY2" fmla="*/ 27296 h 5730649"/>
              <a:gd name="connsiteX3" fmla="*/ 1666536 w 6093468"/>
              <a:gd name="connsiteY3" fmla="*/ 5717002 h 5730649"/>
              <a:gd name="connsiteX4" fmla="*/ 0 w 6093468"/>
              <a:gd name="connsiteY4" fmla="*/ 5730649 h 5730649"/>
              <a:gd name="connsiteX0" fmla="*/ 0 w 6093468"/>
              <a:gd name="connsiteY0" fmla="*/ 5730649 h 5730649"/>
              <a:gd name="connsiteX1" fmla="*/ 4672590 w 6093468"/>
              <a:gd name="connsiteY1" fmla="*/ 0 h 5730649"/>
              <a:gd name="connsiteX2" fmla="*/ 6093468 w 6093468"/>
              <a:gd name="connsiteY2" fmla="*/ 27296 h 5730649"/>
              <a:gd name="connsiteX3" fmla="*/ 1666536 w 6093468"/>
              <a:gd name="connsiteY3" fmla="*/ 5717002 h 5730649"/>
              <a:gd name="connsiteX4" fmla="*/ 0 w 6093468"/>
              <a:gd name="connsiteY4" fmla="*/ 5730649 h 5730649"/>
              <a:gd name="connsiteX0" fmla="*/ 0 w 6093468"/>
              <a:gd name="connsiteY0" fmla="*/ 5730649 h 5730649"/>
              <a:gd name="connsiteX1" fmla="*/ 4672590 w 6093468"/>
              <a:gd name="connsiteY1" fmla="*/ 0 h 5730649"/>
              <a:gd name="connsiteX2" fmla="*/ 6093468 w 6093468"/>
              <a:gd name="connsiteY2" fmla="*/ 13648 h 5730649"/>
              <a:gd name="connsiteX3" fmla="*/ 1666536 w 6093468"/>
              <a:gd name="connsiteY3" fmla="*/ 5717002 h 5730649"/>
              <a:gd name="connsiteX4" fmla="*/ 0 w 6093468"/>
              <a:gd name="connsiteY4" fmla="*/ 5730649 h 5730649"/>
              <a:gd name="connsiteX0" fmla="*/ 0 w 6093468"/>
              <a:gd name="connsiteY0" fmla="*/ 5730649 h 5730649"/>
              <a:gd name="connsiteX1" fmla="*/ 4672590 w 6093468"/>
              <a:gd name="connsiteY1" fmla="*/ 0 h 5730649"/>
              <a:gd name="connsiteX2" fmla="*/ 6093468 w 6093468"/>
              <a:gd name="connsiteY2" fmla="*/ 4050 h 5730649"/>
              <a:gd name="connsiteX3" fmla="*/ 1666536 w 6093468"/>
              <a:gd name="connsiteY3" fmla="*/ 5717002 h 5730649"/>
              <a:gd name="connsiteX4" fmla="*/ 0 w 6093468"/>
              <a:gd name="connsiteY4" fmla="*/ 5730649 h 5730649"/>
              <a:gd name="connsiteX0" fmla="*/ 0 w 6093468"/>
              <a:gd name="connsiteY0" fmla="*/ 5730649 h 5730649"/>
              <a:gd name="connsiteX1" fmla="*/ 4672590 w 6093468"/>
              <a:gd name="connsiteY1" fmla="*/ 0 h 5730649"/>
              <a:gd name="connsiteX2" fmla="*/ 6093468 w 6093468"/>
              <a:gd name="connsiteY2" fmla="*/ 4050 h 5730649"/>
              <a:gd name="connsiteX3" fmla="*/ 1666536 w 6093468"/>
              <a:gd name="connsiteY3" fmla="*/ 5725777 h 5730649"/>
              <a:gd name="connsiteX4" fmla="*/ 0 w 6093468"/>
              <a:gd name="connsiteY4" fmla="*/ 5730649 h 5730649"/>
              <a:gd name="connsiteX0" fmla="*/ 0 w 6093468"/>
              <a:gd name="connsiteY0" fmla="*/ 5730649 h 5734551"/>
              <a:gd name="connsiteX1" fmla="*/ 4672590 w 6093468"/>
              <a:gd name="connsiteY1" fmla="*/ 0 h 5734551"/>
              <a:gd name="connsiteX2" fmla="*/ 6093468 w 6093468"/>
              <a:gd name="connsiteY2" fmla="*/ 4050 h 5734551"/>
              <a:gd name="connsiteX3" fmla="*/ 1675245 w 6093468"/>
              <a:gd name="connsiteY3" fmla="*/ 5734551 h 5734551"/>
              <a:gd name="connsiteX4" fmla="*/ 0 w 6093468"/>
              <a:gd name="connsiteY4" fmla="*/ 5730649 h 5734551"/>
              <a:gd name="connsiteX0" fmla="*/ 0 w 6135303"/>
              <a:gd name="connsiteY0" fmla="*/ 5736672 h 5736672"/>
              <a:gd name="connsiteX1" fmla="*/ 4714425 w 6135303"/>
              <a:gd name="connsiteY1" fmla="*/ 0 h 5736672"/>
              <a:gd name="connsiteX2" fmla="*/ 6135303 w 6135303"/>
              <a:gd name="connsiteY2" fmla="*/ 4050 h 5736672"/>
              <a:gd name="connsiteX3" fmla="*/ 1717080 w 6135303"/>
              <a:gd name="connsiteY3" fmla="*/ 5734551 h 5736672"/>
              <a:gd name="connsiteX4" fmla="*/ 0 w 6135303"/>
              <a:gd name="connsiteY4" fmla="*/ 5736672 h 5736672"/>
              <a:gd name="connsiteX0" fmla="*/ 0 w 6154474"/>
              <a:gd name="connsiteY0" fmla="*/ 5745533 h 5745533"/>
              <a:gd name="connsiteX1" fmla="*/ 4714425 w 6154474"/>
              <a:gd name="connsiteY1" fmla="*/ 8861 h 5745533"/>
              <a:gd name="connsiteX2" fmla="*/ 6154474 w 6154474"/>
              <a:gd name="connsiteY2" fmla="*/ 0 h 5745533"/>
              <a:gd name="connsiteX3" fmla="*/ 1717080 w 6154474"/>
              <a:gd name="connsiteY3" fmla="*/ 5743412 h 5745533"/>
              <a:gd name="connsiteX4" fmla="*/ 0 w 6154474"/>
              <a:gd name="connsiteY4" fmla="*/ 5745533 h 5745533"/>
              <a:gd name="connsiteX0" fmla="*/ 0 w 6135303"/>
              <a:gd name="connsiteY0" fmla="*/ 5745533 h 5745533"/>
              <a:gd name="connsiteX1" fmla="*/ 4714425 w 6135303"/>
              <a:gd name="connsiteY1" fmla="*/ 8861 h 5745533"/>
              <a:gd name="connsiteX2" fmla="*/ 6135303 w 6135303"/>
              <a:gd name="connsiteY2" fmla="*/ 0 h 5745533"/>
              <a:gd name="connsiteX3" fmla="*/ 1717080 w 6135303"/>
              <a:gd name="connsiteY3" fmla="*/ 5743412 h 5745533"/>
              <a:gd name="connsiteX4" fmla="*/ 0 w 6135303"/>
              <a:gd name="connsiteY4" fmla="*/ 5745533 h 5745533"/>
              <a:gd name="connsiteX0" fmla="*/ 0 w 6135303"/>
              <a:gd name="connsiteY0" fmla="*/ 5736672 h 5736672"/>
              <a:gd name="connsiteX1" fmla="*/ 4714425 w 6135303"/>
              <a:gd name="connsiteY1" fmla="*/ 0 h 5736672"/>
              <a:gd name="connsiteX2" fmla="*/ 6135303 w 6135303"/>
              <a:gd name="connsiteY2" fmla="*/ 4050 h 5736672"/>
              <a:gd name="connsiteX3" fmla="*/ 1717080 w 6135303"/>
              <a:gd name="connsiteY3" fmla="*/ 5734551 h 5736672"/>
              <a:gd name="connsiteX4" fmla="*/ 0 w 6135303"/>
              <a:gd name="connsiteY4" fmla="*/ 5736672 h 5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3" h="5736672">
                <a:moveTo>
                  <a:pt x="0" y="5736672"/>
                </a:moveTo>
                <a:lnTo>
                  <a:pt x="4714425" y="0"/>
                </a:lnTo>
                <a:lnTo>
                  <a:pt x="6135303" y="4050"/>
                </a:lnTo>
                <a:lnTo>
                  <a:pt x="1717080" y="5734551"/>
                </a:lnTo>
                <a:lnTo>
                  <a:pt x="0" y="5736672"/>
                </a:lnTo>
                <a:close/>
              </a:path>
            </a:pathLst>
          </a:custGeom>
          <a:gradFill flip="none" rotWithShape="1">
            <a:gsLst>
              <a:gs pos="57000">
                <a:schemeClr val="accent1">
                  <a:lumMod val="5000"/>
                  <a:lumOff val="95000"/>
                  <a:alpha val="27000"/>
                </a:schemeClr>
              </a:gs>
              <a:gs pos="28000">
                <a:srgbClr val="72CDF4"/>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8"/>
          <p:cNvSpPr/>
          <p:nvPr/>
        </p:nvSpPr>
        <p:spPr>
          <a:xfrm>
            <a:off x="763075" y="347802"/>
            <a:ext cx="5270651" cy="5726567"/>
          </a:xfrm>
          <a:custGeom>
            <a:avLst/>
            <a:gdLst>
              <a:gd name="connsiteX0" fmla="*/ 0 w 1002853"/>
              <a:gd name="connsiteY0" fmla="*/ 5676058 h 5676058"/>
              <a:gd name="connsiteX1" fmla="*/ 537319 w 1002853"/>
              <a:gd name="connsiteY1" fmla="*/ 0 h 5676058"/>
              <a:gd name="connsiteX2" fmla="*/ 1002853 w 1002853"/>
              <a:gd name="connsiteY2" fmla="*/ 0 h 5676058"/>
              <a:gd name="connsiteX3" fmla="*/ 465534 w 1002853"/>
              <a:gd name="connsiteY3" fmla="*/ 5676058 h 5676058"/>
              <a:gd name="connsiteX4" fmla="*/ 0 w 1002853"/>
              <a:gd name="connsiteY4" fmla="*/ 5676058 h 5676058"/>
              <a:gd name="connsiteX0" fmla="*/ 0 w 5151772"/>
              <a:gd name="connsiteY0" fmla="*/ 5717001 h 5717001"/>
              <a:gd name="connsiteX1" fmla="*/ 4686238 w 5151772"/>
              <a:gd name="connsiteY1" fmla="*/ 0 h 5717001"/>
              <a:gd name="connsiteX2" fmla="*/ 5151772 w 5151772"/>
              <a:gd name="connsiteY2" fmla="*/ 0 h 5717001"/>
              <a:gd name="connsiteX3" fmla="*/ 4614453 w 5151772"/>
              <a:gd name="connsiteY3" fmla="*/ 5676058 h 5717001"/>
              <a:gd name="connsiteX4" fmla="*/ 0 w 5151772"/>
              <a:gd name="connsiteY4" fmla="*/ 5717001 h 5717001"/>
              <a:gd name="connsiteX0" fmla="*/ 0 w 5151772"/>
              <a:gd name="connsiteY0" fmla="*/ 5717001 h 5717001"/>
              <a:gd name="connsiteX1" fmla="*/ 4686238 w 5151772"/>
              <a:gd name="connsiteY1" fmla="*/ 0 h 5717001"/>
              <a:gd name="connsiteX2" fmla="*/ 5151772 w 5151772"/>
              <a:gd name="connsiteY2" fmla="*/ 0 h 5717001"/>
              <a:gd name="connsiteX3" fmla="*/ 547420 w 5151772"/>
              <a:gd name="connsiteY3" fmla="*/ 5717001 h 5717001"/>
              <a:gd name="connsiteX4" fmla="*/ 0 w 5151772"/>
              <a:gd name="connsiteY4" fmla="*/ 5717001 h 5717001"/>
              <a:gd name="connsiteX0" fmla="*/ 0 w 5151772"/>
              <a:gd name="connsiteY0" fmla="*/ 5730649 h 5730649"/>
              <a:gd name="connsiteX1" fmla="*/ 4672590 w 5151772"/>
              <a:gd name="connsiteY1" fmla="*/ 0 h 5730649"/>
              <a:gd name="connsiteX2" fmla="*/ 5151772 w 5151772"/>
              <a:gd name="connsiteY2" fmla="*/ 13648 h 5730649"/>
              <a:gd name="connsiteX3" fmla="*/ 547420 w 5151772"/>
              <a:gd name="connsiteY3" fmla="*/ 5730649 h 5730649"/>
              <a:gd name="connsiteX4" fmla="*/ 0 w 5151772"/>
              <a:gd name="connsiteY4" fmla="*/ 5730649 h 5730649"/>
              <a:gd name="connsiteX0" fmla="*/ 0 w 5711330"/>
              <a:gd name="connsiteY0" fmla="*/ 5730649 h 5730649"/>
              <a:gd name="connsiteX1" fmla="*/ 4672590 w 5711330"/>
              <a:gd name="connsiteY1" fmla="*/ 0 h 5730649"/>
              <a:gd name="connsiteX2" fmla="*/ 5711330 w 5711330"/>
              <a:gd name="connsiteY2" fmla="*/ 27296 h 5730649"/>
              <a:gd name="connsiteX3" fmla="*/ 547420 w 5711330"/>
              <a:gd name="connsiteY3" fmla="*/ 5730649 h 5730649"/>
              <a:gd name="connsiteX4" fmla="*/ 0 w 5711330"/>
              <a:gd name="connsiteY4" fmla="*/ 5730649 h 5730649"/>
              <a:gd name="connsiteX0" fmla="*/ 0 w 5711330"/>
              <a:gd name="connsiteY0" fmla="*/ 5730649 h 5730649"/>
              <a:gd name="connsiteX1" fmla="*/ 4672590 w 5711330"/>
              <a:gd name="connsiteY1" fmla="*/ 0 h 5730649"/>
              <a:gd name="connsiteX2" fmla="*/ 5711330 w 5711330"/>
              <a:gd name="connsiteY2" fmla="*/ 27296 h 5730649"/>
              <a:gd name="connsiteX3" fmla="*/ 1680184 w 5711330"/>
              <a:gd name="connsiteY3" fmla="*/ 5662411 h 5730649"/>
              <a:gd name="connsiteX4" fmla="*/ 0 w 5711330"/>
              <a:gd name="connsiteY4" fmla="*/ 5730649 h 5730649"/>
              <a:gd name="connsiteX0" fmla="*/ 0 w 6093468"/>
              <a:gd name="connsiteY0" fmla="*/ 5730649 h 5730649"/>
              <a:gd name="connsiteX1" fmla="*/ 4672590 w 6093468"/>
              <a:gd name="connsiteY1" fmla="*/ 0 h 5730649"/>
              <a:gd name="connsiteX2" fmla="*/ 6093468 w 6093468"/>
              <a:gd name="connsiteY2" fmla="*/ 27296 h 5730649"/>
              <a:gd name="connsiteX3" fmla="*/ 1680184 w 6093468"/>
              <a:gd name="connsiteY3" fmla="*/ 5662411 h 5730649"/>
              <a:gd name="connsiteX4" fmla="*/ 0 w 6093468"/>
              <a:gd name="connsiteY4" fmla="*/ 5730649 h 5730649"/>
              <a:gd name="connsiteX0" fmla="*/ 0 w 6093468"/>
              <a:gd name="connsiteY0" fmla="*/ 5730649 h 5730649"/>
              <a:gd name="connsiteX1" fmla="*/ 4672590 w 6093468"/>
              <a:gd name="connsiteY1" fmla="*/ 0 h 5730649"/>
              <a:gd name="connsiteX2" fmla="*/ 6093468 w 6093468"/>
              <a:gd name="connsiteY2" fmla="*/ 27296 h 5730649"/>
              <a:gd name="connsiteX3" fmla="*/ 1666536 w 6093468"/>
              <a:gd name="connsiteY3" fmla="*/ 5717002 h 5730649"/>
              <a:gd name="connsiteX4" fmla="*/ 0 w 6093468"/>
              <a:gd name="connsiteY4" fmla="*/ 5730649 h 5730649"/>
              <a:gd name="connsiteX0" fmla="*/ 0 w 6093468"/>
              <a:gd name="connsiteY0" fmla="*/ 5730649 h 5730649"/>
              <a:gd name="connsiteX1" fmla="*/ 4672590 w 6093468"/>
              <a:gd name="connsiteY1" fmla="*/ 0 h 5730649"/>
              <a:gd name="connsiteX2" fmla="*/ 6093468 w 6093468"/>
              <a:gd name="connsiteY2" fmla="*/ 27296 h 5730649"/>
              <a:gd name="connsiteX3" fmla="*/ 1666536 w 6093468"/>
              <a:gd name="connsiteY3" fmla="*/ 5717002 h 5730649"/>
              <a:gd name="connsiteX4" fmla="*/ 0 w 6093468"/>
              <a:gd name="connsiteY4" fmla="*/ 5730649 h 5730649"/>
              <a:gd name="connsiteX0" fmla="*/ 0 w 6093468"/>
              <a:gd name="connsiteY0" fmla="*/ 5730649 h 5730649"/>
              <a:gd name="connsiteX1" fmla="*/ 4672590 w 6093468"/>
              <a:gd name="connsiteY1" fmla="*/ 0 h 5730649"/>
              <a:gd name="connsiteX2" fmla="*/ 6093468 w 6093468"/>
              <a:gd name="connsiteY2" fmla="*/ 13648 h 5730649"/>
              <a:gd name="connsiteX3" fmla="*/ 1666536 w 6093468"/>
              <a:gd name="connsiteY3" fmla="*/ 5717002 h 5730649"/>
              <a:gd name="connsiteX4" fmla="*/ 0 w 6093468"/>
              <a:gd name="connsiteY4" fmla="*/ 5730649 h 5730649"/>
              <a:gd name="connsiteX0" fmla="*/ 0 w 6093468"/>
              <a:gd name="connsiteY0" fmla="*/ 5730649 h 5730649"/>
              <a:gd name="connsiteX1" fmla="*/ 4672590 w 6093468"/>
              <a:gd name="connsiteY1" fmla="*/ 0 h 5730649"/>
              <a:gd name="connsiteX2" fmla="*/ 6093468 w 6093468"/>
              <a:gd name="connsiteY2" fmla="*/ 4050 h 5730649"/>
              <a:gd name="connsiteX3" fmla="*/ 1666536 w 6093468"/>
              <a:gd name="connsiteY3" fmla="*/ 5717002 h 5730649"/>
              <a:gd name="connsiteX4" fmla="*/ 0 w 6093468"/>
              <a:gd name="connsiteY4" fmla="*/ 5730649 h 5730649"/>
              <a:gd name="connsiteX0" fmla="*/ 0 w 6093468"/>
              <a:gd name="connsiteY0" fmla="*/ 5730649 h 5730649"/>
              <a:gd name="connsiteX1" fmla="*/ 4672590 w 6093468"/>
              <a:gd name="connsiteY1" fmla="*/ 0 h 5730649"/>
              <a:gd name="connsiteX2" fmla="*/ 6093468 w 6093468"/>
              <a:gd name="connsiteY2" fmla="*/ 4050 h 5730649"/>
              <a:gd name="connsiteX3" fmla="*/ 1666536 w 6093468"/>
              <a:gd name="connsiteY3" fmla="*/ 5725777 h 5730649"/>
              <a:gd name="connsiteX4" fmla="*/ 0 w 6093468"/>
              <a:gd name="connsiteY4" fmla="*/ 5730649 h 5730649"/>
              <a:gd name="connsiteX0" fmla="*/ 0 w 6093468"/>
              <a:gd name="connsiteY0" fmla="*/ 5730649 h 5734551"/>
              <a:gd name="connsiteX1" fmla="*/ 4672590 w 6093468"/>
              <a:gd name="connsiteY1" fmla="*/ 0 h 5734551"/>
              <a:gd name="connsiteX2" fmla="*/ 6093468 w 6093468"/>
              <a:gd name="connsiteY2" fmla="*/ 4050 h 5734551"/>
              <a:gd name="connsiteX3" fmla="*/ 1675245 w 6093468"/>
              <a:gd name="connsiteY3" fmla="*/ 5734551 h 5734551"/>
              <a:gd name="connsiteX4" fmla="*/ 0 w 6093468"/>
              <a:gd name="connsiteY4" fmla="*/ 5730649 h 5734551"/>
              <a:gd name="connsiteX0" fmla="*/ 0 w 5247307"/>
              <a:gd name="connsiteY0" fmla="*/ 5740350 h 5744252"/>
              <a:gd name="connsiteX1" fmla="*/ 4672590 w 5247307"/>
              <a:gd name="connsiteY1" fmla="*/ 9701 h 5744252"/>
              <a:gd name="connsiteX2" fmla="*/ 5247307 w 5247307"/>
              <a:gd name="connsiteY2" fmla="*/ 0 h 5744252"/>
              <a:gd name="connsiteX3" fmla="*/ 1675245 w 5247307"/>
              <a:gd name="connsiteY3" fmla="*/ 5744252 h 5744252"/>
              <a:gd name="connsiteX4" fmla="*/ 0 w 5247307"/>
              <a:gd name="connsiteY4" fmla="*/ 5740350 h 5744252"/>
              <a:gd name="connsiteX0" fmla="*/ 0 w 5247307"/>
              <a:gd name="connsiteY0" fmla="*/ 5740350 h 5758003"/>
              <a:gd name="connsiteX1" fmla="*/ 4672590 w 5247307"/>
              <a:gd name="connsiteY1" fmla="*/ 9701 h 5758003"/>
              <a:gd name="connsiteX2" fmla="*/ 5247307 w 5247307"/>
              <a:gd name="connsiteY2" fmla="*/ 0 h 5758003"/>
              <a:gd name="connsiteX3" fmla="*/ 583425 w 5247307"/>
              <a:gd name="connsiteY3" fmla="*/ 5758003 h 5758003"/>
              <a:gd name="connsiteX4" fmla="*/ 0 w 5247307"/>
              <a:gd name="connsiteY4" fmla="*/ 5740350 h 5758003"/>
              <a:gd name="connsiteX0" fmla="*/ 0 w 5247307"/>
              <a:gd name="connsiteY0" fmla="*/ 5740350 h 5740350"/>
              <a:gd name="connsiteX1" fmla="*/ 4672590 w 5247307"/>
              <a:gd name="connsiteY1" fmla="*/ 9701 h 5740350"/>
              <a:gd name="connsiteX2" fmla="*/ 5247307 w 5247307"/>
              <a:gd name="connsiteY2" fmla="*/ 0 h 5740350"/>
              <a:gd name="connsiteX3" fmla="*/ 583425 w 5247307"/>
              <a:gd name="connsiteY3" fmla="*/ 5730500 h 5740350"/>
              <a:gd name="connsiteX4" fmla="*/ 0 w 5247307"/>
              <a:gd name="connsiteY4" fmla="*/ 5740350 h 5740350"/>
              <a:gd name="connsiteX0" fmla="*/ 0 w 5247307"/>
              <a:gd name="connsiteY0" fmla="*/ 5733474 h 5733474"/>
              <a:gd name="connsiteX1" fmla="*/ 4672590 w 5247307"/>
              <a:gd name="connsiteY1" fmla="*/ 2825 h 5733474"/>
              <a:gd name="connsiteX2" fmla="*/ 5247307 w 5247307"/>
              <a:gd name="connsiteY2" fmla="*/ 0 h 5733474"/>
              <a:gd name="connsiteX3" fmla="*/ 583425 w 5247307"/>
              <a:gd name="connsiteY3" fmla="*/ 5723624 h 5733474"/>
              <a:gd name="connsiteX4" fmla="*/ 0 w 5247307"/>
              <a:gd name="connsiteY4" fmla="*/ 5733474 h 5733474"/>
              <a:gd name="connsiteX0" fmla="*/ 0 w 5247307"/>
              <a:gd name="connsiteY0" fmla="*/ 5733474 h 5733474"/>
              <a:gd name="connsiteX1" fmla="*/ 4672590 w 5247307"/>
              <a:gd name="connsiteY1" fmla="*/ 2825 h 5733474"/>
              <a:gd name="connsiteX2" fmla="*/ 5247307 w 5247307"/>
              <a:gd name="connsiteY2" fmla="*/ 0 h 5733474"/>
              <a:gd name="connsiteX3" fmla="*/ 583425 w 5247307"/>
              <a:gd name="connsiteY3" fmla="*/ 5729640 h 5733474"/>
              <a:gd name="connsiteX4" fmla="*/ 0 w 5247307"/>
              <a:gd name="connsiteY4" fmla="*/ 5733474 h 5733474"/>
              <a:gd name="connsiteX0" fmla="*/ 0 w 5247307"/>
              <a:gd name="connsiteY0" fmla="*/ 5737103 h 5737103"/>
              <a:gd name="connsiteX1" fmla="*/ 4672590 w 5247307"/>
              <a:gd name="connsiteY1" fmla="*/ 0 h 5737103"/>
              <a:gd name="connsiteX2" fmla="*/ 5247307 w 5247307"/>
              <a:gd name="connsiteY2" fmla="*/ 3629 h 5737103"/>
              <a:gd name="connsiteX3" fmla="*/ 583425 w 5247307"/>
              <a:gd name="connsiteY3" fmla="*/ 5733269 h 5737103"/>
              <a:gd name="connsiteX4" fmla="*/ 0 w 5247307"/>
              <a:gd name="connsiteY4" fmla="*/ 5737103 h 5737103"/>
              <a:gd name="connsiteX0" fmla="*/ 0 w 5247307"/>
              <a:gd name="connsiteY0" fmla="*/ 5739928 h 5739928"/>
              <a:gd name="connsiteX1" fmla="*/ 4672590 w 5247307"/>
              <a:gd name="connsiteY1" fmla="*/ 2825 h 5739928"/>
              <a:gd name="connsiteX2" fmla="*/ 5247307 w 5247307"/>
              <a:gd name="connsiteY2" fmla="*/ 0 h 5739928"/>
              <a:gd name="connsiteX3" fmla="*/ 583425 w 5247307"/>
              <a:gd name="connsiteY3" fmla="*/ 5736094 h 5739928"/>
              <a:gd name="connsiteX4" fmla="*/ 0 w 5247307"/>
              <a:gd name="connsiteY4" fmla="*/ 5739928 h 5739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7307" h="5739928">
                <a:moveTo>
                  <a:pt x="0" y="5739928"/>
                </a:moveTo>
                <a:lnTo>
                  <a:pt x="4672590" y="2825"/>
                </a:lnTo>
                <a:lnTo>
                  <a:pt x="5247307" y="0"/>
                </a:lnTo>
                <a:lnTo>
                  <a:pt x="583425" y="5736094"/>
                </a:lnTo>
                <a:lnTo>
                  <a:pt x="0" y="5739928"/>
                </a:lnTo>
                <a:close/>
              </a:path>
            </a:pathLst>
          </a:custGeom>
          <a:gradFill flip="none" rotWithShape="1">
            <a:gsLst>
              <a:gs pos="90000">
                <a:srgbClr val="01699D"/>
              </a:gs>
              <a:gs pos="28000">
                <a:srgbClr val="72CDF4"/>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3170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251" y="354942"/>
            <a:ext cx="11401030" cy="1097280"/>
          </a:xfrm>
        </p:spPr>
        <p:txBody>
          <a:bodyPr>
            <a:normAutofit/>
          </a:bodyPr>
          <a:lstStyle/>
          <a:p>
            <a:r>
              <a:rPr lang="en-US" dirty="0"/>
              <a:t>Highlights of UC processes and tools, cont.</a:t>
            </a:r>
            <a:endParaRPr lang="en-US" i="1" dirty="0"/>
          </a:p>
        </p:txBody>
      </p:sp>
      <p:graphicFrame>
        <p:nvGraphicFramePr>
          <p:cNvPr id="3" name="Table 2"/>
          <p:cNvGraphicFramePr>
            <a:graphicFrameLocks noGrp="1"/>
          </p:cNvGraphicFramePr>
          <p:nvPr>
            <p:extLst>
              <p:ext uri="{D42A27DB-BD31-4B8C-83A1-F6EECF244321}">
                <p14:modId xmlns:p14="http://schemas.microsoft.com/office/powerpoint/2010/main" val="294298985"/>
              </p:ext>
            </p:extLst>
          </p:nvPr>
        </p:nvGraphicFramePr>
        <p:xfrm>
          <a:off x="715330" y="1424739"/>
          <a:ext cx="10639855" cy="4684271"/>
        </p:xfrm>
        <a:graphic>
          <a:graphicData uri="http://schemas.openxmlformats.org/drawingml/2006/table">
            <a:tbl>
              <a:tblPr firstRow="1" firstCol="1" bandRow="1">
                <a:tableStyleId>{5C22544A-7EE6-4342-B048-85BDC9FD1C3A}</a:tableStyleId>
              </a:tblPr>
              <a:tblGrid>
                <a:gridCol w="4729506">
                  <a:extLst>
                    <a:ext uri="{9D8B030D-6E8A-4147-A177-3AD203B41FA5}">
                      <a16:colId xmlns:a16="http://schemas.microsoft.com/office/drawing/2014/main" val="2735191305"/>
                    </a:ext>
                  </a:extLst>
                </a:gridCol>
                <a:gridCol w="5910349">
                  <a:extLst>
                    <a:ext uri="{9D8B030D-6E8A-4147-A177-3AD203B41FA5}">
                      <a16:colId xmlns:a16="http://schemas.microsoft.com/office/drawing/2014/main" val="4203879590"/>
                    </a:ext>
                  </a:extLst>
                </a:gridCol>
              </a:tblGrid>
              <a:tr h="346626">
                <a:tc>
                  <a:txBody>
                    <a:bodyPr/>
                    <a:lstStyle/>
                    <a:p>
                      <a:pPr marL="0" marR="0">
                        <a:spcBef>
                          <a:spcPts val="0"/>
                        </a:spcBef>
                        <a:spcAft>
                          <a:spcPts val="0"/>
                        </a:spcAft>
                      </a:pPr>
                      <a:r>
                        <a:rPr lang="en-US" sz="1500" dirty="0">
                          <a:effectLst/>
                        </a:rPr>
                        <a:t>NSPM-33 Guidance Recommendations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B w="1270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1500">
                          <a:effectLst/>
                        </a:rPr>
                        <a:t>UC actions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697469790"/>
                  </a:ext>
                </a:extLst>
              </a:tr>
              <a:tr h="1340087">
                <a:tc>
                  <a:txBody>
                    <a:bodyPr/>
                    <a:lstStyle/>
                    <a:p>
                      <a:pPr marL="0" marR="0">
                        <a:spcBef>
                          <a:spcPts val="0"/>
                        </a:spcBef>
                        <a:spcAft>
                          <a:spcPts val="0"/>
                        </a:spcAft>
                      </a:pPr>
                      <a:r>
                        <a:rPr lang="en-US" sz="1500" b="0" dirty="0">
                          <a:effectLst/>
                        </a:rPr>
                        <a:t>Agencies should integrate the research security program requirement into the Compliance Supplement’s Research and Development Cluster </a:t>
                      </a:r>
                      <a:r>
                        <a:rPr lang="en-US" sz="1500" b="0" u="sng" dirty="0">
                          <a:effectLst/>
                        </a:rPr>
                        <a:t>audit guidance</a:t>
                      </a:r>
                      <a:r>
                        <a:rPr lang="en-US" sz="1500" b="0" u="none" dirty="0">
                          <a:effectLst/>
                        </a:rPr>
                        <a:t> </a:t>
                      </a:r>
                      <a:r>
                        <a:rPr lang="en-US" sz="1500" b="0" dirty="0">
                          <a:effectLst/>
                        </a:rPr>
                        <a:t>as part of the single audit of Federal grant and assistance programs (2 C.F.R. Part 200, Appendix XI).</a:t>
                      </a:r>
                      <a:endParaRPr lang="en-US"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bg1"/>
                      </a:solidFill>
                      <a:prstDash val="solid"/>
                      <a:round/>
                      <a:headEnd type="none" w="med" len="med"/>
                      <a:tailEnd type="none" w="med" len="med"/>
                    </a:lnT>
                  </a:tcPr>
                </a:tc>
                <a:tc>
                  <a:txBody>
                    <a:bodyPr/>
                    <a:lstStyle/>
                    <a:p>
                      <a:pPr marL="342900" marR="0" lvl="0" indent="-342900">
                        <a:spcBef>
                          <a:spcPts val="0"/>
                        </a:spcBef>
                        <a:spcAft>
                          <a:spcPts val="0"/>
                        </a:spcAft>
                        <a:buFont typeface="Symbol" panose="05050102010706020507" pitchFamily="18" charset="2"/>
                        <a:buChar char=""/>
                      </a:pPr>
                      <a:r>
                        <a:rPr lang="en-US" sz="1500" dirty="0">
                          <a:effectLst/>
                        </a:rPr>
                        <a:t>An audit focused on foreign influence was completed across the system in 2021. </a:t>
                      </a:r>
                    </a:p>
                    <a:p>
                      <a:pPr marL="342900" marR="0" lvl="0" indent="-342900">
                        <a:spcBef>
                          <a:spcPts val="0"/>
                        </a:spcBef>
                        <a:spcAft>
                          <a:spcPts val="0"/>
                        </a:spcAft>
                        <a:buFont typeface="Symbol" panose="05050102010706020507" pitchFamily="18" charset="2"/>
                        <a:buChar char=""/>
                      </a:pPr>
                      <a:r>
                        <a:rPr lang="en-US" sz="1500" dirty="0">
                          <a:effectLst/>
                        </a:rPr>
                        <a:t>Plans </a:t>
                      </a:r>
                      <a:r>
                        <a:rPr lang="en-US" sz="1500">
                          <a:effectLst/>
                        </a:rPr>
                        <a:t>to organize a </a:t>
                      </a:r>
                      <a:r>
                        <a:rPr lang="en-US" sz="1500" dirty="0">
                          <a:effectLst/>
                        </a:rPr>
                        <a:t>working group and best practices for locations to devise and implement policies and procedures to address research security.</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984747096"/>
                  </a:ext>
                </a:extLst>
              </a:tr>
              <a:tr h="2997558">
                <a:tc>
                  <a:txBody>
                    <a:bodyPr/>
                    <a:lstStyle/>
                    <a:p>
                      <a:pPr marL="0" marR="0">
                        <a:spcBef>
                          <a:spcPts val="0"/>
                        </a:spcBef>
                        <a:spcAft>
                          <a:spcPts val="0"/>
                        </a:spcAft>
                      </a:pPr>
                      <a:r>
                        <a:rPr lang="en-US" sz="1500" b="0" dirty="0">
                          <a:effectLst/>
                        </a:rPr>
                        <a:t>Leverage </a:t>
                      </a:r>
                      <a:r>
                        <a:rPr lang="en-US" sz="1500" b="0" u="sng" dirty="0">
                          <a:effectLst/>
                        </a:rPr>
                        <a:t>existing programs</a:t>
                      </a:r>
                      <a:r>
                        <a:rPr lang="en-US" sz="1500" b="0" u="none" dirty="0">
                          <a:effectLst/>
                        </a:rPr>
                        <a:t> </a:t>
                      </a:r>
                      <a:r>
                        <a:rPr lang="en-US" sz="1500" b="0" dirty="0">
                          <a:effectLst/>
                        </a:rPr>
                        <a:t>and activities where relevant, such as existing cybersecurity programs and responsible and ethical conduct in research training-to maximize efficiency.</a:t>
                      </a:r>
                      <a:endParaRPr lang="en-US"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spcBef>
                          <a:spcPts val="0"/>
                        </a:spcBef>
                        <a:spcAft>
                          <a:spcPts val="0"/>
                        </a:spcAft>
                        <a:buFont typeface="Symbol" panose="05050102010706020507" pitchFamily="18" charset="2"/>
                        <a:buChar char=""/>
                      </a:pPr>
                      <a:r>
                        <a:rPr lang="en-US" sz="1500" dirty="0">
                          <a:effectLst/>
                        </a:rPr>
                        <a:t>Update of the required Ethics and Compliance Briefing for Researchers with information on disclosure and export control, effective September 2021.</a:t>
                      </a:r>
                    </a:p>
                    <a:p>
                      <a:pPr marL="342900" marR="0" lvl="0" indent="-342900">
                        <a:spcBef>
                          <a:spcPts val="0"/>
                        </a:spcBef>
                        <a:spcAft>
                          <a:spcPts val="0"/>
                        </a:spcAft>
                        <a:buFont typeface="Symbol" panose="05050102010706020507" pitchFamily="18" charset="2"/>
                        <a:buChar char=""/>
                      </a:pPr>
                      <a:r>
                        <a:rPr lang="en-US" sz="1500" dirty="0">
                          <a:effectLst/>
                        </a:rPr>
                        <a:t>Created one page on global engagement resource in 2021.</a:t>
                      </a:r>
                    </a:p>
                    <a:p>
                      <a:pPr marL="342900" marR="0" lvl="0" indent="-342900">
                        <a:spcBef>
                          <a:spcPts val="0"/>
                        </a:spcBef>
                        <a:spcAft>
                          <a:spcPts val="0"/>
                        </a:spcAft>
                        <a:buFont typeface="Symbol" panose="05050102010706020507" pitchFamily="18" charset="2"/>
                        <a:buChar char=""/>
                      </a:pPr>
                      <a:r>
                        <a:rPr lang="en-US" sz="1500" dirty="0">
                          <a:effectLst/>
                        </a:rPr>
                        <a:t>Maintain an up to date web resource with all recent government communications and relevant UC policies since 2020. </a:t>
                      </a:r>
                    </a:p>
                    <a:p>
                      <a:pPr marL="342900" marR="0" lvl="0" indent="-342900">
                        <a:spcBef>
                          <a:spcPts val="0"/>
                        </a:spcBef>
                        <a:spcAft>
                          <a:spcPts val="0"/>
                        </a:spcAft>
                        <a:buFont typeface="Symbol" panose="05050102010706020507" pitchFamily="18" charset="2"/>
                        <a:buChar char=""/>
                      </a:pPr>
                      <a:r>
                        <a:rPr lang="en-US" sz="1500" dirty="0">
                          <a:effectLst/>
                        </a:rPr>
                        <a:t>On demand, research security awareness program covering the following in development</a:t>
                      </a:r>
                    </a:p>
                    <a:p>
                      <a:pPr marL="742950" marR="0" lvl="1" indent="-285750">
                        <a:spcBef>
                          <a:spcPts val="0"/>
                        </a:spcBef>
                        <a:spcAft>
                          <a:spcPts val="0"/>
                        </a:spcAft>
                        <a:buFont typeface="Courier New" panose="02070309020205020404" pitchFamily="49" charset="0"/>
                        <a:buChar char="o"/>
                      </a:pPr>
                      <a:r>
                        <a:rPr lang="en-US" sz="1500" dirty="0">
                          <a:effectLst/>
                        </a:rPr>
                        <a:t>Disclosures: Conflicts of Interest &amp; Conflict of Commitments</a:t>
                      </a:r>
                    </a:p>
                    <a:p>
                      <a:pPr marL="742950" marR="0" lvl="1" indent="-285750">
                        <a:spcBef>
                          <a:spcPts val="0"/>
                        </a:spcBef>
                        <a:spcAft>
                          <a:spcPts val="0"/>
                        </a:spcAft>
                        <a:buFont typeface="Courier New" panose="02070309020205020404" pitchFamily="49" charset="0"/>
                        <a:buChar char="o"/>
                      </a:pPr>
                      <a:r>
                        <a:rPr lang="en-US" sz="1500" dirty="0">
                          <a:effectLst/>
                        </a:rPr>
                        <a:t>Foreign Talent Programs</a:t>
                      </a:r>
                    </a:p>
                    <a:p>
                      <a:pPr marL="742950" marR="0" lvl="1" indent="-285750">
                        <a:spcBef>
                          <a:spcPts val="0"/>
                        </a:spcBef>
                        <a:spcAft>
                          <a:spcPts val="0"/>
                        </a:spcAft>
                        <a:buFont typeface="Courier New" panose="02070309020205020404" pitchFamily="49" charset="0"/>
                        <a:buChar char="o"/>
                      </a:pPr>
                      <a:r>
                        <a:rPr lang="en-US" sz="1500" dirty="0">
                          <a:effectLst/>
                        </a:rPr>
                        <a:t>International Collaborations</a:t>
                      </a:r>
                    </a:p>
                    <a:p>
                      <a:pPr marL="742950" marR="0" lvl="1" indent="-285750">
                        <a:spcBef>
                          <a:spcPts val="0"/>
                        </a:spcBef>
                        <a:spcAft>
                          <a:spcPts val="0"/>
                        </a:spcAft>
                        <a:buFont typeface="Courier New" panose="02070309020205020404" pitchFamily="49" charset="0"/>
                        <a:buChar char="o"/>
                      </a:pPr>
                      <a:r>
                        <a:rPr lang="en-US" sz="1500" dirty="0">
                          <a:effectLst/>
                        </a:rPr>
                        <a:t>Data Security</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21150707"/>
                  </a:ext>
                </a:extLst>
              </a:tr>
            </a:tbl>
          </a:graphicData>
        </a:graphic>
      </p:graphicFrame>
    </p:spTree>
    <p:extLst>
      <p:ext uri="{BB962C8B-B14F-4D97-AF65-F5344CB8AC3E}">
        <p14:creationId xmlns:p14="http://schemas.microsoft.com/office/powerpoint/2010/main" val="1045528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37763"/>
            <a:ext cx="10515600" cy="4886574"/>
          </a:xfrm>
        </p:spPr>
        <p:txBody>
          <a:bodyPr>
            <a:noAutofit/>
          </a:bodyPr>
          <a:lstStyle/>
          <a:p>
            <a:pPr marL="0" indent="0">
              <a:buNone/>
            </a:pPr>
            <a:r>
              <a:rPr lang="en-US" dirty="0"/>
              <a:t>The White House Office of Science and Technology Policy (OSTP) released </a:t>
            </a:r>
            <a:r>
              <a:rPr lang="en-US" u="sng" dirty="0">
                <a:hlinkClick r:id="rId2"/>
              </a:rPr>
              <a:t>guidance</a:t>
            </a:r>
            <a:r>
              <a:rPr lang="en-US" dirty="0"/>
              <a:t> to federal agencies for implementing </a:t>
            </a:r>
            <a:r>
              <a:rPr lang="en-US" u="sng" dirty="0">
                <a:hlinkClick r:id="rId3"/>
              </a:rPr>
              <a:t>National Security Presidential Memorandum-33</a:t>
            </a:r>
            <a:r>
              <a:rPr lang="en-US" dirty="0"/>
              <a:t> (NSPM-33). </a:t>
            </a:r>
          </a:p>
          <a:p>
            <a:pPr marL="0" indent="0">
              <a:buNone/>
            </a:pPr>
            <a:endParaRPr lang="en-US" dirty="0"/>
          </a:p>
          <a:p>
            <a:pPr marL="0" indent="0">
              <a:buNone/>
            </a:pPr>
            <a:r>
              <a:rPr lang="en-US" b="1" dirty="0"/>
              <a:t>The guidance specifically focuses on five key areas addressed by NSPM-33: </a:t>
            </a:r>
            <a:endParaRPr lang="en-US" dirty="0"/>
          </a:p>
          <a:p>
            <a:pPr marL="457200" indent="-457200">
              <a:buFont typeface="+mj-lt"/>
              <a:buAutoNum type="arabicPeriod"/>
            </a:pPr>
            <a:r>
              <a:rPr lang="en-US" dirty="0"/>
              <a:t>disclosure requirements and standardization</a:t>
            </a:r>
          </a:p>
          <a:p>
            <a:pPr marL="457200" indent="-457200">
              <a:buFont typeface="+mj-lt"/>
              <a:buAutoNum type="arabicPeriod"/>
            </a:pPr>
            <a:r>
              <a:rPr lang="en-US" dirty="0"/>
              <a:t>digital persistent identifiers</a:t>
            </a:r>
          </a:p>
          <a:p>
            <a:pPr marL="457200" indent="-457200">
              <a:buFont typeface="+mj-lt"/>
              <a:buAutoNum type="arabicPeriod"/>
            </a:pPr>
            <a:r>
              <a:rPr lang="en-US" dirty="0"/>
              <a:t>consequences for violation of disclosure requirements</a:t>
            </a:r>
          </a:p>
          <a:p>
            <a:pPr marL="457200" indent="-457200">
              <a:buFont typeface="+mj-lt"/>
              <a:buAutoNum type="arabicPeriod"/>
            </a:pPr>
            <a:r>
              <a:rPr lang="en-US" dirty="0"/>
              <a:t>information sharing </a:t>
            </a:r>
          </a:p>
          <a:p>
            <a:pPr marL="457200" indent="-457200">
              <a:buFont typeface="+mj-lt"/>
              <a:buAutoNum type="arabicPeriod"/>
            </a:pPr>
            <a:r>
              <a:rPr lang="en-US" dirty="0"/>
              <a:t>research security programs  </a:t>
            </a:r>
          </a:p>
          <a:p>
            <a:pPr marL="0" indent="0">
              <a:spcBef>
                <a:spcPts val="0"/>
              </a:spcBef>
              <a:buNone/>
            </a:pPr>
            <a:endParaRPr lang="en-US" sz="2400" dirty="0"/>
          </a:p>
        </p:txBody>
      </p:sp>
    </p:spTree>
    <p:extLst>
      <p:ext uri="{BB962C8B-B14F-4D97-AF65-F5344CB8AC3E}">
        <p14:creationId xmlns:p14="http://schemas.microsoft.com/office/powerpoint/2010/main" val="3570899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Important points</a:t>
            </a:r>
          </a:p>
        </p:txBody>
      </p:sp>
      <p:sp>
        <p:nvSpPr>
          <p:cNvPr id="3" name="Content Placeholder 2"/>
          <p:cNvSpPr>
            <a:spLocks noGrp="1"/>
          </p:cNvSpPr>
          <p:nvPr>
            <p:ph idx="1"/>
          </p:nvPr>
        </p:nvSpPr>
        <p:spPr>
          <a:xfrm>
            <a:off x="838200" y="1528011"/>
            <a:ext cx="10515600" cy="4648952"/>
          </a:xfrm>
        </p:spPr>
        <p:txBody>
          <a:bodyPr>
            <a:normAutofit/>
          </a:bodyPr>
          <a:lstStyle/>
          <a:p>
            <a:r>
              <a:rPr lang="en-US" dirty="0"/>
              <a:t>OSTP indicated the importance of continuing to support open and transparent scientific inquiry. And that agencies must implement NSPM-33 guidance “…in a nondiscriminatory manner that does not stigmatize or treat unfairly member of the research community, including members of ethnic or racial minority groups.” </a:t>
            </a:r>
          </a:p>
          <a:p>
            <a:endParaRPr lang="en-US" dirty="0"/>
          </a:p>
          <a:p>
            <a:r>
              <a:rPr lang="en-US" dirty="0"/>
              <a:t>The guidance provides a definition of a “Foreign government-sponsored talent recruitment program”, which is important as it relates to communication around disclosure and transparency. </a:t>
            </a:r>
          </a:p>
        </p:txBody>
      </p:sp>
    </p:spTree>
    <p:extLst>
      <p:ext uri="{BB962C8B-B14F-4D97-AF65-F5344CB8AC3E}">
        <p14:creationId xmlns:p14="http://schemas.microsoft.com/office/powerpoint/2010/main" val="2045176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Disclosure Requirements, Standardization, Digital Persistent Identifiers, and Consequences for Violation of Disclosure Requirements</a:t>
            </a:r>
          </a:p>
        </p:txBody>
      </p:sp>
      <p:sp>
        <p:nvSpPr>
          <p:cNvPr id="3" name="Content Placeholder 2"/>
          <p:cNvSpPr>
            <a:spLocks noGrp="1"/>
          </p:cNvSpPr>
          <p:nvPr>
            <p:ph idx="1"/>
          </p:nvPr>
        </p:nvSpPr>
        <p:spPr>
          <a:xfrm>
            <a:off x="838200" y="1528011"/>
            <a:ext cx="10515600" cy="4648952"/>
          </a:xfrm>
        </p:spPr>
        <p:txBody>
          <a:bodyPr>
            <a:normAutofit fontScale="92500" lnSpcReduction="20000"/>
          </a:bodyPr>
          <a:lstStyle/>
          <a:p>
            <a:pPr marL="0" indent="0">
              <a:buNone/>
            </a:pPr>
            <a:r>
              <a:rPr lang="en-US" dirty="0"/>
              <a:t>Among some of the specifics contained in the guidance are that federal agencies shall:   </a:t>
            </a:r>
          </a:p>
          <a:p>
            <a:pPr lvl="0"/>
            <a:r>
              <a:rPr lang="en-US" dirty="0"/>
              <a:t>Establish standardized disclosure requirements across federal agencies for researchers to the maximum extent practicable;</a:t>
            </a:r>
          </a:p>
          <a:p>
            <a:pPr lvl="0"/>
            <a:r>
              <a:rPr lang="en-US" dirty="0"/>
              <a:t>Develop standardized reporting forms and instructions across federal agencies that will enable the development usage of tools such as electronic curricula vitae (CVs) and digital persistent identifier services (DPIs) and platforms to make compliance easy and uncomplicated. These forms and instructions are to be developed by federal agencies within the 120 days;</a:t>
            </a:r>
          </a:p>
          <a:p>
            <a:pPr lvl="0"/>
            <a:r>
              <a:rPr lang="en-US" dirty="0"/>
              <a:t>Incorporate Digital Persistent Identifiers into grant and cooperative agreement application and disclosure processes; and </a:t>
            </a:r>
          </a:p>
          <a:p>
            <a:pPr lvl="0"/>
            <a:r>
              <a:rPr lang="en-US" dirty="0"/>
              <a:t>Adhere to specific guidelines for determining appropriate consequences for violations of disclosure requirements as deemed appropriate based upon the facts of the violation and consistent with applicable laws and regulations. </a:t>
            </a:r>
          </a:p>
          <a:p>
            <a:endParaRPr lang="en-US" dirty="0"/>
          </a:p>
        </p:txBody>
      </p:sp>
    </p:spTree>
    <p:extLst>
      <p:ext uri="{BB962C8B-B14F-4D97-AF65-F5344CB8AC3E}">
        <p14:creationId xmlns:p14="http://schemas.microsoft.com/office/powerpoint/2010/main" val="1785314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Information Sharing </a:t>
            </a:r>
          </a:p>
        </p:txBody>
      </p:sp>
      <p:sp>
        <p:nvSpPr>
          <p:cNvPr id="3" name="Content Placeholder 2"/>
          <p:cNvSpPr>
            <a:spLocks noGrp="1"/>
          </p:cNvSpPr>
          <p:nvPr>
            <p:ph idx="1"/>
          </p:nvPr>
        </p:nvSpPr>
        <p:spPr>
          <a:xfrm>
            <a:off x="838200" y="1528011"/>
            <a:ext cx="10515600" cy="4648952"/>
          </a:xfrm>
        </p:spPr>
        <p:txBody>
          <a:bodyPr>
            <a:normAutofit/>
          </a:bodyPr>
          <a:lstStyle/>
          <a:p>
            <a:pPr marL="0" indent="0">
              <a:buNone/>
            </a:pPr>
            <a:r>
              <a:rPr lang="en-US" dirty="0"/>
              <a:t>The report seeks to provide clarity concerning specific circumstances when federal agencies may share information about violations and potential violations with each other consistent with due process, privacy consideration, and other applicable law. </a:t>
            </a:r>
          </a:p>
          <a:p>
            <a:endParaRPr lang="en-US" dirty="0"/>
          </a:p>
        </p:txBody>
      </p:sp>
    </p:spTree>
    <p:extLst>
      <p:ext uri="{BB962C8B-B14F-4D97-AF65-F5344CB8AC3E}">
        <p14:creationId xmlns:p14="http://schemas.microsoft.com/office/powerpoint/2010/main" val="3328765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Research Security Programs </a:t>
            </a:r>
          </a:p>
        </p:txBody>
      </p:sp>
      <p:sp>
        <p:nvSpPr>
          <p:cNvPr id="3" name="Content Placeholder 2"/>
          <p:cNvSpPr>
            <a:spLocks noGrp="1"/>
          </p:cNvSpPr>
          <p:nvPr>
            <p:ph idx="1"/>
          </p:nvPr>
        </p:nvSpPr>
        <p:spPr>
          <a:xfrm>
            <a:off x="838200" y="1528011"/>
            <a:ext cx="10515600" cy="4648952"/>
          </a:xfrm>
        </p:spPr>
        <p:txBody>
          <a:bodyPr>
            <a:normAutofit/>
          </a:bodyPr>
          <a:lstStyle/>
          <a:p>
            <a:pPr marL="0" indent="0">
              <a:buNone/>
            </a:pPr>
            <a:r>
              <a:rPr lang="en-US" dirty="0"/>
              <a:t>The guidance outlines more specifics on how research organizations awarded more than $50 million in a given year are to meet the research security program requirements called for in NSPM-33. Specifically:</a:t>
            </a:r>
          </a:p>
          <a:p>
            <a:r>
              <a:rPr lang="en-US" u="sng" dirty="0"/>
              <a:t>Cybersecurity</a:t>
            </a:r>
            <a:r>
              <a:rPr lang="en-US" dirty="0"/>
              <a:t>. Agencies should require that research organizations satisfy the cybersecurity element of the research security program requirement by applying the following basic safeguarding protocols and procedures.   </a:t>
            </a:r>
          </a:p>
          <a:p>
            <a:r>
              <a:rPr lang="en-US" u="sng" dirty="0"/>
              <a:t>Foreign travel security</a:t>
            </a:r>
            <a:r>
              <a:rPr lang="en-US" dirty="0"/>
              <a:t>. Agencies should require that research organizations maintain international travel policies for faculty and staff traveling for organization business, teaching, conference attendance, research purposes, or any offers of sponsored travel that would put a person at risk. </a:t>
            </a:r>
          </a:p>
          <a:p>
            <a:endParaRPr lang="en-US" dirty="0"/>
          </a:p>
        </p:txBody>
      </p:sp>
    </p:spTree>
    <p:extLst>
      <p:ext uri="{BB962C8B-B14F-4D97-AF65-F5344CB8AC3E}">
        <p14:creationId xmlns:p14="http://schemas.microsoft.com/office/powerpoint/2010/main" val="279718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Research Security Programs </a:t>
            </a:r>
            <a:r>
              <a:rPr lang="en-US" i="1" dirty="0"/>
              <a:t>continued </a:t>
            </a:r>
          </a:p>
        </p:txBody>
      </p:sp>
      <p:sp>
        <p:nvSpPr>
          <p:cNvPr id="3" name="Content Placeholder 2"/>
          <p:cNvSpPr>
            <a:spLocks noGrp="1"/>
          </p:cNvSpPr>
          <p:nvPr>
            <p:ph idx="1"/>
          </p:nvPr>
        </p:nvSpPr>
        <p:spPr>
          <a:xfrm>
            <a:off x="838200" y="1528011"/>
            <a:ext cx="10515600" cy="4648952"/>
          </a:xfrm>
        </p:spPr>
        <p:txBody>
          <a:bodyPr>
            <a:normAutofit/>
          </a:bodyPr>
          <a:lstStyle/>
          <a:p>
            <a:r>
              <a:rPr lang="en-US" u="sng" dirty="0"/>
              <a:t>Research security training</a:t>
            </a:r>
            <a:r>
              <a:rPr lang="en-US" dirty="0"/>
              <a:t>. Agencies should require that, as part of their research security programs, research organizations provide training to relevant personnel on research security threat awareness and identification, including insider threat training where applicable. </a:t>
            </a:r>
          </a:p>
          <a:p>
            <a:r>
              <a:rPr lang="en-US" u="sng" dirty="0"/>
              <a:t>Export control training, as appropriate</a:t>
            </a:r>
            <a:r>
              <a:rPr lang="en-US" dirty="0"/>
              <a:t>. Agencies should require that research organizations conducting R&amp;D that is subject to export control restrictions provide training to relevant personnel on requirements and processes for reviewing foreign sponsors, collaborators and partnerships, and for ensuring compliance with Federal export control requirements and restricted entities lists. </a:t>
            </a:r>
          </a:p>
          <a:p>
            <a:pPr marL="0" indent="0">
              <a:buNone/>
            </a:pPr>
            <a:endParaRPr lang="en-US" dirty="0"/>
          </a:p>
        </p:txBody>
      </p:sp>
    </p:spTree>
    <p:extLst>
      <p:ext uri="{BB962C8B-B14F-4D97-AF65-F5344CB8AC3E}">
        <p14:creationId xmlns:p14="http://schemas.microsoft.com/office/powerpoint/2010/main" val="2591858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Research Security Programs </a:t>
            </a:r>
            <a:r>
              <a:rPr lang="en-US" i="1" dirty="0"/>
              <a:t>continued</a:t>
            </a:r>
          </a:p>
        </p:txBody>
      </p:sp>
      <p:sp>
        <p:nvSpPr>
          <p:cNvPr id="3" name="Content Placeholder 2"/>
          <p:cNvSpPr>
            <a:spLocks noGrp="1"/>
          </p:cNvSpPr>
          <p:nvPr>
            <p:ph idx="1"/>
          </p:nvPr>
        </p:nvSpPr>
        <p:spPr>
          <a:xfrm>
            <a:off x="838200" y="1528011"/>
            <a:ext cx="10515600" cy="4648952"/>
          </a:xfrm>
        </p:spPr>
        <p:txBody>
          <a:bodyPr>
            <a:normAutofit fontScale="92500" lnSpcReduction="20000"/>
          </a:bodyPr>
          <a:lstStyle/>
          <a:p>
            <a:pPr lvl="0"/>
            <a:r>
              <a:rPr lang="en-US" dirty="0"/>
              <a:t>Agencies should require that research organizations designate a research security point of contact. </a:t>
            </a:r>
          </a:p>
          <a:p>
            <a:pPr lvl="0"/>
            <a:r>
              <a:rPr lang="en-US" dirty="0"/>
              <a:t>Research organizations should be required to maintain a description of the research security program, and to provide such documentation within 30 days of a request from a research agency that is funding an R&amp;D award or considering an application for R&amp;D award funding to that research organization. </a:t>
            </a:r>
          </a:p>
          <a:p>
            <a:pPr lvl="0"/>
            <a:r>
              <a:rPr lang="en-US" dirty="0"/>
              <a:t>Agencies should consider integrating the research security program requirement into the Compliance Supplement’s Research and Development Cluster audit guidance as part of the single audit of Federal grant and assistance programs (2 C.F.R. Part 200, Appendix XI).</a:t>
            </a:r>
          </a:p>
          <a:p>
            <a:pPr lvl="0"/>
            <a:r>
              <a:rPr lang="en-US" dirty="0"/>
              <a:t>Research organizations should be provided flexibility to structure the organization’s research security program to best serve its particular needs, and to leverage existing programs and activities where relevant, such as existing cybersecurity programs and responsible and ethical conduct in research training—to maximize efficiency.</a:t>
            </a:r>
          </a:p>
          <a:p>
            <a:pPr marL="0" indent="0">
              <a:buNone/>
            </a:pPr>
            <a:endParaRPr lang="en-US" dirty="0"/>
          </a:p>
        </p:txBody>
      </p:sp>
    </p:spTree>
    <p:extLst>
      <p:ext uri="{BB962C8B-B14F-4D97-AF65-F5344CB8AC3E}">
        <p14:creationId xmlns:p14="http://schemas.microsoft.com/office/powerpoint/2010/main" val="3240253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129" y="286681"/>
            <a:ext cx="11504329" cy="1097280"/>
          </a:xfrm>
        </p:spPr>
        <p:txBody>
          <a:bodyPr>
            <a:normAutofit/>
          </a:bodyPr>
          <a:lstStyle/>
          <a:p>
            <a:r>
              <a:rPr lang="en-US" dirty="0"/>
              <a:t>Highlights of UC processes and tools</a:t>
            </a:r>
            <a:endParaRPr lang="en-US" i="1" dirty="0"/>
          </a:p>
        </p:txBody>
      </p:sp>
      <p:graphicFrame>
        <p:nvGraphicFramePr>
          <p:cNvPr id="6" name="Table 5"/>
          <p:cNvGraphicFramePr>
            <a:graphicFrameLocks noGrp="1"/>
          </p:cNvGraphicFramePr>
          <p:nvPr>
            <p:extLst>
              <p:ext uri="{D42A27DB-BD31-4B8C-83A1-F6EECF244321}">
                <p14:modId xmlns:p14="http://schemas.microsoft.com/office/powerpoint/2010/main" val="1994172816"/>
              </p:ext>
            </p:extLst>
          </p:nvPr>
        </p:nvGraphicFramePr>
        <p:xfrm>
          <a:off x="675904" y="1286171"/>
          <a:ext cx="10862161" cy="4651928"/>
        </p:xfrm>
        <a:graphic>
          <a:graphicData uri="http://schemas.openxmlformats.org/drawingml/2006/table">
            <a:tbl>
              <a:tblPr firstRow="1" firstCol="1" bandRow="1">
                <a:tableStyleId>{5C22544A-7EE6-4342-B048-85BDC9FD1C3A}</a:tableStyleId>
              </a:tblPr>
              <a:tblGrid>
                <a:gridCol w="4985063">
                  <a:extLst>
                    <a:ext uri="{9D8B030D-6E8A-4147-A177-3AD203B41FA5}">
                      <a16:colId xmlns:a16="http://schemas.microsoft.com/office/drawing/2014/main" val="619518444"/>
                    </a:ext>
                  </a:extLst>
                </a:gridCol>
                <a:gridCol w="5877098">
                  <a:extLst>
                    <a:ext uri="{9D8B030D-6E8A-4147-A177-3AD203B41FA5}">
                      <a16:colId xmlns:a16="http://schemas.microsoft.com/office/drawing/2014/main" val="813244022"/>
                    </a:ext>
                  </a:extLst>
                </a:gridCol>
              </a:tblGrid>
              <a:tr h="401313">
                <a:tc>
                  <a:txBody>
                    <a:bodyPr/>
                    <a:lstStyle/>
                    <a:p>
                      <a:pPr marL="0" marR="0">
                        <a:spcBef>
                          <a:spcPts val="0"/>
                        </a:spcBef>
                        <a:spcAft>
                          <a:spcPts val="0"/>
                        </a:spcAft>
                      </a:pPr>
                      <a:r>
                        <a:rPr lang="en-US" sz="1500" b="1" dirty="0">
                          <a:solidFill>
                            <a:schemeClr val="bg1"/>
                          </a:solidFill>
                          <a:effectLst/>
                        </a:rPr>
                        <a:t>NSPM-33 Guidance Recommendations</a:t>
                      </a:r>
                      <a:endParaRPr lang="en-US" sz="15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9330" marR="79330" marT="0" marB="0">
                    <a:lnB w="12700" cap="flat" cmpd="sng" algn="ctr">
                      <a:solidFill>
                        <a:schemeClr val="bg1"/>
                      </a:solidFill>
                      <a:prstDash val="solid"/>
                      <a:round/>
                      <a:headEnd type="none" w="med" len="med"/>
                      <a:tailEnd type="none" w="med" len="med"/>
                    </a:lnB>
                  </a:tcPr>
                </a:tc>
                <a:tc>
                  <a:txBody>
                    <a:bodyPr/>
                    <a:lstStyle/>
                    <a:p>
                      <a:pPr marL="0" marR="0">
                        <a:spcBef>
                          <a:spcPts val="0"/>
                        </a:spcBef>
                        <a:spcAft>
                          <a:spcPts val="0"/>
                        </a:spcAft>
                      </a:pPr>
                      <a:r>
                        <a:rPr lang="en-US" sz="1500" b="1" dirty="0">
                          <a:solidFill>
                            <a:schemeClr val="bg1"/>
                          </a:solidFill>
                          <a:effectLst/>
                        </a:rPr>
                        <a:t>UC actions</a:t>
                      </a:r>
                      <a:endParaRPr lang="en-US" sz="15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9330" marR="79330" marT="0" marB="0">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59752946"/>
                  </a:ext>
                </a:extLst>
              </a:tr>
              <a:tr h="834053">
                <a:tc>
                  <a:txBody>
                    <a:bodyPr/>
                    <a:lstStyle/>
                    <a:p>
                      <a:pPr marL="0" marR="0">
                        <a:spcBef>
                          <a:spcPts val="0"/>
                        </a:spcBef>
                        <a:spcAft>
                          <a:spcPts val="0"/>
                        </a:spcAft>
                      </a:pPr>
                      <a:r>
                        <a:rPr lang="en-US" sz="1500" b="0" dirty="0">
                          <a:effectLst/>
                        </a:rPr>
                        <a:t>Apply basic safeguarding protocols and procedures to satisfy the </a:t>
                      </a:r>
                      <a:r>
                        <a:rPr lang="en-US" sz="1500" b="0" u="sng" dirty="0">
                          <a:effectLst/>
                        </a:rPr>
                        <a:t>cybersecurity</a:t>
                      </a:r>
                      <a:r>
                        <a:rPr lang="en-US" sz="1500" b="0" dirty="0">
                          <a:effectLst/>
                        </a:rPr>
                        <a:t> element of the research security program.   </a:t>
                      </a:r>
                    </a:p>
                    <a:p>
                      <a:pPr marL="0" marR="0">
                        <a:spcBef>
                          <a:spcPts val="0"/>
                        </a:spcBef>
                        <a:spcAft>
                          <a:spcPts val="0"/>
                        </a:spcAft>
                      </a:pPr>
                      <a:r>
                        <a:rPr lang="en-US" sz="1500" b="0" dirty="0">
                          <a:effectLst/>
                        </a:rPr>
                        <a:t> </a:t>
                      </a:r>
                      <a:endParaRPr lang="en-US"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79330" marR="79330" marT="0" marB="0">
                    <a:lnT w="12700" cap="flat" cmpd="sng" algn="ctr">
                      <a:solidFill>
                        <a:schemeClr val="bg1"/>
                      </a:solidFill>
                      <a:prstDash val="solid"/>
                      <a:round/>
                      <a:headEnd type="none" w="med" len="med"/>
                      <a:tailEnd type="none" w="med" len="med"/>
                    </a:lnT>
                  </a:tcPr>
                </a:tc>
                <a:tc>
                  <a:txBody>
                    <a:bodyPr/>
                    <a:lstStyle/>
                    <a:p>
                      <a:pPr marL="342900" marR="0" lvl="0" indent="-342900">
                        <a:spcBef>
                          <a:spcPts val="0"/>
                        </a:spcBef>
                        <a:spcAft>
                          <a:spcPts val="0"/>
                        </a:spcAft>
                        <a:buFont typeface="Symbol" panose="05050102010706020507" pitchFamily="18" charset="2"/>
                        <a:buChar char=""/>
                      </a:pPr>
                      <a:r>
                        <a:rPr lang="en-US" sz="1500">
                          <a:effectLst/>
                        </a:rPr>
                        <a:t>Cybersecurity audits and assessments are conducted across the system every year.</a:t>
                      </a:r>
                    </a:p>
                    <a:p>
                      <a:pPr marL="342900" marR="0" lvl="0" indent="-342900">
                        <a:spcBef>
                          <a:spcPts val="0"/>
                        </a:spcBef>
                        <a:spcAft>
                          <a:spcPts val="0"/>
                        </a:spcAft>
                        <a:buFont typeface="Symbol" panose="05050102010706020507" pitchFamily="18" charset="2"/>
                        <a:buChar char=""/>
                      </a:pPr>
                      <a:r>
                        <a:rPr lang="en-US" sz="1500">
                          <a:effectLst/>
                        </a:rPr>
                        <a:t>Bi-annual cybersecurity training required across the system.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79330" marR="79330" marT="0" marB="0">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4250207878"/>
                  </a:ext>
                </a:extLst>
              </a:tr>
              <a:tr h="3336215">
                <a:tc>
                  <a:txBody>
                    <a:bodyPr/>
                    <a:lstStyle/>
                    <a:p>
                      <a:pPr marL="0" marR="0">
                        <a:spcBef>
                          <a:spcPts val="0"/>
                        </a:spcBef>
                        <a:spcAft>
                          <a:spcPts val="0"/>
                        </a:spcAft>
                      </a:pPr>
                      <a:r>
                        <a:rPr lang="en-US" sz="1500" b="0" dirty="0">
                          <a:effectLst/>
                        </a:rPr>
                        <a:t>Research organizations conducting R&amp;D that is subject to </a:t>
                      </a:r>
                      <a:r>
                        <a:rPr lang="en-US" sz="1500" b="0" u="sng" dirty="0">
                          <a:effectLst/>
                        </a:rPr>
                        <a:t>export control</a:t>
                      </a:r>
                      <a:r>
                        <a:rPr lang="en-US" sz="1500" b="0" dirty="0">
                          <a:effectLst/>
                        </a:rPr>
                        <a:t> restrictions provide training to relevant personnel on requirements and processes for reviewing foreign sponsors, collaborators and partnerships, and for ensuring compliance with Federal export control requirements and restricted entities lists. </a:t>
                      </a:r>
                    </a:p>
                    <a:p>
                      <a:pPr marL="0" marR="0">
                        <a:spcBef>
                          <a:spcPts val="0"/>
                        </a:spcBef>
                        <a:spcAft>
                          <a:spcPts val="0"/>
                        </a:spcAft>
                      </a:pPr>
                      <a:r>
                        <a:rPr lang="en-US" sz="1500" b="0" dirty="0">
                          <a:effectLst/>
                        </a:rPr>
                        <a:t> </a:t>
                      </a:r>
                      <a:endParaRPr lang="en-US"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79330" marR="79330" marT="0" marB="0"/>
                </a:tc>
                <a:tc>
                  <a:txBody>
                    <a:bodyPr/>
                    <a:lstStyle/>
                    <a:p>
                      <a:pPr marL="342900" marR="0" lvl="0" indent="-342900">
                        <a:spcBef>
                          <a:spcPts val="0"/>
                        </a:spcBef>
                        <a:spcAft>
                          <a:spcPts val="0"/>
                        </a:spcAft>
                        <a:buFont typeface="Symbol" panose="05050102010706020507" pitchFamily="18" charset="2"/>
                        <a:buChar char=""/>
                      </a:pPr>
                      <a:r>
                        <a:rPr lang="en-US" sz="1500" dirty="0">
                          <a:effectLst/>
                        </a:rPr>
                        <a:t>Update of the required Ethics and Compliance Briefing for Researchers with information on export controls, effective September 2021.</a:t>
                      </a:r>
                    </a:p>
                    <a:p>
                      <a:pPr marL="342900" marR="0" lvl="0" indent="-342900">
                        <a:spcBef>
                          <a:spcPts val="0"/>
                        </a:spcBef>
                        <a:spcAft>
                          <a:spcPts val="0"/>
                        </a:spcAft>
                        <a:buFont typeface="Symbol" panose="05050102010706020507" pitchFamily="18" charset="2"/>
                        <a:buChar char=""/>
                      </a:pPr>
                      <a:r>
                        <a:rPr lang="en-US" sz="1500" dirty="0">
                          <a:effectLst/>
                        </a:rPr>
                        <a:t>An interactive export control course for staff and faculty made available across the system in January 2021.</a:t>
                      </a:r>
                    </a:p>
                    <a:p>
                      <a:pPr marL="342900" marR="0" lvl="0" indent="-342900">
                        <a:spcBef>
                          <a:spcPts val="0"/>
                        </a:spcBef>
                        <a:spcAft>
                          <a:spcPts val="0"/>
                        </a:spcAft>
                        <a:buFont typeface="Symbol" panose="05050102010706020507" pitchFamily="18" charset="2"/>
                        <a:buChar char=""/>
                      </a:pPr>
                      <a:r>
                        <a:rPr lang="en-US" sz="1500" dirty="0">
                          <a:effectLst/>
                        </a:rPr>
                        <a:t>An on demand course related to restricted parties and screening made available in July 2021.</a:t>
                      </a:r>
                    </a:p>
                    <a:p>
                      <a:pPr marL="342900" marR="0" lvl="0" indent="-342900">
                        <a:spcBef>
                          <a:spcPts val="0"/>
                        </a:spcBef>
                        <a:spcAft>
                          <a:spcPts val="0"/>
                        </a:spcAft>
                        <a:buFont typeface="Symbol" panose="05050102010706020507" pitchFamily="18" charset="2"/>
                        <a:buChar char=""/>
                      </a:pPr>
                      <a:r>
                        <a:rPr lang="en-US" sz="1500" dirty="0">
                          <a:effectLst/>
                        </a:rPr>
                        <a:t>A suite of advanced export classification training for location Export Control Officers made available in June 2021. </a:t>
                      </a:r>
                    </a:p>
                    <a:p>
                      <a:pPr marL="342900" marR="0" lvl="0" indent="-342900">
                        <a:spcBef>
                          <a:spcPts val="0"/>
                        </a:spcBef>
                        <a:spcAft>
                          <a:spcPts val="0"/>
                        </a:spcAft>
                        <a:buFont typeface="Symbol" panose="05050102010706020507" pitchFamily="18" charset="2"/>
                        <a:buChar char=""/>
                      </a:pPr>
                      <a:r>
                        <a:rPr lang="en-US" sz="1500" dirty="0">
                          <a:effectLst/>
                        </a:rPr>
                        <a:t>Live training provided to over 800 participants in FY 2021. </a:t>
                      </a:r>
                    </a:p>
                    <a:p>
                      <a:pPr marL="342900" marR="0" lvl="0" indent="-342900">
                        <a:spcBef>
                          <a:spcPts val="0"/>
                        </a:spcBef>
                        <a:spcAft>
                          <a:spcPts val="0"/>
                        </a:spcAft>
                        <a:buFont typeface="Symbol" panose="05050102010706020507" pitchFamily="18" charset="2"/>
                        <a:buChar char=""/>
                      </a:pPr>
                      <a:r>
                        <a:rPr lang="en-US" sz="1500" dirty="0">
                          <a:effectLst/>
                        </a:rPr>
                        <a:t>Guidance on Export Control Red Flags for agreements, Restricted Party Screening and International Scholar Vetting published in January 2022.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79330" marR="79330" marT="0" marB="0"/>
                </a:tc>
                <a:extLst>
                  <a:ext uri="{0D108BD9-81ED-4DB2-BD59-A6C34878D82A}">
                    <a16:rowId xmlns:a16="http://schemas.microsoft.com/office/drawing/2014/main" val="3923029865"/>
                  </a:ext>
                </a:extLst>
              </a:tr>
            </a:tbl>
          </a:graphicData>
        </a:graphic>
      </p:graphicFrame>
    </p:spTree>
    <p:extLst>
      <p:ext uri="{BB962C8B-B14F-4D97-AF65-F5344CB8AC3E}">
        <p14:creationId xmlns:p14="http://schemas.microsoft.com/office/powerpoint/2010/main" val="3399810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egoe UI Historic"/>
        <a:ea typeface=""/>
        <a:cs typeface=""/>
      </a:majorFont>
      <a:minorFont>
        <a:latin typeface="Cambr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961</TotalTime>
  <Words>1099</Words>
  <Application>Microsoft Office PowerPoint</Application>
  <PresentationFormat>Widescreen</PresentationFormat>
  <Paragraphs>66</Paragraphs>
  <Slides>10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Cambria</vt:lpstr>
      <vt:lpstr>Courier New</vt:lpstr>
      <vt:lpstr>Segoe UI Historic</vt:lpstr>
      <vt:lpstr>Segoe UI Light</vt:lpstr>
      <vt:lpstr>Symbol</vt:lpstr>
      <vt:lpstr>Wingdings</vt:lpstr>
      <vt:lpstr>Office Theme</vt:lpstr>
      <vt:lpstr>NSPM-33 Guidance to Federal Agencies</vt:lpstr>
      <vt:lpstr>PowerPoint Presentation</vt:lpstr>
      <vt:lpstr>Important points</vt:lpstr>
      <vt:lpstr>Disclosure Requirements, Standardization, Digital Persistent Identifiers, and Consequences for Violation of Disclosure Requirements</vt:lpstr>
      <vt:lpstr>Information Sharing </vt:lpstr>
      <vt:lpstr>Research Security Programs </vt:lpstr>
      <vt:lpstr>Research Security Programs continued </vt:lpstr>
      <vt:lpstr>Research Security Programs continued</vt:lpstr>
      <vt:lpstr>Highlights of UC processes and tools</vt:lpstr>
      <vt:lpstr>Highlights of UC processes and tools,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Calderon</dc:creator>
  <cp:lastModifiedBy>Nadia Wong</cp:lastModifiedBy>
  <cp:revision>87</cp:revision>
  <dcterms:created xsi:type="dcterms:W3CDTF">2021-09-29T23:44:31Z</dcterms:created>
  <dcterms:modified xsi:type="dcterms:W3CDTF">2022-01-20T22:05:14Z</dcterms:modified>
</cp:coreProperties>
</file>