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333" r:id="rId2"/>
    <p:sldId id="2034" r:id="rId3"/>
    <p:sldId id="2387" r:id="rId4"/>
    <p:sldId id="2341" r:id="rId5"/>
    <p:sldId id="2345" r:id="rId6"/>
    <p:sldId id="2362" r:id="rId7"/>
    <p:sldId id="2363" r:id="rId8"/>
    <p:sldId id="2399" r:id="rId9"/>
    <p:sldId id="2400" r:id="rId10"/>
    <p:sldId id="2401" r:id="rId11"/>
    <p:sldId id="2402" r:id="rId12"/>
    <p:sldId id="2403" r:id="rId13"/>
    <p:sldId id="2404" r:id="rId14"/>
    <p:sldId id="2405" r:id="rId15"/>
    <p:sldId id="2406" r:id="rId16"/>
    <p:sldId id="2407" r:id="rId17"/>
    <p:sldId id="2408" r:id="rId18"/>
    <p:sldId id="2409" r:id="rId19"/>
    <p:sldId id="2410" r:id="rId20"/>
    <p:sldId id="2346" r:id="rId21"/>
    <p:sldId id="2388" r:id="rId22"/>
    <p:sldId id="2411" r:id="rId23"/>
    <p:sldId id="2389" r:id="rId24"/>
    <p:sldId id="2392" r:id="rId25"/>
    <p:sldId id="2390" r:id="rId26"/>
    <p:sldId id="2412" r:id="rId27"/>
    <p:sldId id="2391" r:id="rId28"/>
    <p:sldId id="2393" r:id="rId29"/>
    <p:sldId id="2395" r:id="rId30"/>
    <p:sldId id="2413" r:id="rId31"/>
    <p:sldId id="2394" r:id="rId32"/>
    <p:sldId id="2396" r:id="rId33"/>
    <p:sldId id="241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oracle.com/database/122/ARPLS/toc.htm(Oracle" TargetMode="External"/><Relationship Id="rId4" Type="http://schemas.openxmlformats.org/officeDocument/2006/relationships/hyperlink" Target="https://docs.oracle.com/cd/E11882_01/appdev.112/e40758/toc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10: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프로시저와 함수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프로그래밍 </a:t>
            </a:r>
            <a:r>
              <a:rPr lang="ko-KR" altLang="en-US" sz="1600" dirty="0" smtClean="0"/>
              <a:t>기능 </a:t>
            </a:r>
            <a:r>
              <a:rPr lang="en-US" altLang="ko-KR" sz="1600" dirty="0" smtClean="0"/>
              <a:t>: 7</a:t>
            </a:r>
            <a:r>
              <a:rPr lang="ko-KR" altLang="en-US" sz="1600" dirty="0" smtClean="0"/>
              <a:t>장의 후반부에서 공부한 ‘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프로그래밍’의 대부분이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프로시저에 적용될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프로시저 내의 예외 </a:t>
            </a:r>
            <a:r>
              <a:rPr lang="ko-KR" altLang="en-US" sz="1600" dirty="0" smtClean="0"/>
              <a:t>처리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프로시저 내부에서 예외 상황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오류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발생했을 경우에는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                                          EXCEPTION </a:t>
            </a:r>
            <a:r>
              <a:rPr lang="en-US" altLang="ko-KR" sz="1600" dirty="0" smtClean="0"/>
              <a:t>WHEN </a:t>
            </a:r>
            <a:r>
              <a:rPr lang="ko-KR" altLang="en-US" sz="1600" dirty="0" smtClean="0"/>
              <a:t>예외 </a:t>
            </a:r>
            <a:r>
              <a:rPr lang="en-US" altLang="ko-KR" sz="1600" dirty="0" smtClean="0"/>
              <a:t>THEN </a:t>
            </a:r>
            <a:r>
              <a:rPr lang="ko-KR" altLang="en-US" sz="1600" dirty="0" smtClean="0"/>
              <a:t>처리할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문장 구문을 사용할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099" y="675870"/>
            <a:ext cx="5324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03" y="1094563"/>
            <a:ext cx="49339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208196" y="719857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입력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있는 </a:t>
            </a:r>
            <a:r>
              <a:rPr lang="ko-KR" altLang="en-US" sz="1400" dirty="0" err="1" smtClean="0"/>
              <a:t>스토어드</a:t>
            </a:r>
            <a:r>
              <a:rPr lang="ko-KR" altLang="en-US" sz="1400" dirty="0" smtClean="0"/>
              <a:t> 프로시저를 생성</a:t>
            </a:r>
            <a:r>
              <a:rPr lang="en-US" altLang="ko-KR" sz="1400" dirty="0" smtClean="0"/>
              <a:t>]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31413" y="3907287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설정해서 사용</a:t>
            </a:r>
            <a:r>
              <a:rPr lang="en-US" altLang="ko-KR" sz="1400" dirty="0" smtClean="0"/>
              <a:t>] 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01" y="1372411"/>
            <a:ext cx="461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890" y="1935196"/>
            <a:ext cx="3552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84178" y="917112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익명 프로시저에서 </a:t>
            </a:r>
            <a:r>
              <a:rPr lang="ko-KR" altLang="en-US" sz="1400" dirty="0" smtClean="0"/>
              <a:t>변수를 준비해서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9040" y="856642"/>
            <a:ext cx="48101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906638" y="1302976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IF… ELSE</a:t>
            </a:r>
            <a:r>
              <a:rPr lang="ko-KR" altLang="en-US" sz="1400" dirty="0" smtClean="0"/>
              <a:t>문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981216" y="3945657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OUTPUT.PUT_LINE( )</a:t>
            </a:r>
            <a:r>
              <a:rPr lang="ko-KR" altLang="en-US" sz="1400" dirty="0" smtClean="0"/>
              <a:t>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05" y="758703"/>
            <a:ext cx="4402983" cy="576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370305" y="1231640"/>
            <a:ext cx="356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문을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35540" y="5440474"/>
            <a:ext cx="4131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호출한 사람의 띠를 알려주는 </a:t>
            </a:r>
            <a:r>
              <a:rPr lang="ko-KR" altLang="en-US" sz="1400" dirty="0" err="1" smtClean="0"/>
              <a:t>스토어드</a:t>
            </a:r>
            <a:r>
              <a:rPr lang="ko-KR" altLang="en-US" sz="1400" dirty="0" smtClean="0"/>
              <a:t> 프로시저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966" y="1422467"/>
            <a:ext cx="3990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9202" y="2051304"/>
            <a:ext cx="5286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004094" y="929151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[While</a:t>
            </a:r>
            <a:r>
              <a:rPr lang="ko-KR" altLang="en-US" sz="1400" dirty="0" smtClean="0"/>
              <a:t>문을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529" y="1118175"/>
            <a:ext cx="3429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859" y="3656100"/>
            <a:ext cx="32670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544" y="5379111"/>
            <a:ext cx="3724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03001" y="1248189"/>
            <a:ext cx="2266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7892" y="4087045"/>
            <a:ext cx="3381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21" y="2967959"/>
            <a:ext cx="2809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624702" y="929151"/>
            <a:ext cx="4596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사용자의 이름이 사용자 테이블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 )</a:t>
            </a:r>
            <a:r>
              <a:rPr lang="ko-KR" altLang="en-US" sz="1400" dirty="0" smtClean="0"/>
              <a:t>에 있는지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317950" y="857815"/>
            <a:ext cx="2348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프로그래밍이 가능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376315" y="3309185"/>
            <a:ext cx="1989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360775" y="3708019"/>
            <a:ext cx="2495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예외처리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EXCEPTION</a:t>
            </a:r>
            <a:r>
              <a:rPr lang="ko-KR" altLang="en-US" sz="1400" dirty="0" smtClean="0"/>
              <a:t>을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0946" y="848088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IN OUT </a:t>
            </a:r>
            <a:r>
              <a:rPr lang="ko-KR" altLang="en-US" sz="1400" dirty="0" smtClean="0"/>
              <a:t>겸용의 </a:t>
            </a:r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909388" y="3785840"/>
            <a:ext cx="274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입출력 겸용으로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236" y="1234804"/>
            <a:ext cx="44481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836" y="4056535"/>
            <a:ext cx="3743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5486" y="637052"/>
            <a:ext cx="49149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749213" y="1094511"/>
            <a:ext cx="27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USER_OBJECTS </a:t>
            </a:r>
            <a:r>
              <a:rPr lang="ko-KR" altLang="en-US" sz="1400" dirty="0" smtClean="0"/>
              <a:t>시스템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096180" y="3328630"/>
            <a:ext cx="273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USER_SOURCE </a:t>
            </a:r>
            <a:r>
              <a:rPr lang="ko-KR" altLang="en-US" sz="1400" dirty="0" smtClean="0"/>
              <a:t>시스템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4534" y="5308077"/>
            <a:ext cx="4121185" cy="14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17" y="894539"/>
            <a:ext cx="57340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86158" y="1493345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보안처리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성만 나오게 함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9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757" y="1195701"/>
            <a:ext cx="50387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2966" y="5641131"/>
            <a:ext cx="31527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193443" y="857804"/>
            <a:ext cx="216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USER_SOURCE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297204" y="5290375"/>
            <a:ext cx="2348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암호화하기 </a:t>
            </a:r>
            <a:r>
              <a:rPr lang="ko-KR" altLang="en-US" sz="1400" dirty="0" smtClean="0"/>
              <a:t>이전으로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6158" y="1493345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소스코드를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35" y="1894361"/>
            <a:ext cx="4019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020" y="1501713"/>
            <a:ext cx="46863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3402" y="3507646"/>
            <a:ext cx="4486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1309" y="745077"/>
            <a:ext cx="5200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98136" y="5820585"/>
            <a:ext cx="208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7135060" y="1237184"/>
            <a:ext cx="2209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테이블의 행 개수를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268004" y="3228112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‘동적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’을 활용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079936" y="5462231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행 출력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68" y="904267"/>
            <a:ext cx="49815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596" y="1989813"/>
            <a:ext cx="55245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845179" y="1636018"/>
            <a:ext cx="2719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userTBL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구조와 </a:t>
            </a:r>
            <a:r>
              <a:rPr lang="en-US" altLang="ko-KR" sz="1400" dirty="0" err="1" smtClean="0"/>
              <a:t>v_userData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337376" y="1334461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레코드의 사용법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835" y="1841568"/>
            <a:ext cx="51244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524" y="1108306"/>
            <a:ext cx="5305020" cy="555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141546" y="737831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컬렉션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타입의 </a:t>
            </a:r>
            <a:r>
              <a:rPr lang="ko-KR" altLang="en-US" sz="1400" dirty="0" smtClean="0"/>
              <a:t>변수의 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en-US" dirty="0" smtClean="0"/>
              <a:t>10</a:t>
            </a:r>
            <a:r>
              <a:rPr lang="x-none" smtClean="0"/>
              <a:t> </a:t>
            </a:r>
            <a:r>
              <a:rPr lang="ko-KR" altLang="en-US" smtClean="0"/>
              <a:t>스토어드 프로시저와 함수</a:t>
            </a:r>
            <a:r>
              <a:rPr lang="ko-KR" altLang="en-US" smtClean="0"/>
              <a:t>    </a:t>
            </a:r>
            <a:r>
              <a:rPr lang="ko-KR" altLang="en-US" smtClean="0"/>
              <a:t>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프로시저의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- 1.2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프로시저의 특징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- 2.1 </a:t>
            </a:r>
            <a:r>
              <a:rPr lang="ko-KR" altLang="en-US" dirty="0" smtClean="0"/>
              <a:t>함수의 생성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smtClean="0"/>
              <a:t>함수 실습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- 2.3 </a:t>
            </a:r>
            <a:r>
              <a:rPr lang="ko-KR" altLang="en-US" dirty="0" smtClean="0"/>
              <a:t>테이블 반환 함수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- 3.1 </a:t>
            </a:r>
            <a:r>
              <a:rPr lang="ko-KR" altLang="en-US" dirty="0" smtClean="0"/>
              <a:t>커서의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- 3.2 </a:t>
            </a:r>
            <a:r>
              <a:rPr lang="ko-KR" altLang="en-US" dirty="0" smtClean="0"/>
              <a:t>커서의 처리 순서 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ko-KR" altLang="en-US" sz="2000" b="1" dirty="0" err="1" smtClean="0"/>
              <a:t>스토어드</a:t>
            </a:r>
            <a:r>
              <a:rPr lang="ko-KR" altLang="en-US" sz="2000" b="1" dirty="0" smtClean="0"/>
              <a:t> 프로시저의 특징  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프로시저의 </a:t>
            </a:r>
            <a:r>
              <a:rPr lang="ko-KR" altLang="en-US" sz="2000" dirty="0" smtClean="0"/>
              <a:t>특징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Oracle</a:t>
            </a:r>
            <a:r>
              <a:rPr lang="ko-KR" altLang="en-US" sz="1600" dirty="0" smtClean="0"/>
              <a:t>의 성능을 향상시킬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ko-KR" altLang="en-US" sz="1600" dirty="0" smtClean="0"/>
              <a:t>유지관리가 </a:t>
            </a:r>
            <a:r>
              <a:rPr lang="ko-KR" altLang="en-US" sz="1600" dirty="0" smtClean="0"/>
              <a:t>간편함</a:t>
            </a:r>
            <a:r>
              <a:rPr lang="en-US" altLang="ko-KR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ko-KR" altLang="en-US" sz="1600" dirty="0" smtClean="0"/>
              <a:t>예외 처리 및 </a:t>
            </a:r>
            <a:r>
              <a:rPr lang="ko-KR" altLang="en-US" sz="1600" dirty="0" err="1" smtClean="0"/>
              <a:t>모듈식</a:t>
            </a:r>
            <a:r>
              <a:rPr lang="ko-KR" altLang="en-US" sz="1600" dirty="0" smtClean="0"/>
              <a:t> 프로그래밍이 </a:t>
            </a:r>
            <a:r>
              <a:rPr lang="ko-KR" altLang="en-US" sz="1600" dirty="0" smtClean="0"/>
              <a:t>가능함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- </a:t>
            </a:r>
            <a:r>
              <a:rPr lang="ko-KR" altLang="en-US" sz="1600" dirty="0" smtClean="0"/>
              <a:t>네트워크 </a:t>
            </a:r>
            <a:r>
              <a:rPr lang="ko-KR" altLang="en-US" sz="1600" dirty="0" err="1" smtClean="0"/>
              <a:t>전송량의</a:t>
            </a:r>
            <a:r>
              <a:rPr lang="ko-KR" altLang="en-US" sz="1600" dirty="0" smtClean="0"/>
              <a:t> 감소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함수의 생성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함수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함수는 </a:t>
            </a:r>
            <a:r>
              <a:rPr lang="ko-KR" altLang="en-US" sz="1600" dirty="0" smtClean="0"/>
              <a:t>앞 절에서 살펴본 스토어드 프로시저와 조금 비슷해 보이지만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일반적인 </a:t>
            </a:r>
            <a:r>
              <a:rPr lang="ko-KR" altLang="en-US" sz="1600" dirty="0" err="1" smtClean="0"/>
              <a:t>프로그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래밍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언어에서 사용되는 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함수와 </a:t>
            </a:r>
            <a:r>
              <a:rPr lang="ko-KR" altLang="en-US" sz="1600" dirty="0" smtClean="0"/>
              <a:t>같이 복잡한 프로그래밍이 가능하도록 </a:t>
            </a:r>
            <a:r>
              <a:rPr lang="ko-KR" altLang="en-US" sz="1600" dirty="0" smtClean="0"/>
              <a:t>지원함</a:t>
            </a:r>
            <a:r>
              <a:rPr lang="en-US" altLang="ko-KR" sz="1600" dirty="0" smtClean="0"/>
              <a:t>.</a:t>
            </a:r>
            <a:endParaRPr lang="x-none" sz="12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921" y="2834903"/>
            <a:ext cx="55721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730" y="2818994"/>
            <a:ext cx="5562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함수와 </a:t>
            </a:r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프로시저의 차이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프로시저의 </a:t>
            </a:r>
            <a:r>
              <a:rPr lang="ko-KR" altLang="en-US" sz="1600" dirty="0" err="1" smtClean="0"/>
              <a:t>파라미터와</a:t>
            </a:r>
            <a:r>
              <a:rPr lang="ko-KR" altLang="en-US" sz="1600" dirty="0" smtClean="0"/>
              <a:t> 달리 </a:t>
            </a:r>
            <a:r>
              <a:rPr lang="en-US" altLang="ko-KR" sz="1600" dirty="0" smtClean="0"/>
              <a:t>IN, OUT, IN OUT </a:t>
            </a:r>
            <a:r>
              <a:rPr lang="ko-KR" altLang="en-US" sz="1600" dirty="0" smtClean="0"/>
              <a:t>등을 사용할 수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함수는 </a:t>
            </a:r>
            <a:r>
              <a:rPr lang="ko-KR" altLang="en-US" sz="1600" dirty="0" smtClean="0"/>
              <a:t>모두 </a:t>
            </a:r>
            <a:r>
              <a:rPr lang="ko-KR" altLang="en-US" sz="1600" dirty="0" err="1" smtClean="0"/>
              <a:t>입력파라미터로</a:t>
            </a:r>
            <a:r>
              <a:rPr lang="ko-KR" altLang="en-US" sz="1600" dirty="0" smtClean="0"/>
              <a:t> 사용됨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문으로 반환할 값의 데이터 형식을 지정하고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본문 안에서는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문으로 하나의 값을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반환해야 함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프로시저는 별도의 반환하는 구문이 없으며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꼭 필요하다면 여러 개의 </a:t>
            </a:r>
            <a:r>
              <a:rPr lang="en-US" altLang="ko-KR" sz="1600" dirty="0" smtClean="0"/>
              <a:t>OUT </a:t>
            </a:r>
            <a:r>
              <a:rPr lang="ko-KR" altLang="en-US" sz="1600" dirty="0" err="1" smtClean="0"/>
              <a:t>파라미터를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       사용해서 </a:t>
            </a:r>
            <a:r>
              <a:rPr lang="ko-KR" altLang="en-US" sz="1600" dirty="0" smtClean="0"/>
              <a:t>값을 반환할 수 </a:t>
            </a:r>
            <a:r>
              <a:rPr lang="ko-KR" altLang="en-US" sz="1600" dirty="0" smtClean="0"/>
              <a:t>있었음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프로시저는 </a:t>
            </a:r>
            <a:r>
              <a:rPr lang="en-US" altLang="ko-KR" sz="1600" dirty="0" smtClean="0"/>
              <a:t>EXECUTE</a:t>
            </a:r>
            <a:r>
              <a:rPr lang="ko-KR" altLang="en-US" sz="1600" dirty="0" smtClean="0"/>
              <a:t>로 호출하지만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/>
              <a:t>EXECUTE</a:t>
            </a:r>
            <a:r>
              <a:rPr lang="ko-KR" altLang="en-US" sz="1600" dirty="0" smtClean="0"/>
              <a:t>뿐 아니라</a:t>
            </a:r>
            <a:r>
              <a:rPr lang="en-US" altLang="ko-KR" sz="1600" dirty="0" smtClean="0"/>
              <a:t>, SELECT </a:t>
            </a:r>
            <a:r>
              <a:rPr lang="ko-KR" altLang="en-US" sz="1600" dirty="0" smtClean="0"/>
              <a:t>문장 안에서도 </a:t>
            </a:r>
            <a:r>
              <a:rPr lang="ko-KR" altLang="en-US" sz="1600" dirty="0" smtClean="0"/>
              <a:t>호출됨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함수 실습 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87" y="1196519"/>
            <a:ext cx="5249288" cy="533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709" y="1268244"/>
            <a:ext cx="5419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6380" y="3161388"/>
            <a:ext cx="20288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15" y="850867"/>
            <a:ext cx="54387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764" y="5041968"/>
            <a:ext cx="5810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1997" y="896769"/>
            <a:ext cx="51720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2.3 </a:t>
            </a:r>
            <a:r>
              <a:rPr lang="ko-KR" altLang="en-US" sz="2000" b="1" dirty="0" smtClean="0"/>
              <a:t>테이블 반환 함수 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함수는 일반적으로 하나의 값을 반환하지만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반환하는 값</a:t>
            </a:r>
            <a:r>
              <a:rPr lang="en-US" altLang="ko-KR" sz="2000" dirty="0" smtClean="0"/>
              <a:t>(=RETURN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하나의 값이 아닌 ‘테</a:t>
            </a:r>
          </a:p>
          <a:p>
            <a:pPr>
              <a:buNone/>
            </a:pPr>
            <a:r>
              <a:rPr lang="ko-KR" altLang="en-US" sz="2000" dirty="0" smtClean="0"/>
              <a:t>   이블</a:t>
            </a:r>
            <a:r>
              <a:rPr lang="ko-KR" altLang="en-US" sz="2000" dirty="0" smtClean="0"/>
              <a:t>’ 형태인 함수도 필요한 경우가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은 테이블 형태를 반환하는 함수를 ‘</a:t>
            </a:r>
            <a:r>
              <a:rPr lang="en-US" altLang="ko-KR" sz="2000" dirty="0" smtClean="0"/>
              <a:t>PIPELINED</a:t>
            </a:r>
          </a:p>
          <a:p>
            <a:pPr>
              <a:buNone/>
            </a:pPr>
            <a:r>
              <a:rPr lang="en-US" altLang="ko-KR" sz="2000" dirty="0" smtClean="0"/>
              <a:t>   TABLE </a:t>
            </a:r>
            <a:r>
              <a:rPr lang="en-US" altLang="ko-KR" sz="2000" dirty="0" smtClean="0"/>
              <a:t>FUNCITON</a:t>
            </a:r>
            <a:r>
              <a:rPr lang="ko-KR" altLang="en-US" sz="2000" dirty="0" smtClean="0"/>
              <a:t>’이라고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975" y="3052155"/>
            <a:ext cx="54864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992" y="3714341"/>
            <a:ext cx="5591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023" y="656922"/>
            <a:ext cx="54673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812" y="2953460"/>
            <a:ext cx="4171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139" y="3521213"/>
            <a:ext cx="5657850" cy="299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2611" y="894945"/>
            <a:ext cx="5153025" cy="570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30496" y="5283234"/>
            <a:ext cx="12477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704985" cy="2186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3.1 </a:t>
            </a:r>
            <a:r>
              <a:rPr lang="ko-KR" altLang="en-US" sz="2000" b="1" dirty="0" smtClean="0"/>
              <a:t>커서의 개요 	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커서</a:t>
            </a:r>
            <a:endParaRPr lang="en-US" altLang="ko-KR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- Oracle</a:t>
            </a:r>
            <a:r>
              <a:rPr lang="ko-KR" altLang="en-US" sz="1600" dirty="0" smtClean="0"/>
              <a:t>은 스토어드 프로시저 내부에 커서</a:t>
            </a:r>
            <a:r>
              <a:rPr lang="en-US" altLang="ko-KR" sz="1600" dirty="0" smtClean="0"/>
              <a:t>Cursor</a:t>
            </a:r>
            <a:r>
              <a:rPr lang="ko-KR" altLang="en-US" sz="1600" dirty="0" smtClean="0"/>
              <a:t>를 사용할 수 있음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커서는 일반 프로그래밍 언어의 파일 처리와 방법이 비슷하기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행의 집합을 다루기에 많은 편리한 기능을 제공함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- </a:t>
            </a:r>
            <a:r>
              <a:rPr lang="ko-KR" altLang="en-US" sz="1600" dirty="0" smtClean="0"/>
              <a:t>커서는 테이블에서 여러 개의 행을 </a:t>
            </a:r>
            <a:r>
              <a:rPr lang="ko-KR" altLang="en-US" sz="1600" dirty="0" err="1" smtClean="0"/>
              <a:t>쿼리한</a:t>
            </a:r>
            <a:r>
              <a:rPr lang="ko-KR" altLang="en-US" sz="1600" dirty="0" smtClean="0"/>
              <a:t> 후에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쿼리의 결과인 행 집합을 한 행씩 처리하기 위한 </a:t>
            </a:r>
            <a:r>
              <a:rPr lang="ko-KR" altLang="en-US" sz="1600" dirty="0" smtClean="0"/>
              <a:t>방식임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33" y="3111136"/>
            <a:ext cx="3529457" cy="301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209" y="4028873"/>
            <a:ext cx="5524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flipH="1">
            <a:off x="7458196" y="3638145"/>
            <a:ext cx="246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dirty="0" smtClean="0"/>
              <a:t>파일처리순서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704985" cy="2186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커서의 처리 순서 	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 	 </a:t>
            </a:r>
            <a:r>
              <a:rPr lang="ko-KR" altLang="en-US" sz="2000" b="1" dirty="0" smtClean="0"/>
              <a:t> 	  </a:t>
            </a:r>
            <a:endParaRPr lang="ko-KR" altLang="en-US" sz="2000" b="1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커서는 일반적으로 다음의 순서를 통해서 </a:t>
            </a:r>
            <a:r>
              <a:rPr lang="ko-KR" altLang="en-US" sz="2000" dirty="0" smtClean="0"/>
              <a:t>처리됨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5656" y="2188420"/>
            <a:ext cx="4212975" cy="330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825" y="640607"/>
            <a:ext cx="51530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252" y="673257"/>
            <a:ext cx="5132151" cy="60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패키지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- 4.1 </a:t>
            </a:r>
            <a:r>
              <a:rPr lang="ko-KR" altLang="en-US" dirty="0" smtClean="0"/>
              <a:t>패키지의 개요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- 4.2 </a:t>
            </a:r>
            <a:r>
              <a:rPr lang="ko-KR" altLang="en-US" dirty="0" smtClean="0"/>
              <a:t>패키지 생성 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9772" y="1070448"/>
            <a:ext cx="5000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050" y="3713637"/>
            <a:ext cx="4114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패키지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4.1 </a:t>
            </a:r>
            <a:r>
              <a:rPr lang="ko-KR" altLang="en-US" sz="2000" b="1" dirty="0" smtClean="0"/>
              <a:t>패키지의 개요 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패키지란 </a:t>
            </a:r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프로시저나 함수들을 묶어 놓은 </a:t>
            </a:r>
            <a:r>
              <a:rPr lang="ko-KR" altLang="en-US" sz="2000" dirty="0" smtClean="0"/>
              <a:t>집합임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-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ALL_OBJECTS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통해서 확인할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54" y="2261958"/>
            <a:ext cx="55816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7211" y="2386391"/>
            <a:ext cx="56292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49548" y="5088443"/>
            <a:ext cx="10930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 패키지 </a:t>
            </a:r>
            <a:r>
              <a:rPr lang="ko-KR" altLang="en-US" sz="1600" dirty="0" smtClean="0"/>
              <a:t>의 상세한 매뉴얼은 </a:t>
            </a:r>
            <a:r>
              <a:rPr lang="en-US" altLang="ko-KR" sz="1600" dirty="0" smtClean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docs.oracle.com/cd/E11882_01/appdev.112/e40758/toc.htm</a:t>
            </a:r>
            <a:r>
              <a:rPr lang="en-US" altLang="ko-KR" sz="1600" dirty="0" smtClean="0"/>
              <a:t> (Oracle </a:t>
            </a:r>
            <a:r>
              <a:rPr lang="en-US" altLang="ko-KR" sz="1600" dirty="0" smtClean="0"/>
              <a:t>11g R2)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>
                <a:hlinkClick r:id="rId5"/>
              </a:rPr>
              <a:t> </a:t>
            </a:r>
            <a:r>
              <a:rPr lang="en-US" altLang="ko-KR" sz="1600" dirty="0" smtClean="0">
                <a:hlinkClick r:id="rId5"/>
              </a:rPr>
              <a:t>   https</a:t>
            </a:r>
            <a:r>
              <a:rPr lang="en-US" altLang="ko-KR" sz="1600" dirty="0" smtClean="0">
                <a:hlinkClick r:id="rId5"/>
              </a:rPr>
              <a:t>://</a:t>
            </a:r>
            <a:r>
              <a:rPr lang="en-US" altLang="ko-KR" sz="1600" dirty="0" smtClean="0">
                <a:hlinkClick r:id="rId5"/>
              </a:rPr>
              <a:t>docs.oracle.com/database/122/ARPLS/toc.htm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Oracle </a:t>
            </a:r>
            <a:r>
              <a:rPr lang="en-US" altLang="ko-KR" sz="1600" dirty="0" smtClean="0"/>
              <a:t>11g </a:t>
            </a:r>
            <a:r>
              <a:rPr lang="en-US" altLang="ko-KR" sz="1600" dirty="0" smtClean="0"/>
              <a:t>R2) 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참조함</a:t>
            </a:r>
            <a:r>
              <a:rPr lang="en-US" altLang="ko-KR" sz="1600" dirty="0" smtClean="0"/>
              <a:t>. 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패키지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패키지 생성  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사용자가 직접 패키지를 생성할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- </a:t>
            </a:r>
            <a:r>
              <a:rPr lang="ko-KR" altLang="en-US" sz="1600" dirty="0" smtClean="0"/>
              <a:t>특히 큰 규모의 데이터베이스 프로젝트를 진행할 때는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관련된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프로시저나 함수를 별도의 패키지로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묶어주는 </a:t>
            </a:r>
            <a:r>
              <a:rPr lang="ko-KR" altLang="en-US" sz="1600" dirty="0" smtClean="0"/>
              <a:t>것이 관리하는데 효율적일 </a:t>
            </a:r>
            <a:r>
              <a:rPr lang="ko-KR" altLang="en-US" sz="1600" dirty="0" smtClean="0"/>
              <a:t>것임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470" y="3122680"/>
            <a:ext cx="55721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732" y="3123086"/>
            <a:ext cx="54387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427" y="5343728"/>
            <a:ext cx="5619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커서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47" y="709714"/>
            <a:ext cx="53149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030" y="765217"/>
            <a:ext cx="5133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7073" y="2695947"/>
            <a:ext cx="4676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1111" y="4166656"/>
            <a:ext cx="533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10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ko-KR" altLang="en-US" sz="3600" b="1" dirty="0" err="1" smtClean="0">
                <a:cs typeface="+mj-cs"/>
              </a:rPr>
              <a:t>스토어드</a:t>
            </a:r>
            <a:r>
              <a:rPr lang="ko-KR" altLang="en-US" sz="3600" b="1" dirty="0" smtClean="0">
                <a:cs typeface="+mj-cs"/>
              </a:rPr>
              <a:t> 프로시저와 함수 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625613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10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안에서 프로그래밍 언어의 기능과 비슷한 </a:t>
            </a:r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 및 함수를 </a:t>
            </a:r>
            <a:r>
              <a:rPr lang="ko-KR" altLang="en-US" sz="2000" dirty="0" smtClean="0"/>
              <a:t>학습함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프로시저와 함수는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제공하는 프로그래밍 기능이다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프로시저는 매개변수도 사용이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호출은 </a:t>
            </a:r>
            <a:r>
              <a:rPr lang="en-US" altLang="ko-KR" sz="1600" dirty="0" smtClean="0"/>
              <a:t>EXECUTE</a:t>
            </a:r>
            <a:r>
              <a:rPr lang="ko-KR" altLang="en-US" sz="1600" dirty="0" smtClean="0"/>
              <a:t>문을 사용한다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함수는 반환하는 값이 반드시 있으며 주로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안에서 사용된다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 형식을 반환하는 함수도 사용할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커서는 일반 프로그래밍의 파일 처리와 비슷한 방법을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스토어드</a:t>
            </a:r>
            <a:r>
              <a:rPr lang="ko-KR" altLang="en-US" sz="2000" b="1" dirty="0" smtClean="0"/>
              <a:t> 프로시저의 개요  	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프로시저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프로시저란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에서 제공되는 프로그래밍 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프로시저는 한마디로 쿼리문의 집합으로 어떠한 동작을 일괄 처리하기 위한 용도로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8709" y="2810483"/>
            <a:ext cx="56578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48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47" y="1577299"/>
            <a:ext cx="5715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849" y="3836925"/>
            <a:ext cx="55149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8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1909" y="1513044"/>
            <a:ext cx="5486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7331161" y="1240424"/>
            <a:ext cx="2568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스토어드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프로시저의 생성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487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2257" y="3923489"/>
            <a:ext cx="5467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412760" y="3565347"/>
            <a:ext cx="21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[EXECUTE</a:t>
            </a:r>
            <a:r>
              <a:rPr lang="ko-KR" altLang="en-US" sz="1400" dirty="0" smtClean="0"/>
              <a:t>문을 </a:t>
            </a:r>
            <a:r>
              <a:rPr lang="ko-KR" altLang="en-US" sz="1400" dirty="0" smtClean="0"/>
              <a:t>사용 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/>
              <a:t>스토어드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프로시저의 수정과 삭제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err="1" smtClean="0"/>
              <a:t>스토어드</a:t>
            </a:r>
            <a:r>
              <a:rPr lang="ko-KR" altLang="en-US" sz="1600" dirty="0" smtClean="0"/>
              <a:t> 프로시저의 수정은 </a:t>
            </a:r>
            <a:r>
              <a:rPr lang="en-US" altLang="ko-KR" sz="1600" dirty="0" smtClean="0"/>
              <a:t>CREATE OR REPLACE PROCEDURE</a:t>
            </a:r>
            <a:r>
              <a:rPr lang="ko-KR" altLang="en-US" sz="1600" dirty="0" smtClean="0"/>
              <a:t>문을 다시 사용하면 되며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ko-KR" altLang="en-US" sz="1600" dirty="0" smtClean="0"/>
              <a:t>       삭제는 </a:t>
            </a:r>
            <a:r>
              <a:rPr lang="en-US" altLang="ko-KR" sz="1600" dirty="0" smtClean="0"/>
              <a:t>DROP PROCEDURE</a:t>
            </a:r>
            <a:r>
              <a:rPr lang="ko-KR" altLang="en-US" sz="1600" dirty="0" smtClean="0"/>
              <a:t>문을 사용하면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실행 </a:t>
            </a:r>
            <a:r>
              <a:rPr lang="ko-KR" altLang="en-US" sz="1600" dirty="0" smtClean="0"/>
              <a:t>시에 입력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(Parameter, </a:t>
            </a:r>
            <a:r>
              <a:rPr lang="ko-KR" altLang="en-US" sz="1600" dirty="0" smtClean="0"/>
              <a:t>매개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지정할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02" y="3222692"/>
            <a:ext cx="5486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670" y="4043767"/>
            <a:ext cx="551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872" y="4783272"/>
            <a:ext cx="5534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7830" y="2881617"/>
            <a:ext cx="5486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3948" y="4354649"/>
            <a:ext cx="5553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36873" y="4894027"/>
            <a:ext cx="5524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7285" y="5540004"/>
            <a:ext cx="5486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변수의 </a:t>
            </a:r>
            <a:r>
              <a:rPr lang="ko-KR" altLang="en-US" sz="1600" dirty="0" smtClean="0"/>
              <a:t>종류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변수 선언 부분에 사용할 수 있는 변수의 종류는 일반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, %TYPE, %ROWTYPE,</a:t>
            </a:r>
          </a:p>
          <a:p>
            <a:pPr>
              <a:buNone/>
            </a:pPr>
            <a:r>
              <a:rPr lang="ko-KR" altLang="en-US" sz="1600" dirty="0" smtClean="0"/>
              <a:t>                                   레코드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컬렉션 등이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38" y="2126912"/>
            <a:ext cx="53340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486" y="2095399"/>
            <a:ext cx="5381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169" y="4362957"/>
            <a:ext cx="52959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822</Words>
  <Application>Microsoft Office PowerPoint</Application>
  <PresentationFormat>사용자 지정</PresentationFormat>
  <Paragraphs>199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이것이 오라클이다 Oracle 설치부터 PL/SQL 정복까지!</vt:lpstr>
      <vt:lpstr>Contents</vt:lpstr>
      <vt:lpstr>Contents</vt:lpstr>
      <vt:lpstr>슬라이드 4</vt:lpstr>
      <vt:lpstr>이 장의 핵심 개념</vt:lpstr>
      <vt:lpstr>SECTION 01 스토어드 프로시저  </vt:lpstr>
      <vt:lpstr>SECTION 01 스토어드 프로시저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  </vt:lpstr>
      <vt:lpstr>SECTION 01 스토어드 프로시저</vt:lpstr>
      <vt:lpstr>SECTION 02 함수 </vt:lpstr>
      <vt:lpstr>SECTION 02 함수  </vt:lpstr>
      <vt:lpstr>SECTION 02 함수 </vt:lpstr>
      <vt:lpstr>SECTION 02 함수  </vt:lpstr>
      <vt:lpstr>SECTION 02 함수 </vt:lpstr>
      <vt:lpstr>SECTION 02 함수  </vt:lpstr>
      <vt:lpstr>SECTION 03 커서 </vt:lpstr>
      <vt:lpstr>SECTION 03 커서 </vt:lpstr>
      <vt:lpstr>SECTION 03 커서  </vt:lpstr>
      <vt:lpstr>SECTION 03 커서  </vt:lpstr>
      <vt:lpstr>SECTION 04 패키지 </vt:lpstr>
      <vt:lpstr>SECTION 04 패키지 </vt:lpstr>
      <vt:lpstr>SECTION 03 커서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27</cp:revision>
  <dcterms:created xsi:type="dcterms:W3CDTF">2020-01-31T07:25:46Z</dcterms:created>
  <dcterms:modified xsi:type="dcterms:W3CDTF">2020-02-14T05:31:04Z</dcterms:modified>
</cp:coreProperties>
</file>