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  <p:sldId id="258" r:id="rId3"/>
    <p:sldId id="259" r:id="rId4"/>
    <p:sldId id="261" r:id="rId5"/>
    <p:sldId id="267" r:id="rId6"/>
    <p:sldId id="262" r:id="rId7"/>
    <p:sldId id="263" r:id="rId8"/>
    <p:sldId id="264" r:id="rId9"/>
    <p:sldId id="265" r:id="rId10"/>
    <p:sldId id="269" r:id="rId11"/>
    <p:sldId id="266" r:id="rId12"/>
    <p:sldId id="268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C2DF2178-30FF-4466-994B-88BFF21941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87B4C4DB-3281-47C9-86DD-53A3162588E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3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C4DB-3281-47C9-86DD-53A3162588E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178-30FF-4466-994B-88BFF21941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86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87B4C4DB-3281-47C9-86DD-53A3162588E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C2DF2178-30FF-4466-994B-88BFF2194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8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C4DB-3281-47C9-86DD-53A3162588E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178-30FF-4466-994B-88BFF21941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4249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C4DB-3281-47C9-86DD-53A3162588E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178-30FF-4466-994B-88BFF21941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1850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C4DB-3281-47C9-86DD-53A3162588E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178-30FF-4466-994B-88BFF21941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2559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C4DB-3281-47C9-86DD-53A3162588E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178-30FF-4466-994B-88BFF21941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3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C4DB-3281-47C9-86DD-53A3162588E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178-30FF-4466-994B-88BFF21941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0519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C4DB-3281-47C9-86DD-53A3162588E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178-30FF-4466-994B-88BFF2194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9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87B4C4DB-3281-47C9-86DD-53A3162588E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178-30FF-4466-994B-88BFF21941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0850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C4DB-3281-47C9-86DD-53A3162588E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178-30FF-4466-994B-88BFF21941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3781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7B4C4DB-3281-47C9-86DD-53A3162588E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2DF2178-30FF-4466-994B-88BFF2194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25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2208" y="1755648"/>
            <a:ext cx="10363200" cy="1246170"/>
          </a:xfrm>
        </p:spPr>
        <p:txBody>
          <a:bodyPr/>
          <a:lstStyle/>
          <a:p>
            <a:pPr algn="ctr"/>
            <a:r>
              <a:rPr lang="ko-KR" altLang="en-US" dirty="0"/>
              <a:t>데이터베이스</a:t>
            </a:r>
            <a:r>
              <a:rPr lang="en-US" altLang="ko-KR" dirty="0"/>
              <a:t>(Database)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2208" y="3425764"/>
            <a:ext cx="8583168" cy="1284779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의 기본개념을 알 수 있다</a:t>
            </a:r>
            <a:endParaRPr lang="en-US" altLang="ko-KR" dirty="0"/>
          </a:p>
          <a:p>
            <a:pPr algn="ctr"/>
            <a:r>
              <a:rPr lang="en-US" altLang="ko-KR" dirty="0"/>
              <a:t>DB</a:t>
            </a:r>
            <a:r>
              <a:rPr lang="ko-KR" altLang="en-US" dirty="0"/>
              <a:t>의 특징을 알 수 있다</a:t>
            </a:r>
            <a:endParaRPr lang="en-US" altLang="ko-KR" dirty="0"/>
          </a:p>
          <a:p>
            <a:pPr algn="ctr"/>
            <a:r>
              <a:rPr lang="en-US" altLang="ko-KR" dirty="0"/>
              <a:t>DBMS</a:t>
            </a:r>
            <a:r>
              <a:rPr lang="ko-KR" altLang="en-US" dirty="0"/>
              <a:t>의 장점을 알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335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DataBase</a:t>
            </a:r>
            <a:r>
              <a:rPr lang="ko-KR" altLang="en-US" dirty="0"/>
              <a:t>의 특징</a:t>
            </a:r>
            <a:r>
              <a:rPr lang="en-US" altLang="ko-KR" dirty="0"/>
              <a:t>_</a:t>
            </a:r>
            <a:r>
              <a:rPr lang="ko-KR" altLang="en-US" dirty="0"/>
              <a:t> 무결성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무결성을 유지</a:t>
            </a:r>
            <a:endParaRPr lang="en-US" altLang="ko-KR" dirty="0"/>
          </a:p>
          <a:p>
            <a:pPr lvl="1"/>
            <a:r>
              <a:rPr lang="ko-KR" altLang="en-US" sz="2400" dirty="0"/>
              <a:t>무결성</a:t>
            </a:r>
            <a:r>
              <a:rPr lang="en-US" altLang="ko-KR" sz="2400" dirty="0"/>
              <a:t>(Integrity) : </a:t>
            </a:r>
            <a:r>
              <a:rPr lang="ko-KR" altLang="en-US" sz="2400" dirty="0"/>
              <a:t>데이터베이스에 정확한 데이터가 유지되고 있음을 </a:t>
            </a:r>
            <a:br>
              <a:rPr lang="en-US" altLang="ko-KR" sz="2400" dirty="0"/>
            </a:br>
            <a:r>
              <a:rPr lang="ko-KR" altLang="en-US" sz="2400" dirty="0"/>
              <a:t>보장하는 것으로 데이터베이스에서 가장 중요한 개념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제약조건에 맞지 않는 데이터는 아예 입력되지 않도록 방지하는 기능을      제공해 데이터베이스의 무결성을 유지함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DataBase</a:t>
            </a:r>
            <a:r>
              <a:rPr lang="ko-KR" altLang="en-US" dirty="0"/>
              <a:t>의 특징</a:t>
            </a:r>
            <a:r>
              <a:rPr lang="en-US" altLang="ko-KR" dirty="0"/>
              <a:t>_</a:t>
            </a:r>
            <a:r>
              <a:rPr lang="ko-KR" altLang="en-US" dirty="0"/>
              <a:t> 무결성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9" y="1610481"/>
            <a:ext cx="4967654" cy="3826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923" y="1733570"/>
            <a:ext cx="1893880" cy="12565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008" y="1751157"/>
            <a:ext cx="1893880" cy="12565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42" y="3048202"/>
            <a:ext cx="1948511" cy="28514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6376" y="3065789"/>
            <a:ext cx="1939406" cy="2851433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8097853" y="4246682"/>
            <a:ext cx="1288523" cy="386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77923" y="1425815"/>
            <a:ext cx="189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통장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31902" y="1477376"/>
            <a:ext cx="189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통장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71803" y="3795506"/>
            <a:ext cx="131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금액 전송</a:t>
            </a:r>
          </a:p>
        </p:txBody>
      </p:sp>
      <p:sp>
        <p:nvSpPr>
          <p:cNvPr id="16" name="순서도: 대체 처리 15"/>
          <p:cNvSpPr/>
          <p:nvPr/>
        </p:nvSpPr>
        <p:spPr>
          <a:xfrm>
            <a:off x="923192" y="1151792"/>
            <a:ext cx="4308231" cy="325584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순서도: 대체 처리 16"/>
          <p:cNvSpPr/>
          <p:nvPr/>
        </p:nvSpPr>
        <p:spPr>
          <a:xfrm>
            <a:off x="6177923" y="1145560"/>
            <a:ext cx="5147859" cy="325584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3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DataBase</a:t>
            </a:r>
            <a:r>
              <a:rPr lang="ko-KR" altLang="en-US" dirty="0"/>
              <a:t>의 특징</a:t>
            </a:r>
            <a:r>
              <a:rPr lang="en-US" altLang="ko-KR" dirty="0"/>
              <a:t>_</a:t>
            </a:r>
            <a:r>
              <a:rPr lang="ko-KR" altLang="en-US" dirty="0"/>
              <a:t>독립성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27048"/>
            <a:ext cx="5287347" cy="4599432"/>
          </a:xfrm>
        </p:spPr>
        <p:txBody>
          <a:bodyPr/>
          <a:lstStyle/>
          <a:p>
            <a:r>
              <a:rPr lang="ko-KR" altLang="en-US" dirty="0"/>
              <a:t>데이터의 독립성을 유지</a:t>
            </a:r>
            <a:endParaRPr lang="en-US" altLang="ko-KR" dirty="0"/>
          </a:p>
          <a:p>
            <a:pPr lvl="1"/>
            <a:r>
              <a:rPr lang="ko-KR" altLang="en-US" dirty="0"/>
              <a:t>데이터의 표현 방법이나 </a:t>
            </a:r>
            <a:r>
              <a:rPr lang="en-US" altLang="ko-KR" dirty="0"/>
              <a:t>	   </a:t>
            </a:r>
            <a:r>
              <a:rPr lang="ko-KR" altLang="en-US" dirty="0"/>
              <a:t>저장 위치가 변하더라도 </a:t>
            </a:r>
            <a:r>
              <a:rPr lang="en-US" altLang="ko-KR" dirty="0"/>
              <a:t>	     </a:t>
            </a:r>
            <a:r>
              <a:rPr lang="ko-KR" altLang="en-US" dirty="0"/>
              <a:t>응용 프로그램에는 아무런 영향을 미치지 않는 것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C2830C4-C5C9-448E-827D-112D03E0A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8171"/>
            <a:ext cx="5670630" cy="353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29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BB965-0C1E-47AE-9F9D-1F2C6799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DataBase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A5C89-A4F6-4E50-A746-59B51E6BB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공유성</a:t>
            </a:r>
            <a:endParaRPr lang="en-US" altLang="ko-KR" dirty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는 동시에 여러 구성원이 사용 가능하다</a:t>
            </a:r>
            <a:endParaRPr lang="en-US" altLang="ko-KR" dirty="0"/>
          </a:p>
          <a:p>
            <a:r>
              <a:rPr lang="ko-KR" altLang="en-US" dirty="0"/>
              <a:t>데이터의 보안성</a:t>
            </a:r>
            <a:endParaRPr lang="en-US" altLang="ko-KR" dirty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이용자의 권한 관리</a:t>
            </a:r>
            <a:endParaRPr lang="en-US" altLang="ko-KR" dirty="0"/>
          </a:p>
          <a:p>
            <a:r>
              <a:rPr lang="ko-KR" altLang="en-US" dirty="0"/>
              <a:t>데이터를 표준화</a:t>
            </a:r>
            <a:endParaRPr lang="en-US" altLang="ko-KR" dirty="0"/>
          </a:p>
          <a:p>
            <a:pPr lvl="1"/>
            <a:r>
              <a:rPr lang="ko-KR" altLang="en-US" dirty="0"/>
              <a:t>데이터를 사용 목적 등의 유형별로 분류해 </a:t>
            </a:r>
            <a:r>
              <a:rPr lang="en-US" altLang="ko-KR" dirty="0"/>
              <a:t>				     </a:t>
            </a:r>
            <a:r>
              <a:rPr lang="ko-KR" altLang="en-US" dirty="0"/>
              <a:t>데이터의 형식이나 길이</a:t>
            </a:r>
            <a:r>
              <a:rPr lang="en-US" altLang="ko-KR" dirty="0"/>
              <a:t>, </a:t>
            </a:r>
            <a:r>
              <a:rPr lang="ko-KR" altLang="en-US" dirty="0"/>
              <a:t>이름 등을 설정할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81651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DataBase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pic>
        <p:nvPicPr>
          <p:cNvPr id="7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gray">
          <a:xfrm>
            <a:off x="2321169" y="1263407"/>
            <a:ext cx="7376745" cy="45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2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868909"/>
          </a:xfrm>
        </p:spPr>
        <p:txBody>
          <a:bodyPr/>
          <a:lstStyle/>
          <a:p>
            <a:r>
              <a:rPr lang="en-US" altLang="ko-KR" dirty="0" err="1"/>
              <a:t>DataBase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78637"/>
            <a:ext cx="10565423" cy="5147843"/>
          </a:xfrm>
        </p:spPr>
        <p:txBody>
          <a:bodyPr/>
          <a:lstStyle/>
          <a:p>
            <a:r>
              <a:rPr lang="ko-KR" altLang="en-US" dirty="0"/>
              <a:t>데이터베이스와 데이터베이스 관리 시스템</a:t>
            </a:r>
            <a:endParaRPr lang="en-US" altLang="ko-KR" dirty="0"/>
          </a:p>
          <a:p>
            <a:pPr lvl="1"/>
            <a:r>
              <a:rPr lang="ko-KR" altLang="en-US" sz="2600" dirty="0"/>
              <a:t>데이터베이스</a:t>
            </a:r>
            <a:r>
              <a:rPr lang="en-US" altLang="ko-KR" sz="2600" dirty="0"/>
              <a:t>(DB)</a:t>
            </a:r>
            <a:r>
              <a:rPr lang="ko-KR" altLang="en-US" sz="2600" dirty="0"/>
              <a:t>  </a:t>
            </a:r>
            <a:r>
              <a:rPr lang="en-US" altLang="ko-KR" sz="2600" dirty="0"/>
              <a:t>:  </a:t>
            </a:r>
            <a:r>
              <a:rPr lang="ko-KR" altLang="en-US" sz="2600" dirty="0"/>
              <a:t>다수의 사용자들이 공유해 사용할 수 있도록 통합하고 저장한 운영 </a:t>
            </a:r>
            <a:r>
              <a:rPr lang="ko-KR" altLang="en-US" sz="2600" b="1" dirty="0">
                <a:solidFill>
                  <a:srgbClr val="FF0000"/>
                </a:solidFill>
              </a:rPr>
              <a:t>데이터의 집합체</a:t>
            </a:r>
            <a:endParaRPr lang="en-US" altLang="ko-KR" sz="2600" b="1" dirty="0">
              <a:solidFill>
                <a:srgbClr val="FF0000"/>
              </a:solidFill>
            </a:endParaRPr>
          </a:p>
          <a:p>
            <a:pPr lvl="1"/>
            <a:r>
              <a:rPr lang="ko-KR" altLang="en-US" sz="2600" dirty="0"/>
              <a:t>데이터베이스 관리 시스템</a:t>
            </a:r>
            <a:r>
              <a:rPr lang="en-US" altLang="ko-KR" sz="2600" dirty="0"/>
              <a:t>(DBMS)  :  DB</a:t>
            </a:r>
            <a:r>
              <a:rPr lang="ko-KR" altLang="en-US" sz="2600" dirty="0"/>
              <a:t>를 안정적이고 효율적으로 운영하는 데 필요한 기능들을 제공하는 </a:t>
            </a:r>
            <a:r>
              <a:rPr lang="ko-KR" altLang="en-US" sz="2600" b="1" dirty="0">
                <a:solidFill>
                  <a:srgbClr val="FF0000"/>
                </a:solidFill>
              </a:rPr>
              <a:t>소프트웨어</a:t>
            </a:r>
            <a:endParaRPr lang="en-US" altLang="ko-KR" sz="2600" b="1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71144" y="3692768"/>
            <a:ext cx="10415956" cy="2372167"/>
            <a:chOff x="602475" y="3113965"/>
            <a:chExt cx="7684113" cy="3307218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475" y="3925633"/>
              <a:ext cx="2619375" cy="249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그룹 7"/>
            <p:cNvGrpSpPr/>
            <p:nvPr/>
          </p:nvGrpSpPr>
          <p:grpSpPr>
            <a:xfrm>
              <a:off x="3401869" y="3113965"/>
              <a:ext cx="2315301" cy="2933260"/>
              <a:chOff x="3401869" y="3113965"/>
              <a:chExt cx="2315301" cy="2933260"/>
            </a:xfrm>
          </p:grpSpPr>
          <p:pic>
            <p:nvPicPr>
              <p:cNvPr id="12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1869" y="3113965"/>
                <a:ext cx="2315301" cy="2295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8310" y="5409050"/>
                <a:ext cx="1628775" cy="638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13361">
              <a:off x="2955982" y="4711511"/>
              <a:ext cx="531735" cy="410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56604">
              <a:off x="5539771" y="4691648"/>
              <a:ext cx="531735" cy="410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2988" y="3625971"/>
              <a:ext cx="2133600" cy="258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076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공유 데이터</a:t>
            </a:r>
            <a:endParaRPr lang="en-US" altLang="ko-KR" dirty="0"/>
          </a:p>
          <a:p>
            <a:pPr lvl="1"/>
            <a:r>
              <a:rPr lang="ko-KR" altLang="en-US" dirty="0"/>
              <a:t>여러 사용자가 함께 접근하고 이용할 수 있는 공용 데이터</a:t>
            </a:r>
            <a:endParaRPr lang="en-US" altLang="ko-KR" dirty="0"/>
          </a:p>
          <a:p>
            <a:r>
              <a:rPr lang="ko-KR" altLang="en-US" dirty="0"/>
              <a:t>통합 데이터</a:t>
            </a:r>
            <a:endParaRPr lang="en-US" altLang="ko-KR" dirty="0"/>
          </a:p>
          <a:p>
            <a:pPr lvl="1"/>
            <a:r>
              <a:rPr lang="ko-KR" altLang="en-US" dirty="0"/>
              <a:t>최소한의 중복을 피하고 효율적으로 이용할 수 있는 데이터</a:t>
            </a:r>
            <a:endParaRPr lang="en-US" altLang="ko-KR" dirty="0"/>
          </a:p>
          <a:p>
            <a:r>
              <a:rPr lang="ko-KR" altLang="en-US" dirty="0"/>
              <a:t>저장 데이터</a:t>
            </a:r>
            <a:endParaRPr lang="en-US" altLang="ko-KR" dirty="0"/>
          </a:p>
          <a:p>
            <a:pPr lvl="1"/>
            <a:r>
              <a:rPr lang="ko-KR" altLang="en-US" dirty="0"/>
              <a:t>컴퓨터로 접근할 수 있는 저장된 데이터</a:t>
            </a:r>
            <a:endParaRPr lang="en-US" altLang="ko-KR" dirty="0"/>
          </a:p>
          <a:p>
            <a:r>
              <a:rPr lang="ko-KR" altLang="en-US" dirty="0"/>
              <a:t>운영 데이터</a:t>
            </a:r>
            <a:endParaRPr lang="en-US" altLang="ko-KR" dirty="0"/>
          </a:p>
          <a:p>
            <a:pPr lvl="1"/>
            <a:r>
              <a:rPr lang="ko-KR" altLang="en-US" dirty="0"/>
              <a:t>주요 기능을 수행하기 위해 필요한 데이터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92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시스템</a:t>
            </a:r>
            <a:r>
              <a:rPr lang="en-US" altLang="ko-KR" dirty="0"/>
              <a:t>(File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38996" y="1527048"/>
            <a:ext cx="4753708" cy="4372590"/>
          </a:xfrm>
        </p:spPr>
        <p:txBody>
          <a:bodyPr/>
          <a:lstStyle/>
          <a:p>
            <a:r>
              <a:rPr lang="ko-KR" altLang="en-US" dirty="0"/>
              <a:t>데이터를 관리함에      있어 파일을 읽고 쓰는 </a:t>
            </a:r>
            <a:r>
              <a:rPr lang="ko-KR" altLang="en-US" b="1" dirty="0">
                <a:solidFill>
                  <a:srgbClr val="FF0000"/>
                </a:solidFill>
              </a:rPr>
              <a:t>애플리케이션에 종속적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호환성이 없고 데이터 종속성이 있고  </a:t>
            </a:r>
            <a:r>
              <a:rPr lang="en-US" altLang="ko-KR" dirty="0"/>
              <a:t>	     ‘</a:t>
            </a:r>
            <a:r>
              <a:rPr lang="ko-KR" altLang="en-US" dirty="0"/>
              <a:t>데이터 </a:t>
            </a:r>
            <a:r>
              <a:rPr lang="ko-KR" altLang="en-US" dirty="0" err="1"/>
              <a:t>중복성</a:t>
            </a:r>
            <a:r>
              <a:rPr lang="en-US" altLang="ko-KR" dirty="0"/>
              <a:t>’</a:t>
            </a:r>
            <a:r>
              <a:rPr lang="ko-KR" altLang="en-US" dirty="0"/>
              <a:t>이 </a:t>
            </a:r>
            <a:r>
              <a:rPr lang="en-US" altLang="ko-KR" dirty="0"/>
              <a:t>	      </a:t>
            </a:r>
            <a:r>
              <a:rPr lang="ko-KR" altLang="en-US" dirty="0"/>
              <a:t>있다는 문제점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79830" y="1527048"/>
            <a:ext cx="6470500" cy="3677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95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47793" y="1399970"/>
            <a:ext cx="4358054" cy="4599432"/>
          </a:xfrm>
        </p:spPr>
        <p:txBody>
          <a:bodyPr/>
          <a:lstStyle/>
          <a:p>
            <a:pPr lvl="0"/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데이터베이스 사용자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ko-KR" altLang="en-US" dirty="0">
                <a:latin typeface="Arial" pitchFamily="34" charset="0"/>
                <a:cs typeface="Arial" pitchFamily="34" charset="0"/>
              </a:rPr>
              <a:t>일반 사용자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ko-KR" altLang="en-US" dirty="0">
                <a:latin typeface="Arial" pitchFamily="34" charset="0"/>
                <a:cs typeface="Arial" pitchFamily="34" charset="0"/>
              </a:rPr>
              <a:t>응용 프로그래머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ko-KR" altLang="en-US" dirty="0">
                <a:latin typeface="Arial" pitchFamily="34" charset="0"/>
                <a:cs typeface="Arial" pitchFamily="34" charset="0"/>
              </a:rPr>
              <a:t>데이터베이스 관리자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lvl="1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369" y="1604186"/>
            <a:ext cx="655906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43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시스템의 구성요소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816" y="2294792"/>
            <a:ext cx="9161584" cy="374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0690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DataBase</a:t>
            </a:r>
            <a:r>
              <a:rPr lang="ko-KR" altLang="en-US" dirty="0"/>
              <a:t>의 특징</a:t>
            </a:r>
            <a:r>
              <a:rPr lang="en-US" altLang="ko-KR" dirty="0"/>
              <a:t>_</a:t>
            </a:r>
            <a:r>
              <a:rPr lang="ko-KR" altLang="en-US" dirty="0"/>
              <a:t> 중복성 최소화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</a:t>
            </a:r>
            <a:r>
              <a:rPr lang="ko-KR" altLang="en-US" dirty="0" err="1"/>
              <a:t>중복성</a:t>
            </a:r>
            <a:r>
              <a:rPr lang="ko-KR" altLang="en-US" dirty="0"/>
              <a:t> 최소화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02" y="2181867"/>
            <a:ext cx="65722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83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DataBase</a:t>
            </a:r>
            <a:r>
              <a:rPr lang="ko-KR" altLang="en-US" dirty="0"/>
              <a:t>의 특징</a:t>
            </a:r>
            <a:r>
              <a:rPr lang="en-US" altLang="ko-KR" dirty="0"/>
              <a:t>_</a:t>
            </a:r>
            <a:r>
              <a:rPr lang="ko-KR" altLang="en-US" dirty="0"/>
              <a:t> 일관성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일관성을 유지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547446" y="2277207"/>
            <a:ext cx="7491046" cy="3508131"/>
            <a:chOff x="2276745" y="2243488"/>
            <a:chExt cx="4860540" cy="430680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6745" y="2243488"/>
              <a:ext cx="4860540" cy="4306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636785" y="3293985"/>
              <a:ext cx="38985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교수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6975" y="5004175"/>
              <a:ext cx="45005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교수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0814902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283</Words>
  <Application>Microsoft Office PowerPoint</Application>
  <PresentationFormat>와이드스크린</PresentationFormat>
  <Paragraphs>55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Candara</vt:lpstr>
      <vt:lpstr>Corbel</vt:lpstr>
      <vt:lpstr>Wingdings 3</vt:lpstr>
      <vt:lpstr>New_Education02</vt:lpstr>
      <vt:lpstr>데이터베이스(Database)</vt:lpstr>
      <vt:lpstr>DataBase 개요</vt:lpstr>
      <vt:lpstr>DataBase 개요</vt:lpstr>
      <vt:lpstr>DB의 정의</vt:lpstr>
      <vt:lpstr>파일 시스템(File System)</vt:lpstr>
      <vt:lpstr>PowerPoint 프레젠테이션</vt:lpstr>
      <vt:lpstr>PowerPoint 프레젠테이션</vt:lpstr>
      <vt:lpstr>DataBase의 특징_ 중복성 최소화</vt:lpstr>
      <vt:lpstr>DataBase의 특징_ 일관성</vt:lpstr>
      <vt:lpstr>DataBase의 특징_ 무결성</vt:lpstr>
      <vt:lpstr>DataBase의 특징_ 무결성</vt:lpstr>
      <vt:lpstr>DataBase의 특징_독립성</vt:lpstr>
      <vt:lpstr>DataBase의 특징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최 준호</cp:lastModifiedBy>
  <cp:revision>59</cp:revision>
  <dcterms:created xsi:type="dcterms:W3CDTF">2021-02-25T06:03:37Z</dcterms:created>
  <dcterms:modified xsi:type="dcterms:W3CDTF">2021-02-25T13:46:26Z</dcterms:modified>
</cp:coreProperties>
</file>