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6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416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8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1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D8B0-2E07-4894-9BB4-897C6AEEAE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4DC0-1EDA-4624-BD51-BD5F895F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255B-AFE2-4B5F-9C2E-7EFEBEB1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모델과 </a:t>
            </a:r>
            <a:r>
              <a:rPr lang="en-US" altLang="ko-KR" dirty="0"/>
              <a:t>DB</a:t>
            </a:r>
            <a:r>
              <a:rPr lang="ko-KR" altLang="en-US" dirty="0"/>
              <a:t>의 구성요소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DEB15-FE44-4758-B350-2A0ED87C1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6BFD-E2A5-44A1-8139-A85F8D05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계층형 데이터베이스</a:t>
            </a:r>
            <a:endParaRPr lang="en-US" altLang="ko-KR" dirty="0"/>
          </a:p>
          <a:p>
            <a:r>
              <a:rPr lang="ko-KR" altLang="en-US" dirty="0"/>
              <a:t>네트워크형  데이터베이스</a:t>
            </a:r>
            <a:endParaRPr lang="en-US" altLang="ko-KR" dirty="0"/>
          </a:p>
          <a:p>
            <a:r>
              <a:rPr lang="ko-KR" altLang="en-US" dirty="0"/>
              <a:t>관계형 데이터베이스</a:t>
            </a:r>
            <a:endParaRPr lang="en-US" altLang="ko-KR" dirty="0"/>
          </a:p>
          <a:p>
            <a:r>
              <a:rPr lang="ko-KR" altLang="en-US" dirty="0"/>
              <a:t>객체 지향형베이스</a:t>
            </a:r>
            <a:endParaRPr lang="en-US" altLang="ko-KR" dirty="0"/>
          </a:p>
          <a:p>
            <a:r>
              <a:rPr lang="ko-KR" altLang="en-US" dirty="0"/>
              <a:t>객체 관계형 데이터베이스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306D5D-ED71-4D8C-90AE-762B29D9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유형</a:t>
            </a:r>
            <a:r>
              <a:rPr lang="en-US" altLang="ko-KR" dirty="0"/>
              <a:t>(Data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2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62EB6-9E67-4466-B1F9-3ADD646E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DFA34C-1EB9-469B-AD2E-21DCFB75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94DC41-5B7A-4AF8-B395-669DA909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00200"/>
            <a:ext cx="96367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303D4-FA08-4FD7-8555-B5D7AFD2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필드</a:t>
            </a:r>
            <a:endParaRPr lang="en-US" altLang="ko-KR" dirty="0"/>
          </a:p>
          <a:p>
            <a:pPr lvl="1"/>
            <a:r>
              <a:rPr lang="en-US" altLang="ko-KR" dirty="0"/>
              <a:t>Column </a:t>
            </a:r>
            <a:r>
              <a:rPr lang="ko-KR" altLang="en-US" dirty="0"/>
              <a:t>또는 </a:t>
            </a:r>
            <a:r>
              <a:rPr lang="en-US" altLang="ko-KR" dirty="0"/>
              <a:t>attribute </a:t>
            </a:r>
            <a:r>
              <a:rPr lang="ko-KR" altLang="en-US" dirty="0"/>
              <a:t>라고도 한다</a:t>
            </a:r>
            <a:endParaRPr lang="en-US" altLang="ko-KR" dirty="0"/>
          </a:p>
          <a:p>
            <a:pPr lvl="1"/>
            <a:r>
              <a:rPr lang="ko-KR" altLang="en-US" dirty="0"/>
              <a:t>데이터의 종류</a:t>
            </a:r>
            <a:r>
              <a:rPr lang="en-US" altLang="ko-KR" dirty="0"/>
              <a:t>, 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상태 등을 정의</a:t>
            </a:r>
            <a:endParaRPr lang="en-US" altLang="ko-KR" dirty="0"/>
          </a:p>
          <a:p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en-US" altLang="ko-KR" dirty="0"/>
              <a:t>Relation </a:t>
            </a:r>
            <a:r>
              <a:rPr lang="ko-KR" altLang="en-US" dirty="0"/>
              <a:t>혹은  </a:t>
            </a:r>
            <a:r>
              <a:rPr lang="en-US" altLang="ko-KR" dirty="0"/>
              <a:t>Entity </a:t>
            </a:r>
            <a:r>
              <a:rPr lang="ko-KR" altLang="en-US" dirty="0"/>
              <a:t>라고도 한다</a:t>
            </a:r>
            <a:endParaRPr lang="en-US" altLang="ko-KR" dirty="0"/>
          </a:p>
          <a:p>
            <a:pPr lvl="1"/>
            <a:r>
              <a:rPr lang="en-US" altLang="ko-KR" b="0" i="0" dirty="0">
                <a:effectLst/>
                <a:latin typeface="Segoe UI" panose="020B0502040204020203" pitchFamily="34" charset="0"/>
              </a:rPr>
              <a:t>Field</a:t>
            </a:r>
            <a:r>
              <a:rPr lang="ko-KR" altLang="en-US" b="0" i="0" dirty="0">
                <a:effectLst/>
                <a:latin typeface="Segoe UI" panose="020B0502040204020203" pitchFamily="34" charset="0"/>
              </a:rPr>
              <a:t>들로 구성된 데이터의 집합체</a:t>
            </a:r>
            <a:endParaRPr lang="en-US" altLang="ko-KR" dirty="0"/>
          </a:p>
          <a:p>
            <a:pPr lvl="1"/>
            <a:r>
              <a:rPr lang="ko-KR" altLang="en-US" dirty="0"/>
              <a:t>개체와 개체 혹은 속성 간의 연관성을 나타내기 위해 사용</a:t>
            </a:r>
            <a:endParaRPr lang="en-US" altLang="ko-KR" dirty="0"/>
          </a:p>
          <a:p>
            <a:r>
              <a:rPr lang="ko-KR" altLang="en-US" dirty="0"/>
              <a:t>레코드</a:t>
            </a:r>
            <a:endParaRPr lang="en-US" altLang="ko-KR" dirty="0"/>
          </a:p>
          <a:p>
            <a:pPr lvl="1"/>
            <a:r>
              <a:rPr lang="en-US" altLang="ko-KR" dirty="0"/>
              <a:t>Tuple </a:t>
            </a:r>
            <a:r>
              <a:rPr lang="ko-KR" altLang="en-US" dirty="0"/>
              <a:t>또는 </a:t>
            </a:r>
            <a:r>
              <a:rPr lang="en-US" altLang="ko-KR" dirty="0"/>
              <a:t>Row </a:t>
            </a:r>
            <a:r>
              <a:rPr lang="ko-KR" altLang="en-US" dirty="0"/>
              <a:t>라고도 한다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D1B7A8-A16A-4D65-870A-2F1ED1E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데이터베이스 용어</a:t>
            </a:r>
          </a:p>
        </p:txBody>
      </p:sp>
    </p:spTree>
    <p:extLst>
      <p:ext uri="{BB962C8B-B14F-4D97-AF65-F5344CB8AC3E}">
        <p14:creationId xmlns:p14="http://schemas.microsoft.com/office/powerpoint/2010/main" val="7253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5A9B39-DD80-4430-978C-21D83805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후보 키</a:t>
            </a:r>
            <a:r>
              <a:rPr lang="en-US" altLang="ko-KR" dirty="0"/>
              <a:t>(</a:t>
            </a:r>
            <a:r>
              <a:rPr lang="ko-KR" altLang="en-US" dirty="0"/>
              <a:t>보조 키</a:t>
            </a:r>
            <a:r>
              <a:rPr lang="en-US" altLang="ko-KR" dirty="0"/>
              <a:t>) [ Candidate Key, Alternate Key ]</a:t>
            </a:r>
          </a:p>
          <a:p>
            <a:pPr lvl="1"/>
            <a:r>
              <a:rPr lang="ko-KR" altLang="en-US" sz="2600" dirty="0"/>
              <a:t>한 테이블 내에서 데이터 레코드를 고유하게 식별할 수 있는 필드</a:t>
            </a:r>
            <a:endParaRPr lang="en-US" altLang="ko-KR" sz="2600" dirty="0"/>
          </a:p>
          <a:p>
            <a:r>
              <a:rPr lang="ko-KR" altLang="en-US" dirty="0"/>
              <a:t>기본 키</a:t>
            </a:r>
            <a:r>
              <a:rPr lang="en-US" altLang="ko-KR" dirty="0"/>
              <a:t> [ Primary Key ]</a:t>
            </a:r>
          </a:p>
          <a:p>
            <a:pPr lvl="1"/>
            <a:r>
              <a:rPr lang="ko-KR" altLang="en-US" sz="2800" dirty="0"/>
              <a:t>후보 키 중에서 대표로 선정된 키</a:t>
            </a:r>
            <a:endParaRPr lang="en-US" altLang="ko-KR" sz="2800" dirty="0"/>
          </a:p>
          <a:p>
            <a:pPr lvl="1"/>
            <a:r>
              <a:rPr lang="ko-KR" altLang="en-US" dirty="0">
                <a:cs typeface="Arial" pitchFamily="34" charset="0"/>
              </a:rPr>
              <a:t>공백</a:t>
            </a:r>
            <a:r>
              <a:rPr lang="en-US" altLang="ko-KR" dirty="0">
                <a:cs typeface="Arial" pitchFamily="34" charset="0"/>
              </a:rPr>
              <a:t>(NULL) </a:t>
            </a:r>
            <a:r>
              <a:rPr lang="ko-KR" altLang="en-US" dirty="0">
                <a:cs typeface="Arial" pitchFamily="34" charset="0"/>
              </a:rPr>
              <a:t>값이나 중복된 값을 가질 수 없음</a:t>
            </a:r>
            <a:endParaRPr lang="en-US" altLang="ko-KR" dirty="0"/>
          </a:p>
          <a:p>
            <a:r>
              <a:rPr lang="ko-KR" altLang="en-US" dirty="0"/>
              <a:t>외래 키</a:t>
            </a:r>
            <a:r>
              <a:rPr lang="en-US" altLang="ko-KR" dirty="0"/>
              <a:t>(</a:t>
            </a:r>
            <a:r>
              <a:rPr lang="ko-KR" altLang="en-US" dirty="0"/>
              <a:t>참조 키</a:t>
            </a:r>
            <a:r>
              <a:rPr lang="en-US" altLang="ko-KR" dirty="0"/>
              <a:t>) [ Foreign Key ]</a:t>
            </a:r>
          </a:p>
          <a:p>
            <a:pPr lvl="1"/>
            <a:r>
              <a:rPr lang="ko-KR" altLang="en-US" sz="2800" dirty="0"/>
              <a:t>관계가 설정된 다른 테이블의 기본 키</a:t>
            </a:r>
            <a:endParaRPr lang="en-US" altLang="ko-KR" sz="2800" dirty="0"/>
          </a:p>
          <a:p>
            <a:pPr lvl="1"/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이거나 참조 릴레이션의 기본 키 값과 동일해야 한다</a:t>
            </a:r>
            <a:endParaRPr lang="en-US" altLang="ko-KR" dirty="0"/>
          </a:p>
          <a:p>
            <a:r>
              <a:rPr lang="ko-KR" altLang="en-US" dirty="0"/>
              <a:t>복합 키 </a:t>
            </a:r>
            <a:r>
              <a:rPr lang="en-US" altLang="ko-KR" dirty="0"/>
              <a:t>[ Composite Key ]</a:t>
            </a:r>
          </a:p>
          <a:p>
            <a:pPr lvl="1"/>
            <a:r>
              <a:rPr lang="ko-KR" altLang="en-US" sz="2800" dirty="0"/>
              <a:t>두 개 이상의 필드로 구성된 기본 키</a:t>
            </a:r>
            <a:endParaRPr lang="en-US" altLang="ko-KR" sz="2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F0A965-42EE-426C-8AED-2BAE19CA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69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0580D3-A66E-43B4-AAAB-3C2CC8BFBD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E3ACD8-8D2B-4180-A246-D41A4BC5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</a:t>
            </a:r>
            <a:r>
              <a:rPr lang="en-US" altLang="ko-KR" dirty="0"/>
              <a:t>_</a:t>
            </a:r>
            <a:r>
              <a:rPr lang="ko-KR" altLang="en-US" dirty="0"/>
              <a:t>외래 키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169C791-4A19-4869-BC82-ABA0A1F0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5382" y="1828801"/>
            <a:ext cx="9698182" cy="405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99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A6FD8D-7F51-4BF9-98B4-5F71154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키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2E6FE6-56F0-45B3-9E8F-1BE10D8AC0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97461" y="1600200"/>
            <a:ext cx="4436741" cy="4525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79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767629-D83F-4C80-AF1E-CC6DBA4B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Structed Query Language(</a:t>
            </a:r>
            <a:r>
              <a:rPr lang="ko-KR" altLang="en-US" dirty="0"/>
              <a:t>구조적 질의 언어</a:t>
            </a:r>
            <a:r>
              <a:rPr lang="en-US" altLang="ko-KR" dirty="0"/>
              <a:t>)</a:t>
            </a:r>
            <a:r>
              <a:rPr lang="ko-KR" altLang="en-US" dirty="0"/>
              <a:t>의 약어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에스큐엘</a:t>
            </a:r>
            <a:r>
              <a:rPr lang="en-US" altLang="ko-KR" dirty="0"/>
              <a:t>’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ko-KR" altLang="en-US" dirty="0" err="1"/>
              <a:t>시퀄</a:t>
            </a:r>
            <a:r>
              <a:rPr lang="en-US" altLang="ko-KR" dirty="0"/>
              <a:t>’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RDBMS</a:t>
            </a:r>
            <a:r>
              <a:rPr lang="ko-KR" altLang="en-US" dirty="0"/>
              <a:t>에서 자료를 관리 및 처리하기 위해 설계된 언어</a:t>
            </a:r>
            <a:endParaRPr lang="en-US" altLang="ko-KR" dirty="0"/>
          </a:p>
          <a:p>
            <a:pPr lvl="1"/>
            <a:r>
              <a:rPr lang="en-US" altLang="ko-KR" i="0" dirty="0"/>
              <a:t>RDBMS</a:t>
            </a:r>
            <a:r>
              <a:rPr lang="ko-KR" altLang="en-US" i="0" dirty="0"/>
              <a:t>에게 데이터에 관해 물어보고 결과를 얻는다</a:t>
            </a:r>
            <a:endParaRPr lang="en-US" altLang="ko-KR" i="0" dirty="0"/>
          </a:p>
          <a:p>
            <a:r>
              <a:rPr lang="en-US" altLang="ko-KR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IBM</a:t>
            </a:r>
            <a:r>
              <a:rPr lang="ko-KR" altLang="en-US" dirty="0"/>
              <a:t>에서 최초 개발</a:t>
            </a:r>
            <a:r>
              <a:rPr lang="en-US" altLang="ko-KR" dirty="0"/>
              <a:t>(</a:t>
            </a:r>
            <a:r>
              <a:rPr lang="ko-KR" altLang="en-US" dirty="0"/>
              <a:t>도널드 </a:t>
            </a:r>
            <a:r>
              <a:rPr lang="en-US" altLang="ko-KR" dirty="0"/>
              <a:t>D. </a:t>
            </a:r>
            <a:r>
              <a:rPr lang="ko-KR" altLang="en-US" dirty="0" err="1"/>
              <a:t>챔벌린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레이먼드</a:t>
            </a:r>
            <a:r>
              <a:rPr lang="ko-KR" altLang="en-US" dirty="0"/>
              <a:t> </a:t>
            </a:r>
            <a:r>
              <a:rPr lang="en-US" altLang="ko-KR" dirty="0"/>
              <a:t>F.</a:t>
            </a:r>
            <a:r>
              <a:rPr lang="ko-KR" altLang="en-US" dirty="0"/>
              <a:t>보이스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SQL</a:t>
            </a:r>
            <a:r>
              <a:rPr lang="ko-KR" altLang="en-US" dirty="0"/>
              <a:t>의 표준 </a:t>
            </a:r>
            <a:r>
              <a:rPr lang="en-US" altLang="ko-KR" dirty="0"/>
              <a:t>ANSI SQL </a:t>
            </a:r>
            <a:r>
              <a:rPr lang="ko-KR" altLang="en-US" dirty="0"/>
              <a:t>정립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8DAFE4-449A-4E81-B4A2-D0BA1E6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FF8D28-9DF5-4F9C-8C9A-C49C99DA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590" y="1600200"/>
            <a:ext cx="9378483" cy="452596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8A36503-2804-44B2-9231-4D096104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9351822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163</TotalTime>
  <Words>222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Berlin Sans FB</vt:lpstr>
      <vt:lpstr>Segoe UI</vt:lpstr>
      <vt:lpstr>Wingdings</vt:lpstr>
      <vt:lpstr>New_Education01</vt:lpstr>
      <vt:lpstr>데이터 모델과 DB의 구성요소</vt:lpstr>
      <vt:lpstr>DBMS의 유형(Data Model)</vt:lpstr>
      <vt:lpstr>관계형 데이터베이스</vt:lpstr>
      <vt:lpstr>관계형 데이터베이스 용어</vt:lpstr>
      <vt:lpstr>Key</vt:lpstr>
      <vt:lpstr>기본 키_외래 키</vt:lpstr>
      <vt:lpstr>복합 키</vt:lpstr>
      <vt:lpstr>SQL</vt:lpstr>
      <vt:lpstr>SQL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모델과 DB의 구성요소</dc:title>
  <dc:creator>최 준호</dc:creator>
  <cp:lastModifiedBy>최 준호</cp:lastModifiedBy>
  <cp:revision>37</cp:revision>
  <dcterms:created xsi:type="dcterms:W3CDTF">2021-02-25T13:46:59Z</dcterms:created>
  <dcterms:modified xsi:type="dcterms:W3CDTF">2021-02-25T16:36:00Z</dcterms:modified>
</cp:coreProperties>
</file>