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866" r:id="rId2"/>
  </p:sldMasterIdLst>
  <p:notesMasterIdLst>
    <p:notesMasterId r:id="rId17"/>
  </p:notesMasterIdLst>
  <p:sldIdLst>
    <p:sldId id="271" r:id="rId3"/>
    <p:sldId id="256" r:id="rId4"/>
    <p:sldId id="270" r:id="rId5"/>
    <p:sldId id="258" r:id="rId6"/>
    <p:sldId id="259" r:id="rId7"/>
    <p:sldId id="260" r:id="rId8"/>
    <p:sldId id="261" r:id="rId9"/>
    <p:sldId id="273" r:id="rId10"/>
    <p:sldId id="264" r:id="rId11"/>
    <p:sldId id="267" r:id="rId12"/>
    <p:sldId id="269" r:id="rId13"/>
    <p:sldId id="266" r:id="rId14"/>
    <p:sldId id="272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7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C52A8-1B74-4502-946A-BB470158D0E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FB069-6A97-4F98-BAD0-F05CA6EE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51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FB069-6A97-4F98-BAD0-F05CA6EE33D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9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FB069-6A97-4F98-BAD0-F05CA6EE33D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21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8D77-0CAB-4F1B-AF85-3A59EE10A94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74-CFA6-45D7-8844-BFA14878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63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8D77-0CAB-4F1B-AF85-3A59EE10A94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74-CFA6-45D7-8844-BFA14878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4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8D77-0CAB-4F1B-AF85-3A59EE10A94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74-CFA6-45D7-8844-BFA14878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670560" y="1984248"/>
            <a:ext cx="10948416" cy="2953512"/>
          </a:xfrm>
          <a:prstGeom prst="roundRect">
            <a:avLst>
              <a:gd name="adj" fmla="val 5521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50976" y="2432304"/>
            <a:ext cx="10363200" cy="1353312"/>
          </a:xfrm>
        </p:spPr>
        <p:txBody>
          <a:bodyPr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 sz="480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804416" y="3785616"/>
            <a:ext cx="8534400" cy="75895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8D77-0CAB-4F1B-AF85-3A59EE10A94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74-CFA6-45D7-8844-BFA14878C1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1146048" y="1719072"/>
            <a:ext cx="999744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ounded Rectangle 10"/>
          <p:cNvSpPr/>
          <p:nvPr/>
        </p:nvSpPr>
        <p:spPr bwMode="gray">
          <a:xfrm>
            <a:off x="1146048" y="4718304"/>
            <a:ext cx="999744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unded Rectangle 11"/>
          <p:cNvSpPr/>
          <p:nvPr/>
        </p:nvSpPr>
        <p:spPr bwMode="gray">
          <a:xfrm>
            <a:off x="7522464" y="1801368"/>
            <a:ext cx="3328416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8" name="Group 17"/>
          <p:cNvGrpSpPr/>
          <p:nvPr/>
        </p:nvGrpSpPr>
        <p:grpSpPr bwMode="ltGray">
          <a:xfrm>
            <a:off x="7644384" y="1892808"/>
            <a:ext cx="1133856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3" name="Oval 12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41907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57200"/>
            <a:ext cx="10863072" cy="950976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572768"/>
            <a:ext cx="10826496" cy="48280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8D77-0CAB-4F1B-AF85-3A59EE10A94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74-CFA6-45D7-8844-BFA14878C1E3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731520" y="164592"/>
            <a:ext cx="377952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1219200" y="164592"/>
            <a:ext cx="377952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719072" y="164592"/>
            <a:ext cx="377952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89421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670560" y="3712464"/>
            <a:ext cx="10863072" cy="2139696"/>
          </a:xfrm>
          <a:prstGeom prst="roundRect">
            <a:avLst>
              <a:gd name="adj" fmla="val 9795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unded Rectangle 8"/>
          <p:cNvSpPr/>
          <p:nvPr/>
        </p:nvSpPr>
        <p:spPr bwMode="gray">
          <a:xfrm>
            <a:off x="1146048" y="5641848"/>
            <a:ext cx="999744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53440" y="3931920"/>
            <a:ext cx="10387584" cy="1719072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048" y="2642616"/>
            <a:ext cx="9997440" cy="740664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8D77-0CAB-4F1B-AF85-3A59EE10A94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74-CFA6-45D7-8844-BFA14878C1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ounded Rectangle 7"/>
          <p:cNvSpPr/>
          <p:nvPr/>
        </p:nvSpPr>
        <p:spPr bwMode="gray">
          <a:xfrm>
            <a:off x="1146048" y="3502152"/>
            <a:ext cx="999744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9"/>
          <p:cNvSpPr/>
          <p:nvPr/>
        </p:nvSpPr>
        <p:spPr bwMode="gray">
          <a:xfrm>
            <a:off x="7522464" y="3584448"/>
            <a:ext cx="3328416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1" name="Group 10"/>
          <p:cNvGrpSpPr/>
          <p:nvPr/>
        </p:nvGrpSpPr>
        <p:grpSpPr bwMode="ltGray">
          <a:xfrm>
            <a:off x="7644384" y="3675888"/>
            <a:ext cx="1133856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2" name="Oval 11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20923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1216152"/>
            <a:ext cx="11436096" cy="5294376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926592" y="1078992"/>
            <a:ext cx="377952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402080" y="1078992"/>
            <a:ext cx="377952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901952" y="1078992"/>
            <a:ext cx="377952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09600" y="146304"/>
            <a:ext cx="10972800" cy="1069848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554480"/>
            <a:ext cx="5291328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0" y="1554480"/>
            <a:ext cx="5291328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8D77-0CAB-4F1B-AF85-3A59EE10A94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74-CFA6-45D7-8844-BFA14878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27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gray">
          <a:xfrm>
            <a:off x="6193536" y="1371600"/>
            <a:ext cx="5620512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9"/>
          <p:cNvSpPr/>
          <p:nvPr/>
        </p:nvSpPr>
        <p:spPr bwMode="gray">
          <a:xfrm>
            <a:off x="377952" y="1371600"/>
            <a:ext cx="5620512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09600" y="146304"/>
            <a:ext cx="10972800" cy="1143000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573024" y="1527048"/>
            <a:ext cx="52425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322576"/>
            <a:ext cx="524256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376416" y="1527048"/>
            <a:ext cx="52425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322576"/>
            <a:ext cx="524256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8D77-0CAB-4F1B-AF85-3A59EE10A94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74-CFA6-45D7-8844-BFA14878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53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8D77-0CAB-4F1B-AF85-3A59EE10A94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74-CFA6-45D7-8844-BFA14878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5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8D77-0CAB-4F1B-AF85-3A59EE10A94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74-CFA6-45D7-8844-BFA14878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93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75488" y="429768"/>
            <a:ext cx="4157472" cy="10058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429768"/>
            <a:ext cx="6912864" cy="58613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488" y="1435608"/>
            <a:ext cx="4157472" cy="4855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8D77-0CAB-4F1B-AF85-3A59EE10A94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74-CFA6-45D7-8844-BFA14878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91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8D77-0CAB-4F1B-AF85-3A59EE10A94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74-CFA6-45D7-8844-BFA14878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534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731520" y="164592"/>
            <a:ext cx="377952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219200" y="164592"/>
            <a:ext cx="377952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719072" y="164592"/>
            <a:ext cx="377952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07136" y="3273552"/>
            <a:ext cx="3523488" cy="1371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4267200" y="612775"/>
            <a:ext cx="7205472" cy="4114800"/>
          </a:xfrm>
          <a:prstGeom prst="roundRect">
            <a:avLst>
              <a:gd name="adj" fmla="val 5778"/>
            </a:avLst>
          </a:prstGeom>
          <a:ln w="38100">
            <a:solidFill>
              <a:srgbClr val="FFFFFF">
                <a:alpha val="80000"/>
              </a:srgbClr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4464" y="4800600"/>
            <a:ext cx="6803136" cy="1371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8D77-0CAB-4F1B-AF85-3A59EE10A94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74-CFA6-45D7-8844-BFA14878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976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8D77-0CAB-4F1B-AF85-3A59EE10A94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74-CFA6-45D7-8844-BFA14878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088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377952" y="356616"/>
            <a:ext cx="9339072" cy="608990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731520" y="219456"/>
            <a:ext cx="377952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1219200" y="219456"/>
            <a:ext cx="377952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719072" y="219456"/>
            <a:ext cx="377952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814560" y="365760"/>
            <a:ext cx="1901952" cy="6062472"/>
          </a:xfrm>
        </p:spPr>
        <p:txBody>
          <a:bodyPr vert="eaVert">
            <a:scene3d>
              <a:camera prst="orthographicFront"/>
              <a:lightRig rig="flat" dir="t"/>
            </a:scene3d>
            <a:sp3d extrusionH="3175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>
                <a:gradFill flip="none" rotWithShape="1"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576072"/>
            <a:ext cx="8497824" cy="564184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8D77-0CAB-4F1B-AF85-3A59EE10A94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74-CFA6-45D7-8844-BFA14878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29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8D77-0CAB-4F1B-AF85-3A59EE10A94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74-CFA6-45D7-8844-BFA14878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89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8D77-0CAB-4F1B-AF85-3A59EE10A94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74-CFA6-45D7-8844-BFA14878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4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8D77-0CAB-4F1B-AF85-3A59EE10A94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74-CFA6-45D7-8844-BFA14878C1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4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8D77-0CAB-4F1B-AF85-3A59EE10A94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74-CFA6-45D7-8844-BFA14878C1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1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8D77-0CAB-4F1B-AF85-3A59EE10A94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74-CFA6-45D7-8844-BFA14878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40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8D77-0CAB-4F1B-AF85-3A59EE10A94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74-CFA6-45D7-8844-BFA14878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0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8D77-0CAB-4F1B-AF85-3A59EE10A94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74-CFA6-45D7-8844-BFA14878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6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508D77-0CAB-4F1B-AF85-3A59EE10A94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F4F74-CFA6-45D7-8844-BFA14878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73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3">
              <a:alphaModFix amt="27000"/>
            </a:blip>
            <a:srcRect/>
            <a:tile tx="0" ty="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609600" y="6556248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08D77-0CAB-4F1B-AF85-3A59EE10A941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4112" y="6556248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669536" y="6556248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F4F74-CFA6-45D7-8844-BFA14878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246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61" y="1002324"/>
            <a:ext cx="10863072" cy="523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94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Rename Table, Drop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Rename </a:t>
            </a:r>
            <a:r>
              <a:rPr lang="ko-KR" altLang="en-US" dirty="0">
                <a:solidFill>
                  <a:srgbClr val="FFFF00"/>
                </a:solidFill>
              </a:rPr>
              <a:t>기존</a:t>
            </a:r>
            <a:r>
              <a:rPr lang="en-US" altLang="ko-KR" dirty="0" err="1">
                <a:solidFill>
                  <a:srgbClr val="FFFF00"/>
                </a:solidFill>
              </a:rPr>
              <a:t>TableName</a:t>
            </a:r>
            <a:r>
              <a:rPr lang="en-US" altLang="ko-KR" dirty="0"/>
              <a:t> to </a:t>
            </a:r>
            <a:r>
              <a:rPr lang="ko-KR" altLang="en-US" dirty="0">
                <a:solidFill>
                  <a:srgbClr val="FFFF00"/>
                </a:solidFill>
              </a:rPr>
              <a:t>변경할</a:t>
            </a:r>
            <a:r>
              <a:rPr lang="en-US" altLang="ko-KR" dirty="0" err="1">
                <a:solidFill>
                  <a:srgbClr val="FFFF00"/>
                </a:solidFill>
              </a:rPr>
              <a:t>TableName</a:t>
            </a:r>
            <a:endParaRPr lang="en-US" altLang="ko-KR" dirty="0">
              <a:solidFill>
                <a:srgbClr val="FFFF00"/>
              </a:solidFill>
            </a:endParaRPr>
          </a:p>
          <a:p>
            <a:pPr lvl="1"/>
            <a:r>
              <a:rPr lang="ko-KR" altLang="en-US" dirty="0"/>
              <a:t>테이블의 이름을 변경하는 명령어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Drop Table </a:t>
            </a:r>
            <a:r>
              <a:rPr lang="ko-KR" altLang="en-US" dirty="0">
                <a:solidFill>
                  <a:srgbClr val="FFFF00"/>
                </a:solidFill>
              </a:rPr>
              <a:t>삭제할</a:t>
            </a:r>
            <a:r>
              <a:rPr lang="en-US" altLang="ko-KR" dirty="0" err="1">
                <a:solidFill>
                  <a:srgbClr val="FFFF00"/>
                </a:solidFill>
              </a:rPr>
              <a:t>TableName</a:t>
            </a:r>
            <a:endParaRPr lang="en-US" altLang="ko-KR" dirty="0">
              <a:solidFill>
                <a:srgbClr val="FFFF00"/>
              </a:solidFill>
            </a:endParaRPr>
          </a:p>
          <a:p>
            <a:pPr lvl="1"/>
            <a:r>
              <a:rPr lang="ko-KR" altLang="en-US" dirty="0"/>
              <a:t>테이블을 삭제할 때 사용하는 명령어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37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 </a:t>
            </a:r>
            <a:r>
              <a:rPr lang="en-US" altLang="ko-KR" dirty="0"/>
              <a:t>=&gt; Create</a:t>
            </a:r>
          </a:p>
          <a:p>
            <a:r>
              <a:rPr lang="ko-KR" altLang="en-US" dirty="0"/>
              <a:t>추가 </a:t>
            </a:r>
            <a:r>
              <a:rPr lang="en-US" altLang="ko-KR" dirty="0"/>
              <a:t>=&gt; ADD</a:t>
            </a:r>
          </a:p>
          <a:p>
            <a:r>
              <a:rPr lang="ko-KR" altLang="en-US" dirty="0"/>
              <a:t>이름변경 </a:t>
            </a:r>
            <a:r>
              <a:rPr lang="en-US" altLang="ko-KR" dirty="0"/>
              <a:t>=&gt; Rename</a:t>
            </a:r>
          </a:p>
          <a:p>
            <a:r>
              <a:rPr lang="en-US" altLang="ko-KR" dirty="0" err="1"/>
              <a:t>DataType</a:t>
            </a:r>
            <a:r>
              <a:rPr lang="ko-KR" altLang="en-US" dirty="0"/>
              <a:t>변경 </a:t>
            </a:r>
            <a:r>
              <a:rPr lang="en-US" altLang="ko-KR" dirty="0"/>
              <a:t>=&gt; Modify</a:t>
            </a:r>
          </a:p>
          <a:p>
            <a:r>
              <a:rPr lang="ko-KR" altLang="en-US" dirty="0"/>
              <a:t>삭제 </a:t>
            </a:r>
            <a:r>
              <a:rPr lang="en-US" altLang="ko-KR" dirty="0"/>
              <a:t>=&gt; Drop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92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연습</a:t>
            </a:r>
            <a:r>
              <a:rPr lang="en-US" altLang="ko-KR" dirty="0"/>
              <a:t>&gt; Create Table</a:t>
            </a:r>
            <a:r>
              <a:rPr lang="ko-KR" altLang="en-US" dirty="0"/>
              <a:t>이용 </a:t>
            </a:r>
            <a:r>
              <a:rPr lang="en-US" altLang="ko-KR" dirty="0"/>
              <a:t>=&gt; </a:t>
            </a:r>
            <a:r>
              <a:rPr lang="en-US" altLang="ko-KR" dirty="0" err="1"/>
              <a:t>Money_Shop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547676"/>
              </p:ext>
            </p:extLst>
          </p:nvPr>
        </p:nvGraphicFramePr>
        <p:xfrm>
          <a:off x="669925" y="1573213"/>
          <a:ext cx="10863705" cy="4045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75">
                  <a:extLst>
                    <a:ext uri="{9D8B030D-6E8A-4147-A177-3AD203B41FA5}">
                      <a16:colId xmlns:a16="http://schemas.microsoft.com/office/drawing/2014/main" val="2534099423"/>
                    </a:ext>
                  </a:extLst>
                </a:gridCol>
                <a:gridCol w="2246622">
                  <a:extLst>
                    <a:ext uri="{9D8B030D-6E8A-4147-A177-3AD203B41FA5}">
                      <a16:colId xmlns:a16="http://schemas.microsoft.com/office/drawing/2014/main" val="1398788009"/>
                    </a:ext>
                  </a:extLst>
                </a:gridCol>
                <a:gridCol w="1937302">
                  <a:extLst>
                    <a:ext uri="{9D8B030D-6E8A-4147-A177-3AD203B41FA5}">
                      <a16:colId xmlns:a16="http://schemas.microsoft.com/office/drawing/2014/main" val="3985393531"/>
                    </a:ext>
                  </a:extLst>
                </a:gridCol>
                <a:gridCol w="1937302">
                  <a:extLst>
                    <a:ext uri="{9D8B030D-6E8A-4147-A177-3AD203B41FA5}">
                      <a16:colId xmlns:a16="http://schemas.microsoft.com/office/drawing/2014/main" val="1090425953"/>
                    </a:ext>
                  </a:extLst>
                </a:gridCol>
                <a:gridCol w="1937302">
                  <a:extLst>
                    <a:ext uri="{9D8B030D-6E8A-4147-A177-3AD203B41FA5}">
                      <a16:colId xmlns:a16="http://schemas.microsoft.com/office/drawing/2014/main" val="1865116170"/>
                    </a:ext>
                  </a:extLst>
                </a:gridCol>
                <a:gridCol w="1937302">
                  <a:extLst>
                    <a:ext uri="{9D8B030D-6E8A-4147-A177-3AD203B41FA5}">
                      <a16:colId xmlns:a16="http://schemas.microsoft.com/office/drawing/2014/main" val="1384878390"/>
                    </a:ext>
                  </a:extLst>
                </a:gridCol>
              </a:tblGrid>
              <a:tr h="412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ColumnName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DataType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Nullable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ColumnID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PrimaryKey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63757"/>
                  </a:ext>
                </a:extLst>
              </a:tr>
              <a:tr h="518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customerNo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number(6,0)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554938"/>
                  </a:ext>
                </a:extLst>
              </a:tr>
              <a:tr h="518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salesNo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number(8,0)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727774"/>
                  </a:ext>
                </a:extLst>
              </a:tr>
              <a:tr h="518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number(8,0)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055845"/>
                  </a:ext>
                </a:extLst>
              </a:tr>
              <a:tr h="518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amount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number(4,0)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9948"/>
                  </a:ext>
                </a:extLst>
              </a:tr>
              <a:tr h="518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number(8,0)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17531"/>
                  </a:ext>
                </a:extLst>
              </a:tr>
              <a:tr h="518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productCode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varchar2(4)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840817"/>
                  </a:ext>
                </a:extLst>
              </a:tr>
              <a:tr h="518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saleDate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5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51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create table </a:t>
            </a:r>
            <a:r>
              <a:rPr lang="en-US" altLang="ko-KR" dirty="0" err="1"/>
              <a:t>Money_Shop</a:t>
            </a:r>
            <a:r>
              <a:rPr lang="en-US" altLang="ko-KR" dirty="0"/>
              <a:t>(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customerNo</a:t>
            </a:r>
            <a:r>
              <a:rPr lang="en-US" altLang="ko-KR" dirty="0"/>
              <a:t>      number(6,0) primary key,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salesNo</a:t>
            </a:r>
            <a:r>
              <a:rPr lang="en-US" altLang="ko-KR" dirty="0"/>
              <a:t>            number(8,0) primary key,</a:t>
            </a:r>
          </a:p>
          <a:p>
            <a:pPr marL="0" indent="0">
              <a:buNone/>
            </a:pPr>
            <a:r>
              <a:rPr lang="en-US" altLang="ko-KR" dirty="0"/>
              <a:t>    post                  number(8,0),</a:t>
            </a:r>
          </a:p>
          <a:p>
            <a:pPr marL="0" indent="0">
              <a:buNone/>
            </a:pPr>
            <a:r>
              <a:rPr lang="en-US" altLang="ko-KR" dirty="0"/>
              <a:t>    amount             number(4),</a:t>
            </a:r>
          </a:p>
          <a:p>
            <a:pPr marL="0" indent="0">
              <a:buNone/>
            </a:pPr>
            <a:r>
              <a:rPr lang="en-US" altLang="ko-KR" dirty="0"/>
              <a:t>    price                 number(8),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productCode</a:t>
            </a:r>
            <a:r>
              <a:rPr lang="en-US" altLang="ko-KR" dirty="0"/>
              <a:t>    varchar2(4),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saleDate</a:t>
            </a:r>
            <a:r>
              <a:rPr lang="en-US" altLang="ko-KR" dirty="0"/>
              <a:t>          date</a:t>
            </a:r>
          </a:p>
          <a:p>
            <a:pPr marL="0" indent="0">
              <a:buNone/>
            </a:pPr>
            <a:r>
              <a:rPr lang="en-US" altLang="ko-KR" dirty="0"/>
              <a:t> 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14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shop </a:t>
            </a:r>
            <a:r>
              <a:rPr lang="ko-KR" altLang="en-US" dirty="0"/>
              <a:t>쇼핑몰에서 구독 기능을 추가하여 구독자에게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할인혜택을 더 주기로 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2. </a:t>
            </a:r>
            <a:r>
              <a:rPr lang="en-US" altLang="ko-KR" dirty="0" err="1"/>
              <a:t>member_shop</a:t>
            </a:r>
            <a:r>
              <a:rPr lang="en-US" altLang="ko-KR" dirty="0"/>
              <a:t> </a:t>
            </a:r>
            <a:r>
              <a:rPr lang="ko-KR" altLang="en-US" dirty="0"/>
              <a:t>테이블에 구독 구분 열을 </a:t>
            </a:r>
            <a:r>
              <a:rPr lang="ko-KR" altLang="en-US" dirty="0" err="1"/>
              <a:t>추가하시오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열의 이름은 </a:t>
            </a:r>
            <a:r>
              <a:rPr lang="en-US" altLang="ko-KR" dirty="0" err="1"/>
              <a:t>SubScibe</a:t>
            </a:r>
            <a:r>
              <a:rPr lang="en-US" altLang="ko-KR" dirty="0"/>
              <a:t> </a:t>
            </a:r>
            <a:r>
              <a:rPr lang="ko-KR" altLang="en-US" dirty="0"/>
              <a:t>로 하시오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구독자의 구분은 </a:t>
            </a:r>
            <a:r>
              <a:rPr lang="en-US" altLang="ko-KR" dirty="0"/>
              <a:t>‘Y’</a:t>
            </a:r>
            <a:r>
              <a:rPr lang="ko-KR" altLang="en-US" dirty="0"/>
              <a:t>는 구독자 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    ‘N’ or null </a:t>
            </a:r>
            <a:r>
              <a:rPr lang="ko-KR" altLang="en-US" dirty="0"/>
              <a:t>은 구독하지 않은 사람으로 구분한다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조건에 맞는 </a:t>
            </a:r>
            <a:r>
              <a:rPr lang="en-US" altLang="ko-KR" dirty="0" err="1"/>
              <a:t>DataType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ko-KR" altLang="en-US" dirty="0" err="1"/>
              <a:t>지정하시오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471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SQL DATA </a:t>
            </a:r>
            <a:r>
              <a:rPr lang="ko-KR" altLang="en-US" dirty="0" err="1"/>
              <a:t>정의어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Table</a:t>
            </a:r>
            <a:r>
              <a:rPr lang="ko-KR" altLang="en-US" dirty="0"/>
              <a:t>을 생성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Column</a:t>
            </a:r>
            <a:r>
              <a:rPr lang="ko-KR" altLang="en-US" dirty="0"/>
              <a:t>을 추가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89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DDL(Data Definition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내의 데이터관리를 위해 사용</a:t>
            </a:r>
            <a:endParaRPr lang="en-US" altLang="ko-KR" dirty="0"/>
          </a:p>
          <a:p>
            <a:r>
              <a:rPr lang="en-US" altLang="ko-KR" dirty="0"/>
              <a:t>Table </a:t>
            </a:r>
            <a:r>
              <a:rPr lang="ko-KR" altLang="en-US" dirty="0"/>
              <a:t>및 관련 객체를 생성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삭제하는 명령어</a:t>
            </a:r>
            <a:endParaRPr lang="en-US" altLang="ko-KR" dirty="0"/>
          </a:p>
          <a:p>
            <a:pPr lvl="1"/>
            <a:r>
              <a:rPr lang="en-US" altLang="ko-KR" dirty="0"/>
              <a:t>Create (</a:t>
            </a:r>
            <a:r>
              <a:rPr lang="ko-KR" altLang="en-US" dirty="0"/>
              <a:t>생성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Alter (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Rename (</a:t>
            </a:r>
            <a:r>
              <a:rPr lang="ko-KR" altLang="en-US" dirty="0"/>
              <a:t>이름변경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Drop (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72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Table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테이블을 만드는 명령어</a:t>
            </a:r>
            <a:endParaRPr lang="en-US" altLang="ko-KR" dirty="0"/>
          </a:p>
          <a:p>
            <a:pPr lvl="1"/>
            <a:r>
              <a:rPr lang="en-US" altLang="ko-KR" dirty="0"/>
              <a:t>Create table </a:t>
            </a:r>
            <a:r>
              <a:rPr lang="en-US" altLang="ko-KR" dirty="0" err="1">
                <a:solidFill>
                  <a:srgbClr val="FFFF00"/>
                </a:solidFill>
              </a:rPr>
              <a:t>tableName</a:t>
            </a:r>
            <a:r>
              <a:rPr lang="en-US" altLang="ko-KR" dirty="0"/>
              <a:t> (</a:t>
            </a:r>
          </a:p>
          <a:p>
            <a:pPr marL="914400" lvl="2" indent="0">
              <a:buNone/>
            </a:pPr>
            <a:r>
              <a:rPr lang="en-US" altLang="ko-KR" dirty="0" err="1">
                <a:solidFill>
                  <a:srgbClr val="FFFF00"/>
                </a:solidFill>
              </a:rPr>
              <a:t>columnName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FF00"/>
                </a:solidFill>
              </a:rPr>
              <a:t>datatype </a:t>
            </a:r>
            <a:r>
              <a:rPr lang="en-US" altLang="ko-KR" dirty="0"/>
              <a:t>,</a:t>
            </a:r>
          </a:p>
          <a:p>
            <a:pPr marL="914400" lvl="2" indent="0">
              <a:buNone/>
            </a:pPr>
            <a:r>
              <a:rPr lang="en-US" altLang="ko-KR" dirty="0" err="1">
                <a:solidFill>
                  <a:srgbClr val="FFFF00"/>
                </a:solidFill>
              </a:rPr>
              <a:t>columnName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FF00"/>
                </a:solidFill>
              </a:rPr>
              <a:t>datatype</a:t>
            </a:r>
            <a:r>
              <a:rPr lang="en-US" altLang="ko-KR" dirty="0"/>
              <a:t> ,</a:t>
            </a:r>
          </a:p>
          <a:p>
            <a:pPr marL="914400" lvl="2" indent="0">
              <a:buNone/>
            </a:pPr>
            <a:r>
              <a:rPr lang="en-US" altLang="ko-KR" dirty="0" err="1">
                <a:solidFill>
                  <a:srgbClr val="FFFF00"/>
                </a:solidFill>
              </a:rPr>
              <a:t>columnName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FF00"/>
                </a:solidFill>
              </a:rPr>
              <a:t>datatype</a:t>
            </a:r>
            <a:r>
              <a:rPr lang="en-US" altLang="ko-KR" dirty="0"/>
              <a:t> ,</a:t>
            </a:r>
          </a:p>
          <a:p>
            <a:pPr marL="914400" lvl="2" indent="0">
              <a:buNone/>
            </a:pPr>
            <a:r>
              <a:rPr lang="en-US" altLang="ko-KR" dirty="0"/>
              <a:t>….</a:t>
            </a:r>
          </a:p>
          <a:p>
            <a:pPr marL="914400" lvl="2" indent="0">
              <a:buNone/>
            </a:pPr>
            <a:r>
              <a:rPr lang="en-US" altLang="ko-KR" dirty="0"/>
              <a:t>);</a:t>
            </a:r>
          </a:p>
          <a:p>
            <a:pPr lvl="1"/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0510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정보 </a:t>
            </a:r>
            <a:r>
              <a:rPr lang="en-US" altLang="ko-KR" dirty="0"/>
              <a:t>Table </a:t>
            </a:r>
            <a:r>
              <a:rPr lang="ko-KR" altLang="en-US" dirty="0"/>
              <a:t>생성 </a:t>
            </a:r>
            <a:r>
              <a:rPr lang="en-US" altLang="ko-KR" dirty="0"/>
              <a:t>create table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654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create table </a:t>
            </a:r>
            <a:r>
              <a:rPr lang="en-US" altLang="ko-KR" dirty="0" err="1"/>
              <a:t>Member_Shop</a:t>
            </a:r>
            <a:r>
              <a:rPr lang="en-US" altLang="ko-KR" dirty="0"/>
              <a:t>(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customerNo</a:t>
            </a:r>
            <a:r>
              <a:rPr lang="en-US" altLang="ko-KR" dirty="0"/>
              <a:t>         number(6,0) primary key,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customerName</a:t>
            </a:r>
            <a:r>
              <a:rPr lang="en-US" altLang="ko-KR" dirty="0"/>
              <a:t>    varchar2(20) not null,</a:t>
            </a:r>
          </a:p>
          <a:p>
            <a:pPr marL="0" indent="0">
              <a:buNone/>
            </a:pPr>
            <a:r>
              <a:rPr lang="en-US" altLang="ko-KR" dirty="0"/>
              <a:t>    phone                  varchar2(13),</a:t>
            </a:r>
          </a:p>
          <a:p>
            <a:pPr marL="0" indent="0">
              <a:buNone/>
            </a:pPr>
            <a:r>
              <a:rPr lang="en-US" altLang="ko-KR" dirty="0"/>
              <a:t>    address               varchar2(60),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joindate</a:t>
            </a:r>
            <a:r>
              <a:rPr lang="en-US" altLang="ko-KR" dirty="0"/>
              <a:t>               date,</a:t>
            </a:r>
          </a:p>
          <a:p>
            <a:pPr marL="0" indent="0">
              <a:buNone/>
            </a:pPr>
            <a:r>
              <a:rPr lang="en-US" altLang="ko-KR" dirty="0"/>
              <a:t>    grade                  char(1),</a:t>
            </a:r>
          </a:p>
          <a:p>
            <a:pPr marL="0" indent="0">
              <a:buNone/>
            </a:pPr>
            <a:r>
              <a:rPr lang="en-US" altLang="ko-KR" dirty="0"/>
              <a:t>    city                      varchar2(10)</a:t>
            </a:r>
          </a:p>
          <a:p>
            <a:pPr marL="0" indent="0">
              <a:buNone/>
            </a:pP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0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회원정보 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491884"/>
              </p:ext>
            </p:extLst>
          </p:nvPr>
        </p:nvGraphicFramePr>
        <p:xfrm>
          <a:off x="669925" y="1573213"/>
          <a:ext cx="10863705" cy="4045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75">
                  <a:extLst>
                    <a:ext uri="{9D8B030D-6E8A-4147-A177-3AD203B41FA5}">
                      <a16:colId xmlns:a16="http://schemas.microsoft.com/office/drawing/2014/main" val="2534099423"/>
                    </a:ext>
                  </a:extLst>
                </a:gridCol>
                <a:gridCol w="2246622">
                  <a:extLst>
                    <a:ext uri="{9D8B030D-6E8A-4147-A177-3AD203B41FA5}">
                      <a16:colId xmlns:a16="http://schemas.microsoft.com/office/drawing/2014/main" val="1398788009"/>
                    </a:ext>
                  </a:extLst>
                </a:gridCol>
                <a:gridCol w="1937302">
                  <a:extLst>
                    <a:ext uri="{9D8B030D-6E8A-4147-A177-3AD203B41FA5}">
                      <a16:colId xmlns:a16="http://schemas.microsoft.com/office/drawing/2014/main" val="3985393531"/>
                    </a:ext>
                  </a:extLst>
                </a:gridCol>
                <a:gridCol w="1937302">
                  <a:extLst>
                    <a:ext uri="{9D8B030D-6E8A-4147-A177-3AD203B41FA5}">
                      <a16:colId xmlns:a16="http://schemas.microsoft.com/office/drawing/2014/main" val="1090425953"/>
                    </a:ext>
                  </a:extLst>
                </a:gridCol>
                <a:gridCol w="1937302">
                  <a:extLst>
                    <a:ext uri="{9D8B030D-6E8A-4147-A177-3AD203B41FA5}">
                      <a16:colId xmlns:a16="http://schemas.microsoft.com/office/drawing/2014/main" val="1865116170"/>
                    </a:ext>
                  </a:extLst>
                </a:gridCol>
                <a:gridCol w="1937302">
                  <a:extLst>
                    <a:ext uri="{9D8B030D-6E8A-4147-A177-3AD203B41FA5}">
                      <a16:colId xmlns:a16="http://schemas.microsoft.com/office/drawing/2014/main" val="1384878390"/>
                    </a:ext>
                  </a:extLst>
                </a:gridCol>
              </a:tblGrid>
              <a:tr h="412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ColumnName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DataType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Nullable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ColumnID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PrimaryKey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63757"/>
                  </a:ext>
                </a:extLst>
              </a:tr>
              <a:tr h="518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customerNo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number(6,0)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554938"/>
                  </a:ext>
                </a:extLst>
              </a:tr>
              <a:tr h="518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customerName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varchar2(20)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727774"/>
                  </a:ext>
                </a:extLst>
              </a:tr>
              <a:tr h="518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varchar2(13)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055845"/>
                  </a:ext>
                </a:extLst>
              </a:tr>
              <a:tr h="518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varchar(60)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9948"/>
                  </a:ext>
                </a:extLst>
              </a:tr>
              <a:tr h="518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joindate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17531"/>
                  </a:ext>
                </a:extLst>
              </a:tr>
              <a:tr h="518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grade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840817"/>
                  </a:ext>
                </a:extLst>
              </a:tr>
              <a:tr h="518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char(2)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5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78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ALTER</a:t>
            </a:r>
            <a:r>
              <a:rPr lang="ko-KR" altLang="en-US" dirty="0"/>
              <a:t>를 이용한 </a:t>
            </a:r>
            <a:r>
              <a:rPr lang="en-US" altLang="ko-KR" dirty="0"/>
              <a:t>Table </a:t>
            </a:r>
            <a:r>
              <a:rPr lang="ko-KR" altLang="en-US" dirty="0"/>
              <a:t>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Alter table </a:t>
            </a:r>
            <a:r>
              <a:rPr lang="en-US" altLang="ko-KR" dirty="0" err="1">
                <a:solidFill>
                  <a:srgbClr val="FFFF00"/>
                </a:solidFill>
              </a:rPr>
              <a:t>tableName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ADD </a:t>
            </a:r>
            <a:r>
              <a:rPr lang="en-US" altLang="ko-KR" dirty="0" err="1">
                <a:solidFill>
                  <a:srgbClr val="FFFF00"/>
                </a:solidFill>
              </a:rPr>
              <a:t>columnName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FF00"/>
                </a:solidFill>
              </a:rPr>
              <a:t>datatype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Table</a:t>
            </a:r>
            <a:r>
              <a:rPr lang="ko-KR" altLang="en-US" dirty="0"/>
              <a:t>에 </a:t>
            </a:r>
            <a:r>
              <a:rPr lang="en-US" altLang="ko-KR" dirty="0"/>
              <a:t>Column</a:t>
            </a:r>
            <a:r>
              <a:rPr lang="ko-KR" altLang="en-US" dirty="0"/>
              <a:t>을 추가하는 명령어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Alter table </a:t>
            </a:r>
            <a:r>
              <a:rPr lang="en-US" altLang="ko-KR" dirty="0" err="1">
                <a:solidFill>
                  <a:srgbClr val="FFFF00"/>
                </a:solidFill>
              </a:rPr>
              <a:t>tableName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DROP </a:t>
            </a:r>
            <a:r>
              <a:rPr lang="en-US" altLang="ko-KR" dirty="0" err="1">
                <a:solidFill>
                  <a:srgbClr val="FFFF00"/>
                </a:solidFill>
              </a:rPr>
              <a:t>columnName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Table</a:t>
            </a:r>
            <a:r>
              <a:rPr lang="ko-KR" altLang="en-US" dirty="0"/>
              <a:t>에서 </a:t>
            </a:r>
            <a:r>
              <a:rPr lang="en-US" altLang="ko-KR" dirty="0"/>
              <a:t>Column</a:t>
            </a:r>
            <a:r>
              <a:rPr lang="ko-KR" altLang="en-US" dirty="0"/>
              <a:t>을 삭제하는 명령어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30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C9004-BF9F-497A-B0C8-7275F9A1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61B43-E863-47B6-BF0A-1C06755F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Alter table </a:t>
            </a:r>
            <a:r>
              <a:rPr lang="en-US" altLang="ko-KR" dirty="0" err="1"/>
              <a:t>Member_Shop</a:t>
            </a:r>
            <a:r>
              <a:rPr lang="en-US" altLang="ko-KR" dirty="0"/>
              <a:t> 							ADD Age number(2);</a:t>
            </a:r>
          </a:p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32B1AFF-366D-4A12-ADE0-EBA852A090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049532"/>
              </p:ext>
            </p:extLst>
          </p:nvPr>
        </p:nvGraphicFramePr>
        <p:xfrm>
          <a:off x="651955" y="2796465"/>
          <a:ext cx="10863705" cy="3480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75">
                  <a:extLst>
                    <a:ext uri="{9D8B030D-6E8A-4147-A177-3AD203B41FA5}">
                      <a16:colId xmlns:a16="http://schemas.microsoft.com/office/drawing/2014/main" val="2534099423"/>
                    </a:ext>
                  </a:extLst>
                </a:gridCol>
                <a:gridCol w="2246622">
                  <a:extLst>
                    <a:ext uri="{9D8B030D-6E8A-4147-A177-3AD203B41FA5}">
                      <a16:colId xmlns:a16="http://schemas.microsoft.com/office/drawing/2014/main" val="1398788009"/>
                    </a:ext>
                  </a:extLst>
                </a:gridCol>
                <a:gridCol w="1937302">
                  <a:extLst>
                    <a:ext uri="{9D8B030D-6E8A-4147-A177-3AD203B41FA5}">
                      <a16:colId xmlns:a16="http://schemas.microsoft.com/office/drawing/2014/main" val="3985393531"/>
                    </a:ext>
                  </a:extLst>
                </a:gridCol>
                <a:gridCol w="1937302">
                  <a:extLst>
                    <a:ext uri="{9D8B030D-6E8A-4147-A177-3AD203B41FA5}">
                      <a16:colId xmlns:a16="http://schemas.microsoft.com/office/drawing/2014/main" val="1090425953"/>
                    </a:ext>
                  </a:extLst>
                </a:gridCol>
                <a:gridCol w="1937302">
                  <a:extLst>
                    <a:ext uri="{9D8B030D-6E8A-4147-A177-3AD203B41FA5}">
                      <a16:colId xmlns:a16="http://schemas.microsoft.com/office/drawing/2014/main" val="1865116170"/>
                    </a:ext>
                  </a:extLst>
                </a:gridCol>
                <a:gridCol w="1937302">
                  <a:extLst>
                    <a:ext uri="{9D8B030D-6E8A-4147-A177-3AD203B41FA5}">
                      <a16:colId xmlns:a16="http://schemas.microsoft.com/office/drawing/2014/main" val="1384878390"/>
                    </a:ext>
                  </a:extLst>
                </a:gridCol>
              </a:tblGrid>
              <a:tr h="309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ColumnName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DataType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Nullable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ColumnID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PrimaryKey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63757"/>
                  </a:ext>
                </a:extLst>
              </a:tr>
              <a:tr h="389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customerNo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number(6,0)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554938"/>
                  </a:ext>
                </a:extLst>
              </a:tr>
              <a:tr h="389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customerName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varchar2(20)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727774"/>
                  </a:ext>
                </a:extLst>
              </a:tr>
              <a:tr h="389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varchar2(13)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055845"/>
                  </a:ext>
                </a:extLst>
              </a:tr>
              <a:tr h="389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varchar(60)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9948"/>
                  </a:ext>
                </a:extLst>
              </a:tr>
              <a:tr h="389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joindate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17531"/>
                  </a:ext>
                </a:extLst>
              </a:tr>
              <a:tr h="389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grade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840817"/>
                  </a:ext>
                </a:extLst>
              </a:tr>
              <a:tr h="389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char(2)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56170"/>
                  </a:ext>
                </a:extLst>
              </a:tr>
              <a:tr h="389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Number(2, 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73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73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ALTER</a:t>
            </a:r>
            <a:r>
              <a:rPr lang="ko-KR" altLang="en-US" dirty="0"/>
              <a:t>를 이용한 </a:t>
            </a:r>
            <a:r>
              <a:rPr lang="en-US" altLang="ko-KR" dirty="0"/>
              <a:t>Table </a:t>
            </a:r>
            <a:r>
              <a:rPr lang="ko-KR" altLang="en-US" dirty="0"/>
              <a:t>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Alter table </a:t>
            </a:r>
            <a:r>
              <a:rPr lang="en-US" altLang="ko-KR" dirty="0" err="1">
                <a:solidFill>
                  <a:srgbClr val="FFFF00"/>
                </a:solidFill>
              </a:rPr>
              <a:t>tableName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RENAME column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>
                <a:solidFill>
                  <a:srgbClr val="FFFF00"/>
                </a:solidFill>
              </a:rPr>
              <a:t>기존</a:t>
            </a:r>
            <a:r>
              <a:rPr lang="en-US" altLang="ko-KR" dirty="0" err="1">
                <a:solidFill>
                  <a:srgbClr val="FFFF00"/>
                </a:solidFill>
              </a:rPr>
              <a:t>columnName</a:t>
            </a:r>
            <a:r>
              <a:rPr lang="en-US" altLang="ko-KR" dirty="0"/>
              <a:t> to </a:t>
            </a:r>
            <a:r>
              <a:rPr lang="ko-KR" altLang="en-US" dirty="0">
                <a:solidFill>
                  <a:srgbClr val="FFFF00"/>
                </a:solidFill>
              </a:rPr>
              <a:t>변경할</a:t>
            </a:r>
            <a:r>
              <a:rPr lang="en-US" altLang="ko-KR" dirty="0" err="1">
                <a:solidFill>
                  <a:srgbClr val="FFFF00"/>
                </a:solidFill>
              </a:rPr>
              <a:t>columnName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Table</a:t>
            </a:r>
            <a:r>
              <a:rPr lang="ko-KR" altLang="en-US" dirty="0"/>
              <a:t>에 </a:t>
            </a:r>
            <a:r>
              <a:rPr lang="en-US" altLang="ko-KR" dirty="0"/>
              <a:t>Column</a:t>
            </a:r>
            <a:r>
              <a:rPr lang="ko-KR" altLang="en-US" dirty="0"/>
              <a:t>의 이름을 변경하는 명령어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Alter table </a:t>
            </a:r>
            <a:r>
              <a:rPr lang="en-US" altLang="ko-KR" dirty="0" err="1">
                <a:solidFill>
                  <a:srgbClr val="FFFF00"/>
                </a:solidFill>
              </a:rPr>
              <a:t>tableName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MODIFY </a:t>
            </a:r>
            <a:r>
              <a:rPr lang="en-US" altLang="ko-KR" dirty="0" err="1">
                <a:solidFill>
                  <a:srgbClr val="FFFF00"/>
                </a:solidFill>
              </a:rPr>
              <a:t>columnName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FF00"/>
                </a:solidFill>
              </a:rPr>
              <a:t>변경할</a:t>
            </a:r>
            <a:r>
              <a:rPr lang="en-US" altLang="ko-KR" dirty="0">
                <a:solidFill>
                  <a:srgbClr val="FFFF00"/>
                </a:solidFill>
              </a:rPr>
              <a:t>datatype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Table</a:t>
            </a:r>
            <a:r>
              <a:rPr lang="ko-KR" altLang="en-US" dirty="0"/>
              <a:t>에서 </a:t>
            </a:r>
            <a:r>
              <a:rPr lang="en-US" altLang="ko-KR" dirty="0"/>
              <a:t>Column</a:t>
            </a:r>
            <a:r>
              <a:rPr lang="ko-KR" altLang="en-US" dirty="0"/>
              <a:t>의 </a:t>
            </a:r>
            <a:r>
              <a:rPr lang="en-US" altLang="ko-KR" dirty="0"/>
              <a:t>datatype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변경하는 명령어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07275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3D02">
  <a:themeElements>
    <a:clrScheme name="3D02">
      <a:dk1>
        <a:sysClr val="windowText" lastClr="000000"/>
      </a:dk1>
      <a:lt1>
        <a:sysClr val="window" lastClr="FFFFFF"/>
      </a:lt1>
      <a:dk2>
        <a:srgbClr val="254B75"/>
      </a:dk2>
      <a:lt2>
        <a:srgbClr val="DDE9EC"/>
      </a:lt2>
      <a:accent1>
        <a:srgbClr val="6183BB"/>
      </a:accent1>
      <a:accent2>
        <a:srgbClr val="96DB6F"/>
      </a:accent2>
      <a:accent3>
        <a:srgbClr val="42BCC2"/>
      </a:accent3>
      <a:accent4>
        <a:srgbClr val="EE8F48"/>
      </a:accent4>
      <a:accent5>
        <a:srgbClr val="44C4F2"/>
      </a:accent5>
      <a:accent6>
        <a:srgbClr val="A09158"/>
      </a:accent6>
      <a:hlink>
        <a:srgbClr val="B292CA"/>
      </a:hlink>
      <a:folHlink>
        <a:srgbClr val="6B5680"/>
      </a:folHlink>
    </a:clrScheme>
    <a:fontScheme name="3D02">
      <a:maj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3D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50000"/>
              </a:schemeClr>
            </a:gs>
            <a:gs pos="35000">
              <a:schemeClr val="phClr">
                <a:tint val="40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1"/>
        </a:gradFill>
        <a:gradFill rotWithShape="1">
          <a:gsLst>
            <a:gs pos="10000">
              <a:schemeClr val="phClr">
                <a:shade val="40000"/>
                <a:satMod val="200000"/>
              </a:schemeClr>
            </a:gs>
            <a:gs pos="65000">
              <a:schemeClr val="phClr">
                <a:shade val="93000"/>
                <a:satMod val="130000"/>
              </a:schemeClr>
            </a:gs>
            <a:gs pos="100000">
              <a:schemeClr val="phClr">
                <a:tint val="70000"/>
                <a:shade val="100000"/>
                <a:satMod val="20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27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63500" h="57150"/>
          </a:sp3d>
        </a:effectStyle>
        <a:effectStyle>
          <a:effectLst>
            <a:outerShdw blurRad="50800" dist="38100" dir="2700000" rotWithShape="0">
              <a:srgbClr val="000000">
                <a:alpha val="37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88900" h="82550"/>
          </a:sp3d>
        </a:effectStyle>
        <a:effectStyle>
          <a:effectLst>
            <a:outerShdw blurRad="50800" dist="381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114300" h="107950"/>
          </a:sp3d>
        </a:effectStyle>
      </a:effectStyleLst>
      <a:bgFillStyleLst>
        <a:solidFill>
          <a:schemeClr val="phClr"/>
        </a:solidFill>
        <a:gradFill rotWithShape="1">
          <a:gsLst>
            <a:gs pos="7000">
              <a:schemeClr val="phClr">
                <a:tint val="100000"/>
                <a:shade val="60000"/>
                <a:satMod val="180000"/>
              </a:schemeClr>
            </a:gs>
            <a:gs pos="48000">
              <a:schemeClr val="phClr">
                <a:tint val="83000"/>
                <a:shade val="100000"/>
                <a:satMod val="300000"/>
              </a:schemeClr>
            </a:gs>
            <a:gs pos="83000">
              <a:schemeClr val="phClr">
                <a:tint val="99000"/>
                <a:shade val="100000"/>
                <a:satMod val="180000"/>
              </a:schemeClr>
            </a:gs>
            <a:gs pos="100000">
              <a:schemeClr val="phClr">
                <a:shade val="60000"/>
                <a:satMod val="180000"/>
                <a:lumMod val="9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0000"/>
                <a:satMod val="250000"/>
              </a:schemeClr>
            </a:gs>
            <a:gs pos="59000">
              <a:schemeClr val="phClr">
                <a:shade val="80000"/>
                <a:satMod val="130000"/>
              </a:schemeClr>
            </a:gs>
            <a:gs pos="100000">
              <a:schemeClr val="phClr">
                <a:shade val="50000"/>
                <a:satMod val="110000"/>
              </a:schemeClr>
            </a:gs>
          </a:gsLst>
          <a:path path="circle">
            <a:fillToRect l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636</TotalTime>
  <Words>575</Words>
  <Application>Microsoft Office PowerPoint</Application>
  <PresentationFormat>와이드스크린</PresentationFormat>
  <Paragraphs>212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Wingdings 2</vt:lpstr>
      <vt:lpstr>HDOfficeLightV0</vt:lpstr>
      <vt:lpstr>New_3D02</vt:lpstr>
      <vt:lpstr>PowerPoint 프레젠테이션</vt:lpstr>
      <vt:lpstr>SQL DATA 정의어</vt:lpstr>
      <vt:lpstr>DDL(Data Definition Language)</vt:lpstr>
      <vt:lpstr>Create Table </vt:lpstr>
      <vt:lpstr>회원 정보 Table 생성 create table 예시</vt:lpstr>
      <vt:lpstr> 회원정보 Table</vt:lpstr>
      <vt:lpstr>ALTER를 이용한 Table 변경</vt:lpstr>
      <vt:lpstr>PowerPoint 프레젠테이션</vt:lpstr>
      <vt:lpstr>ALTER를 이용한 Table 변경</vt:lpstr>
      <vt:lpstr>Rename Table, Drop Table</vt:lpstr>
      <vt:lpstr>간단 정리</vt:lpstr>
      <vt:lpstr> 연습&gt; Create Table이용 =&gt; Money_Shop</vt:lpstr>
      <vt:lpstr>PowerPoint 프레젠테이션</vt:lpstr>
      <vt:lpstr>연습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 정의어</dc:title>
  <dc:creator>KB</dc:creator>
  <cp:lastModifiedBy>최 준호</cp:lastModifiedBy>
  <cp:revision>84</cp:revision>
  <dcterms:created xsi:type="dcterms:W3CDTF">2021-02-24T02:13:40Z</dcterms:created>
  <dcterms:modified xsi:type="dcterms:W3CDTF">2021-02-25T17:10:47Z</dcterms:modified>
</cp:coreProperties>
</file>