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9" r:id="rId13"/>
    <p:sldId id="270" r:id="rId14"/>
    <p:sldId id="271" r:id="rId15"/>
    <p:sldId id="26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 userDrawn="1"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8458200" cy="12223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웹 프로그래밍의 개요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445224"/>
            <a:ext cx="8458200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80928"/>
            <a:ext cx="8242176" cy="244827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mtClean="0"/>
              <a:t>이 장에서 </a:t>
            </a:r>
            <a:r>
              <a:rPr lang="ko-KR" altLang="en-US" sz="2400" b="1" dirty="0" smtClean="0"/>
              <a:t>배울 내용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월드 </a:t>
            </a:r>
            <a:r>
              <a:rPr lang="ko-KR" altLang="en-US" sz="2400" dirty="0" err="1" smtClean="0"/>
              <a:t>와이드</a:t>
            </a:r>
            <a:r>
              <a:rPr lang="ko-KR" altLang="en-US" sz="2400" dirty="0" smtClean="0"/>
              <a:t> 웹</a:t>
            </a:r>
            <a:r>
              <a:rPr lang="en-US" altLang="ko-KR" sz="2400" dirty="0" smtClean="0"/>
              <a:t>(World Wide Web, WWW)</a:t>
            </a:r>
            <a:r>
              <a:rPr lang="ko-KR" altLang="en-US" sz="2400" dirty="0" smtClean="0"/>
              <a:t>기반에서 동작되는 웹 프로그래밍에 대해 학습하고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이러한 웹 기반에서 동작되는 웹 애플리케이션이 어떠한 방식으로 발전해 왔는지 알아본다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이러한 웹 애플리케이션의 처리방식인 </a:t>
            </a:r>
            <a:r>
              <a:rPr lang="en-US" altLang="ko-KR" sz="2400" dirty="0" smtClean="0"/>
              <a:t>CGI</a:t>
            </a:r>
            <a:r>
              <a:rPr lang="ko-KR" altLang="en-US" sz="2400" dirty="0" smtClean="0"/>
              <a:t>방식과 웹 애플리케이션 서버방식에 대해 이해한다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플랫폼에 독립적이다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보안성이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멀티쓰레드를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 기반으로 코드의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용이하다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분산 프로그래밍을 지원한다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웹을 기반으로 실행되는 프로그램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프로그래밍을 통해 </a:t>
            </a:r>
            <a:r>
              <a:rPr lang="ko-KR" altLang="en-US" smtClean="0"/>
              <a:t>웹 애플리케이션을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058218"/>
            <a:ext cx="8686800" cy="938734"/>
          </a:xfrm>
        </p:spPr>
        <p:txBody>
          <a:bodyPr/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776" descr="image01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24" y="2996952"/>
            <a:ext cx="7655351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1642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웹 애플리케이션의 처리 순서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① 웹 브라우저가 웹 서버에 어떠한 페이지를 요청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② </a:t>
            </a:r>
            <a:r>
              <a:rPr lang="ko-KR" altLang="en-US" dirty="0" smtClean="0"/>
              <a:t>그러면 해당 웹 서버는 웹 브라우저의 요청을 받아서 요청된 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데이터베이스와의 연동을 위해 웹 애플리케이션 서버에 이들의 처리를 요청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③ </a:t>
            </a:r>
            <a:r>
              <a:rPr lang="ko-KR" altLang="en-US" dirty="0" smtClean="0"/>
              <a:t>이때 웹 애플리케이션 서버는 데이터베이스와의 연동이 필요하면 데이터베이스와 데이터의 처리를 수행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④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 작업의 처리 결과를 웹 서버에 돌려보냄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⑤ </a:t>
            </a:r>
            <a:r>
              <a:rPr lang="ko-KR" altLang="en-US" dirty="0" smtClean="0"/>
              <a:t>결과를 받은 웹 서버는 그 결과를 다시 웹 브라우저에게 응답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91056"/>
            <a:ext cx="8686800" cy="722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애플리케이션의 구성 요소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4678"/>
              </p:ext>
            </p:extLst>
          </p:nvPr>
        </p:nvGraphicFramePr>
        <p:xfrm>
          <a:off x="251520" y="2132856"/>
          <a:ext cx="8712968" cy="4606178"/>
        </p:xfrm>
        <a:graphic>
          <a:graphicData uri="http://schemas.openxmlformats.org/drawingml/2006/table">
            <a:tbl>
              <a:tblPr/>
              <a:tblGrid>
                <a:gridCol w="2664296"/>
                <a:gridCol w="6048672"/>
              </a:tblGrid>
              <a:tr h="348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구성요소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기능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9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브라우저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Browser)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클라이언트이며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작업창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모든 사용자의 요청은 웹 브라우저를 통해서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전달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Server)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브라우저의 요청을 받아들이는 곳으로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작업의 결과를 웹 브라우저에게 응답을 담당하는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곳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또한 요청된 페이지의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수행 및 데이터베이스와의 연동을 위해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서버에 이들의 처리를 요청하는 작업을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수행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Application Server, WAS)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작업에 필요한 프로그래밍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처리 및 데이터베이스와의 연동을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처리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이때 처리결과를 웹 브라우저로 응답하기 위해서 처리결과를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보냄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(Database)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데이터의 저장소로 웹에서 발생한 데이터는 모두 이곳에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저장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게시판의 글들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회원의 정보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입장에서 가장 안쪽에 있기 때문에 데이터베이스 서버를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Back-end Server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라고도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부름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20888"/>
            <a:ext cx="7560000" cy="3450696"/>
          </a:xfrm>
        </p:spPr>
        <p:txBody>
          <a:bodyPr/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err="1" smtClean="0"/>
              <a:t>웹서버가</a:t>
            </a:r>
            <a:r>
              <a:rPr lang="ko-KR" altLang="en-US" smtClean="0"/>
              <a:t> 애플리케이션 </a:t>
            </a:r>
            <a:r>
              <a:rPr lang="ko-KR" altLang="en-US" dirty="0" smtClean="0"/>
              <a:t>프로그램을 직접 호출하는 구조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처리방식은 프로세스를 생성하여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하나의 요청에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프로세스가 생성이 되어서 그 요청을 처리한 뒤 종료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 서버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서버가 </a:t>
            </a:r>
            <a:r>
              <a:rPr lang="ko-KR" altLang="en-US" smtClean="0"/>
              <a:t>직접 애플리케이션 </a:t>
            </a:r>
            <a:r>
              <a:rPr lang="ko-KR" altLang="en-US" dirty="0" smtClean="0"/>
              <a:t>프로그램의 처리를 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서버에게 처리를 </a:t>
            </a:r>
            <a:r>
              <a:rPr lang="ko-KR" altLang="en-US" smtClean="0"/>
              <a:t>넘겨주고 애플리케이션 서버가 애플리케이션 </a:t>
            </a:r>
            <a:r>
              <a:rPr lang="ko-KR" altLang="en-US" dirty="0" smtClean="0"/>
              <a:t>프로그램을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여러 명의 사용자가 동일한 페이지를 요청하여 </a:t>
            </a:r>
            <a:r>
              <a:rPr lang="ko-KR" altLang="en-US" smtClean="0"/>
              <a:t>같은 애플리케이션 </a:t>
            </a:r>
            <a:r>
              <a:rPr lang="ko-KR" altLang="en-US" dirty="0" smtClean="0"/>
              <a:t>프로그램을 처리할 때 오직 한 개의 프로세스만을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요청을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방식으로 처리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en-US"/>
              <a:t>애</a:t>
            </a:r>
            <a:r>
              <a:rPr lang="ko-KR" altLang="en-US" smtClean="0"/>
              <a:t>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276872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컴파일 된 실행프로그램을 사용자가 요청하면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코드 방식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스크립트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번역해서 번역된 코드를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코드의 번역은 해당 페이지가 최초로 요청된 맨 처음에 단 한번만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이후에는 해당페이지의 요청이 있는 경우에는 번역된 코드가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 방식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ASP, JSP</a:t>
            </a:r>
            <a:r>
              <a:rPr lang="ko-KR" altLang="en-US" dirty="0" smtClean="0"/>
              <a:t>등의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서버방식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웹 프로그래밍 언어의 종류 및 개요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  <a:p>
            <a:r>
              <a:rPr lang="ko-KR" altLang="en-US" smtClean="0"/>
              <a:t>웹 애플리케이션 처리 방식</a:t>
            </a:r>
            <a:endParaRPr lang="en-US" altLang="ko-KR" dirty="0" smtClean="0"/>
          </a:p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Web, WWW : </a:t>
            </a:r>
            <a:r>
              <a:rPr lang="ko-KR" altLang="en-US" dirty="0" smtClean="0"/>
              <a:t>이하 웹</a:t>
            </a:r>
            <a:r>
              <a:rPr lang="en-US" altLang="ko-KR" dirty="0" smtClean="0"/>
              <a:t>(Web))</a:t>
            </a:r>
            <a:r>
              <a:rPr lang="ko-KR" altLang="en-US" dirty="0" smtClean="0"/>
              <a:t>기반에서 동작되는 프로그래밍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하이퍼텍스트를 기반</a:t>
            </a:r>
          </a:p>
          <a:p>
            <a:pPr lvl="1"/>
            <a:r>
              <a:rPr lang="ko-KR" altLang="en-US" dirty="0" smtClean="0"/>
              <a:t>웹 브라우저라는 일관된 사용자 인터페이스</a:t>
            </a:r>
            <a:r>
              <a:rPr lang="en-US" altLang="ko-KR" dirty="0" smtClean="0"/>
              <a:t>(User Interface, UI)</a:t>
            </a:r>
            <a:r>
              <a:rPr lang="ko-KR" altLang="en-US" dirty="0" smtClean="0"/>
              <a:t>를 제공</a:t>
            </a:r>
          </a:p>
          <a:p>
            <a:pPr lvl="1"/>
            <a:r>
              <a:rPr lang="ko-KR" altLang="en-US" dirty="0" smtClean="0"/>
              <a:t>전문자료들에 대한 접근이 쉬워지게 되어 현실적인 정보의 공유가 이루어짐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672408"/>
          </a:xfrm>
        </p:spPr>
        <p:txBody>
          <a:bodyPr/>
          <a:lstStyle/>
          <a:p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ko-KR" altLang="en-US" dirty="0" err="1" smtClean="0"/>
              <a:t>마크업</a:t>
            </a:r>
            <a:r>
              <a:rPr lang="ko-KR" altLang="en-US" dirty="0" smtClean="0"/>
              <a:t> 언어로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한곳에 모아주는 역할</a:t>
            </a:r>
          </a:p>
          <a:p>
            <a:pPr lvl="2"/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(Markup Language):</a:t>
            </a:r>
            <a:r>
              <a:rPr lang="ko-KR" altLang="en-US" dirty="0" smtClean="0"/>
              <a:t> 일련의 요소를 단순하게 나열한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각 요소들은 어떠한 특수문자들에 의해 구분되며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 안에 포함되어있는 일련의 구문이나 다른 항목을 어떻게 표시할지를 정하는 언어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은 변화하지 않는내용을 표현하는 정적인 웹 페이지를 작성하기에는 적합하나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변화되는 내용을 표시하는 동적인 웹 페이지를 작성할 수 없음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20888"/>
            <a:ext cx="7408333" cy="3450696"/>
          </a:xfrm>
        </p:spPr>
        <p:txBody>
          <a:bodyPr/>
          <a:lstStyle/>
          <a:p>
            <a:r>
              <a:rPr lang="ko-KR" altLang="en-US" dirty="0" smtClean="0"/>
              <a:t>정적 웹 페이지와 동적 웹 페이지</a:t>
            </a:r>
          </a:p>
          <a:p>
            <a:pPr lvl="1"/>
            <a:r>
              <a:rPr lang="ko-KR" altLang="en-US" dirty="0" smtClean="0"/>
              <a:t>정적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코드를 사용할 수 없고 데이터베이스연동을 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동적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변화하는 데이터를 처리하고 표시하기 위해서 개발됨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CGI, ASP, PHP, JSP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en-US" altLang="ko-KR" dirty="0" smtClean="0"/>
              <a:t>CGI(Common Gateway Interface) 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언어사용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CGI </a:t>
            </a:r>
            <a:r>
              <a:rPr lang="ko-KR" altLang="en-US" dirty="0" smtClean="0"/>
              <a:t>기반의 언어는 개발 언어에 대한 지식이 충분하지 않으면 개발하기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리소스를 많이 사용하는 문제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플랫폼 외에는 거의 사용되지 않음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92896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ASP(Active Server Page)</a:t>
            </a:r>
          </a:p>
          <a:p>
            <a:pPr lvl="1"/>
            <a:r>
              <a:rPr lang="en-US" altLang="ko-KR" dirty="0" smtClean="0"/>
              <a:t>ASP</a:t>
            </a:r>
            <a:r>
              <a:rPr lang="ko-KR" altLang="en-US" dirty="0" smtClean="0"/>
              <a:t>는 비주얼 베이직</a:t>
            </a:r>
            <a:r>
              <a:rPr lang="en-US" altLang="ko-KR" dirty="0" smtClean="0"/>
              <a:t>(Visual Basic) </a:t>
            </a:r>
            <a:r>
              <a:rPr lang="ko-KR" altLang="en-US" dirty="0" smtClean="0"/>
              <a:t>언어를 기반으로 사용</a:t>
            </a:r>
          </a:p>
          <a:p>
            <a:pPr lvl="1"/>
            <a:r>
              <a:rPr lang="ko-KR" altLang="en-US" dirty="0" smtClean="0"/>
              <a:t>스크립트 방식으로 동적인 웹 페이지를 작성할 수 있도록 지원하는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실행하는 스크립트 언어</a:t>
            </a:r>
          </a:p>
          <a:p>
            <a:pPr lvl="1"/>
            <a:r>
              <a:rPr lang="ko-KR" altLang="en-US" dirty="0" smtClean="0"/>
              <a:t>단점으로는  특정 플랫폼인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플랫폼에서 웹 서버로 </a:t>
            </a:r>
            <a:r>
              <a:rPr lang="en-US" altLang="ko-KR" dirty="0" smtClean="0"/>
              <a:t>IIS(Internet Information Server)</a:t>
            </a:r>
            <a:r>
              <a:rPr lang="ko-KR" altLang="en-US" dirty="0" smtClean="0"/>
              <a:t>만을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PHP(Personal </a:t>
            </a:r>
            <a:r>
              <a:rPr lang="en-US" altLang="ko-KR" dirty="0" err="1" smtClean="0"/>
              <a:t>HomePage</a:t>
            </a:r>
            <a:r>
              <a:rPr lang="en-US" altLang="ko-KR" dirty="0" smtClean="0"/>
              <a:t> tools, Professional Hypertext Preprocessor)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언어를 기반으로 만들어진 서버에서 실행되는 스크립트 언어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PHP</a:t>
            </a:r>
            <a:r>
              <a:rPr lang="ko-KR" altLang="en-US" dirty="0" smtClean="0"/>
              <a:t>는 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속도가 빠름</a:t>
            </a:r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컴포넌트를 사용할 수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보안에 취약해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기반으로 만들어진 웹사이트들은 해킹의 대상이 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Malicious Source Injection(</a:t>
            </a:r>
            <a:r>
              <a:rPr lang="ko-KR" altLang="en-US" dirty="0" smtClean="0"/>
              <a:t>외부 파일 실행 공격 기법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의한 해킹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ko-KR" altLang="en-US" dirty="0" smtClean="0"/>
              <a:t>자바 언어 기반의 서버사이드 스크립트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멀티쓰레딩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에 의해 사용자 요구를 처리하고 가공해서 이에 대한 결과를 사용자에게 응답</a:t>
            </a:r>
          </a:p>
          <a:p>
            <a:pPr lvl="1"/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상호 연계되어 작동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JSP</a:t>
            </a:r>
            <a:r>
              <a:rPr lang="ko-KR" altLang="en-US" dirty="0" smtClean="0"/>
              <a:t>에서 정적인 부분을 담당하고 서블릿에서 보다 동적인 부분을 담당하여 보다 효율적인 웹 사이트 구성이 가능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548</TotalTime>
  <Words>878</Words>
  <Application>Microsoft Office PowerPoint</Application>
  <PresentationFormat>화면 슬라이드 쇼(4:3)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HY그래픽M</vt:lpstr>
      <vt:lpstr>굴림</vt:lpstr>
      <vt:lpstr>Candara</vt:lpstr>
      <vt:lpstr>Symbol</vt:lpstr>
      <vt:lpstr>파형</vt:lpstr>
      <vt:lpstr>1장. 웹 프로그래밍의 개요</vt:lpstr>
      <vt:lpstr>목차</vt:lpstr>
      <vt:lpstr>웹 프로그래밍이란 무엇인가?</vt:lpstr>
      <vt:lpstr>웹 프로그래밍이란 무엇인가?</vt:lpstr>
      <vt:lpstr>웹 프로그래밍이란 무엇인가?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프로그래밍과 웹 애플리케이션</vt:lpstr>
      <vt:lpstr>웹 프로그래밍과 웹 애플리케이션</vt:lpstr>
      <vt:lpstr>웹 프로그래밍과 웹 애플리케이션</vt:lpstr>
      <vt:lpstr>웹 프로그래밍과 웹 애플리케이션</vt:lpstr>
      <vt:lpstr>웹 애플리케이션 처리 방식</vt:lpstr>
      <vt:lpstr>웹 애플리케이션 처리 방식</vt:lpstr>
      <vt:lpstr>웹 애플리케이션 구현 방식</vt:lpstr>
      <vt:lpstr>웹 애플리케이션 구현 방식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26</cp:revision>
  <dcterms:created xsi:type="dcterms:W3CDTF">2013-09-17T23:14:30Z</dcterms:created>
  <dcterms:modified xsi:type="dcterms:W3CDTF">2015-09-21T05:03:38Z</dcterms:modified>
</cp:coreProperties>
</file>