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rgbClr val="FFC000">
              <a:alpha val="29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FF6600"/>
              </a:gs>
              <a:gs pos="9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FFC000">
                <a:alpha val="29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A73E1A6-FD5B-410B-8D77-29923B500F0F}" type="datetimeFigureOut">
              <a:rPr lang="ko-KR" altLang="en-US" smtClean="0"/>
              <a:pPr/>
              <a:t>2015-09-21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6F68D5E-D2A9-4695-B3E4-CD0D41497B4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36" y="1412776"/>
            <a:ext cx="8458200" cy="71831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ea"/>
              </a:rPr>
              <a:t>5</a:t>
            </a:r>
            <a:r>
              <a:rPr lang="ko-KR" altLang="en-US" dirty="0" smtClean="0">
                <a:latin typeface="+mj-ea"/>
              </a:rPr>
              <a:t>장</a:t>
            </a:r>
            <a:r>
              <a:rPr lang="en-US" altLang="ko-KR" dirty="0" smtClean="0">
                <a:latin typeface="+mj-ea"/>
              </a:rPr>
              <a:t>.</a:t>
            </a:r>
            <a:r>
              <a:rPr lang="ko-KR" altLang="en-US" dirty="0" smtClean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JSP </a:t>
            </a:r>
            <a:r>
              <a:rPr lang="ko-KR" altLang="en-US" dirty="0" smtClean="0">
                <a:latin typeface="+mj-ea"/>
              </a:rPr>
              <a:t>페이지의 스크립트 요소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5445224"/>
            <a:ext cx="8460432" cy="576064"/>
          </a:xfrm>
        </p:spPr>
        <p:txBody>
          <a:bodyPr/>
          <a:lstStyle/>
          <a:p>
            <a:pPr algn="r"/>
            <a:r>
              <a:rPr lang="ko-KR" altLang="en-US" dirty="0" smtClean="0">
                <a:solidFill>
                  <a:srgbClr val="002060"/>
                </a:solidFill>
              </a:rPr>
              <a:t>김은옥</a:t>
            </a:r>
            <a:r>
              <a:rPr lang="en-US" altLang="ko-KR" dirty="0" smtClean="0">
                <a:solidFill>
                  <a:srgbClr val="002060"/>
                </a:solidFill>
              </a:rPr>
              <a:t>(oda94@naver.com)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39552" y="2708920"/>
            <a:ext cx="8460432" cy="2016224"/>
          </a:xfrm>
          <a:prstGeom prst="rect">
            <a:avLst/>
          </a:prstGeom>
        </p:spPr>
        <p:txBody>
          <a:bodyPr vert="horz" anchor="b"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 smtClean="0"/>
              <a:t>이 장에서 </a:t>
            </a:r>
            <a:r>
              <a:rPr lang="ko-KR" altLang="en-US" sz="2400" b="1" dirty="0" smtClean="0"/>
              <a:t>배울 내용 </a:t>
            </a:r>
            <a:r>
              <a:rPr lang="en-US" altLang="ko-KR" sz="2400" dirty="0" smtClean="0"/>
              <a:t>: JSP</a:t>
            </a:r>
            <a:r>
              <a:rPr lang="ko-KR" altLang="en-US" sz="2400" dirty="0" smtClean="0"/>
              <a:t>페이지를 구성하는 </a:t>
            </a:r>
            <a:r>
              <a:rPr lang="ko-KR" altLang="en-US" sz="2400" dirty="0" err="1" smtClean="0"/>
              <a:t>구성요소중</a:t>
            </a:r>
            <a:r>
              <a:rPr lang="ko-KR" altLang="en-US" sz="2400" dirty="0" smtClean="0"/>
              <a:t> 하나인 스크립트요소를 학습하는 장으로 </a:t>
            </a:r>
            <a:r>
              <a:rPr lang="en-US" altLang="ko-KR" sz="2400" dirty="0" smtClean="0"/>
              <a:t>JSP</a:t>
            </a:r>
            <a:r>
              <a:rPr lang="ko-KR" altLang="en-US" sz="2400" dirty="0" smtClean="0"/>
              <a:t>페이지의 스크립트의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가지 요소인 선언문</a:t>
            </a:r>
            <a:r>
              <a:rPr lang="en-US" altLang="ko-KR" sz="2400" dirty="0" smtClean="0"/>
              <a:t>(Declaration), </a:t>
            </a:r>
            <a:r>
              <a:rPr lang="ko-KR" altLang="en-US" sz="2400" dirty="0" err="1" smtClean="0"/>
              <a:t>스크립트릿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Scriptlet</a:t>
            </a:r>
            <a:r>
              <a:rPr lang="en-US" altLang="ko-KR" sz="2400" dirty="0" smtClean="0"/>
              <a:t>), </a:t>
            </a:r>
            <a:r>
              <a:rPr lang="ko-KR" altLang="en-US" sz="2400" dirty="0" err="1" smtClean="0"/>
              <a:t>표현식</a:t>
            </a:r>
            <a:r>
              <a:rPr lang="en-US" altLang="ko-KR" sz="2400" dirty="0" smtClean="0"/>
              <a:t>(Expression)</a:t>
            </a:r>
            <a:r>
              <a:rPr lang="ko-KR" altLang="en-US" sz="2400" dirty="0" smtClean="0"/>
              <a:t>에 대해 학습한다</a:t>
            </a:r>
            <a:r>
              <a:rPr lang="en-US" altLang="ko-KR" sz="2400" dirty="0" smtClean="0"/>
              <a:t>.</a:t>
            </a:r>
            <a:endParaRPr lang="ko-KR" altLang="en-US" sz="24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2067" y="2492896"/>
            <a:ext cx="7408333" cy="388843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600" dirty="0" smtClean="0"/>
              <a:t>자바주석 </a:t>
            </a:r>
            <a:endParaRPr lang="en-US" altLang="ko-KR" sz="2600" dirty="0" smtClean="0"/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자바 주석은 </a:t>
            </a:r>
            <a:r>
              <a:rPr lang="en-US" altLang="ko-KR" dirty="0" smtClean="0"/>
              <a:t>//, /**/</a:t>
            </a:r>
            <a:r>
              <a:rPr lang="ko-KR" altLang="en-US" dirty="0" smtClean="0"/>
              <a:t>을 사용해서 작성</a:t>
            </a:r>
            <a:r>
              <a:rPr lang="en-US" altLang="ko-KR" dirty="0" smtClean="0"/>
              <a:t>. </a:t>
            </a:r>
          </a:p>
          <a:p>
            <a:pPr lvl="1">
              <a:spcAft>
                <a:spcPts val="600"/>
              </a:spcAft>
            </a:pPr>
            <a:r>
              <a:rPr lang="en-US" altLang="ko-KR" dirty="0" smtClean="0"/>
              <a:t>//</a:t>
            </a:r>
            <a:r>
              <a:rPr lang="ko-KR" altLang="en-US" dirty="0" smtClean="0"/>
              <a:t>은 한 줄짜리 주석을 작성할 때 사용되고</a:t>
            </a:r>
            <a:r>
              <a:rPr lang="en-US" altLang="ko-KR" dirty="0" smtClean="0"/>
              <a:t>, /**/</a:t>
            </a:r>
            <a:r>
              <a:rPr lang="ko-KR" altLang="en-US" dirty="0" smtClean="0"/>
              <a:t>은 여러 줄의 주석을 작성할 때 사용</a:t>
            </a:r>
          </a:p>
          <a:p>
            <a:pPr lvl="1">
              <a:spcAft>
                <a:spcPts val="600"/>
              </a:spcAft>
            </a:pPr>
            <a:r>
              <a:rPr lang="ko-KR" altLang="en-US" dirty="0" err="1" smtClean="0"/>
              <a:t>스크립트릿이나</a:t>
            </a:r>
            <a:r>
              <a:rPr lang="ko-KR" altLang="en-US" dirty="0" smtClean="0"/>
              <a:t> 선언문에서 사용되는 주석으로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자바와 주석 처리 방법이 같음</a:t>
            </a:r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자바주석의 예시</a:t>
            </a:r>
          </a:p>
          <a:p>
            <a:pPr lvl="2">
              <a:spcAft>
                <a:spcPts val="600"/>
              </a:spcAft>
              <a:buNone/>
            </a:pPr>
            <a:r>
              <a:rPr lang="en-US" altLang="ko-KR" dirty="0" smtClean="0"/>
              <a:t>//</a:t>
            </a:r>
            <a:r>
              <a:rPr lang="ko-KR" altLang="en-US" dirty="0" smtClean="0"/>
              <a:t>주석</a:t>
            </a:r>
          </a:p>
          <a:p>
            <a:pPr lvl="2">
              <a:spcAft>
                <a:spcPts val="600"/>
              </a:spcAft>
              <a:buNone/>
            </a:pPr>
            <a:r>
              <a:rPr lang="en-US" altLang="ko-KR" dirty="0" smtClean="0"/>
              <a:t>/*</a:t>
            </a:r>
            <a:r>
              <a:rPr lang="ko-KR" altLang="en-US" dirty="0" smtClean="0"/>
              <a:t>주석</a:t>
            </a:r>
          </a:p>
          <a:p>
            <a:pPr lvl="2">
              <a:spcAft>
                <a:spcPts val="600"/>
              </a:spcAft>
              <a:buNone/>
            </a:pPr>
            <a:r>
              <a:rPr lang="ko-KR" altLang="en-US" dirty="0" smtClean="0"/>
              <a:t>여러 줄에 걸친 주석이다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2">
              <a:spcAft>
                <a:spcPts val="600"/>
              </a:spcAft>
              <a:buNone/>
            </a:pPr>
            <a:r>
              <a:rPr lang="ko-KR" altLang="en-US" dirty="0" smtClean="0"/>
              <a:t>*</a:t>
            </a:r>
            <a:r>
              <a:rPr lang="en-US" altLang="ko-KR" dirty="0" smtClean="0"/>
              <a:t>/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주석</a:t>
            </a:r>
            <a:r>
              <a:rPr lang="en-US" altLang="ko-KR" dirty="0" smtClean="0">
                <a:latin typeface="+mj-ea"/>
              </a:rPr>
              <a:t>(Comment) </a:t>
            </a:r>
            <a:endParaRPr lang="ko-KR" altLang="en-US" dirty="0" smtClean="0">
              <a:latin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스크립트 요소의 이해</a:t>
            </a:r>
          </a:p>
          <a:p>
            <a:r>
              <a:rPr lang="ko-KR" altLang="en-US" dirty="0" smtClean="0"/>
              <a:t>선언문</a:t>
            </a:r>
            <a:r>
              <a:rPr lang="en-US" altLang="ko-KR" dirty="0" smtClean="0"/>
              <a:t>(Declaration)</a:t>
            </a:r>
            <a:endParaRPr lang="ko-KR" altLang="en-US" dirty="0" smtClean="0"/>
          </a:p>
          <a:p>
            <a:r>
              <a:rPr lang="ko-KR" altLang="en-US" dirty="0" err="1" smtClean="0"/>
              <a:t>스크립트릿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Scriptlet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r>
              <a:rPr lang="ko-KR" altLang="en-US" dirty="0" err="1" smtClean="0"/>
              <a:t>표현식</a:t>
            </a:r>
            <a:r>
              <a:rPr lang="en-US" altLang="ko-KR" dirty="0" smtClean="0"/>
              <a:t>(Expression) </a:t>
            </a:r>
            <a:endParaRPr lang="ko-KR" altLang="en-US" dirty="0" smtClean="0"/>
          </a:p>
          <a:p>
            <a:r>
              <a:rPr lang="ko-KR" altLang="en-US" dirty="0" smtClean="0"/>
              <a:t>주석</a:t>
            </a:r>
            <a:r>
              <a:rPr lang="en-US" altLang="ko-KR" dirty="0" smtClean="0"/>
              <a:t>(Comment) 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페이지에서는 선언문</a:t>
            </a:r>
            <a:r>
              <a:rPr lang="en-US" altLang="ko-KR" dirty="0" smtClean="0"/>
              <a:t>(Declaration), </a:t>
            </a:r>
            <a:r>
              <a:rPr lang="ko-KR" altLang="en-US" dirty="0" err="1" smtClean="0"/>
              <a:t>스크립트릿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Scriptlet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표현식</a:t>
            </a:r>
            <a:r>
              <a:rPr lang="en-US" altLang="ko-KR" dirty="0" smtClean="0"/>
              <a:t>(Expression) </a:t>
            </a:r>
            <a:r>
              <a:rPr lang="ko-KR" altLang="en-US" dirty="0" smtClean="0"/>
              <a:t>이라는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가지의 스크립트 요소를 제공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스크립트 요소의 이해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773010"/>
              </p:ext>
            </p:extLst>
          </p:nvPr>
        </p:nvGraphicFramePr>
        <p:xfrm>
          <a:off x="853462" y="4293096"/>
          <a:ext cx="7416824" cy="1728192"/>
        </p:xfrm>
        <a:graphic>
          <a:graphicData uri="http://schemas.openxmlformats.org/drawingml/2006/table">
            <a:tbl>
              <a:tblPr/>
              <a:tblGrid>
                <a:gridCol w="7416824"/>
              </a:tblGrid>
              <a:tr h="17281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굴림"/>
                        </a:rPr>
                        <a:t>선언문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굴림"/>
                        </a:rPr>
                        <a:t>(Declaration) - &lt;%! %&gt; :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굴림"/>
                        </a:rPr>
                        <a:t>전역변수 선언 및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latin typeface="굴림"/>
                        </a:rPr>
                        <a:t>메소드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굴림"/>
                        </a:rPr>
                        <a:t> 선언에 사용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latin typeface="굴림"/>
                        </a:rPr>
                        <a:t>스크립트릿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굴림"/>
                        </a:rPr>
                        <a:t>(</a:t>
                      </a:r>
                      <a:r>
                        <a:rPr lang="en-US" altLang="ko-KR" sz="1800" dirty="0" err="1">
                          <a:solidFill>
                            <a:srgbClr val="000000"/>
                          </a:solidFill>
                          <a:latin typeface="굴림"/>
                        </a:rPr>
                        <a:t>Scriptlet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굴림"/>
                        </a:rPr>
                        <a:t>) - &lt;% %&gt; :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굴림"/>
                        </a:rPr>
                        <a:t>프로그래밍 코드 기술에 사용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latin typeface="굴림"/>
                        </a:rPr>
                        <a:t>표현식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굴림"/>
                        </a:rPr>
                        <a:t>(Expression) - &lt;%=%&gt; : </a:t>
                      </a: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굴림"/>
                        </a:rPr>
                        <a:t>화면에 출력할 내용 기술에 사용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선언문</a:t>
            </a:r>
            <a:r>
              <a:rPr lang="en-US" altLang="ko-KR" dirty="0" smtClean="0"/>
              <a:t>:&lt;%! %&gt;</a:t>
            </a:r>
          </a:p>
          <a:p>
            <a:r>
              <a:rPr lang="ko-KR" altLang="en-US" dirty="0" smtClean="0"/>
              <a:t>선언문은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 내에서 필요한 멤버변수나 메소드가 필요할 때 선언해 사용하는 요소</a:t>
            </a:r>
            <a:endParaRPr lang="en-US" altLang="ko-KR" dirty="0" smtClean="0"/>
          </a:p>
          <a:p>
            <a:r>
              <a:rPr lang="ko-KR" altLang="en-US" dirty="0" smtClean="0"/>
              <a:t>선언문의 문법</a:t>
            </a:r>
          </a:p>
          <a:p>
            <a:pPr lvl="1"/>
            <a:r>
              <a:rPr lang="en-US" altLang="ko-KR" dirty="0" smtClean="0"/>
              <a:t>&lt;%! </a:t>
            </a:r>
            <a:r>
              <a:rPr lang="ko-KR" altLang="en-US" dirty="0" smtClean="0"/>
              <a:t>문장 </a:t>
            </a:r>
            <a:r>
              <a:rPr lang="en-US" altLang="ko-KR" dirty="0" smtClean="0"/>
              <a:t>%&gt; 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선언문</a:t>
            </a:r>
            <a:r>
              <a:rPr lang="en-US" altLang="ko-KR" dirty="0" smtClean="0">
                <a:latin typeface="+mj-ea"/>
              </a:rPr>
              <a:t>(Declaration)</a:t>
            </a:r>
            <a:endParaRPr lang="ko-KR" altLang="en-US" dirty="0" smtClean="0">
              <a:latin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선언문에서 변수 및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선언</a:t>
            </a:r>
          </a:p>
          <a:p>
            <a:pPr lvl="1">
              <a:buNone/>
            </a:pPr>
            <a:r>
              <a:rPr lang="en-US" altLang="ko-KR" dirty="0" smtClean="0"/>
              <a:t>&lt;%!</a:t>
            </a:r>
          </a:p>
          <a:p>
            <a:pPr lvl="1">
              <a:buNone/>
            </a:pPr>
            <a:r>
              <a:rPr lang="en-US" altLang="ko-KR" dirty="0" smtClean="0"/>
              <a:t>    String id = “</a:t>
            </a:r>
            <a:r>
              <a:rPr lang="en-US" altLang="ko-KR" dirty="0" err="1" smtClean="0"/>
              <a:t>Kingdora</a:t>
            </a:r>
            <a:r>
              <a:rPr lang="en-US" altLang="ko-KR" dirty="0" smtClean="0"/>
              <a:t>”; //</a:t>
            </a:r>
            <a:r>
              <a:rPr lang="ko-KR" altLang="en-US" dirty="0" smtClean="0"/>
              <a:t>멤버변수 선언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public String </a:t>
            </a:r>
            <a:r>
              <a:rPr lang="en-US" altLang="ko-KR" dirty="0" err="1" smtClean="0"/>
              <a:t>getId</a:t>
            </a:r>
            <a:r>
              <a:rPr lang="en-US" altLang="ko-KR" dirty="0" smtClean="0"/>
              <a:t>( ) { //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선언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return id;</a:t>
            </a:r>
          </a:p>
          <a:p>
            <a:pPr lvl="1">
              <a:buNone/>
            </a:pPr>
            <a:r>
              <a:rPr lang="en-US" altLang="ko-KR" dirty="0" smtClean="0"/>
              <a:t>    }</a:t>
            </a:r>
          </a:p>
          <a:p>
            <a:pPr lvl="1">
              <a:buNone/>
            </a:pPr>
            <a:r>
              <a:rPr lang="en-US" altLang="ko-KR" dirty="0" smtClean="0"/>
              <a:t>%&gt;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선언문</a:t>
            </a:r>
            <a:r>
              <a:rPr lang="en-US" altLang="ko-KR" dirty="0" smtClean="0">
                <a:latin typeface="+mj-ea"/>
              </a:rPr>
              <a:t>(Declaration)</a:t>
            </a:r>
            <a:endParaRPr lang="ko-KR" altLang="en-US" dirty="0" smtClean="0">
              <a:latin typeface="+mj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스크립트릿</a:t>
            </a:r>
            <a:r>
              <a:rPr lang="en-US" altLang="ko-KR" dirty="0" smtClean="0"/>
              <a:t> :&lt;% %&gt;</a:t>
            </a:r>
          </a:p>
          <a:p>
            <a:r>
              <a:rPr lang="ko-KR" altLang="en-US" dirty="0" smtClean="0"/>
              <a:t>가장 일반적으로 많이 쓰이는 스크립트 요소</a:t>
            </a:r>
            <a:endParaRPr lang="en-US" altLang="ko-KR" dirty="0" smtClean="0"/>
          </a:p>
          <a:p>
            <a:r>
              <a:rPr lang="ko-KR" altLang="en-US" dirty="0" smtClean="0"/>
              <a:t>주로 프로그래밍의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기술할 때 사용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 err="1" smtClean="0"/>
              <a:t>스크립트릿에서</a:t>
            </a:r>
            <a:r>
              <a:rPr lang="ko-KR" altLang="en-US" dirty="0" smtClean="0"/>
              <a:t> 선언된 변수는 지역변수</a:t>
            </a:r>
            <a:endParaRPr lang="en-US" altLang="ko-KR" dirty="0" smtClean="0"/>
          </a:p>
          <a:p>
            <a:r>
              <a:rPr lang="ko-KR" altLang="en-US" dirty="0" err="1" smtClean="0"/>
              <a:t>스크립트릿의</a:t>
            </a:r>
            <a:r>
              <a:rPr lang="ko-KR" altLang="en-US" dirty="0" smtClean="0"/>
              <a:t> 문법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&lt;%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%&gt;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latin typeface="+mj-ea"/>
              </a:rPr>
              <a:t>스크립트릿</a:t>
            </a:r>
            <a:r>
              <a:rPr lang="en-US" altLang="ko-KR" dirty="0" smtClean="0">
                <a:latin typeface="+mj-ea"/>
              </a:rPr>
              <a:t>(</a:t>
            </a:r>
            <a:r>
              <a:rPr lang="en-US" altLang="ko-KR" dirty="0" err="1" smtClean="0">
                <a:latin typeface="+mj-ea"/>
              </a:rPr>
              <a:t>Scriptlet</a:t>
            </a:r>
            <a:r>
              <a:rPr lang="en-US" altLang="ko-KR" dirty="0" smtClean="0">
                <a:latin typeface="+mj-ea"/>
              </a:rPr>
              <a:t>)</a:t>
            </a:r>
            <a:endParaRPr lang="ko-KR" altLang="en-US" dirty="0" smtClean="0">
              <a:latin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표현식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&lt;%=%&gt;</a:t>
            </a:r>
          </a:p>
          <a:p>
            <a:r>
              <a:rPr lang="en-US" altLang="ko-KR" dirty="0" smtClean="0"/>
              <a:t>JSP </a:t>
            </a:r>
            <a:r>
              <a:rPr lang="ko-KR" altLang="en-US" dirty="0" smtClean="0"/>
              <a:t>페이지에서 웹 브라우저에 출력할 부분을 표현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화면에 출력하기 위한 것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스크립트릿내에서</a:t>
            </a:r>
            <a:r>
              <a:rPr lang="ko-KR" altLang="en-US" dirty="0" smtClean="0"/>
              <a:t> 출력할 부분은 내장객체인 </a:t>
            </a:r>
            <a:r>
              <a:rPr lang="en-US" altLang="ko-KR" dirty="0" smtClean="0"/>
              <a:t>out</a:t>
            </a:r>
            <a:r>
              <a:rPr lang="ko-KR" altLang="en-US" dirty="0" smtClean="0"/>
              <a:t>객체의 </a:t>
            </a:r>
            <a:r>
              <a:rPr lang="en-US" altLang="ko-KR" dirty="0" smtClean="0"/>
              <a:t>print()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println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사용해서 출력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표현식의</a:t>
            </a:r>
            <a:r>
              <a:rPr lang="ko-KR" altLang="en-US" dirty="0" smtClean="0"/>
              <a:t> 문법</a:t>
            </a:r>
          </a:p>
          <a:p>
            <a:pPr lvl="1"/>
            <a:r>
              <a:rPr lang="en-US" altLang="ko-KR" dirty="0" smtClean="0"/>
              <a:t>&lt;%=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%&gt;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latin typeface="+mj-ea"/>
              </a:rPr>
              <a:t>표현식</a:t>
            </a:r>
            <a:r>
              <a:rPr lang="en-US" altLang="ko-KR" dirty="0" smtClean="0">
                <a:latin typeface="+mj-ea"/>
              </a:rPr>
              <a:t>(Expression) </a:t>
            </a:r>
            <a:endParaRPr lang="ko-KR" altLang="en-US" dirty="0" smtClean="0">
              <a:latin typeface="+mj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페이지에서 사용할 수 있는 주석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</a:t>
            </a:r>
            <a:r>
              <a:rPr lang="ko-KR" altLang="en-US" dirty="0" smtClean="0"/>
              <a:t>주석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자바주석</a:t>
            </a:r>
            <a:r>
              <a:rPr lang="en-US" altLang="ko-KR" dirty="0" smtClean="0"/>
              <a:t>, JSP</a:t>
            </a:r>
            <a:r>
              <a:rPr lang="ko-KR" altLang="en-US" dirty="0" smtClean="0"/>
              <a:t>주석</a:t>
            </a:r>
            <a:endParaRPr lang="en-US" altLang="ko-KR" dirty="0" smtClean="0"/>
          </a:p>
          <a:p>
            <a:r>
              <a:rPr lang="en-US" altLang="ko-KR" dirty="0" smtClean="0"/>
              <a:t>HTML </a:t>
            </a:r>
            <a:r>
              <a:rPr lang="ko-KR" altLang="en-US" dirty="0" smtClean="0"/>
              <a:t>주석</a:t>
            </a:r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주석은 </a:t>
            </a:r>
            <a:r>
              <a:rPr lang="en-US" altLang="ko-KR" dirty="0" smtClean="0"/>
              <a:t>&lt;!--</a:t>
            </a:r>
            <a:r>
              <a:rPr lang="ko-KR" altLang="en-US" dirty="0" smtClean="0"/>
              <a:t>로 시작해서 </a:t>
            </a:r>
            <a:r>
              <a:rPr lang="en-US" altLang="ko-KR" dirty="0" smtClean="0"/>
              <a:t>--&gt;</a:t>
            </a:r>
            <a:r>
              <a:rPr lang="ko-KR" altLang="en-US" dirty="0" smtClean="0"/>
              <a:t>로 끝나는 형태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주석은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주석을 사용한 페이지를 웹에서 서비스할 때 화면에 주석이 내용이 표시되지는 않으나 </a:t>
            </a:r>
            <a:r>
              <a:rPr lang="en-US" altLang="ko-KR" dirty="0" smtClean="0"/>
              <a:t>, [</a:t>
            </a:r>
            <a:r>
              <a:rPr lang="ko-KR" altLang="en-US" dirty="0" smtClean="0"/>
              <a:t>소스보기</a:t>
            </a:r>
            <a:r>
              <a:rPr lang="en-US" altLang="ko-KR" dirty="0" smtClean="0"/>
              <a:t>]</a:t>
            </a:r>
            <a:r>
              <a:rPr lang="ko-KR" altLang="en-US" dirty="0" smtClean="0"/>
              <a:t>수행하면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주석의 내용이 화면에 표시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HTML</a:t>
            </a:r>
            <a:r>
              <a:rPr lang="ko-KR" altLang="en-US" dirty="0" smtClean="0"/>
              <a:t>주석의 예시</a:t>
            </a:r>
          </a:p>
          <a:p>
            <a:pPr lvl="1">
              <a:buNone/>
            </a:pPr>
            <a:r>
              <a:rPr lang="en-US" altLang="ko-KR" dirty="0" smtClean="0"/>
              <a:t>&lt;!-- html </a:t>
            </a:r>
            <a:r>
              <a:rPr lang="ko-KR" altLang="en-US" dirty="0" smtClean="0"/>
              <a:t>주석입니다</a:t>
            </a:r>
            <a:r>
              <a:rPr lang="en-US" altLang="ko-KR" dirty="0" smtClean="0"/>
              <a:t>. --&gt;</a:t>
            </a:r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주석</a:t>
            </a:r>
            <a:r>
              <a:rPr lang="en-US" altLang="ko-KR" dirty="0" smtClean="0">
                <a:latin typeface="+mj-ea"/>
              </a:rPr>
              <a:t>(Comment) </a:t>
            </a:r>
            <a:endParaRPr lang="ko-KR" altLang="en-US" dirty="0" smtClean="0">
              <a:latin typeface="+mj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주석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 </a:t>
            </a:r>
            <a:r>
              <a:rPr lang="ko-KR" altLang="en-US" dirty="0" smtClean="0"/>
              <a:t>페이지에서만 사용되며 </a:t>
            </a:r>
            <a:r>
              <a:rPr lang="en-US" altLang="ko-KR" dirty="0" smtClean="0"/>
              <a:t>&lt;%--</a:t>
            </a:r>
            <a:r>
              <a:rPr lang="ko-KR" altLang="en-US" dirty="0" smtClean="0"/>
              <a:t>로 시작해서 </a:t>
            </a:r>
            <a:r>
              <a:rPr lang="en-US" altLang="ko-KR" dirty="0" smtClean="0"/>
              <a:t>--%&gt;</a:t>
            </a:r>
            <a:r>
              <a:rPr lang="ko-KR" altLang="en-US" dirty="0" smtClean="0"/>
              <a:t>로 끝나는 형태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JSP </a:t>
            </a:r>
            <a:r>
              <a:rPr lang="ko-KR" altLang="en-US" dirty="0" smtClean="0"/>
              <a:t>주석은 해당 페이지를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브라우저를 통해 출력 결과로서 표시하거나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브라우저 상에서 소스 보기를 해도 표시 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주석 내에 실행코드를 넣어도 그 코드는 실행되지 않음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JSP</a:t>
            </a:r>
            <a:r>
              <a:rPr lang="ko-KR" altLang="en-US" dirty="0" smtClean="0"/>
              <a:t>주석의 예시</a:t>
            </a:r>
          </a:p>
          <a:p>
            <a:pPr lvl="1"/>
            <a:r>
              <a:rPr lang="en-US" altLang="ko-KR" dirty="0" smtClean="0"/>
              <a:t>%-- JSP </a:t>
            </a:r>
            <a:r>
              <a:rPr lang="ko-KR" altLang="en-US" dirty="0" smtClean="0"/>
              <a:t>주석입니다</a:t>
            </a:r>
            <a:r>
              <a:rPr lang="en-US" altLang="ko-KR" dirty="0" smtClean="0"/>
              <a:t>. --%&gt;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+mj-ea"/>
              </a:rPr>
              <a:t>주석</a:t>
            </a:r>
            <a:r>
              <a:rPr lang="en-US" altLang="ko-KR" dirty="0" smtClean="0">
                <a:latin typeface="+mj-ea"/>
              </a:rPr>
              <a:t>(Comment) </a:t>
            </a:r>
            <a:endParaRPr lang="ko-KR" altLang="en-US" dirty="0" smtClean="0">
              <a:latin typeface="+mj-e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파형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91</TotalTime>
  <Words>432</Words>
  <Application>Microsoft Office PowerPoint</Application>
  <PresentationFormat>화면 슬라이드 쇼(4:3)</PresentationFormat>
  <Paragraphs>64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HY그래픽M</vt:lpstr>
      <vt:lpstr>굴림</vt:lpstr>
      <vt:lpstr>Candara</vt:lpstr>
      <vt:lpstr>Symbol</vt:lpstr>
      <vt:lpstr>파형</vt:lpstr>
      <vt:lpstr>5장. JSP 페이지의 스크립트 요소</vt:lpstr>
      <vt:lpstr>목차</vt:lpstr>
      <vt:lpstr>스크립트 요소의 이해</vt:lpstr>
      <vt:lpstr>선언문(Declaration)</vt:lpstr>
      <vt:lpstr>선언문(Declaration)</vt:lpstr>
      <vt:lpstr>스크립트릿(Scriptlet)</vt:lpstr>
      <vt:lpstr>표현식(Expression) </vt:lpstr>
      <vt:lpstr>주석(Comment) </vt:lpstr>
      <vt:lpstr>주석(Comment) </vt:lpstr>
      <vt:lpstr>주석(Comment)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KEO</dc:creator>
  <cp:lastModifiedBy>유은경</cp:lastModifiedBy>
  <cp:revision>14</cp:revision>
  <dcterms:created xsi:type="dcterms:W3CDTF">2013-09-17T23:14:30Z</dcterms:created>
  <dcterms:modified xsi:type="dcterms:W3CDTF">2015-09-21T05:06:07Z</dcterms:modified>
</cp:coreProperties>
</file>