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392" y="-96"/>
      </p:cViewPr>
      <p:guideLst>
        <p:guide orient="horz" pos="2156"/>
        <p:guide pos="39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4056586"/>
            <a:ext cx="13542553" cy="10869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OpenCV </a:t>
            </a:r>
            <a:r>
              <a:rPr lang="ko-KR" altLang="en-US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를 이용한 이미지 처리</a:t>
            </a:r>
            <a:endParaRPr lang="ko-KR" altLang="en-US" sz="4800" b="1" kern="0" spc="-200">
              <a:solidFill>
                <a:srgbClr val="a697c3"/>
              </a:solidFill>
              <a:effectLst>
                <a:glow rad="63500">
                  <a:schemeClr val="accent6">
                    <a:satMod val="175000"/>
                    <a:alpha val="31000"/>
                  </a:schemeClr>
                </a:glow>
              </a:effectLst>
              <a:latin typeface="에스코어 드림 3 Light"/>
              <a:cs typeface="에스코어 드림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14943" y="5372100"/>
            <a:ext cx="3342857" cy="36571"/>
            <a:chOff x="1800000" y="4841229"/>
            <a:chExt cx="3342857" cy="36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00000" y="4841229"/>
              <a:ext cx="3342857" cy="36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0200" y="5143500"/>
            <a:ext cx="5686391" cy="5028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한이진 </a:t>
            </a:r>
            <a:r>
              <a:rPr lang="en-US" altLang="ko-KR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Han Yi Jin</a:t>
            </a:r>
            <a:endParaRPr lang="en-US" altLang="ko-KR" sz="2200" b="1" kern="0" spc="-100">
              <a:solidFill>
                <a:srgbClr val="000000"/>
              </a:solidFill>
              <a:latin typeface="에스코어 드림 3 Light"/>
              <a:cs typeface="에스코어 드림 3 Light"/>
            </a:endParaRPr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00" y="990599"/>
            <a:ext cx="8305800" cy="8305800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9982200" y="952500"/>
            <a:ext cx="8305800" cy="8305800"/>
          </a:xfrm>
          <a:prstGeom prst="rect">
            <a:avLst/>
          </a:prstGeom>
          <a:solidFill>
            <a:schemeClr val="l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16447" y="2247900"/>
            <a:ext cx="13542553" cy="20063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en-US" altLang="ko-KR" sz="9600" b="0" kern="0" spc="-40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Python </a:t>
            </a:r>
            <a:r>
              <a:rPr lang="ko-KR" altLang="en-US" sz="9600" b="1" kern="0" spc="-40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데이터 분석</a:t>
            </a:r>
            <a:endParaRPr lang="ko-KR" altLang="en-US" sz="9600" b="1" kern="0" spc="-40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 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2171700"/>
            <a:ext cx="15163800" cy="6477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0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cv2.contourArea()</a:t>
            </a:r>
            <a:r>
              <a:rPr lang="ko-KR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외곽선이 감싸는 영역의 면적을 반환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ko-KR" sz="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area =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contourArea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추출된 이미지 크기가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50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인 경우만 데이터로 파악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점 요소 제거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0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(외곽선 좌표) 주어진 점을 감싸는 최소 크기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사각형(바운딩 박스)를 반환합니다.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#반환값: 사각형 정보. (x, y, w, h) 튜플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</a:t>
            </a: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x,y,width,height =</a:t>
            </a:r>
            <a:r>
              <a:rPr lang="en-US" altLang="ko-KR" sz="2000" b="0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해당 단어영역만추출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6934200" y="7886700"/>
            <a:ext cx="89916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x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축 기준으로 단어가 나열되어 하나의 수식형태로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42c7f1"/>
                </a:solidFill>
                <a:latin typeface="에스코어 드림 3 Light"/>
                <a:ea typeface="에스코어 드림 3 Light"/>
              </a:rPr>
              <a:t>	ex) 5101+0514</a:t>
            </a:r>
            <a:endParaRPr lang="en-US" altLang="ko-KR" sz="2000" b="1">
              <a:solidFill>
                <a:srgbClr val="42c7f1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343400" y="571500"/>
            <a:ext cx="52578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49" y="1104900"/>
            <a:ext cx="142875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ebba6f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 = cv2.resize(img,(20,20))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resized.reshape(-1,400).astype(np.float32)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cv2.imshow('char[1]',char[1])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input = cv2.waitKey(0)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resized= utils.</a:t>
            </a:r>
            <a:r>
              <a:rPr lang="en-US" altLang="ko-KR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&gt;= 48 and input &lt;= 57: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#유니코드 값 48=0, 57=9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name = str(input - 48)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입력된 숫자가 파일명으로 지정된다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str(input - 48)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== ord('a') or input == ord('b') or input == ord('c'):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#파이썬 내장함수 ord(’a’)는 문자의 유니코드 값97을 돌려주는 함수이다.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 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name = str(input - ord('a') + 10)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name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601200" y="1426845"/>
            <a:ext cx="6629400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동일한 크기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*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20)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의 이미지로 변환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3" name=""/>
          <p:cNvSpPr/>
          <p:nvPr/>
        </p:nvSpPr>
        <p:spPr>
          <a:xfrm>
            <a:off x="4343399" y="1485900"/>
            <a:ext cx="4800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7162800" y="2019300"/>
            <a:ext cx="108966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알고리즘에 적용하기 위해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배열로 나열하기위해 재구조화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2728413"/>
            <a:ext cx="8534400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추출되어 보여지는 이미지 해당 숫자를 키보드로 입력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까지 입력된 숫자를 폴더명으로 지정한다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0058400" y="4749165"/>
            <a:ext cx="8534400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해당 디렉토리가 존재하지 않을 시 생성하여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38200" y="6362700"/>
            <a:ext cx="85344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+ = a / - = b / * = c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로 입력받는다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2" name=""/>
          <p:cNvSpPr/>
          <p:nvPr/>
        </p:nvSpPr>
        <p:spPr>
          <a:xfrm>
            <a:off x="3124199" y="59055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"/>
          <p:cNvSpPr/>
          <p:nvPr/>
        </p:nvSpPr>
        <p:spPr>
          <a:xfrm>
            <a:off x="3124200" y="91821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" name=""/>
          <p:cNvSpPr txBox="1"/>
          <p:nvPr/>
        </p:nvSpPr>
        <p:spPr>
          <a:xfrm>
            <a:off x="53340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make_train_data.py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1" y="1485900"/>
            <a:ext cx="6096000" cy="8000999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7162801" y="2175963"/>
            <a:ext cx="5105400" cy="3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67600" y="2375988"/>
            <a:ext cx="3886200" cy="1374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해당 숫자들이 존재하는 폴더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숫자가 각각의 해당 폴더에 저장 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5638799" y="1485900"/>
            <a:ext cx="49530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 txBox="1"/>
          <p:nvPr/>
        </p:nvSpPr>
        <p:spPr>
          <a:xfrm>
            <a:off x="6362699" y="941069"/>
            <a:ext cx="5562600" cy="3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kern="0" spc="600">
                <a:solidFill>
                  <a:srgbClr val="808080"/>
                </a:solidFill>
                <a:latin typeface="에스코어 드림 4 Regular"/>
                <a:cs typeface="에스코어 드림 4 Regular"/>
              </a:rPr>
              <a:t>정제된 테스트 데이터가 저장됨</a:t>
            </a:r>
            <a:endParaRPr lang="ko-KR" altLang="en-US" sz="2000" b="1" kern="0" spc="600">
              <a:solidFill>
                <a:srgbClr val="80808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/>
          <p:nvPr/>
        </p:nvSpPr>
        <p:spPr>
          <a:xfrm>
            <a:off x="5715001" y="2095500"/>
            <a:ext cx="1447800" cy="5486400"/>
          </a:xfrm>
          <a:prstGeom prst="rect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5791201" y="7658100"/>
            <a:ext cx="1600200" cy="1676400"/>
          </a:xfrm>
          <a:prstGeom prst="rect">
            <a:avLst/>
          </a:prstGeom>
          <a:noFill/>
          <a:ln w="3810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543799" y="7505700"/>
            <a:ext cx="3886200" cy="168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10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‘+’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11-&gt;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‘-’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12-&gt;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‘*’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KNN</a:t>
            </a: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모델학습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9" y="1371599"/>
            <a:ext cx="160020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filenames= list(range(0,13))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 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데이터가 참조하는 레이블 배열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이미지 데이터가 해당하는 숫자배열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path ='./training_data/'+str(filename)+'/'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print(path)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file_count = len(next(os.walk(path))[2])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range(1,file_count+1):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img= cv2.imread(path+str(i)+'.png')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gray= cv2.cvtColor(img,cv2.COLOR_BGR2GRAY)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.append(gray)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.append(filename)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#각 이미지 데이터(숫자) 레이블 정보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x= np.array(train)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train=x[:,:].reshape(-1,400).astype(np.float32)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#2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배열인 이미지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(20*20) =&gt;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길이가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400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인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1차원 배열로 재배열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 적용을 위한 데이터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차원으로 재배열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train_labels=np.array(train_labels)[:,np.newaxis]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np.savez("trained.npz", train=train, train_labels=train_labels)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#학습된 데이터 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정보를 파일로 저장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2971800" y="5753100"/>
            <a:ext cx="12725400" cy="762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4114800" y="7124700"/>
            <a:ext cx="3200400" cy="381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3807328" y="5848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7128" y="9105900"/>
            <a:ext cx="4041272" cy="4572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954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18521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filename=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'trained.npz'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학습된 KNN모델 불러오기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np.load(filename)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data: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#file open close 자동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train= data[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학습데이터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train_labes = data[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'train_labels'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데이터 레이블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=cv2.ml.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KNearest_create()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객체 생성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.train(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,cv2.ml.ROW_SAMPLE,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train_labes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KNN객체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에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학습시킴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check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(test):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#test 하나의 이미지를 주어졌을 때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#가장 가까운 K(=1 하나)개를 찾아, 어떤 숫자에 해당하는지 찾는다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ret,result,neibours,dist= knn.findNearest(test,k=1)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하이퍼 파라미터</a:t>
            </a: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result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#데이터 레이블을 반환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하이퍼 파라미터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endParaRPr lang="en-US" altLang="ko-KR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모델링할 때 사용자가 직접 세팅해주는 값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KNN 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알고리즘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(K-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에서는 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값을 직접 조정하여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하는 개수를 지정할 수 있다</a:t>
            </a:r>
            <a:endParaRPr lang="ko-KR" altLang="en-US" sz="2400" b="1" kern="0" spc="600">
              <a:solidFill>
                <a:schemeClr val="dk2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5" name=""/>
          <p:cNvSpPr/>
          <p:nvPr/>
        </p:nvSpPr>
        <p:spPr>
          <a:xfrm>
            <a:off x="11430000" y="5919019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4724400" y="6610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133600" y="5981700"/>
            <a:ext cx="10287000" cy="242119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09549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(file_name):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img = cv2.imread(file_name)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chars=utils.extract_chars(img)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테스트할 이미지가 문자로 추출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result_string=''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matched = check(utils.resized20(char[1]))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 크기, 1차원 배열로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&lt;10: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0~9 인 숫자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result_string+= str(int(matched))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continue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matched==10: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='+'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matched == 11: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='-'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== 12: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='*'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 += matched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숫자와 수식을 문자열로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r="13930" b="25700"/>
          <a:stretch>
            <a:fillRect/>
          </a:stretch>
        </p:blipFill>
        <p:spPr>
          <a:xfrm>
            <a:off x="13182600" y="5676900"/>
            <a:ext cx="3657600" cy="1101356"/>
          </a:xfrm>
          <a:prstGeom prst="rect">
            <a:avLst/>
          </a:prstGeom>
        </p:spPr>
      </p:pic>
      <p:sp>
        <p:nvSpPr>
          <p:cNvPr id="1029" name=""/>
          <p:cNvSpPr/>
          <p:nvPr/>
        </p:nvSpPr>
        <p:spPr>
          <a:xfrm rot="5324573">
            <a:off x="14661878" y="7004623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2877800" y="7810500"/>
            <a:ext cx="4191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1433+2028</a:t>
            </a:r>
            <a:endParaRPr lang="en-US" altLang="ko-KR" sz="4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0" name="Object 4"/>
          <p:cNvSpPr txBox="1"/>
          <p:nvPr/>
        </p:nvSpPr>
        <p:spPr>
          <a:xfrm>
            <a:off x="1295400" y="1524000"/>
            <a:ext cx="16002000" cy="82677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(string):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#수식정제 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temp=[]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string: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== '+' or i== '-' or i=='*':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.append(i)</a:t>
            </a:r>
            <a:r>
              <a:rPr lang="ko-KR" altLang="en-US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 문자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arr=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re.split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('\*|\+|\-',string)</a:t>
            </a:r>
            <a:r>
              <a:rPr lang="ko-KR" altLang="en-US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#수식을 기준으로 문자열 나누기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return str(int(arr[0]))+temp[0]+str(int(arr[1]))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#숫자 문자열의 앞자리 0을 제거하기 위해 int형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변환하여 제거후 다시 문자열로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특정한 폴더에 이미지 파일을 다운로드 받습니다.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response = s.get(image_url, stream=True)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target_image = './target_images/' + str(i) + '.png'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open(target_image, 'wb')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out_file: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shutil.copyfileobj(response.raw, out_file)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del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response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# 다운로드 받은 이미지 파일을 분석하여 답을 도출합니다.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0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(target_image)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print('String: ' + answer_string)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0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 = str(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(answer_string)) 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#ex)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("7+5") = 12, 문자열로 이루어진 수식을 계산하는 함수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print('Answer: ' + answer)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190" y="9489540"/>
            <a:ext cx="7714286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5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spc="5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4286" y="911150"/>
            <a:ext cx="771428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제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목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을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 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입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력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해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주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세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514286" y="1491712"/>
            <a:ext cx="7714286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제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를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80952" y="2795367"/>
            <a:ext cx="11923810" cy="5685392"/>
            <a:chOff x="3180952" y="2795367"/>
            <a:chExt cx="11923810" cy="5685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0952" y="2795367"/>
              <a:ext cx="11923810" cy="56853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57022" y="8432315"/>
            <a:ext cx="7143058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도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대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223987" y="3984910"/>
            <a:ext cx="366489" cy="729376"/>
            <a:chOff x="7223987" y="3984910"/>
            <a:chExt cx="366489" cy="7293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3987" y="3984910"/>
              <a:ext cx="366489" cy="729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4939" y="6076158"/>
            <a:ext cx="277571" cy="552413"/>
            <a:chOff x="13004939" y="6076158"/>
            <a:chExt cx="277571" cy="5524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4939" y="6076158"/>
              <a:ext cx="277571" cy="5524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 rot="10800000">
            <a:off x="8630228" y="759695"/>
            <a:ext cx="1457143" cy="21942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9600" b="0" kern="0" spc="-300">
              <a:solidFill>
                <a:srgbClr val="000000"/>
              </a:solidFill>
              <a:latin typeface="한밭바른명조 Medium"/>
              <a:cs typeface="한밭바른명조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664" y="8410855"/>
            <a:ext cx="4572106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000" b="0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소속을 적어주세요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400" y="190500"/>
            <a:ext cx="9906000" cy="9906000"/>
          </a:xfrm>
          <a:prstGeom prst="rect">
            <a:avLst/>
          </a:prstGeom>
        </p:spPr>
      </p:pic>
      <p:sp>
        <p:nvSpPr>
          <p:cNvPr id="1003" name=""/>
          <p:cNvSpPr/>
          <p:nvPr/>
        </p:nvSpPr>
        <p:spPr>
          <a:xfrm>
            <a:off x="3962400" y="190500"/>
            <a:ext cx="9906000" cy="9906000"/>
          </a:xfrm>
          <a:prstGeom prst="rect">
            <a:avLst/>
          </a:prstGeom>
          <a:solidFill>
            <a:schemeClr val="l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6438900" y="4199863"/>
            <a:ext cx="54102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감사합니다</a:t>
            </a:r>
            <a:endParaRPr lang="en-US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605" y="647700"/>
            <a:ext cx="7714286" cy="990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1" kern="0" spc="10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7 ExtraBold"/>
              </a:rPr>
              <a:t>사용자 환경</a:t>
            </a:r>
            <a:r>
              <a:rPr lang="en-US" altLang="ko-KR" sz="3000" b="0" kern="0" spc="1000">
                <a:solidFill>
                  <a:srgbClr val="000000"/>
                </a:solidFill>
                <a:latin typeface="에스코어 드림 7 ExtraBold"/>
                <a:cs typeface="에스코어 드림 7 ExtraBold"/>
              </a:rPr>
              <a:t> </a:t>
            </a:r>
            <a:endParaRPr lang="en-US" altLang="ko-KR" sz="3000" b="0" kern="0" spc="1000">
              <a:solidFill>
                <a:srgbClr val="000000"/>
              </a:solidFill>
              <a:latin typeface="에스코어 드림 7 ExtraBold"/>
              <a:cs typeface="에스코어 드림 7 Extra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605" y="1836482"/>
            <a:ext cx="7714286" cy="411418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defRPr/>
            </a:pPr>
            <a:r>
              <a:rPr lang="en-US" altLang="ko-KR" sz="2800" b="1" kern="0" spc="100">
                <a:solidFill>
                  <a:srgbClr val="8ca0bf"/>
                </a:solidFill>
                <a:latin typeface="에스코어 드림 4 Regular"/>
                <a:cs typeface="에스코어 드림 4 Regular"/>
              </a:rPr>
              <a:t>PyCharm IDE, Python 3.9</a:t>
            </a:r>
            <a:endParaRPr lang="en-US" altLang="ko-KR" sz="2800" b="1" kern="0" spc="100">
              <a:solidFill>
                <a:srgbClr val="8ca0bf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403" y="3267785"/>
            <a:ext cx="6797996" cy="22567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OpenCV</a:t>
            </a:r>
            <a:r>
              <a:rPr lang="ko-KR" altLang="en-US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 설치</a:t>
            </a:r>
            <a:endParaRPr lang="ko-KR" altLang="en-US" sz="2800" b="1" kern="0" spc="-100">
              <a:solidFill>
                <a:srgbClr val="000000"/>
              </a:solidFill>
              <a:latin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en-US" altLang="ko-KR" sz="2800" b="1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pip install opencv-pythion</a:t>
            </a:r>
            <a:endParaRPr lang="en-US" altLang="ko-KR" sz="2800" b="1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5400" y="2759686"/>
            <a:ext cx="7162800" cy="642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7240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000" b="0" kern="0" spc="10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7 ExtraBold"/>
              </a:rPr>
              <a:t>데이터 분석과정</a:t>
            </a:r>
            <a:endParaRPr lang="ko-KR" altLang="en-US" sz="4000" b="0" kern="0" spc="1000">
              <a:solidFill>
                <a:srgbClr val="000000"/>
              </a:solidFill>
              <a:latin typeface="에스코어 드림 7 ExtraBold"/>
              <a:ea typeface="에스코어 드림 7 ExtraBold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914" y="1409700"/>
            <a:ext cx="7714286" cy="4114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400" b="0" kern="0" spc="600">
                <a:solidFill>
                  <a:srgbClr val="656565"/>
                </a:solidFill>
                <a:latin typeface="에스코어 드림 3 Light"/>
                <a:ea typeface="에스코어 드림 3 Light"/>
                <a:cs typeface="에스코어 드림 4 Regular"/>
              </a:rPr>
              <a:t>문제 해결 방법</a:t>
            </a:r>
            <a:endParaRPr lang="ko-KR" altLang="en-US" sz="2400" b="0" kern="0" spc="600">
              <a:solidFill>
                <a:srgbClr val="656565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8632894" y="2530407"/>
            <a:ext cx="206306" cy="6575493"/>
            <a:chOff x="9072758" y="3107284"/>
            <a:chExt cx="140199" cy="5366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600" y="3009900"/>
            <a:ext cx="5737947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특정 수식 이미지을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OpenCV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로 처리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이미지 픽셀값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,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(RGB) 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배열 값 분석하여 특정 유의미한 패턴을 확인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1800" b="0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 </a:t>
            </a: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154" y="2400369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수집  및 분석하기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1079" y="5143500"/>
            <a:ext cx="860692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필요한 이미지 추출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테스트 데이터 만들기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400" y="4563466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정제하기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031472"/>
            <a:ext cx="573467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정제된 데이터 학습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학습된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KNN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모델로 테스트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154" y="6515100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KNN</a:t>
            </a: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 모델 학습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8648700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테스트 결과 검증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2700" y="1706439"/>
            <a:ext cx="13182600" cy="229406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실시간 이미지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/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영상 처리에 사용하는 오픈 소스 라이브러리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python, C++, Java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와 같은 다양한 개발 환경을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TensorFlow, PyTorch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의 딥러닝 프레임워크를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42900"/>
            <a:ext cx="34290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OpenCV</a:t>
            </a:r>
            <a:endParaRPr lang="en-US" altLang="ko-KR" sz="69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186683"/>
            <a:ext cx="48768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KNN </a:t>
            </a:r>
            <a:r>
              <a:rPr lang="ko-KR" altLang="en-US" sz="54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알고리즘</a:t>
            </a:r>
            <a:endParaRPr lang="ko-KR" altLang="en-US" sz="54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552700" y="5448301"/>
            <a:ext cx="14668500" cy="464819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지도학습에 한 종류로 거리기반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(k-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최근접 이웃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)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분류분석 모델이다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데이터로부터 거리가 가까운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‘K’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개의 다른 데이터의 레이블을 참조하여 분류하는 알고리즘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이미지 처리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영상에서 글자 인식과 얼굴인식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상품 추천에 대한 개별 선호 예측 등 많은 분야에서 응용되고 있다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chemeClr val="dk1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알고리즘이 간단하여 구현하기가 쉽다는 장점이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모델을 생성하지 않아 특징과 클래스 간 관계를 이해하는 데 제한적이며 데이터가 많아지면 분류 단계가 느려지는 단점이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668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데이터수집및분석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3810000" y="7429499"/>
            <a:ext cx="9829800" cy="264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색상 추출기를 활용하여 각 문자의 색상을 분석</a:t>
            </a:r>
            <a:endParaRPr lang="ko-KR" altLang="en-US" sz="2400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endParaRPr lang="ko-KR" altLang="en-US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파랑색</a:t>
            </a:r>
            <a:r>
              <a:rPr lang="en-US" altLang="ko-KR" sz="2400">
                <a:latin typeface="에스코어 드림 3 Light"/>
                <a:ea typeface="에스코어 드림 3 Light"/>
              </a:rPr>
              <a:t> :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RGB </a:t>
            </a:r>
            <a:r>
              <a:rPr lang="ko-KR" altLang="en-US" sz="2400">
                <a:latin typeface="에스코어 드림 3 Light"/>
                <a:ea typeface="에스코어 드림 3 Light"/>
              </a:rPr>
              <a:t>에서 </a:t>
            </a:r>
            <a:r>
              <a:rPr lang="en-US" altLang="ko-KR" sz="2400">
                <a:latin typeface="에스코어 드림 3 Light"/>
                <a:ea typeface="에스코어 드림 3 Light"/>
              </a:rPr>
              <a:t>AAAAFF</a:t>
            </a:r>
            <a:r>
              <a:rPr lang="ko-KR" altLang="en-US" sz="2400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255)</a:t>
            </a:r>
            <a:endParaRPr lang="en-US" altLang="ko-KR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초록색</a:t>
            </a:r>
            <a:r>
              <a:rPr lang="en-US" altLang="ko-KR" sz="2400">
                <a:latin typeface="에스코어 드림 3 Light"/>
                <a:ea typeface="에스코어 드림 3 Light"/>
              </a:rPr>
              <a:t> : RGB</a:t>
            </a:r>
            <a:r>
              <a:rPr lang="ko-KR" altLang="en-US" sz="2400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>
                <a:latin typeface="에스코어 드림 3 Light"/>
                <a:ea typeface="에스코어 드림 3 Light"/>
              </a:rPr>
              <a:t>AAFFAA</a:t>
            </a:r>
            <a:r>
              <a:rPr lang="ko-KR" altLang="en-US" sz="2400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255,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170)</a:t>
            </a:r>
            <a:endParaRPr lang="en-US" altLang="ko-KR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빨간색 </a:t>
            </a:r>
            <a:r>
              <a:rPr lang="en-US" altLang="ko-KR" sz="2400">
                <a:latin typeface="에스코어 드림 3 Light"/>
                <a:ea typeface="에스코어 드림 3 Light"/>
              </a:rPr>
              <a:t>: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RGB</a:t>
            </a:r>
            <a:r>
              <a:rPr lang="ko-KR" altLang="en-US" sz="2400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>
                <a:latin typeface="에스코어 드림 3 Light"/>
                <a:ea typeface="에스코어 드림 3 Light"/>
              </a:rPr>
              <a:t>FFAAAA</a:t>
            </a:r>
            <a:r>
              <a:rPr lang="ko-KR" altLang="en-US" sz="2400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>
                <a:latin typeface="에스코어 드림 3 Light"/>
                <a:ea typeface="에스코어 드림 3 Light"/>
              </a:rPr>
              <a:t>(255,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170)</a:t>
            </a:r>
            <a:endParaRPr lang="en-US" altLang="ko-KR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endParaRPr lang="en-US" altLang="ko-KR" sz="2400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	구성되어 있음을 파악한다</a:t>
            </a:r>
            <a:endParaRPr lang="ko-KR" altLang="en-US" sz="2400">
              <a:latin typeface="에스코어 드림 3 Light"/>
              <a:ea typeface="에스코어 드림 3 Light"/>
            </a:endParaRPr>
          </a:p>
        </p:txBody>
      </p:sp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rcRect t="6620"/>
          <a:stretch>
            <a:fillRect/>
          </a:stretch>
        </p:blipFill>
        <p:spPr>
          <a:xfrm>
            <a:off x="3537968" y="1569067"/>
            <a:ext cx="11212064" cy="5631832"/>
          </a:xfrm>
          <a:prstGeom prst="rect">
            <a:avLst/>
          </a:prstGeom>
        </p:spPr>
      </p:pic>
      <p:sp>
        <p:nvSpPr>
          <p:cNvPr id="1006" name=""/>
          <p:cNvSpPr/>
          <p:nvPr/>
        </p:nvSpPr>
        <p:spPr>
          <a:xfrm>
            <a:off x="8983611" y="3924300"/>
            <a:ext cx="320778" cy="2599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7848600" y="28575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2133600"/>
            <a:ext cx="14325600" cy="765810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OpenCV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 이미지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영상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데이터를 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numpy.ndarry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으로 표현한다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cv2.imread(filename,flag)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flag: 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이미지 파일을 읽는 방법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옵션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cv2.IMREAD_COLOR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: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이미지를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color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로 읽어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(RGB)) 3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배열로 반환된다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    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ex) img.shape =&gt; (206, 207, 3)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1] =&gt; Green 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색상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,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2] =&gt; Blue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색상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endParaRPr lang="en-US" altLang="ko-KR" sz="20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cv2.IMREAD_GRAYSCALE : 이미지를 Grayscale로 읽어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2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행렬 배열로 반환된다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print(img[50,50])</a:t>
            </a:r>
            <a:endParaRPr lang="en-US" altLang="ko-KR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&gt;img[50,500]=[255,255,255]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이미지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[y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,x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]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의 픽셀값 출력</a:t>
            </a: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(pixel,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화소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디지털이미지를 구성하는 색상이나 밝기를 표시하는 값이다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흑백의 이미지의 경우 각 픽셀의 밝기를 지정하여 이미지를 형성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각각의 픽셀은 그 지점의 밝기를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픽셀값은      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사이의 값들 중 하나의 값이 가진다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가장 어두운 검은 색을 나타내고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가장 밝은 상태 흰색을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컬러 이미지의 경우 화소의 색을 지정하여 이미지를 형성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Red, Green, Blue 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(color channel)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조합하여 표현한다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픽셀은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 각각의 밝기를 나타내는 값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(R,G,B 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개씩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개의 값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가진다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사이의 값들 중 하나의 값을 가지며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검은색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원색을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rcRect r="19660" b="29500"/>
          <a:stretch>
            <a:fillRect/>
          </a:stretch>
        </p:blipFill>
        <p:spPr>
          <a:xfrm>
            <a:off x="10058400" y="723900"/>
            <a:ext cx="7467600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"/>
              <p:cNvSpPr/>
              <p:nvPr/>
            </p:nvSpPr>
            <p:spPr>
              <a:xfrm>
                <a:off x="6534150" y="6943725"/>
                <a:ext cx="857250" cy="333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>=256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7" name=""/>
              <p:cNvSpPr txBox="1"/>
              <p:nvPr/>
            </p:nvSpPr>
            <p:spPr>
              <a:xfrm>
                <a:off x="6534150" y="6943725"/>
                <a:ext cx="857250" cy="333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3430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1619250"/>
            <a:ext cx="11811000" cy="71818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GREEN = 0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BLUE = 1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RED = 2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ff6600"/>
                </a:solidFill>
                <a:latin typeface="에스코어 드림 3 Light"/>
                <a:ea typeface="에스코어 드림 3 Light"/>
                <a:cs typeface="에스코어 드림 4 Regular"/>
              </a:rPr>
              <a:t>def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ko-KR" altLang="en-US" sz="2000" b="1" kern="0" spc="600">
                <a:solidFill>
                  <a:srgbClr val="efae4d"/>
                </a:solidFill>
                <a:latin typeface="에스코어 드림 3 Light"/>
                <a:ea typeface="에스코어 드림 3 Light"/>
                <a:cs typeface="에스코어 드림 4 Regular"/>
              </a:rPr>
              <a:t>getcolors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(img, color):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특정색상을 지닌 단어를 이미지로 추출</a:t>
            </a:r>
            <a:endParaRPr lang="ko-KR" altLang="en-US" sz="20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other_1 = (color + 1) % 3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other_2 = (color + 2) % 3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# 불리언 인덱싱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other_1] == 255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other_2] == 255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&lt; 170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!= 0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[255, 255, 255]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return img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438900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0" name=""/>
          <p:cNvSpPr txBox="1"/>
          <p:nvPr/>
        </p:nvSpPr>
        <p:spPr>
          <a:xfrm>
            <a:off x="10363200" y="5756910"/>
            <a:ext cx="7391400" cy="910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지정 색상외 변수의 픽셀값변경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[0,0,0]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즉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검은색으로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1" name=""/>
          <p:cNvSpPr txBox="1"/>
          <p:nvPr/>
        </p:nvSpPr>
        <p:spPr>
          <a:xfrm>
            <a:off x="9601200" y="7581900"/>
            <a:ext cx="81534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 하는 색상의 단어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[255,255,255]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즉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흰색으로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3" name=""/>
          <p:cNvSpPr txBox="1"/>
          <p:nvPr/>
        </p:nvSpPr>
        <p:spPr>
          <a:xfrm>
            <a:off x="8458200" y="4017645"/>
            <a:ext cx="69342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추출하고자하는단어의 색상외의변수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1125200" y="4520565"/>
            <a:ext cx="5105400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ex) BLUE 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색상의 단어를 추출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other_1=GREEN</a:t>
            </a: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Other_2=RED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4343400" y="508635"/>
            <a:ext cx="52578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914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1" y="1562100"/>
            <a:ext cx="161544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extract_chars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전체 이미지에서 왼쪽부터 이미지를 윤관석 기준으로 추출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[]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colors = [BLUE,GREEN,RED]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imgs = getcolors(img.copy(),color)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gray_imgs = cv2.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cvtColor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(imgs,cv2.COLOR_BGR2GRAY)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ret, thre_imgs = cv2.threshold(gray_imgs,127,255,cv2.THRESH_BINARY)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contours, _ =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cs typeface="에스코어 드림 4 Regular"/>
              </a:rPr>
              <a:t>			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cv2.findContours(thre_imgs,cv2.RETR_EXTERNAL,cv2.CHAIN_APPROX_SIMPLE)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area = cv2.contourArea(contour)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x,y,width,height = cv2.boundingRect(contour)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917055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2" name=""/>
          <p:cNvSpPr/>
          <p:nvPr/>
        </p:nvSpPr>
        <p:spPr>
          <a:xfrm>
            <a:off x="4953000" y="3924300"/>
            <a:ext cx="8458200" cy="304800"/>
          </a:xfrm>
          <a:prstGeom prst="rect">
            <a:avLst/>
          </a:prstGeom>
          <a:solidFill>
            <a:srgbClr val="78e3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5791200" y="4305300"/>
            <a:ext cx="109728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2133600" y="5967566"/>
            <a:ext cx="14554200" cy="318934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572000" y="6972915"/>
            <a:ext cx="5181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"/>
          <p:cNvSpPr/>
          <p:nvPr/>
        </p:nvSpPr>
        <p:spPr>
          <a:xfrm>
            <a:off x="7467600" y="7933404"/>
            <a:ext cx="5486399" cy="333681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4038600" y="512445"/>
            <a:ext cx="52578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62100"/>
            <a:ext cx="15468600" cy="8305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gray_imgs =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cv2.cvtColor(imgs,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cv2.COLOR_BGR2GRAY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흑백처리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윤곽선(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)를 검출하는 주된 요소는 하얀색의 객체를 검출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배경은 검은색이며 검출하려는 물체는 하얀색의 성질을 띄게끔 변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형한다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ret, thre_imgs =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cv2.threshold(gray_imgs,127,255,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cv2.THRESH_BINARY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(원본이미지, 임계값, 임계값 이상일 경우 바꿀 최대값(흰색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=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255로 지정),THRESH_BINARY)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THRESH_BINARY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는 픽셀값이 임계값보다 클 경우 최대값으로 작을 경우 0(검은색)으로 이진화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127이상은 255으로 127미만은 0으로 처리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contours, _ =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(thre_imgs,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cv2.RETR_EXTERNAL,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cv2.CHAIN_APPROX_SIMPLE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0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cv2.findContours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(이진화 이미지, 검색 방법, 근사화 방법)를 이용하여 이진화 이미지에서 윤곽선(컨투어)를 검출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반환값으로 윤곽선, 계층 구조를 반환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윤곽선은 Numpy 구조의 배열로 검출된 윤곽선의 지점들이 담겨있다.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검색방법: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 cv2.RETR_EXTERNAL</a:t>
            </a: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 : 외곽 윤곽선만 검출하며, 계층 구조를 구성하지 않습니다.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근사화 방법: 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cv2.CHAIN_APPROX_SIMPLE </a:t>
            </a: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: 윤곽점들 단순화 수평, 수직 및 대각선 요소를 압축하고 끝점만 남겨 둡니다.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191000" y="495300"/>
            <a:ext cx="5257801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 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1031</ep:Words>
  <ep:PresentationFormat>On-screen Show (4:3)</ep:PresentationFormat>
  <ep:Paragraphs>235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2021-07-23T09:09:18.000</dcterms:created>
  <dc:creator>officegen</dc:creator>
  <cp:lastModifiedBy>gksdl</cp:lastModifiedBy>
  <dcterms:modified xsi:type="dcterms:W3CDTF">2021-07-23T22:29:11.821</dcterms:modified>
  <cp:revision>137</cp:revision>
  <cp:version>1000.0000.01</cp:version>
</cp:coreProperties>
</file>