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jpeg"  /><Relationship Id="rId3" Type="http://schemas.openxmlformats.org/officeDocument/2006/relationships/image" Target="../media/image11.png"  /><Relationship Id="rId4" Type="http://schemas.openxmlformats.org/officeDocument/2006/relationships/image" Target="../media/image32.png"  /><Relationship Id="rId5" Type="http://schemas.openxmlformats.org/officeDocument/2006/relationships/image" Target="../media/image43.jpe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11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.png"  /><Relationship Id="rId2" Type="http://schemas.openxmlformats.org/officeDocument/2006/relationships/image" Target="../media/image50.png"  /><Relationship Id="rId3" Type="http://schemas.openxmlformats.org/officeDocument/2006/relationships/image" Target="../media/image11.png"  /><Relationship Id="rId4" Type="http://schemas.openxmlformats.org/officeDocument/2006/relationships/image" Target="../media/image51.png"  /><Relationship Id="rId5" Type="http://schemas.openxmlformats.org/officeDocument/2006/relationships/image" Target="../media/image52.png"  /><Relationship Id="rId6" Type="http://schemas.openxmlformats.org/officeDocument/2006/relationships/image" Target="../media/image53.png"  /><Relationship Id="rId7" Type="http://schemas.openxmlformats.org/officeDocument/2006/relationships/image" Target="../media/image54.png"  /><Relationship Id="rId8" Type="http://schemas.openxmlformats.org/officeDocument/2006/relationships/image" Target="../media/image55.png"  /><Relationship Id="rId9" Type="http://schemas.openxmlformats.org/officeDocument/2006/relationships/image" Target="../media/image5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Relationship Id="rId5" Type="http://schemas.openxmlformats.org/officeDocument/2006/relationships/image" Target="../media/image15.png"  /><Relationship Id="rId6" Type="http://schemas.openxmlformats.org/officeDocument/2006/relationships/image" Target="../media/image17.png"  /><Relationship Id="rId7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12.png"  /><Relationship Id="rId5" Type="http://schemas.openxmlformats.org/officeDocument/2006/relationships/image" Target="../media/image61.png"  /><Relationship Id="rId6" Type="http://schemas.openxmlformats.org/officeDocument/2006/relationships/image" Target="../media/image21.png"  /><Relationship Id="rId7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Relationship Id="rId6" Type="http://schemas.openxmlformats.org/officeDocument/2006/relationships/image" Target="../media/image66.png"  /><Relationship Id="rId7" Type="http://schemas.openxmlformats.org/officeDocument/2006/relationships/image" Target="../media/image6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6.png"  /><Relationship Id="rId11" Type="http://schemas.openxmlformats.org/officeDocument/2006/relationships/image" Target="../media/image77.png"  /><Relationship Id="rId12" Type="http://schemas.openxmlformats.org/officeDocument/2006/relationships/image" Target="../media/image78.png"  /><Relationship Id="rId13" Type="http://schemas.openxmlformats.org/officeDocument/2006/relationships/image" Target="../media/image79.png"  /><Relationship Id="rId14" Type="http://schemas.openxmlformats.org/officeDocument/2006/relationships/image" Target="../media/image80.png"  /><Relationship Id="rId15" Type="http://schemas.openxmlformats.org/officeDocument/2006/relationships/image" Target="../media/image81.png"  /><Relationship Id="rId2" Type="http://schemas.openxmlformats.org/officeDocument/2006/relationships/image" Target="../media/image68.png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Relationship Id="rId6" Type="http://schemas.openxmlformats.org/officeDocument/2006/relationships/image" Target="../media/image72.png"  /><Relationship Id="rId7" Type="http://schemas.openxmlformats.org/officeDocument/2006/relationships/image" Target="../media/image73.png"  /><Relationship Id="rId8" Type="http://schemas.openxmlformats.org/officeDocument/2006/relationships/image" Target="../media/image74.png"  /><Relationship Id="rId9" Type="http://schemas.openxmlformats.org/officeDocument/2006/relationships/image" Target="../media/image7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2.png"  /><Relationship Id="rId3" Type="http://schemas.openxmlformats.org/officeDocument/2006/relationships/image" Target="../media/image83.png"  /><Relationship Id="rId4" Type="http://schemas.openxmlformats.org/officeDocument/2006/relationships/image" Target="../media/image84.png"  /><Relationship Id="rId5" Type="http://schemas.openxmlformats.org/officeDocument/2006/relationships/image" Target="../media/image85.png"  /><Relationship Id="rId6" Type="http://schemas.openxmlformats.org/officeDocument/2006/relationships/image" Target="../media/image86.png"  /><Relationship Id="rId7" Type="http://schemas.openxmlformats.org/officeDocument/2006/relationships/image" Target="../media/image8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6.png"  /><Relationship Id="rId11" Type="http://schemas.openxmlformats.org/officeDocument/2006/relationships/image" Target="../media/image97.png"  /><Relationship Id="rId12" Type="http://schemas.openxmlformats.org/officeDocument/2006/relationships/image" Target="../media/image98.png"  /><Relationship Id="rId13" Type="http://schemas.openxmlformats.org/officeDocument/2006/relationships/image" Target="../media/image99.png"  /><Relationship Id="rId14" Type="http://schemas.openxmlformats.org/officeDocument/2006/relationships/image" Target="../media/image100.png"  /><Relationship Id="rId2" Type="http://schemas.openxmlformats.org/officeDocument/2006/relationships/image" Target="../media/image88.png"  /><Relationship Id="rId3" Type="http://schemas.openxmlformats.org/officeDocument/2006/relationships/image" Target="../media/image89.png"  /><Relationship Id="rId4" Type="http://schemas.openxmlformats.org/officeDocument/2006/relationships/image" Target="../media/image90.png"  /><Relationship Id="rId5" Type="http://schemas.openxmlformats.org/officeDocument/2006/relationships/image" Target="../media/image91.png"  /><Relationship Id="rId6" Type="http://schemas.openxmlformats.org/officeDocument/2006/relationships/image" Target="../media/image92.png"  /><Relationship Id="rId7" Type="http://schemas.openxmlformats.org/officeDocument/2006/relationships/image" Target="../media/image93.png"  /><Relationship Id="rId8" Type="http://schemas.openxmlformats.org/officeDocument/2006/relationships/image" Target="../media/image94.png"  /><Relationship Id="rId9" Type="http://schemas.openxmlformats.org/officeDocument/2006/relationships/image" Target="../media/image9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1.png"  /><Relationship Id="rId3" Type="http://schemas.openxmlformats.org/officeDocument/2006/relationships/image" Target="../media/image102.png"  /><Relationship Id="rId4" Type="http://schemas.openxmlformats.org/officeDocument/2006/relationships/image" Target="../media/image103.png"  /><Relationship Id="rId5" Type="http://schemas.openxmlformats.org/officeDocument/2006/relationships/image" Target="../media/image104.png"  /><Relationship Id="rId6" Type="http://schemas.openxmlformats.org/officeDocument/2006/relationships/image" Target="../media/image10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6.png"  /><Relationship Id="rId3" Type="http://schemas.openxmlformats.org/officeDocument/2006/relationships/image" Target="../media/image10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jpe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2" Type="http://schemas.openxmlformats.org/officeDocument/2006/relationships/image" Target="../media/image11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33.jpeg"  /><Relationship Id="rId5" Type="http://schemas.openxmlformats.org/officeDocument/2006/relationships/image" Target="../media/image34.jpeg"  /><Relationship Id="rId6" Type="http://schemas.openxmlformats.org/officeDocument/2006/relationships/image" Target="../media/image3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jpeg"  /><Relationship Id="rId3" Type="http://schemas.openxmlformats.org/officeDocument/2006/relationships/image" Target="../media/image11.png"  /><Relationship Id="rId4" Type="http://schemas.openxmlformats.org/officeDocument/2006/relationships/image" Target="../media/image32.png"  /><Relationship Id="rId5" Type="http://schemas.openxmlformats.org/officeDocument/2006/relationships/image" Target="../media/image3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38.jpe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4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jpeg"  /><Relationship Id="rId3" Type="http://schemas.openxmlformats.org/officeDocument/2006/relationships/image" Target="../media/image11.png"  /><Relationship Id="rId4" Type="http://schemas.openxmlformats.org/officeDocument/2006/relationships/image" Target="../media/image3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b6c9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42319" y="4000500"/>
            <a:ext cx="14259880" cy="1877276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9600" b="1" kern="0" spc="-300">
                <a:solidFill>
                  <a:srgbClr val="f5abc9"/>
                </a:solidFill>
                <a:latin typeface="G마켓 산스 Bold"/>
                <a:cs typeface="G마켓 산스 Bold"/>
              </a:rPr>
              <a:t>공공 도서관</a:t>
            </a:r>
            <a:r>
              <a:rPr lang="en-US" sz="8800" b="1" kern="0" spc="-300">
                <a:solidFill>
                  <a:srgbClr val="fafcff"/>
                </a:solidFill>
                <a:latin typeface="G마켓 산스 Bold"/>
                <a:cs typeface="G마켓 산스 Bold"/>
              </a:rPr>
              <a:t> </a:t>
            </a:r>
            <a:r>
              <a:rPr lang="ko-KR" altLang="en-US" sz="7200" b="1" kern="0" spc="-300">
                <a:solidFill>
                  <a:srgbClr val="fafcff"/>
                </a:solidFill>
                <a:latin typeface="G마켓 산스 Bold"/>
                <a:cs typeface="G마켓 산스 Bold"/>
              </a:rPr>
              <a:t>도서관리  프로그램</a:t>
            </a:r>
            <a:endParaRPr lang="ko-KR" altLang="en-US" sz="7200" b="1" kern="0" spc="-300">
              <a:solidFill>
                <a:srgbClr val="fafcff"/>
              </a:solidFill>
              <a:latin typeface="G마켓 산스 Bold"/>
              <a:cs typeface="G마켓 산스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8680" y="5600700"/>
            <a:ext cx="11753520" cy="109711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4400" b="0" kern="0" spc="-200">
                <a:solidFill>
                  <a:srgbClr val="ffe5e2"/>
                </a:solidFill>
                <a:latin typeface="G마켓 산스 Bold"/>
                <a:cs typeface="G마켓 산스 Bold"/>
              </a:rPr>
              <a:t>C#,.NET Framework, MsSQL,Open APL</a:t>
            </a:r>
            <a:endParaRPr lang="en-US" sz="4400" b="0" kern="0" spc="-200">
              <a:solidFill>
                <a:srgbClr val="e1d6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 rot="0">
            <a:off x="4250608" y="5853623"/>
            <a:ext cx="3835031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75700" y="5465680"/>
            <a:ext cx="8001556" cy="4472598"/>
          </a:xfrm>
          <a:prstGeom prst="rect">
            <a:avLst/>
          </a:prstGeom>
          <a:effectLst>
            <a:outerShdw blurRad="76200" dist="294821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추천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장르별 인기 순위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50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04454" y="2673090"/>
            <a:ext cx="7173822" cy="5981898"/>
          </a:xfrm>
          <a:prstGeom prst="rect">
            <a:avLst/>
          </a:prstGeom>
          <a:effectLst>
            <a:outerShdw blurRad="76200" dist="38553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49" name="Object 17"/>
          <p:cNvSpPr txBox="1"/>
          <p:nvPr/>
        </p:nvSpPr>
        <p:spPr>
          <a:xfrm>
            <a:off x="11110282" y="2912490"/>
            <a:ext cx="5162166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클릭시 선택한 도서 상세정보 제공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pic>
        <p:nvPicPr>
          <p:cNvPr id="105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9844" y="2274313"/>
            <a:ext cx="9868039" cy="6120374"/>
          </a:xfrm>
          <a:prstGeom prst="rect">
            <a:avLst/>
          </a:prstGeom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52" name="Object 17"/>
          <p:cNvSpPr txBox="1"/>
          <p:nvPr/>
        </p:nvSpPr>
        <p:spPr>
          <a:xfrm>
            <a:off x="2812780" y="3345621"/>
            <a:ext cx="2581083" cy="57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유사도 기준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pic>
        <p:nvPicPr>
          <p:cNvPr id="10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12652" y="5586978"/>
            <a:ext cx="11119044" cy="5054111"/>
          </a:xfrm>
          <a:prstGeom prst="rect">
            <a:avLst/>
          </a:prstGeom>
        </p:spPr>
      </p:pic>
      <p:sp>
        <p:nvSpPr>
          <p:cNvPr id="1054" name="Object 17"/>
          <p:cNvSpPr txBox="1"/>
          <p:nvPr/>
        </p:nvSpPr>
        <p:spPr>
          <a:xfrm>
            <a:off x="2935683" y="2912490"/>
            <a:ext cx="5149791" cy="57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검색결과 일치한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1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권의 도서 정보만 불러오기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55" name="Object 17"/>
          <p:cNvSpPr txBox="1"/>
          <p:nvPr/>
        </p:nvSpPr>
        <p:spPr>
          <a:xfrm>
            <a:off x="5106672" y="5301279"/>
            <a:ext cx="5221210" cy="57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요청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URL, Application ID, Secret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입력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936150" y="3046956"/>
            <a:ext cx="14787578" cy="2345341"/>
            <a:chOff x="1936150" y="3046956"/>
            <a:chExt cx="14787578" cy="23453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36150" y="3046956"/>
              <a:ext cx="14787578" cy="23453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7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02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5946534" y="2534116"/>
            <a:ext cx="609192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600" b="0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이곳에 타이틀을 입력하세요</a:t>
            </a: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1561987" y="2451977"/>
            <a:ext cx="4288980" cy="2522929"/>
            <a:chOff x="1561987" y="2451977"/>
            <a:chExt cx="4288980" cy="25229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61987" y="2451977"/>
              <a:ext cx="4288980" cy="252292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257439" y="3507171"/>
            <a:ext cx="14692086" cy="23816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이곳에 세부사항을 입력해 주세요. 텍스트박스를 더블클릭하여 내용을 수정해 주세요. 이곳의 내용을 수정하여 사용해주세요. 다양한 폰트와 효과를 줄 수 있습니다. 나만의 디자인을 쉽고 빠르게 만들어보세요.이곳에 세부사항을 입력해 주세요. 텍스트박스를 더블클릭하여 내용을 수정해 주세요. 이곳의 내용을 수정하여 사용해주세요. 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1936150" y="6484171"/>
            <a:ext cx="14787578" cy="2345341"/>
            <a:chOff x="1936150" y="6484171"/>
            <a:chExt cx="14787578" cy="23453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36150" y="6484171"/>
              <a:ext cx="14787578" cy="234534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946534" y="5971330"/>
            <a:ext cx="609192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600" b="0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이곳에 타이틀을 입력하세요</a:t>
            </a:r>
            <a:endParaRPr lang="en-US"/>
          </a:p>
        </p:txBody>
      </p:sp>
      <p:grpSp>
        <p:nvGrpSpPr>
          <p:cNvPr id="1006" name="그룹 1006"/>
          <p:cNvGrpSpPr/>
          <p:nvPr/>
        </p:nvGrpSpPr>
        <p:grpSpPr>
          <a:xfrm rot="0">
            <a:off x="1561987" y="5889192"/>
            <a:ext cx="4288980" cy="2522929"/>
            <a:chOff x="1561987" y="5889192"/>
            <a:chExt cx="4288980" cy="25229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561987" y="5889192"/>
              <a:ext cx="4288980" cy="252292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257439" y="6944386"/>
            <a:ext cx="14692086" cy="23816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이곳에 세부사항을 입력해 주세요. 텍스트박스를 더블클릭하여 내용을 수정해 주세요. 이곳의 내용을 수정하여 사용해주세요. 다양한 폰트와 효과를 줄 수 있습니다. 나만의 디자인을 쉽고 빠르게 만들어보세요.이곳에 세부사항을 입력해 주세요. 텍스트박스를 더블클릭하여 내용을 수정해 주세요. 이곳의 내용을 수정하여 사용해주세요. </a:t>
            </a:r>
            <a:endParaRPr 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-61452" y="163445"/>
            <a:ext cx="3898457" cy="1854419"/>
            <a:chOff x="1381759" y="1812173"/>
            <a:chExt cx="3898457" cy="1854419"/>
          </a:xfrm>
        </p:grpSpPr>
        <p:grpSp>
          <p:nvGrpSpPr>
            <p:cNvPr id="1008" name="그룹 1001"/>
            <p:cNvGrpSpPr/>
            <p:nvPr/>
          </p:nvGrpSpPr>
          <p:grpSpPr>
            <a:xfrm rot="0">
              <a:off x="1903767" y="1812173"/>
              <a:ext cx="3127729" cy="1854419"/>
              <a:chOff x="2478510" y="832640"/>
              <a:chExt cx="13328695" cy="8660186"/>
            </a:xfrm>
          </p:grpSpPr>
          <p:pic>
            <p:nvPicPr>
              <p:cNvPr id="1009" name="Object 2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0" name="Object 5"/>
            <p:cNvSpPr txBox="1"/>
            <p:nvPr/>
          </p:nvSpPr>
          <p:spPr>
            <a:xfrm>
              <a:off x="3138982" y="2021832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주요 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기능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1" name="Object 6"/>
            <p:cNvSpPr txBox="1"/>
            <p:nvPr/>
          </p:nvSpPr>
          <p:spPr>
            <a:xfrm>
              <a:off x="1955452" y="2091413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2" name="Object 7"/>
            <p:cNvSpPr txBox="1"/>
            <p:nvPr/>
          </p:nvSpPr>
          <p:spPr>
            <a:xfrm>
              <a:off x="1381759" y="2467276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2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420620" y="2255901"/>
            <a:ext cx="6171429" cy="6171429"/>
            <a:chOff x="1420620" y="2255901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20620" y="2255901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8631" y="641681"/>
            <a:ext cx="449499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제목을 이곳에 입력하세요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9493342" y="3238436"/>
            <a:ext cx="10344231" cy="219848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이곳에 세부사항을 입력해 주세요. 텍스트박스를 더블클릭하여 내용을 수정해 주세요. 이곳의 내용을 수정하여 사용해주세요.</a:t>
            </a:r>
            <a:endParaRPr lang="en-US" sz="1800" b="0" kern="0" spc="-100">
              <a:solidFill>
                <a:srgbClr val="1c2f69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다양한 폰트와 효과를 줄 수 있습니다. 나만의 디자인을 쉽고 빠르게 만들어보세요.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032156" y="3689566"/>
            <a:ext cx="7938999" cy="505484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6900" b="0" kern="0" spc="-500">
                <a:solidFill>
                  <a:srgbClr val="1c2f69"/>
                </a:solidFill>
                <a:latin typeface="G마켓 산스 Bold"/>
                <a:cs typeface="G마켓 산스 Bold"/>
              </a:rPr>
              <a:t>이곳에</a:t>
            </a:r>
            <a:endParaRPr lang="en-US" sz="6900" b="0" kern="0" spc="-500">
              <a:solidFill>
                <a:srgbClr val="1c2f69"/>
              </a:solidFill>
              <a:latin typeface="G마켓 산스 Bold"/>
              <a:cs typeface="G마켓 산스 Bold"/>
            </a:endParaRPr>
          </a:p>
          <a:p>
            <a:pPr algn="just">
              <a:defRPr/>
            </a:pPr>
            <a:r>
              <a:rPr lang="en-US" sz="6900" b="0" kern="0" spc="-500">
                <a:solidFill>
                  <a:srgbClr val="1c2f69"/>
                </a:solidFill>
                <a:latin typeface="G마켓 산스 Bold"/>
                <a:cs typeface="G마켓 산스 Bold"/>
              </a:rPr>
              <a:t>중요한 문구를</a:t>
            </a:r>
            <a:endParaRPr lang="en-US" sz="6900" b="0" kern="0" spc="-500">
              <a:solidFill>
                <a:srgbClr val="1c2f69"/>
              </a:solidFill>
              <a:latin typeface="G마켓 산스 Bold"/>
              <a:cs typeface="G마켓 산스 Bold"/>
            </a:endParaRPr>
          </a:p>
          <a:p>
            <a:pPr algn="just">
              <a:defRPr/>
            </a:pPr>
            <a:r>
              <a:rPr lang="en-US" sz="6900" b="0" kern="0" spc="-500">
                <a:solidFill>
                  <a:srgbClr val="1c2f69"/>
                </a:solidFill>
                <a:latin typeface="G마켓 산스 Bold"/>
                <a:cs typeface="G마켓 산스 Bold"/>
              </a:rPr>
              <a:t>입력하세요</a:t>
            </a:r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9493342" y="2617204"/>
            <a:ext cx="5894417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600" b="0" kern="0" spc="-100">
                <a:solidFill>
                  <a:srgbClr val="e3401f"/>
                </a:solidFill>
                <a:latin typeface="G마켓 산스 Bold"/>
                <a:cs typeface="G마켓 산스 Bold"/>
              </a:rPr>
              <a:t>텍스트를 입력하여 주세요</a:t>
            </a: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8826258" y="2305590"/>
            <a:ext cx="633198" cy="2671304"/>
            <a:chOff x="8826258" y="2305590"/>
            <a:chExt cx="633198" cy="26713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6072897" y="2305590"/>
            <a:ext cx="633198" cy="2671304"/>
            <a:chOff x="16072897" y="2305590"/>
            <a:chExt cx="633198" cy="26713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072897" y="2305590"/>
              <a:ext cx="633198" cy="267130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93342" y="6805875"/>
            <a:ext cx="10344231" cy="219848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이곳에 세부사항을 입력해 주세요. 텍스트박스를 더블클릭하여 내용을 수정해 주세요. 이곳의 내용을 수정하여 사용해주세요.</a:t>
            </a:r>
            <a:endParaRPr lang="en-US" sz="1800" b="0" kern="0" spc="-100">
              <a:solidFill>
                <a:srgbClr val="1c2f69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다양한 폰트와 효과를 줄 수 있습니다. 나만의 디자인을 쉽고 빠르게 만들어보세요.</a:t>
            </a:r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9493342" y="6184642"/>
            <a:ext cx="5894417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600" b="0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텍스트를 입력하여 주세요</a:t>
            </a:r>
            <a:endParaRPr lang="en-US"/>
          </a:p>
        </p:txBody>
      </p:sp>
      <p:grpSp>
        <p:nvGrpSpPr>
          <p:cNvPr id="1006" name="그룹 1006"/>
          <p:cNvGrpSpPr/>
          <p:nvPr/>
        </p:nvGrpSpPr>
        <p:grpSpPr>
          <a:xfrm rot="0">
            <a:off x="8826258" y="5873029"/>
            <a:ext cx="633198" cy="2671304"/>
            <a:chOff x="8826258" y="5873029"/>
            <a:chExt cx="633198" cy="267130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6072897" y="5873029"/>
            <a:ext cx="633198" cy="2671304"/>
            <a:chOff x="16072897" y="5873029"/>
            <a:chExt cx="633198" cy="267130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6072897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1848888" y="2749645"/>
            <a:ext cx="684547" cy="619618"/>
            <a:chOff x="1848888" y="2749645"/>
            <a:chExt cx="684547" cy="6196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848888" y="2749645"/>
              <a:ext cx="684547" cy="6196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6982548" y="6071786"/>
            <a:ext cx="684547" cy="619618"/>
            <a:chOff x="6982548" y="6071786"/>
            <a:chExt cx="684547" cy="6196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6982548" y="6071786"/>
              <a:ext cx="684547" cy="61961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sz="16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Education Presentation</a:t>
            </a:r>
            <a:endParaRPr lang="en-US"/>
          </a:p>
        </p:txBody>
      </p:sp>
      <p:grpSp>
        <p:nvGrpSpPr>
          <p:cNvPr id="1011" name="그룹 1001"/>
          <p:cNvGrpSpPr/>
          <p:nvPr/>
        </p:nvGrpSpPr>
        <p:grpSpPr>
          <a:xfrm rot="0">
            <a:off x="445380" y="336391"/>
            <a:ext cx="3129276" cy="1847132"/>
            <a:chOff x="3591653" y="1165805"/>
            <a:chExt cx="10170114" cy="6607929"/>
          </a:xfrm>
        </p:grpSpPr>
        <p:pic>
          <p:nvPicPr>
            <p:cNvPr id="1012" name="Object 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591653" y="1165805"/>
              <a:ext cx="10170114" cy="6607929"/>
            </a:xfrm>
            <a:prstGeom prst="rect">
              <a:avLst/>
            </a:prstGeom>
          </p:spPr>
        </p:pic>
      </p:grpSp>
      <p:sp>
        <p:nvSpPr>
          <p:cNvPr id="1013" name="Object 5"/>
          <p:cNvSpPr txBox="1"/>
          <p:nvPr/>
        </p:nvSpPr>
        <p:spPr>
          <a:xfrm>
            <a:off x="1572174" y="305468"/>
            <a:ext cx="2002482" cy="14458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rPr>
              <a:t>사용자 </a:t>
            </a:r>
            <a:endParaRPr lang="ko-KR" altLang="en-US" sz="3600" b="1" kern="0" spc="-500">
              <a:solidFill>
                <a:srgbClr val="e3401f"/>
              </a:solidFill>
              <a:latin typeface="G마켓 산스 Bold"/>
              <a:cs typeface="G마켓 산스 Bold"/>
            </a:endParaRPr>
          </a:p>
          <a:p>
            <a:pPr algn="ctr">
              <a:defRPr/>
            </a:pPr>
            <a:r>
              <a: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rPr>
              <a:t>환경</a:t>
            </a:r>
            <a:endParaRPr lang="ko-KR" altLang="en-US" sz="3600" b="1" kern="0" spc="-500">
              <a:solidFill>
                <a:srgbClr val="e3401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4" name=""/>
          <p:cNvGrpSpPr/>
          <p:nvPr/>
        </p:nvGrpSpPr>
        <p:grpSpPr>
          <a:xfrm rot="0">
            <a:off x="-231515" y="433912"/>
            <a:ext cx="2694487" cy="1284446"/>
            <a:chOff x="4411812" y="3858147"/>
            <a:chExt cx="2694487" cy="1284446"/>
          </a:xfrm>
        </p:grpSpPr>
        <p:sp>
          <p:nvSpPr>
            <p:cNvPr id="1015" name="Object 6"/>
            <p:cNvSpPr txBox="1"/>
            <p:nvPr/>
          </p:nvSpPr>
          <p:spPr>
            <a:xfrm>
              <a:off x="4985505" y="3858147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6" name="Object 7"/>
            <p:cNvSpPr txBox="1"/>
            <p:nvPr/>
          </p:nvSpPr>
          <p:spPr>
            <a:xfrm>
              <a:off x="4411812" y="423400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01</a:t>
              </a:r>
              <a:endParaRPr lang="en-US" sz="40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0744" y="2673960"/>
            <a:ext cx="2558872" cy="2129801"/>
            <a:chOff x="1400744" y="2673960"/>
            <a:chExt cx="2558872" cy="21298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744" y="2673960"/>
              <a:ext cx="2558872" cy="21298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23959" y="846012"/>
            <a:ext cx="530900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79141" y="3680131"/>
            <a:ext cx="284960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259999" y="3509784"/>
            <a:ext cx="6617703" cy="1771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361491" y="2673960"/>
            <a:ext cx="2558872" cy="2129801"/>
            <a:chOff x="9361491" y="2673960"/>
            <a:chExt cx="2558872" cy="21298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1491" y="2673960"/>
              <a:ext cx="2558872" cy="212980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939888" y="3680131"/>
            <a:ext cx="284960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29172" y="6156522"/>
            <a:ext cx="2558872" cy="2129801"/>
            <a:chOff x="1429172" y="6156522"/>
            <a:chExt cx="2558872" cy="212980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9172" y="6156522"/>
              <a:ext cx="2558872" cy="212980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07569" y="7162693"/>
            <a:ext cx="284960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3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389919" y="6156522"/>
            <a:ext cx="2558872" cy="2129801"/>
            <a:chOff x="9389919" y="6156522"/>
            <a:chExt cx="2558872" cy="21298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9919" y="6156522"/>
              <a:ext cx="2558872" cy="212980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968316" y="7162693"/>
            <a:ext cx="284960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4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4259999" y="2887232"/>
            <a:ext cx="6091923" cy="60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4259999" y="7017564"/>
            <a:ext cx="6617703" cy="1771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4259999" y="6395012"/>
            <a:ext cx="6091923" cy="60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207236" y="3509784"/>
            <a:ext cx="6617703" cy="1771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207236" y="2887232"/>
            <a:ext cx="6091923" cy="60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2207236" y="7017564"/>
            <a:ext cx="6617703" cy="1771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2207236" y="6395012"/>
            <a:ext cx="6091923" cy="60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348633" y="3590751"/>
            <a:ext cx="2799784" cy="109212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4800" b="0" kern="0" spc="-2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209599" y="4234009"/>
            <a:ext cx="3031509" cy="31070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3600" b="0" kern="0" spc="-500">
                <a:solidFill>
                  <a:srgbClr val="ffffff"/>
                </a:solidFill>
                <a:latin typeface="G마켓 산스 Bold"/>
                <a:cs typeface="G마켓 산스 Bold"/>
              </a:rPr>
              <a:t>02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8391218" y="215791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9711346" y="1576451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  <p:grpSp>
        <p:nvGrpSpPr>
          <p:cNvPr id="1004" name="그룹 1001"/>
          <p:cNvGrpSpPr/>
          <p:nvPr/>
        </p:nvGrpSpPr>
        <p:grpSpPr>
          <a:xfrm rot="0">
            <a:off x="5292667" y="4206363"/>
            <a:ext cx="3098550" cy="1877858"/>
            <a:chOff x="3591653" y="1165805"/>
            <a:chExt cx="10170114" cy="6607929"/>
          </a:xfrm>
        </p:grpSpPr>
        <p:pic>
          <p:nvPicPr>
            <p:cNvPr id="1005" name="Object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591653" y="1165805"/>
              <a:ext cx="10170114" cy="6607929"/>
            </a:xfrm>
            <a:prstGeom prst="rect">
              <a:avLst/>
            </a:prstGeom>
          </p:spPr>
        </p:pic>
      </p:grpSp>
      <p:grpSp>
        <p:nvGrpSpPr>
          <p:cNvPr id="1009" name="그룹 1001"/>
          <p:cNvGrpSpPr/>
          <p:nvPr/>
        </p:nvGrpSpPr>
        <p:grpSpPr>
          <a:xfrm rot="0">
            <a:off x="12518648" y="4170199"/>
            <a:ext cx="3127725" cy="1946601"/>
            <a:chOff x="2478510" y="832640"/>
            <a:chExt cx="13328695" cy="8660186"/>
          </a:xfrm>
        </p:grpSpPr>
        <p:pic>
          <p:nvPicPr>
            <p:cNvPr id="1010" name="Object 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 rot="0">
            <a:off x="1903767" y="1812173"/>
            <a:ext cx="3127729" cy="1854419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35870" y="4419109"/>
            <a:ext cx="2141234" cy="12312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1" kern="0" spc="-500">
                <a:solidFill>
                  <a:srgbClr val="ffb352"/>
                </a:solidFill>
                <a:latin typeface="G마켓 산스 Bold"/>
                <a:cs typeface="G마켓 산스 Bold"/>
              </a:rPr>
              <a:t>개선</a:t>
            </a:r>
            <a:endParaRPr lang="ko-KR" altLang="en-US" sz="3600" b="1" kern="0" spc="-500">
              <a:solidFill>
                <a:srgbClr val="ffb352"/>
              </a:solidFill>
              <a:latin typeface="G마켓 산스 Bold"/>
              <a:cs typeface="G마켓 산스 Bold"/>
            </a:endParaRPr>
          </a:p>
          <a:p>
            <a:pPr algn="ctr">
              <a:defRPr/>
            </a:pPr>
            <a:r>
              <a:rPr lang="ko-KR" altLang="en-US" sz="3600" b="1" kern="0" spc="-500">
                <a:solidFill>
                  <a:srgbClr val="ffb352"/>
                </a:solidFill>
                <a:latin typeface="G마켓 산스 Bold"/>
                <a:cs typeface="G마켓 산스 Bold"/>
              </a:rPr>
              <a:t>사항</a:t>
            </a:r>
            <a:endParaRPr lang="ko-KR" altLang="en-US" sz="3600" b="1" kern="0" spc="-500">
              <a:solidFill>
                <a:srgbClr val="ffb352"/>
              </a:solidFill>
              <a:latin typeface="G마켓 산스 Bold"/>
              <a:cs typeface="G마켓 산스 Bold"/>
            </a:endParaRPr>
          </a:p>
        </p:txBody>
      </p:sp>
      <p:sp>
        <p:nvSpPr>
          <p:cNvPr id="1006" name="Object 6"/>
          <p:cNvSpPr txBox="1"/>
          <p:nvPr/>
        </p:nvSpPr>
        <p:spPr>
          <a:xfrm>
            <a:off x="12585693" y="4520623"/>
            <a:ext cx="1512180" cy="54606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800" b="0" kern="0" spc="-2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 sz="2800"/>
          </a:p>
        </p:txBody>
      </p:sp>
      <p:sp>
        <p:nvSpPr>
          <p:cNvPr id="1007" name="Object 7"/>
          <p:cNvSpPr txBox="1"/>
          <p:nvPr/>
        </p:nvSpPr>
        <p:spPr>
          <a:xfrm>
            <a:off x="12012000" y="4896486"/>
            <a:ext cx="2694487" cy="9085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4000" b="1" kern="0" spc="-5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rPr>
              <a:t>4</a:t>
            </a:r>
            <a:endParaRPr lang="en-US" altLang="ko-KR" sz="4000" b="1" kern="0" spc="-5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22" name=""/>
          <p:cNvGrpSpPr/>
          <p:nvPr/>
        </p:nvGrpSpPr>
        <p:grpSpPr>
          <a:xfrm rot="0">
            <a:off x="583529" y="5805070"/>
            <a:ext cx="3765104" cy="1946598"/>
            <a:chOff x="10423876" y="6882507"/>
            <a:chExt cx="3765104" cy="1946598"/>
          </a:xfrm>
        </p:grpSpPr>
        <p:grpSp>
          <p:nvGrpSpPr>
            <p:cNvPr id="1020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21" name="Object 2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5" name="Object 5"/>
            <p:cNvSpPr txBox="1"/>
            <p:nvPr/>
          </p:nvSpPr>
          <p:spPr>
            <a:xfrm>
              <a:off x="12047746" y="7170274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13483" y="3066832"/>
            <a:ext cx="6954285" cy="6083975"/>
            <a:chOff x="9213483" y="3066832"/>
            <a:chExt cx="6954285" cy="60839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3483" y="3066832"/>
              <a:ext cx="6954285" cy="60839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784129" y="3755063"/>
            <a:ext cx="4597601" cy="24239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00" i="1" spc="-5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Y</a:t>
            </a:r>
            <a:r>
              <a:rPr lang="en-US" sz="10600" i="1" spc="-5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0600" i="1" spc="-5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936150" y="3046956"/>
            <a:ext cx="6954285" cy="6083975"/>
            <a:chOff x="1936150" y="3046956"/>
            <a:chExt cx="6954285" cy="60839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150" y="3046956"/>
              <a:ext cx="6954285" cy="60839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4390667" y="4310160"/>
            <a:ext cx="2710111" cy="14288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찬</a:t>
            </a:r>
            <a:r>
              <a:rPr lang="en-US" sz="63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성</a:t>
            </a:r>
            <a:r>
              <a:rPr lang="en-US" sz="63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!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784532" y="5652886"/>
            <a:ext cx="7945909" cy="421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20620" y="2289690"/>
            <a:ext cx="2853167" cy="2853167"/>
            <a:chOff x="1420620" y="2289690"/>
            <a:chExt cx="2853167" cy="28531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0620" y="2289690"/>
              <a:ext cx="2853167" cy="285316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455327" y="6896813"/>
            <a:ext cx="4597601" cy="24239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00" i="1" spc="-5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0600" i="1" spc="-5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0061865" y="7451911"/>
            <a:ext cx="2710111" cy="14288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spc="-3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반</a:t>
            </a:r>
            <a:r>
              <a:rPr lang="en-US" sz="6300" spc="-3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대</a:t>
            </a:r>
            <a:r>
              <a:rPr lang="en-US" sz="6300" spc="-3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!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0061865" y="3914449"/>
            <a:ext cx="7945909" cy="421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4131312" y="6763355"/>
            <a:ext cx="2853167" cy="2853167"/>
            <a:chOff x="14131312" y="6763355"/>
            <a:chExt cx="2853167" cy="28531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1312" y="6763355"/>
              <a:ext cx="2853167" cy="2853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60097" y="2982360"/>
            <a:ext cx="3571006" cy="5929938"/>
            <a:chOff x="960097" y="2982360"/>
            <a:chExt cx="3571006" cy="59299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097" y="2982360"/>
              <a:ext cx="3571006" cy="592993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28333" y="3888505"/>
            <a:ext cx="3055893" cy="1365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528333" y="5012741"/>
            <a:ext cx="3796749" cy="5435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185667" y="2689436"/>
            <a:ext cx="1595284" cy="1595284"/>
            <a:chOff x="3185667" y="2689436"/>
            <a:chExt cx="1595284" cy="15952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667" y="2689436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02681" y="2982360"/>
            <a:ext cx="3571006" cy="5929938"/>
            <a:chOff x="5202681" y="2982360"/>
            <a:chExt cx="3571006" cy="59299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2681" y="2982360"/>
              <a:ext cx="3571006" cy="592993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770918" y="3888505"/>
            <a:ext cx="3055893" cy="1365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5770918" y="5012741"/>
            <a:ext cx="3796749" cy="5435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428251" y="2689436"/>
            <a:ext cx="1595284" cy="1595284"/>
            <a:chOff x="7428251" y="2689436"/>
            <a:chExt cx="1595284" cy="159528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8251" y="2689436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17738" y="2982360"/>
            <a:ext cx="3571006" cy="5929938"/>
            <a:chOff x="9417738" y="2982360"/>
            <a:chExt cx="3571006" cy="59299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17738" y="2982360"/>
              <a:ext cx="3571006" cy="592993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985974" y="3888505"/>
            <a:ext cx="3055893" cy="1365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9985974" y="5012741"/>
            <a:ext cx="3796749" cy="5435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1643308" y="2689436"/>
            <a:ext cx="1595284" cy="1595284"/>
            <a:chOff x="11643308" y="2689436"/>
            <a:chExt cx="1595284" cy="159528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43308" y="2689436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04764" y="3066710"/>
            <a:ext cx="3571006" cy="5929938"/>
            <a:chOff x="13504764" y="3066710"/>
            <a:chExt cx="3571006" cy="592993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04764" y="3066710"/>
              <a:ext cx="3571006" cy="592993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4073000" y="3972855"/>
            <a:ext cx="3055893" cy="1365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4073000" y="5097091"/>
            <a:ext cx="3796749" cy="5435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5730334" y="2773786"/>
            <a:ext cx="1595284" cy="1595284"/>
            <a:chOff x="15730334" y="2773786"/>
            <a:chExt cx="1595284" cy="15952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30334" y="2773786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553587" y="2928464"/>
            <a:ext cx="861033" cy="982757"/>
            <a:chOff x="3553587" y="2928464"/>
            <a:chExt cx="861033" cy="98275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3587" y="2928464"/>
              <a:ext cx="861033" cy="9827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78869" y="2909814"/>
            <a:ext cx="901735" cy="1020455"/>
            <a:chOff x="7778869" y="2909814"/>
            <a:chExt cx="901735" cy="102045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8869" y="2909814"/>
              <a:ext cx="901735" cy="10204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972798" y="2889938"/>
            <a:ext cx="923767" cy="1049855"/>
            <a:chOff x="11972798" y="2889938"/>
            <a:chExt cx="923767" cy="104985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72798" y="2889938"/>
              <a:ext cx="923767" cy="1049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065590" y="2999680"/>
            <a:ext cx="901333" cy="1025827"/>
            <a:chOff x="16065590" y="2999680"/>
            <a:chExt cx="901333" cy="102582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65590" y="2999680"/>
              <a:ext cx="901333" cy="1025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0639503" y="4401751"/>
            <a:ext cx="8962568" cy="6656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573913" y="2721715"/>
            <a:ext cx="7223851" cy="22666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중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한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문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구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를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390633" y="3372317"/>
            <a:ext cx="4619536" cy="902531"/>
            <a:chOff x="2390633" y="3372317"/>
            <a:chExt cx="4619536" cy="9025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0633" y="3372317"/>
              <a:ext cx="4619536" cy="90253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65699" y="3907691"/>
            <a:ext cx="1112063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1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5884397" y="3413587"/>
            <a:ext cx="1390079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4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390633" y="4658788"/>
            <a:ext cx="5963155" cy="902531"/>
            <a:chOff x="2390633" y="4658788"/>
            <a:chExt cx="5963155" cy="9025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0633" y="4658788"/>
              <a:ext cx="5963155" cy="90253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65699" y="5194162"/>
            <a:ext cx="1112063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7179635" y="4700662"/>
            <a:ext cx="1390079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7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390633" y="5945260"/>
            <a:ext cx="5168124" cy="902531"/>
            <a:chOff x="2390633" y="5945260"/>
            <a:chExt cx="5168124" cy="9025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0633" y="5945260"/>
              <a:ext cx="5168124" cy="9025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65699" y="6480633"/>
            <a:ext cx="1112063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3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398683" y="5986530"/>
            <a:ext cx="1390079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6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4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390633" y="7231731"/>
            <a:ext cx="6440174" cy="902531"/>
            <a:chOff x="2390633" y="7231731"/>
            <a:chExt cx="6440174" cy="90253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0633" y="7231731"/>
              <a:ext cx="6440174" cy="90253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65699" y="7767105"/>
            <a:ext cx="1112063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4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7649953" y="7273002"/>
            <a:ext cx="1390079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8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4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272302" y="2759735"/>
            <a:ext cx="8961902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00978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47721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948692" y="2804836"/>
            <a:ext cx="1113043" cy="1625996"/>
            <a:chOff x="1948692" y="2804836"/>
            <a:chExt cx="1113043" cy="16259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8692" y="280483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03749" y="2804836"/>
            <a:ext cx="1113043" cy="1625996"/>
            <a:chOff x="4603749" y="2804836"/>
            <a:chExt cx="1113043" cy="16259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3749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456036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4302779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1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m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258807" y="2804836"/>
            <a:ext cx="1113043" cy="1625996"/>
            <a:chOff x="7258807" y="2804836"/>
            <a:chExt cx="1113043" cy="162599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8807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111093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6957836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5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m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874113" y="2804836"/>
            <a:ext cx="1113043" cy="1625996"/>
            <a:chOff x="9874113" y="2804836"/>
            <a:chExt cx="1113043" cy="16259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4113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66151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9612894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4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5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m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2568922" y="2804836"/>
            <a:ext cx="1113043" cy="1625996"/>
            <a:chOff x="12568922" y="2804836"/>
            <a:chExt cx="1113043" cy="16259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8922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1421209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2267952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5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m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223980" y="2804836"/>
            <a:ext cx="1113043" cy="1625996"/>
            <a:chOff x="15223980" y="2804836"/>
            <a:chExt cx="1113043" cy="162599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23980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4076266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4923009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3199569" y="4889315"/>
            <a:ext cx="1302857" cy="104229"/>
            <a:chOff x="3199569" y="4889315"/>
            <a:chExt cx="1302857" cy="1042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9569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17827" y="4889315"/>
            <a:ext cx="1302857" cy="104229"/>
            <a:chOff x="5817827" y="4889315"/>
            <a:chExt cx="1302857" cy="1042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7827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493229" y="4889315"/>
            <a:ext cx="1302857" cy="104229"/>
            <a:chOff x="8493229" y="4889315"/>
            <a:chExt cx="1302857" cy="1042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93229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59106" y="4889315"/>
            <a:ext cx="1302857" cy="104229"/>
            <a:chOff x="11159106" y="4889315"/>
            <a:chExt cx="1302857" cy="1042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59106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863079" y="4889315"/>
            <a:ext cx="1302857" cy="104229"/>
            <a:chOff x="13863079" y="4889315"/>
            <a:chExt cx="1302857" cy="1042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63079" y="4889315"/>
              <a:ext cx="1302857" cy="104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374739" y="2924671"/>
            <a:ext cx="3494928" cy="5045516"/>
            <a:chOff x="2374739" y="2924671"/>
            <a:chExt cx="3494928" cy="50455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739" y="2924671"/>
              <a:ext cx="3494928" cy="504551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97363" y="3558883"/>
            <a:ext cx="7985452" cy="72672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5819437" y="4415391"/>
            <a:ext cx="4425026" cy="33809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중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한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문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구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를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245522" y="3587963"/>
            <a:ext cx="457862" cy="414434"/>
            <a:chOff x="8245522" y="3587963"/>
            <a:chExt cx="457862" cy="4144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5522" y="3587963"/>
              <a:ext cx="457862" cy="4144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45522" y="7115142"/>
            <a:ext cx="457862" cy="414434"/>
            <a:chOff x="8245522" y="7115142"/>
            <a:chExt cx="457862" cy="4144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5522" y="7115142"/>
              <a:ext cx="457862" cy="414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366" y="1281965"/>
            <a:ext cx="3451634" cy="1575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6900" b="0" kern="0" spc="-300">
                <a:solidFill>
                  <a:srgbClr val="1c2f69"/>
                </a:solidFill>
                <a:latin typeface="G마켓 산스 Bold"/>
                <a:cs typeface="G마켓 산스 Bold"/>
              </a:rPr>
              <a:t>Contents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600200" y="6400886"/>
            <a:ext cx="365679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e3401f"/>
                </a:solidFill>
                <a:latin typeface="G마켓 산스 Bold"/>
                <a:cs typeface="G마켓 산스 Bold"/>
              </a:rPr>
              <a:t>사용자 환경</a:t>
            </a:r>
            <a:endParaRPr lang="ko-KR" altLang="en-US" sz="3200" b="1" kern="0" spc="-100">
              <a:solidFill>
                <a:srgbClr val="e3401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2246977" y="34371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7000" y="4191086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2743200" y="45846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01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29807" y="6959800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581697" y="6400886"/>
            <a:ext cx="3352800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주요 기능</a:t>
            </a:r>
            <a:endParaRPr lang="ko-KR" altLang="en-US" sz="3200" b="1" kern="0" spc="-100">
              <a:solidFill>
                <a:srgbClr val="2fa599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3" name="그룹 1003"/>
          <p:cNvGrpSpPr/>
          <p:nvPr/>
        </p:nvGrpSpPr>
        <p:grpSpPr>
          <a:xfrm rot="0">
            <a:off x="6083341" y="3437184"/>
            <a:ext cx="2282669" cy="273557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36113" y="4229100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6553200" y="45846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2</a:t>
            </a:r>
            <a:endParaRPr lang="en-US" altLang="ko-KR" sz="7100" b="0" kern="0" spc="-3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 rot="0">
            <a:off x="5769363" y="6959800"/>
            <a:ext cx="2910624" cy="326400"/>
            <a:chOff x="5769363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30144" y="6400886"/>
            <a:ext cx="326178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 </a:t>
            </a:r>
            <a:r>
              <a:rPr lang="ko-KR" altLang="en-US" sz="3200" b="1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개발 및 구현</a:t>
            </a:r>
            <a:endParaRPr lang="ko-KR" altLang="en-US" sz="3200" b="1" kern="0" spc="-100">
              <a:solidFill>
                <a:srgbClr val="358a3c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5" name="그룹 1005"/>
          <p:cNvGrpSpPr/>
          <p:nvPr/>
        </p:nvGrpSpPr>
        <p:grpSpPr>
          <a:xfrm rot="0">
            <a:off x="9919704" y="3437184"/>
            <a:ext cx="2282669" cy="273557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444350" y="4152900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0477406" y="4489461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3</a:t>
            </a:r>
            <a:endParaRPr lang="en-US" altLang="ko-KR" sz="7100" b="0" kern="0" spc="-3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9597246" y="695980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3435978" y="6400886"/>
            <a:ext cx="293933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개선 사항</a:t>
            </a:r>
            <a:endParaRPr lang="ko-KR" altLang="en-US" sz="3200" b="1" kern="0" spc="-100">
              <a:solidFill>
                <a:srgbClr val="ffb352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7" name="그룹 1007"/>
          <p:cNvGrpSpPr/>
          <p:nvPr/>
        </p:nvGrpSpPr>
        <p:grpSpPr>
          <a:xfrm rot="0">
            <a:off x="13756068" y="3437184"/>
            <a:ext cx="2282669" cy="273557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4173200" y="4171883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39" name="Object 39"/>
          <p:cNvSpPr txBox="1"/>
          <p:nvPr/>
        </p:nvSpPr>
        <p:spPr>
          <a:xfrm>
            <a:off x="14206256" y="45084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4</a:t>
            </a:r>
            <a:endParaRPr lang="en-US" altLang="ko-KR" sz="7100" b="0" kern="0" spc="-3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13438898" y="6959800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7" y="4217276"/>
            <a:ext cx="10002484" cy="18772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h</a:t>
            </a:r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k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Y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!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84119" y="5944807"/>
            <a:ext cx="5258738" cy="57537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연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락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처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사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주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소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작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성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자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회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사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로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고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31411" y="6894725"/>
            <a:ext cx="4056529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600" b="1" kern="0" spc="-100">
                <a:solidFill>
                  <a:srgbClr val="e3401f"/>
                </a:solidFill>
                <a:latin typeface="G마켓 산스 Bold"/>
                <a:cs typeface="G마켓 산스 Bold"/>
              </a:rPr>
              <a:t>Visual Studio IDE</a:t>
            </a:r>
            <a:endParaRPr lang="en-US" sz="3600" b="1" kern="0" spc="-100">
              <a:solidFill>
                <a:srgbClr val="e3401f"/>
              </a:solidFill>
              <a:latin typeface="G마켓 산스 Bold"/>
              <a:cs typeface="G마켓 산스 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5655" y="6894725"/>
            <a:ext cx="313355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MsSQL</a:t>
            </a:r>
            <a:r>
              <a:rPr lang="en-US" altLang="ko-KR" sz="2600" b="0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 </a:t>
            </a:r>
            <a:r>
              <a:rPr lang="en-US" altLang="ko-KR" sz="26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(RDBMS)</a:t>
            </a:r>
            <a:endParaRPr lang="en-US" altLang="ko-KR" sz="2600" b="1" kern="0" spc="-100">
              <a:solidFill>
                <a:srgbClr val="2fa599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0" name=""/>
          <p:cNvGrpSpPr/>
          <p:nvPr/>
        </p:nvGrpSpPr>
        <p:grpSpPr>
          <a:xfrm rot="0">
            <a:off x="-153629" y="153629"/>
            <a:ext cx="3806172" cy="1847132"/>
            <a:chOff x="4483679" y="3529045"/>
            <a:chExt cx="3806172" cy="1847132"/>
          </a:xfrm>
        </p:grpSpPr>
        <p:grpSp>
          <p:nvGrpSpPr>
            <p:cNvPr id="1011" name="그룹 1001"/>
            <p:cNvGrpSpPr/>
            <p:nvPr/>
          </p:nvGrpSpPr>
          <p:grpSpPr>
            <a:xfrm rot="0">
              <a:off x="5065005" y="3529045"/>
              <a:ext cx="3129276" cy="1847132"/>
              <a:chOff x="3591653" y="1165805"/>
              <a:chExt cx="10170114" cy="6607929"/>
            </a:xfrm>
          </p:grpSpPr>
          <p:pic>
            <p:nvPicPr>
              <p:cNvPr id="1012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91653" y="1165805"/>
                <a:ext cx="10170114" cy="6607929"/>
              </a:xfrm>
              <a:prstGeom prst="rect">
                <a:avLst/>
              </a:prstGeom>
            </p:spPr>
          </p:pic>
        </p:grpSp>
        <p:sp>
          <p:nvSpPr>
            <p:cNvPr id="1013" name="Object 5"/>
            <p:cNvSpPr txBox="1"/>
            <p:nvPr/>
          </p:nvSpPr>
          <p:spPr>
            <a:xfrm>
              <a:off x="6287369" y="3729703"/>
              <a:ext cx="2002482" cy="144581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e3401f"/>
                  </a:solidFill>
                  <a:latin typeface="G마켓 산스 Bold"/>
                  <a:cs typeface="G마켓 산스 Bold"/>
                </a:rPr>
                <a:t>사용자 </a:t>
              </a:r>
              <a:endPara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e3401f"/>
                  </a:solidFill>
                  <a:latin typeface="G마켓 산스 Bold"/>
                  <a:cs typeface="G마켓 산스 Bold"/>
                </a:rPr>
                <a:t>환경</a:t>
              </a:r>
              <a:endPara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endParaRPr>
            </a:p>
          </p:txBody>
        </p:sp>
        <p:grpSp>
          <p:nvGrpSpPr>
            <p:cNvPr id="1014" name=""/>
            <p:cNvGrpSpPr/>
            <p:nvPr/>
          </p:nvGrpSpPr>
          <p:grpSpPr>
            <a:xfrm rot="0">
              <a:off x="4483679" y="3858147"/>
              <a:ext cx="2694487" cy="1284446"/>
              <a:chOff x="4411812" y="3858147"/>
              <a:chExt cx="2694487" cy="1284446"/>
            </a:xfrm>
          </p:grpSpPr>
          <p:sp>
            <p:nvSpPr>
              <p:cNvPr id="1015" name="Object 6"/>
              <p:cNvSpPr txBox="1"/>
              <p:nvPr/>
            </p:nvSpPr>
            <p:spPr>
              <a:xfrm>
                <a:off x="4985505" y="3858147"/>
                <a:ext cx="1512180" cy="546061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sz="2800" b="0" kern="0" spc="-200">
                    <a:solidFill>
                      <a:srgbClr val="ffffff"/>
                    </a:solidFill>
                    <a:latin typeface="G마켓 산스 Bold"/>
                    <a:cs typeface="G마켓 산스 Bold"/>
                  </a:rPr>
                  <a:t>PART</a:t>
                </a:r>
                <a:endParaRPr lang="en-US" sz="2800"/>
              </a:p>
            </p:txBody>
          </p:sp>
          <p:sp>
            <p:nvSpPr>
              <p:cNvPr id="1016" name="Object 7"/>
              <p:cNvSpPr txBox="1"/>
              <p:nvPr/>
            </p:nvSpPr>
            <p:spPr>
              <a:xfrm>
                <a:off x="4411812" y="4234009"/>
                <a:ext cx="2694487" cy="90858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sz="4000" b="1" kern="0" spc="-500">
                    <a:solidFill>
                      <a:srgbClr val="ffffff"/>
                    </a:solidFill>
                    <a:latin typeface="G마켓 산스 Bold"/>
                    <a:cs typeface="G마켓 산스 Bold"/>
                  </a:rPr>
                  <a:t>01</a:t>
                </a:r>
                <a:endParaRPr lang="en-US" sz="4000" b="1"/>
              </a:p>
            </p:txBody>
          </p:sp>
        </p:grpSp>
      </p:grpSp>
      <p:grpSp>
        <p:nvGrpSpPr>
          <p:cNvPr id="1029" name=""/>
          <p:cNvGrpSpPr/>
          <p:nvPr/>
        </p:nvGrpSpPr>
        <p:grpSpPr>
          <a:xfrm rot="0">
            <a:off x="1822225" y="3703169"/>
            <a:ext cx="2826406" cy="2863675"/>
            <a:chOff x="1575001" y="2305590"/>
            <a:chExt cx="3073630" cy="3131331"/>
          </a:xfrm>
        </p:grpSpPr>
        <p:grpSp>
          <p:nvGrpSpPr>
            <p:cNvPr id="1017" name="그룹 1001"/>
            <p:cNvGrpSpPr/>
            <p:nvPr/>
          </p:nvGrpSpPr>
          <p:grpSpPr>
            <a:xfrm rot="0">
              <a:off x="1575001" y="2305590"/>
              <a:ext cx="3073630" cy="3131331"/>
              <a:chOff x="1400744" y="2673960"/>
              <a:chExt cx="2558872" cy="2129801"/>
            </a:xfrm>
          </p:grpSpPr>
          <p:pic>
            <p:nvPicPr>
              <p:cNvPr id="1018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0744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19" name="그림 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36419" y="3218601"/>
              <a:ext cx="1950794" cy="1924898"/>
            </a:xfrm>
            <a:prstGeom prst="rect">
              <a:avLst/>
            </a:prstGeom>
          </p:spPr>
        </p:pic>
      </p:grpSp>
      <p:grpSp>
        <p:nvGrpSpPr>
          <p:cNvPr id="1030" name=""/>
          <p:cNvGrpSpPr/>
          <p:nvPr/>
        </p:nvGrpSpPr>
        <p:grpSpPr>
          <a:xfrm rot="0">
            <a:off x="5859228" y="3699135"/>
            <a:ext cx="2826406" cy="2863675"/>
            <a:chOff x="5359311" y="2305591"/>
            <a:chExt cx="3073630" cy="3131331"/>
          </a:xfrm>
        </p:grpSpPr>
        <p:grpSp>
          <p:nvGrpSpPr>
            <p:cNvPr id="1020" name="그룹 1004"/>
            <p:cNvGrpSpPr/>
            <p:nvPr/>
          </p:nvGrpSpPr>
          <p:grpSpPr>
            <a:xfrm rot="0">
              <a:off x="5359311" y="2305591"/>
              <a:ext cx="3073630" cy="3131330"/>
              <a:chOff x="9361491" y="2673960"/>
              <a:chExt cx="2558872" cy="2129801"/>
            </a:xfrm>
          </p:grpSpPr>
          <p:pic>
            <p:nvPicPr>
              <p:cNvPr id="1021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361491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2" name="그림 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957215" y="3223384"/>
              <a:ext cx="1877822" cy="1920115"/>
            </a:xfrm>
            <a:prstGeom prst="rect">
              <a:avLst/>
            </a:prstGeom>
          </p:spPr>
        </p:pic>
      </p:grpSp>
      <p:grpSp>
        <p:nvGrpSpPr>
          <p:cNvPr id="1031" name=""/>
          <p:cNvGrpSpPr/>
          <p:nvPr/>
        </p:nvGrpSpPr>
        <p:grpSpPr>
          <a:xfrm rot="0">
            <a:off x="9900090" y="3699135"/>
            <a:ext cx="2813032" cy="2859642"/>
            <a:chOff x="1528340" y="5873029"/>
            <a:chExt cx="3120290" cy="3131331"/>
          </a:xfrm>
        </p:grpSpPr>
        <p:grpSp>
          <p:nvGrpSpPr>
            <p:cNvPr id="1023" name="그룹 1005"/>
            <p:cNvGrpSpPr/>
            <p:nvPr/>
          </p:nvGrpSpPr>
          <p:grpSpPr>
            <a:xfrm rot="0">
              <a:off x="1528340" y="5873029"/>
              <a:ext cx="3120289" cy="3131331"/>
              <a:chOff x="1429172" y="6156522"/>
              <a:chExt cx="2558872" cy="2129801"/>
            </a:xfrm>
          </p:grpSpPr>
          <p:pic>
            <p:nvPicPr>
              <p:cNvPr id="1024" name="Object 2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429172" y="6156522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5" name="그림 7"/>
            <p:cNvPicPr>
              <a:picLocks noChangeAspect="1"/>
            </p:cNvPicPr>
            <p:nvPr/>
          </p:nvPicPr>
          <p:blipFill rotWithShape="1">
            <a:blip r:embed="rId9"/>
            <a:srcRect l="8300" t="20580" r="8900"/>
            <a:stretch>
              <a:fillRect/>
            </a:stretch>
          </p:blipFill>
          <p:spPr>
            <a:xfrm>
              <a:off x="1687090" y="7012764"/>
              <a:ext cx="2769704" cy="1531570"/>
            </a:xfrm>
            <a:prstGeom prst="rect">
              <a:avLst/>
            </a:prstGeom>
          </p:spPr>
        </p:pic>
      </p:grpSp>
      <p:grpSp>
        <p:nvGrpSpPr>
          <p:cNvPr id="1032" name=""/>
          <p:cNvGrpSpPr/>
          <p:nvPr/>
        </p:nvGrpSpPr>
        <p:grpSpPr>
          <a:xfrm rot="0">
            <a:off x="13918888" y="3703168"/>
            <a:ext cx="2846926" cy="2880663"/>
            <a:chOff x="5278758" y="5862525"/>
            <a:chExt cx="3154184" cy="3141833"/>
          </a:xfrm>
        </p:grpSpPr>
        <p:grpSp>
          <p:nvGrpSpPr>
            <p:cNvPr id="1026" name="그룹 1006"/>
            <p:cNvGrpSpPr/>
            <p:nvPr/>
          </p:nvGrpSpPr>
          <p:grpSpPr>
            <a:xfrm rot="0">
              <a:off x="5278758" y="5862525"/>
              <a:ext cx="3154183" cy="3141832"/>
              <a:chOff x="9389919" y="6156522"/>
              <a:chExt cx="2558872" cy="2129801"/>
            </a:xfrm>
          </p:grpSpPr>
          <p:pic>
            <p:nvPicPr>
              <p:cNvPr id="1027" name="Object 2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9389919" y="6156522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8" name="그림 8"/>
            <p:cNvPicPr>
              <a:picLocks noChangeAspect="1"/>
            </p:cNvPicPr>
            <p:nvPr/>
          </p:nvPicPr>
          <p:blipFill rotWithShape="1">
            <a:blip r:embed="rId11"/>
            <a:srcRect l="6510" r="9470"/>
            <a:stretch>
              <a:fillRect/>
            </a:stretch>
          </p:blipFill>
          <p:spPr>
            <a:xfrm>
              <a:off x="5427455" y="6786040"/>
              <a:ext cx="2818280" cy="1928445"/>
            </a:xfrm>
            <a:prstGeom prst="rect">
              <a:avLst/>
            </a:prstGeom>
          </p:spPr>
        </p:pic>
      </p:grpSp>
      <p:sp>
        <p:nvSpPr>
          <p:cNvPr id="1033" name="Object 31"/>
          <p:cNvSpPr txBox="1"/>
          <p:nvPr/>
        </p:nvSpPr>
        <p:spPr>
          <a:xfrm>
            <a:off x="9379672" y="6894725"/>
            <a:ext cx="3853868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Naver Developers</a:t>
            </a:r>
            <a:endParaRPr lang="en-US" altLang="ko-KR" sz="3600" b="1" kern="0" spc="-100">
              <a:solidFill>
                <a:srgbClr val="358a3c"/>
              </a:solidFill>
              <a:latin typeface="G마켓 산스 Bold"/>
              <a:cs typeface="G마켓 산스 Bold"/>
            </a:endParaRPr>
          </a:p>
        </p:txBody>
      </p:sp>
      <p:sp>
        <p:nvSpPr>
          <p:cNvPr id="1034" name="Object 35"/>
          <p:cNvSpPr txBox="1"/>
          <p:nvPr/>
        </p:nvSpPr>
        <p:spPr>
          <a:xfrm>
            <a:off x="13604743" y="6894725"/>
            <a:ext cx="408307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KaKao Developers</a:t>
            </a:r>
            <a:endParaRPr lang="en-US" altLang="ko-KR" sz="3600" b="1" kern="0" spc="-100">
              <a:solidFill>
                <a:srgbClr val="ffb352"/>
              </a:solidFill>
              <a:latin typeface="G마켓 산스 Bold"/>
              <a:cs typeface="G마켓 산스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7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02</a:t>
            </a:r>
            <a:endParaRPr 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-61452" y="163445"/>
            <a:ext cx="3898457" cy="1854419"/>
            <a:chOff x="1381759" y="1812173"/>
            <a:chExt cx="3898457" cy="1854419"/>
          </a:xfrm>
        </p:grpSpPr>
        <p:grpSp>
          <p:nvGrpSpPr>
            <p:cNvPr id="1008" name="그룹 1001"/>
            <p:cNvGrpSpPr/>
            <p:nvPr/>
          </p:nvGrpSpPr>
          <p:grpSpPr>
            <a:xfrm rot="0">
              <a:off x="1903767" y="1812173"/>
              <a:ext cx="3127729" cy="1854419"/>
              <a:chOff x="2478510" y="832640"/>
              <a:chExt cx="13328695" cy="8660186"/>
            </a:xfrm>
          </p:grpSpPr>
          <p:pic>
            <p:nvPicPr>
              <p:cNvPr id="1009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0" name="Object 5"/>
            <p:cNvSpPr txBox="1"/>
            <p:nvPr/>
          </p:nvSpPr>
          <p:spPr>
            <a:xfrm>
              <a:off x="3138982" y="2021832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주요 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기능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1" name="Object 6"/>
            <p:cNvSpPr txBox="1"/>
            <p:nvPr/>
          </p:nvSpPr>
          <p:spPr>
            <a:xfrm>
              <a:off x="1955452" y="2091413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2" name="Object 7"/>
            <p:cNvSpPr txBox="1"/>
            <p:nvPr/>
          </p:nvSpPr>
          <p:spPr>
            <a:xfrm>
              <a:off x="1381759" y="2467276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2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</p:grpSp>
      <p:grpSp>
        <p:nvGrpSpPr>
          <p:cNvPr id="1013" name="그룹 1003"/>
          <p:cNvGrpSpPr/>
          <p:nvPr/>
        </p:nvGrpSpPr>
        <p:grpSpPr>
          <a:xfrm rot="0">
            <a:off x="1331744" y="4976894"/>
            <a:ext cx="1400822" cy="958695"/>
            <a:chOff x="1331744" y="4976894"/>
            <a:chExt cx="1400822" cy="958695"/>
          </a:xfrm>
        </p:grpSpPr>
        <p:pic>
          <p:nvPicPr>
            <p:cNvPr id="1014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31744" y="4976894"/>
              <a:ext cx="1400822" cy="958695"/>
            </a:xfrm>
            <a:prstGeom prst="rect">
              <a:avLst/>
            </a:prstGeom>
          </p:spPr>
        </p:pic>
      </p:grpSp>
      <p:grpSp>
        <p:nvGrpSpPr>
          <p:cNvPr id="1015" name="그룹 1004"/>
          <p:cNvGrpSpPr/>
          <p:nvPr/>
        </p:nvGrpSpPr>
        <p:grpSpPr>
          <a:xfrm rot="0">
            <a:off x="2450683" y="5773212"/>
            <a:ext cx="14255412" cy="199632"/>
            <a:chOff x="2450683" y="5773212"/>
            <a:chExt cx="14255412" cy="199632"/>
          </a:xfrm>
        </p:grpSpPr>
        <p:pic>
          <p:nvPicPr>
            <p:cNvPr id="1016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450683" y="5773212"/>
              <a:ext cx="14255412" cy="199632"/>
            </a:xfrm>
            <a:prstGeom prst="rect">
              <a:avLst/>
            </a:prstGeom>
          </p:spPr>
        </p:pic>
      </p:grpSp>
      <p:sp>
        <p:nvSpPr>
          <p:cNvPr id="1017" name="Object 18"/>
          <p:cNvSpPr txBox="1"/>
          <p:nvPr/>
        </p:nvSpPr>
        <p:spPr>
          <a:xfrm>
            <a:off x="3219669" y="6153902"/>
            <a:ext cx="2458450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e3401f"/>
                </a:solidFill>
                <a:latin typeface="G마켓 산스 TTF Medium"/>
                <a:ea typeface="G마켓 산스 TTF Medium"/>
                <a:cs typeface="G마켓 산스 Bold"/>
              </a:rPr>
              <a:t>회원 관리</a:t>
            </a:r>
            <a:endParaRPr lang="ko-KR" altLang="en-US" sz="3600" b="0" kern="0" spc="-100">
              <a:solidFill>
                <a:srgbClr val="e3401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18" name="그룹 1005"/>
          <p:cNvGrpSpPr/>
          <p:nvPr/>
        </p:nvGrpSpPr>
        <p:grpSpPr>
          <a:xfrm rot="0">
            <a:off x="4322981" y="5699033"/>
            <a:ext cx="328944" cy="328944"/>
            <a:chOff x="4322981" y="5699033"/>
            <a:chExt cx="328944" cy="328944"/>
          </a:xfrm>
        </p:grpSpPr>
        <p:pic>
          <p:nvPicPr>
            <p:cNvPr id="1019" name="Object 1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sp>
        <p:nvSpPr>
          <p:cNvPr id="1020" name="Object 22"/>
          <p:cNvSpPr txBox="1"/>
          <p:nvPr/>
        </p:nvSpPr>
        <p:spPr>
          <a:xfrm>
            <a:off x="6130995" y="1925810"/>
            <a:ext cx="4312941" cy="2533996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장르별 도서 추천</a:t>
            </a:r>
            <a:endParaRPr 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정보 상세보기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(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줄거리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출판사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구매처 등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)</a:t>
            </a:r>
            <a:endParaRPr lang="en-US" altLang="ko-KR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네이버 도서검색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API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사용</a:t>
            </a:r>
            <a:endParaRPr 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21" name="Object 23"/>
          <p:cNvSpPr txBox="1"/>
          <p:nvPr/>
        </p:nvSpPr>
        <p:spPr>
          <a:xfrm>
            <a:off x="5710428" y="5065480"/>
            <a:ext cx="4312941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2fa599"/>
                </a:solidFill>
                <a:latin typeface="G마켓 산스 TTF Medium"/>
                <a:ea typeface="G마켓 산스 TTF Medium"/>
                <a:cs typeface="G마켓 산스 Bold"/>
              </a:rPr>
              <a:t>도서추천 및 상세보기</a:t>
            </a:r>
            <a:endParaRPr lang="ko-KR" altLang="en-US" sz="3600" b="0" kern="0" spc="-100">
              <a:solidFill>
                <a:srgbClr val="2fa599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22" name="그룹 1006"/>
          <p:cNvGrpSpPr/>
          <p:nvPr/>
        </p:nvGrpSpPr>
        <p:grpSpPr>
          <a:xfrm rot="0">
            <a:off x="7702427" y="5708557"/>
            <a:ext cx="328944" cy="328944"/>
            <a:chOff x="7702427" y="5708557"/>
            <a:chExt cx="328944" cy="328944"/>
          </a:xfrm>
        </p:grpSpPr>
        <p:pic>
          <p:nvPicPr>
            <p:cNvPr id="1023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702427" y="5708557"/>
              <a:ext cx="328944" cy="328944"/>
            </a:xfrm>
            <a:prstGeom prst="rect">
              <a:avLst/>
            </a:prstGeom>
          </p:spPr>
        </p:pic>
      </p:grpSp>
      <p:sp>
        <p:nvSpPr>
          <p:cNvPr id="1024" name="Object 28"/>
          <p:cNvSpPr txBox="1"/>
          <p:nvPr/>
        </p:nvSpPr>
        <p:spPr>
          <a:xfrm>
            <a:off x="9036460" y="6153902"/>
            <a:ext cx="4385322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도서검색 및 대여관리</a:t>
            </a:r>
            <a:endParaRPr lang="ko-KR" altLang="en-US" sz="36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25" name="그룹 1007"/>
          <p:cNvGrpSpPr/>
          <p:nvPr/>
        </p:nvGrpSpPr>
        <p:grpSpPr>
          <a:xfrm rot="0">
            <a:off x="11081873" y="5699033"/>
            <a:ext cx="328944" cy="328944"/>
            <a:chOff x="11081873" y="5699033"/>
            <a:chExt cx="328944" cy="328944"/>
          </a:xfrm>
        </p:grpSpPr>
        <p:pic>
          <p:nvPicPr>
            <p:cNvPr id="1026" name="Object 2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1081873" y="5699033"/>
              <a:ext cx="328944" cy="328944"/>
            </a:xfrm>
            <a:prstGeom prst="rect">
              <a:avLst/>
            </a:prstGeom>
          </p:spPr>
        </p:pic>
      </p:grpSp>
      <p:sp>
        <p:nvSpPr>
          <p:cNvPr id="1028" name="Object 33"/>
          <p:cNvSpPr txBox="1"/>
          <p:nvPr/>
        </p:nvSpPr>
        <p:spPr>
          <a:xfrm>
            <a:off x="12068339" y="4685114"/>
            <a:ext cx="5443846" cy="91677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우리지역 도서관 </a:t>
            </a:r>
            <a:endParaRPr lang="ko-KR" altLang="en-US" sz="3600" b="0" kern="0" spc="-100">
              <a:solidFill>
                <a:srgbClr val="ffb352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defRPr/>
            </a:pPr>
            <a:r>
              <a:rPr lang="ko-KR" altLang="en-US" sz="3600" b="0" kern="0" spc="-1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찾아보기</a:t>
            </a:r>
            <a:endParaRPr lang="ko-KR" altLang="en-US" sz="3600" b="0" kern="0" spc="-100">
              <a:solidFill>
                <a:srgbClr val="ffb352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29" name="그룹 1008"/>
          <p:cNvGrpSpPr/>
          <p:nvPr/>
        </p:nvGrpSpPr>
        <p:grpSpPr>
          <a:xfrm rot="0">
            <a:off x="14461318" y="5708557"/>
            <a:ext cx="328944" cy="328944"/>
            <a:chOff x="14461318" y="5708557"/>
            <a:chExt cx="328944" cy="328944"/>
          </a:xfrm>
        </p:grpSpPr>
        <p:pic>
          <p:nvPicPr>
            <p:cNvPr id="1030" name="Object 3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4461318" y="5708557"/>
              <a:ext cx="328944" cy="328944"/>
            </a:xfrm>
            <a:prstGeom prst="rect">
              <a:avLst/>
            </a:prstGeom>
          </p:spPr>
        </p:pic>
      </p:grpSp>
      <p:grpSp>
        <p:nvGrpSpPr>
          <p:cNvPr id="1031" name="그룹 1009"/>
          <p:cNvGrpSpPr/>
          <p:nvPr/>
        </p:nvGrpSpPr>
        <p:grpSpPr>
          <a:xfrm rot="0">
            <a:off x="3543851" y="6666294"/>
            <a:ext cx="1863768" cy="362368"/>
            <a:chOff x="3543851" y="6666294"/>
            <a:chExt cx="1863768" cy="362368"/>
          </a:xfrm>
        </p:grpSpPr>
        <p:pic>
          <p:nvPicPr>
            <p:cNvPr id="1032" name="Object 3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54385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3" name="그룹 1010"/>
          <p:cNvGrpSpPr/>
          <p:nvPr/>
        </p:nvGrpSpPr>
        <p:grpSpPr>
          <a:xfrm rot="0">
            <a:off x="9390723" y="6666294"/>
            <a:ext cx="3738042" cy="316281"/>
            <a:chOff x="10327861" y="6666294"/>
            <a:chExt cx="1863768" cy="362368"/>
          </a:xfrm>
        </p:grpSpPr>
        <p:pic>
          <p:nvPicPr>
            <p:cNvPr id="1034" name="Object 40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032786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5" name="그룹 1011"/>
          <p:cNvGrpSpPr/>
          <p:nvPr/>
        </p:nvGrpSpPr>
        <p:grpSpPr>
          <a:xfrm rot="0">
            <a:off x="6130995" y="4666454"/>
            <a:ext cx="3662474" cy="300917"/>
            <a:chOff x="6921614" y="4605003"/>
            <a:chExt cx="1863768" cy="362368"/>
          </a:xfrm>
        </p:grpSpPr>
        <p:pic>
          <p:nvPicPr>
            <p:cNvPr id="1036" name="Object 4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6921614" y="4605003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7" name="그룹 1012"/>
          <p:cNvGrpSpPr/>
          <p:nvPr/>
        </p:nvGrpSpPr>
        <p:grpSpPr>
          <a:xfrm rot="0">
            <a:off x="13231074" y="4459806"/>
            <a:ext cx="3015986" cy="300916"/>
            <a:chOff x="13705625" y="4605003"/>
            <a:chExt cx="1863768" cy="362368"/>
          </a:xfrm>
        </p:grpSpPr>
        <p:pic>
          <p:nvPicPr>
            <p:cNvPr id="1038" name="Object 46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3705625" y="4605003"/>
              <a:ext cx="1863768" cy="362368"/>
            </a:xfrm>
            <a:prstGeom prst="rect">
              <a:avLst/>
            </a:prstGeom>
          </p:spPr>
        </p:pic>
      </p:grpSp>
      <p:sp>
        <p:nvSpPr>
          <p:cNvPr id="1039" name="Object 17"/>
          <p:cNvSpPr txBox="1"/>
          <p:nvPr/>
        </p:nvSpPr>
        <p:spPr>
          <a:xfrm>
            <a:off x="3543851" y="7029223"/>
            <a:ext cx="3647966" cy="299238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회원 가입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로그인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로그아웃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회원 정보 수정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1" name="Object 22"/>
          <p:cNvSpPr txBox="1"/>
          <p:nvPr/>
        </p:nvSpPr>
        <p:spPr>
          <a:xfrm>
            <a:off x="12996832" y="2139813"/>
            <a:ext cx="3934896" cy="210599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행정구별 도서관 찾기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도서관 위치 지도 표시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카카오 지도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API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사용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2" name="Object 22"/>
          <p:cNvSpPr txBox="1"/>
          <p:nvPr/>
        </p:nvSpPr>
        <p:spPr>
          <a:xfrm>
            <a:off x="9254347" y="7029223"/>
            <a:ext cx="4312941" cy="2726987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대여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반납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대여 연장 및 연체 관리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MsSQL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이용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741732" y="688543"/>
            <a:ext cx="230229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가입</a:t>
            </a:r>
            <a:endParaRPr lang="ko-KR" altLang="en-US" sz="36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21" name="Picture 3" descr="C:\Users\user\Desktop\사진모음 (2)\회원가입시전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29353" y="1978590"/>
            <a:ext cx="7107246" cy="7822441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20" name="Picture 2" descr="C:\Users\user\Desktop\사진모음 (2)\회원가입시전2.JPG"/>
          <p:cNvPicPr>
            <a:picLocks noChangeAspect="1" noChangeArrowheads="1"/>
          </p:cNvPicPr>
          <p:nvPr/>
        </p:nvPicPr>
        <p:blipFill rotWithShape="1">
          <a:blip r:embed="rId5"/>
          <a:srcRect l="32660" t="56110" r="5950" b="18510"/>
          <a:stretch>
            <a:fillRect/>
          </a:stretch>
        </p:blipFill>
        <p:spPr>
          <a:xfrm>
            <a:off x="6410901" y="5889811"/>
            <a:ext cx="5020725" cy="2250940"/>
          </a:xfrm>
          <a:prstGeom prst="rect">
            <a:avLst/>
          </a:prstGeom>
          <a:noFill/>
          <a:effectLst>
            <a:outerShdw blurRad="76200" sx="104000" sy="104000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3448" y="2724012"/>
            <a:ext cx="11628021" cy="2689938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26" name="Object 17"/>
          <p:cNvSpPr txBox="1"/>
          <p:nvPr/>
        </p:nvSpPr>
        <p:spPr>
          <a:xfrm>
            <a:off x="1167250" y="3102057"/>
            <a:ext cx="9753561" cy="680481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비밀 번호 영문</a:t>
            </a: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숫자</a:t>
            </a: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특수포함 </a:t>
            </a: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1~32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자리일 시 가입 가능</a:t>
            </a:r>
            <a:endParaRPr lang="ko-KR" altLang="en-US" sz="28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2" descr="C:\Users\user\Desktop\사진모음 (2)\비번찾기메인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95218" y="3328884"/>
            <a:ext cx="8695035" cy="6591852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127000"/>
          </a:effectLst>
        </p:spPr>
      </p:pic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457056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</a:t>
            </a:r>
            <a:r>
              <a:rPr lang="en-US" altLang="ko-KR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ID/PW </a:t>
            </a: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찾기</a:t>
            </a:r>
            <a:endParaRPr lang="ko-KR" altLang="en-US" sz="36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010" y="2714163"/>
            <a:ext cx="9303470" cy="5941863"/>
          </a:xfrm>
          <a:prstGeom prst="rect">
            <a:avLst/>
          </a:prstGeom>
          <a:effectLst>
            <a:outerShdw blurRad="76200" dist="430893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3" name="Object 17"/>
          <p:cNvSpPr txBox="1"/>
          <p:nvPr/>
        </p:nvSpPr>
        <p:spPr>
          <a:xfrm>
            <a:off x="2187972" y="3706929"/>
            <a:ext cx="6502374" cy="56969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회원 이름과 이메일 을 통한 아이디 찾기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457056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</a:t>
            </a:r>
            <a:r>
              <a:rPr lang="en-US" altLang="ko-KR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ID/PW </a:t>
            </a: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찾기</a:t>
            </a:r>
            <a:endParaRPr lang="ko-KR" altLang="en-US" sz="36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26" name="Picture 4" descr="C:\Users\user\Desktop\사진모음 (2)\비번재설정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11976" y="3442297"/>
            <a:ext cx="8320869" cy="6577983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62942" y="7536096"/>
            <a:ext cx="10511818" cy="1767071"/>
          </a:xfrm>
          <a:prstGeom prst="rect">
            <a:avLst/>
          </a:prstGeom>
          <a:effectLst>
            <a:outerShdw blurRad="76200" dist="136071" dir="18900000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0404" y="2831238"/>
            <a:ext cx="9205257" cy="4126877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35" name="Object 17"/>
          <p:cNvSpPr txBox="1"/>
          <p:nvPr/>
        </p:nvSpPr>
        <p:spPr>
          <a:xfrm>
            <a:off x="1640984" y="2331903"/>
            <a:ext cx="7503016" cy="36997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존재 하지 않은 회원일 시 비밀번호 재설정 불가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36" name=""/>
          <p:cNvSpPr/>
          <p:nvPr/>
        </p:nvSpPr>
        <p:spPr>
          <a:xfrm>
            <a:off x="14219138" y="5426229"/>
            <a:ext cx="2419488" cy="378045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7" name=""/>
          <p:cNvSpPr/>
          <p:nvPr/>
        </p:nvSpPr>
        <p:spPr>
          <a:xfrm>
            <a:off x="14890284" y="7316348"/>
            <a:ext cx="1353728" cy="593125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로그인 완료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_my page</a:t>
            </a:r>
            <a:endParaRPr lang="en-US" altLang="ko-KR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38" name="Picture 2" descr="C:\Users\user\Desktop\사진모음 (2)\마이페이지 수정가능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268127" y="1548078"/>
            <a:ext cx="11756292" cy="8434399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39" name=""/>
          <p:cNvSpPr/>
          <p:nvPr/>
        </p:nvSpPr>
        <p:spPr>
          <a:xfrm>
            <a:off x="9711976" y="5143500"/>
            <a:ext cx="4385322" cy="621777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0" name="Object 17"/>
          <p:cNvSpPr txBox="1"/>
          <p:nvPr/>
        </p:nvSpPr>
        <p:spPr>
          <a:xfrm>
            <a:off x="14398826" y="5143500"/>
            <a:ext cx="2759728" cy="663574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대여한 도서 목록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1" name=""/>
          <p:cNvSpPr/>
          <p:nvPr/>
        </p:nvSpPr>
        <p:spPr>
          <a:xfrm>
            <a:off x="9711976" y="2110353"/>
            <a:ext cx="5631962" cy="2672007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2" name="Object 17"/>
          <p:cNvSpPr txBox="1"/>
          <p:nvPr/>
        </p:nvSpPr>
        <p:spPr>
          <a:xfrm>
            <a:off x="11110743" y="2782782"/>
            <a:ext cx="4006368" cy="663574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도서 반납</a:t>
            </a: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연장 관리 </a:t>
            </a:r>
            <a:endParaRPr lang="ko-KR" altLang="en-US" sz="28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3" name=""/>
          <p:cNvSpPr/>
          <p:nvPr/>
        </p:nvSpPr>
        <p:spPr>
          <a:xfrm>
            <a:off x="5629090" y="1778566"/>
            <a:ext cx="3817346" cy="7750256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4" name="Object 17"/>
          <p:cNvSpPr txBox="1"/>
          <p:nvPr/>
        </p:nvSpPr>
        <p:spPr>
          <a:xfrm>
            <a:off x="6357316" y="7562988"/>
            <a:ext cx="2360893" cy="663574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회원 정보 수정  </a:t>
            </a:r>
            <a:endParaRPr lang="ko-KR" altLang="en-US" sz="28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2388" y="2110353"/>
            <a:ext cx="14156903" cy="7913228"/>
          </a:xfrm>
          <a:prstGeom prst="rect">
            <a:avLst/>
          </a:prstGeom>
          <a:effectLst>
            <a:outerShdw blurRad="76200" dist="294821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추천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장르별 인기 순위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sp>
        <p:nvSpPr>
          <p:cNvPr id="1041" name=""/>
          <p:cNvSpPr/>
          <p:nvPr/>
        </p:nvSpPr>
        <p:spPr>
          <a:xfrm>
            <a:off x="8294762" y="4538628"/>
            <a:ext cx="6973567" cy="5065803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"/>
          <p:cNvSpPr/>
          <p:nvPr/>
        </p:nvSpPr>
        <p:spPr>
          <a:xfrm>
            <a:off x="4725849" y="4538628"/>
            <a:ext cx="3216844" cy="4309713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" name=""/>
          <p:cNvSpPr/>
          <p:nvPr/>
        </p:nvSpPr>
        <p:spPr>
          <a:xfrm>
            <a:off x="4521310" y="5391120"/>
            <a:ext cx="3635185" cy="483511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0" name="Object 17"/>
          <p:cNvSpPr txBox="1"/>
          <p:nvPr/>
        </p:nvSpPr>
        <p:spPr>
          <a:xfrm>
            <a:off x="6250104" y="3875053"/>
            <a:ext cx="5162166" cy="663574"/>
          </a:xfrm>
          <a:prstGeom prst="rect">
            <a:avLst/>
          </a:prstGeom>
          <a:solidFill>
            <a:schemeClr val="lt1">
              <a:alpha val="9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장르별 인기 순위 도서 정보 제공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8" name=""/>
          <p:cNvSpPr/>
          <p:nvPr/>
        </p:nvSpPr>
        <p:spPr>
          <a:xfrm>
            <a:off x="8507196" y="5614181"/>
            <a:ext cx="6538775" cy="299157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9" name="Object 17"/>
          <p:cNvSpPr txBox="1"/>
          <p:nvPr/>
        </p:nvSpPr>
        <p:spPr>
          <a:xfrm>
            <a:off x="12464888" y="6066967"/>
            <a:ext cx="5162166" cy="571397"/>
          </a:xfrm>
          <a:prstGeom prst="rect">
            <a:avLst/>
          </a:prstGeom>
          <a:solidFill>
            <a:schemeClr val="lt1">
              <a:alpha val="9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클릭시 선택한 도서 상세정보 제공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116</ep:Words>
  <ep:PresentationFormat>On-screen Show (4:3)</ep:PresentationFormat>
  <ep:Paragraphs>37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Slide 11</vt:lpstr>
      <vt:lpstr>Slide 12</vt:lpstr>
      <vt:lpstr>Slide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2021-07-21T20:14:31.000</dcterms:created>
  <dc:creator>officegen</dc:creator>
  <cp:lastModifiedBy>gksdl</cp:lastModifiedBy>
  <dcterms:modified xsi:type="dcterms:W3CDTF">2021-07-22T03:40:48.430</dcterms:modified>
  <cp:revision>43</cp:revision>
  <cp:version>1000.0000.01</cp:version>
</cp:coreProperties>
</file>