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8" d="100"/>
          <a:sy n="58" d="100"/>
        </p:scale>
        <p:origin x="-1392" y="-96"/>
      </p:cViewPr>
      <p:guideLst>
        <p:guide orient="horz" pos="2154"/>
        <p:guide pos="39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808080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jpeg"  /><Relationship Id="rId5" Type="http://schemas.openxmlformats.org/officeDocument/2006/relationships/image" Target="../media/image19.jpe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9600" b="0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xmlns:mc="http://schemas.openxmlformats.org/markup-compatibility/2006" xmlns:hp="http://schemas.haansoft.com/office/presentation/8.0" lang="ko-KR" altLang="en-US" sz="9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xmlns:mc="http://schemas.openxmlformats.org/markup-compatibility/2006" xmlns:hp="http://schemas.haansoft.com/office/presentation/8.0" lang="ko-KR" altLang="en-US" sz="9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171700"/>
            <a:ext cx="15925800" cy="74676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2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2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5105400" y="8496300"/>
            <a:ext cx="8991600" cy="109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2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7543799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5943600" y="2019300"/>
            <a:ext cx="12115800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 재구조화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2039600" y="62103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9800" y="6362700"/>
            <a:ext cx="10820400" cy="2286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790700"/>
            <a:ext cx="16002000" cy="819150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2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181100"/>
            <a:ext cx="16002000" cy="91059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 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받습니다.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다운로드 받은 이미지 파일을 분석하여 답을 도출합니다.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4600" y="204487"/>
            <a:ext cx="3733799" cy="9878026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rcRect l="1310" t="3450" r="2100" b="10350"/>
          <a:stretch>
            <a:fillRect/>
          </a:stretch>
        </p:blipFill>
        <p:spPr>
          <a:xfrm>
            <a:off x="1371600" y="2095500"/>
            <a:ext cx="11201400" cy="1905000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00" y="4838700"/>
            <a:ext cx="14058347" cy="2895600"/>
          </a:xfrm>
          <a:prstGeom prst="rect">
            <a:avLst/>
          </a:prstGeom>
        </p:spPr>
      </p:pic>
      <p:sp>
        <p:nvSpPr>
          <p:cNvPr id="1034" name=""/>
          <p:cNvSpPr/>
          <p:nvPr/>
        </p:nvSpPr>
        <p:spPr>
          <a:xfrm>
            <a:off x="685800" y="5372100"/>
            <a:ext cx="48768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/>
          <p:nvPr/>
        </p:nvSpPr>
        <p:spPr>
          <a:xfrm>
            <a:off x="609600" y="6210300"/>
            <a:ext cx="4876800" cy="457199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/>
          <p:nvPr/>
        </p:nvSpPr>
        <p:spPr>
          <a:xfrm>
            <a:off x="609600" y="6743700"/>
            <a:ext cx="32766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3868402" y="8115299"/>
            <a:ext cx="3809999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5791200" y="5295900"/>
            <a:ext cx="4191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문자열 변환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5486400" y="6210300"/>
            <a:ext cx="48006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기준으로 분리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3923549" y="6707506"/>
            <a:ext cx="6211050" cy="52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eval </a:t>
            </a: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함수로 결과 값 반환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467600" y="5295900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2">
                      <hd:imgEffect xmlns:hd="http://schemas.haansoft.com/office/drawingml/8.0">
                        <hd:artEffectSharpenSoften amount="17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1004" name="Object 3"/>
          <p:cNvSpPr txBox="1"/>
          <p:nvPr/>
        </p:nvSpPr>
        <p:spPr>
          <a:xfrm>
            <a:off x="1124914" y="3429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6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사고의전환</a:t>
            </a:r>
            <a:endParaRPr lang="ko-KR" altLang="en-US" sz="36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2004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114800" y="495300"/>
            <a:ext cx="7848600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개인 정보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자산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이미지 토큰화</a:t>
            </a:r>
            <a:endParaRPr lang="ko-KR" altLang="en-US" sz="2400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73372" y="569529"/>
            <a:ext cx="7114628" cy="5335970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11201400" y="571499"/>
            <a:ext cx="7086600" cy="533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rcRect l="35340" t="46030" r="37880" b="15330"/>
          <a:stretch>
            <a:fillRect/>
          </a:stretch>
        </p:blipFill>
        <p:spPr>
          <a:xfrm>
            <a:off x="9296400" y="3102201"/>
            <a:ext cx="3434770" cy="3717699"/>
          </a:xfrm>
          <a:prstGeom prst="rect">
            <a:avLst/>
          </a:prstGeom>
        </p:spPr>
      </p:pic>
      <p:graphicFrame>
        <p:nvGraphicFramePr>
          <p:cNvPr id="1009" name=""/>
          <p:cNvGraphicFramePr>
            <a:graphicFrameLocks noGrp="1"/>
          </p:cNvGraphicFramePr>
          <p:nvPr/>
        </p:nvGraphicFramePr>
        <p:xfrm>
          <a:off x="9296400" y="3102201"/>
          <a:ext cx="3429000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21905"/>
                <a:gridCol w="363894"/>
                <a:gridCol w="342900"/>
                <a:gridCol w="342900"/>
              </a:tblGrid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9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7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4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8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6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3" name="Object 5"/>
          <p:cNvSpPr txBox="1"/>
          <p:nvPr/>
        </p:nvSpPr>
        <p:spPr>
          <a:xfrm>
            <a:off x="4572000" y="1333500"/>
            <a:ext cx="104945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NFT</a:t>
            </a: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(Non-fungible token, </a:t>
            </a:r>
            <a:r>
              <a:rPr xmlns:mc="http://schemas.openxmlformats.org/markup-compatibility/2006" xmlns:hp="http://schemas.haansoft.com/office/presentation/8.0" lang="ko-KR" altLang="en-US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대체불가능토근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)</a:t>
            </a:r>
            <a:endParaRPr xmlns:mc="http://schemas.openxmlformats.org/markup-compatibility/2006" xmlns:hp="http://schemas.haansoft.com/office/presentation/8.0" lang="en-US" altLang="ko-KR" sz="3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4" name="Object 5"/>
          <p:cNvSpPr txBox="1"/>
          <p:nvPr/>
        </p:nvSpPr>
        <p:spPr>
          <a:xfrm>
            <a:off x="630648" y="2603769"/>
            <a:ext cx="69893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블록체인</a:t>
            </a:r>
            <a:r>
              <a:rPr xmlns:mc="http://schemas.openxmlformats.org/markup-compatibility/2006" xmlns:hp="http://schemas.haansoft.com/office/presentation/8.0" lang="ko-KR" altLang="en-US" sz="66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(Block Chain)</a:t>
            </a:r>
            <a:endParaRPr xmlns:mc="http://schemas.openxmlformats.org/markup-compatibility/2006" xmlns:hp="http://schemas.haansoft.com/office/presentation/8.0" lang="en-US" altLang="ko-KR" sz="4800" b="1" kern="0" spc="-400" mc:Ignorable="hp" hp:hslEmbossed="0">
              <a:solidFill>
                <a:srgbClr val="000000"/>
              </a:solidFill>
              <a:effectLst>
                <a:glow rad="63500">
                  <a:srgbClr val="f920dc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5" name=""/>
          <p:cNvSpPr>
            <a:spLocks noEditPoints="1"/>
          </p:cNvSpPr>
          <p:nvPr/>
        </p:nvSpPr>
        <p:spPr>
          <a:xfrm>
            <a:off x="228600" y="342900"/>
            <a:ext cx="609600" cy="609599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444691">
            <a:off x="708522" y="172094"/>
            <a:ext cx="376684" cy="376684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24" name=""/>
          <p:cNvGrpSpPr/>
          <p:nvPr/>
        </p:nvGrpSpPr>
        <p:grpSpPr>
          <a:xfrm rot="0">
            <a:off x="533400" y="4914901"/>
            <a:ext cx="7620000" cy="4876799"/>
            <a:chOff x="2753482" y="1586107"/>
            <a:chExt cx="6208785" cy="4139897"/>
          </a:xfrm>
        </p:grpSpPr>
        <p:sp>
          <p:nvSpPr>
            <p:cNvPr id="56" name=""/>
            <p:cNvSpPr/>
            <p:nvPr/>
          </p:nvSpPr>
          <p:spPr>
            <a:xfrm>
              <a:off x="2753482" y="1586107"/>
              <a:ext cx="6208785" cy="21600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endParaRPr lang="en-US" altLang="ko-KR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2753482" y="1588504"/>
              <a:ext cx="6208785" cy="4137500"/>
              <a:chOff x="2753482" y="1588504"/>
              <a:chExt cx="6208785" cy="4137499"/>
            </a:xfrm>
          </p:grpSpPr>
          <p:sp>
            <p:nvSpPr>
              <p:cNvPr id="4" name=""/>
              <p:cNvSpPr/>
              <p:nvPr/>
            </p:nvSpPr>
            <p:spPr>
              <a:xfrm>
                <a:off x="2753482" y="1802107"/>
                <a:ext cx="6208785" cy="3923897"/>
              </a:xfrm>
              <a:prstGeom prst="rect">
                <a:avLst/>
              </a:prstGeom>
              <a:solidFill>
                <a:srgbClr val="f2f2f2"/>
              </a:solidFill>
              <a:ln w="3175"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anchor="t" anchorCtr="0"/>
              <a:p>
                <a:pPr lvl="0">
                  <a:defRPr lang="ko-KR" altLang="en-US"/>
                </a:pPr>
                <a:endParaRPr lang="ko-KR" altLang="en-US" sz="850">
                  <a:solidFill>
                    <a:srgbClr val="000000"/>
                  </a:solidFill>
                  <a:latin typeface="Segoe UI"/>
                  <a:cs typeface="Segoe UI"/>
                </a:endParaRPr>
              </a:p>
            </p:txBody>
          </p:sp>
          <p:cxnSp>
            <p:nvCxnSpPr>
              <p:cNvPr id="9" name=""/>
              <p:cNvCxnSpPr>
                <a:cxnSpLocks noChangeAspect="1"/>
              </p:cNvCxnSpPr>
              <p:nvPr/>
            </p:nvCxnSpPr>
            <p:spPr>
              <a:xfrm>
                <a:off x="38922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cxnSpLocks noChangeAspect="1"/>
              </p:cNvCxnSpPr>
              <p:nvPr/>
            </p:nvCxnSpPr>
            <p:spPr>
              <a:xfrm>
                <a:off x="75498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"/>
              <p:cNvSpPr txBox="1"/>
              <p:nvPr/>
            </p:nvSpPr>
            <p:spPr>
              <a:xfrm>
                <a:off x="2999608" y="1588503"/>
                <a:ext cx="892174" cy="181958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en-US" altLang="ko-KR" sz="80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ko-KR" sz="80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857248" y="1620393"/>
                <a:ext cx="142875" cy="142875"/>
              </a:xfrm>
              <a:prstGeom prst="rect">
                <a:avLst/>
              </a:prstGeom>
              <a:noFill/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grpSp>
        <p:nvGrpSpPr>
          <p:cNvPr id="1022" name=""/>
          <p:cNvGrpSpPr/>
          <p:nvPr/>
        </p:nvGrpSpPr>
        <p:grpSpPr>
          <a:xfrm rot="0">
            <a:off x="945457" y="6591300"/>
            <a:ext cx="6826941" cy="3051962"/>
            <a:chOff x="4799838" y="3429000"/>
            <a:chExt cx="1872234" cy="1224152"/>
          </a:xfrm>
        </p:grpSpPr>
        <p:sp>
          <p:nvSpPr>
            <p:cNvPr id="9" name=""/>
            <p:cNvSpPr/>
            <p:nvPr/>
          </p:nvSpPr>
          <p:spPr>
            <a:xfrm>
              <a:off x="4799838" y="3429000"/>
              <a:ext cx="1872234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ID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: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hanyijin7993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799838" y="3795262"/>
              <a:ext cx="1872233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PASSWORD : hanjjang1234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4799838" y="4365116"/>
              <a:ext cx="1872233" cy="288036"/>
            </a:xfrm>
            <a:prstGeom prst="roundRect">
              <a:avLst>
                <a:gd name="adj" fmla="val 2194"/>
              </a:avLst>
            </a:prstGeom>
            <a:solidFill>
              <a:srgbClr val="96adc9"/>
            </a:solidFill>
            <a:ln w="3175" cap="flat" cmpd="sng" algn="ctr">
              <a:solidFill>
                <a:schemeClr val="dk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p>
              <a:pPr algn="ctr">
                <a:defRPr lang="ko-KR" altLang="en-US"/>
              </a:pPr>
              <a:r>
                <a:rPr lang="en-US" altLang="ko-KR" sz="2400" b="1">
                  <a:solidFill>
                    <a:schemeClr val="lt1"/>
                  </a:solidFill>
                  <a:latin typeface="에스코어 드림 4 Regular"/>
                  <a:ea typeface="에스코어 드림 4 Regular"/>
                  <a:cs typeface="함초롬돋움"/>
                </a:rPr>
                <a:t>LOGIN</a:t>
              </a:r>
              <a:endParaRPr lang="en-US" altLang="ko-KR" sz="2400" b="1">
                <a:solidFill>
                  <a:schemeClr val="lt1"/>
                </a:solidFill>
                <a:latin typeface="에스코어 드림 4 Regular"/>
                <a:ea typeface="에스코어 드림 4 Regular"/>
                <a:cs typeface="함초롬돋움"/>
              </a:endParaRPr>
            </a:p>
          </p:txBody>
        </p:sp>
      </p:grpSp>
      <p:cxnSp>
        <p:nvCxnSpPr>
          <p:cNvPr id="1025" name=""/>
          <p:cNvCxnSpPr>
            <a:stCxn id="1015" idx="10"/>
          </p:cNvCxnSpPr>
          <p:nvPr/>
        </p:nvCxnSpPr>
        <p:spPr>
          <a:xfrm>
            <a:off x="838200" y="952500"/>
            <a:ext cx="9144000" cy="0"/>
          </a:xfrm>
          <a:prstGeom prst="line">
            <a:avLst/>
          </a:prstGeom>
          <a:ln w="25400">
            <a:solidFill>
              <a:srgbClr val="80808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"/>
          <p:cNvSpPr txBox="1"/>
          <p:nvPr/>
        </p:nvSpPr>
        <p:spPr>
          <a:xfrm>
            <a:off x="1676400" y="5676900"/>
            <a:ext cx="52578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에스코어 드림 2 ExtraLight"/>
                <a:ea typeface="에스코어 드림 2 ExtraLight"/>
              </a:rPr>
              <a:t>공동 인증서</a:t>
            </a:r>
            <a:endParaRPr lang="ko-KR" altLang="en-US" sz="3600">
              <a:latin typeface="에스코어 드림 2 ExtraLight"/>
              <a:ea typeface="에스코어 드림 2 ExtraLight"/>
            </a:endParaRPr>
          </a:p>
        </p:txBody>
      </p:sp>
      <p:sp>
        <p:nvSpPr>
          <p:cNvPr id="1030" name=""/>
          <p:cNvSpPr/>
          <p:nvPr/>
        </p:nvSpPr>
        <p:spPr>
          <a:xfrm rot="21518294">
            <a:off x="6693422" y="5419457"/>
            <a:ext cx="2439150" cy="990600"/>
          </a:xfrm>
          <a:prstGeom prst="leftRightRibbon">
            <a:avLst>
              <a:gd name="adj1" fmla="val 50000"/>
              <a:gd name="adj2" fmla="val 50000"/>
              <a:gd name="adj3" fmla="val 18750"/>
            </a:avLst>
          </a:prstGeom>
          <a:solidFill>
            <a:srgbClr val="d8803f"/>
          </a:solidFill>
          <a:ln>
            <a:solidFill>
              <a:srgbClr val="fefa2d">
                <a:alpha val="7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3" name=""/>
          <p:cNvSpPr txBox="1"/>
          <p:nvPr/>
        </p:nvSpPr>
        <p:spPr>
          <a:xfrm>
            <a:off x="8153400" y="7124700"/>
            <a:ext cx="10134600" cy="2865120"/>
          </a:xfrm>
          <a:prstGeom prst="rect">
            <a:avLst/>
          </a:prstGeom>
          <a:solidFill>
            <a:srgbClr val="ffffff">
              <a:alpha val="58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lvl="0" algn="ctr">
              <a:defRPr/>
            </a:pP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블록체인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의 시스템에서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활용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되고 있는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SHA-256</a:t>
            </a:r>
            <a:endParaRPr lang="en-US" altLang="ko-KR" sz="2400" b="1">
              <a:solidFill>
                <a:srgbClr val="0a33a9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endParaRPr lang="en-US" altLang="ko-KR" sz="2400" b="1"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해시 함수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중에 하나, 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단방향 암호화로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256bit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의 형태를 지닌다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암호화된 결과를 픽셀값으로 변환하여 이미지 생성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endParaRPr lang="en-US" altLang="ko-KR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개인 정보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인증서 등을 생성된 이미지로 대체하여 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데이터 관리 및 보안 문제 해결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 rot="840573">
            <a:off x="16859904" y="6630429"/>
            <a:ext cx="1085206" cy="107754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24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858000" y="6228027"/>
            <a:ext cx="48768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A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R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T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  <p:sp>
        <p:nvSpPr>
          <p:cNvPr id="1004" name="Object 5"/>
          <p:cNvSpPr txBox="1"/>
          <p:nvPr/>
        </p:nvSpPr>
        <p:spPr>
          <a:xfrm>
            <a:off x="6781800" y="2189427"/>
            <a:ext cx="54102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기술의 품질을 높이는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 b="1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421515"/>
            <a:ext cx="14325600" cy="6370185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4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4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4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</a:t>
            </a:r>
            <a:r>
              <a:rPr lang="ko-KR" altLang="en-US" sz="26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5410199" y="952500"/>
            <a:ext cx="74676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Object 4"/>
          <p:cNvSpPr txBox="1"/>
          <p:nvPr/>
        </p:nvSpPr>
        <p:spPr>
          <a:xfrm>
            <a:off x="1524000" y="1409700"/>
            <a:ext cx="15925800" cy="57150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endParaRPr lang="en-US" altLang="ko-KR" sz="2000" b="1" kern="0" spc="60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8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7239000" y="3086100"/>
                <a:ext cx="1238250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7239000" y="3086100"/>
                <a:ext cx="123825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4211" y="6677132"/>
            <a:ext cx="6389188" cy="1514367"/>
          </a:xfrm>
          <a:prstGeom prst="rect">
            <a:avLst/>
          </a:prstGeom>
          <a:ln w="25400">
            <a:noFill/>
          </a:ln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8812" y="8337668"/>
            <a:ext cx="6319999" cy="1454031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0760" y="6743700"/>
            <a:ext cx="6035040" cy="13716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6000" y="8336279"/>
            <a:ext cx="6019800" cy="1384965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1543050"/>
            <a:ext cx="14478000" cy="7943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2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2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210801" y="5985510"/>
            <a:ext cx="7391400" cy="10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2200"/>
          </a:p>
        </p:txBody>
      </p:sp>
      <p:sp>
        <p:nvSpPr>
          <p:cNvPr id="1011" name=""/>
          <p:cNvSpPr txBox="1"/>
          <p:nvPr/>
        </p:nvSpPr>
        <p:spPr>
          <a:xfrm>
            <a:off x="9144000" y="8042909"/>
            <a:ext cx="8153400" cy="103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077200" y="4114799"/>
            <a:ext cx="6934200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2268200" y="4494847"/>
            <a:ext cx="5105400" cy="129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3335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1143000" y="5905500"/>
            <a:ext cx="15849600" cy="38099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419600" y="7048500"/>
            <a:ext cx="53340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543800" y="8115300"/>
            <a:ext cx="5638800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1126</ep:Words>
  <ep:PresentationFormat>On-screen Show (4:3)</ep:PresentationFormat>
  <ep:Paragraphs>249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2021-07-26T00:04:58.575</dcterms:modified>
  <cp:revision>192</cp:revision>
  <cp:version>1000.0000.01</cp:version>
</cp:coreProperties>
</file>