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0" d="100"/>
          <a:sy n="100" d="100"/>
        </p:scale>
        <p:origin x="-1392" y="-96"/>
      </p:cViewPr>
      <p:guideLst>
        <p:guide orient="horz" pos="2153"/>
        <p:guide pos="398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Theme">
    <p:bg>
      <p:bgPr shadeToTitle="0">
        <a:solidFill>
          <a:srgbClr val="808080">
            <a:alpha val="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F8166F1F-CE9B-4651-A6AA-CD717754106B}" type="datetime1">
              <a:rPr lang="en-US"/>
              <a:pPr lvl="0">
                <a:defRPr/>
              </a:pPr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Relationship Id="rId4" Type="http://schemas.openxmlformats.org/officeDocument/2006/relationships/image" Target="../media/image19.jpeg"  /><Relationship Id="rId5" Type="http://schemas.openxmlformats.org/officeDocument/2006/relationships/image" Target="../media/image19.jpeg"  /><Relationship Id="rId6" Type="http://schemas.openxmlformats.org/officeDocument/2006/relationships/image" Target="../media/image20.png"  /><Relationship Id="rId7" Type="http://schemas.openxmlformats.org/officeDocument/2006/relationships/image" Target="../media/image2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1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371600" y="4056586"/>
            <a:ext cx="13542553" cy="1086914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altLang="ko-KR" sz="4800" b="1" kern="0" spc="-200">
                <a:solidFill>
                  <a:srgbClr val="a697c3"/>
                </a:solidFill>
                <a:effectLst>
                  <a:glow rad="63500">
                    <a:schemeClr val="accent6">
                      <a:satMod val="175000"/>
                      <a:alpha val="31000"/>
                    </a:schemeClr>
                  </a:glow>
                </a:effectLst>
                <a:latin typeface="에스코어 드림 3 Light"/>
                <a:cs typeface="에스코어 드림 3 Light"/>
              </a:rPr>
              <a:t>OpenCV </a:t>
            </a:r>
            <a:r>
              <a:rPr lang="ko-KR" altLang="en-US" sz="4800" b="1" kern="0" spc="-200">
                <a:solidFill>
                  <a:srgbClr val="a697c3"/>
                </a:solidFill>
                <a:effectLst>
                  <a:glow rad="63500">
                    <a:schemeClr val="accent6">
                      <a:satMod val="175000"/>
                      <a:alpha val="31000"/>
                    </a:schemeClr>
                  </a:glow>
                </a:effectLst>
                <a:latin typeface="에스코어 드림 3 Light"/>
                <a:cs typeface="에스코어 드림 3 Light"/>
              </a:rPr>
              <a:t>를 이용한 이미지 처리</a:t>
            </a:r>
            <a:endParaRPr lang="ko-KR" altLang="en-US" sz="4800" b="1" kern="0" spc="-200">
              <a:solidFill>
                <a:srgbClr val="a697c3"/>
              </a:solidFill>
              <a:effectLst>
                <a:glow rad="63500">
                  <a:schemeClr val="accent6">
                    <a:satMod val="175000"/>
                    <a:alpha val="31000"/>
                  </a:schemeClr>
                </a:glow>
              </a:effectLst>
              <a:latin typeface="에스코어 드림 3 Light"/>
              <a:cs typeface="에스코어 드림 3 Light"/>
            </a:endParaRPr>
          </a:p>
        </p:txBody>
      </p:sp>
      <p:grpSp>
        <p:nvGrpSpPr>
          <p:cNvPr id="1002" name="그룹 1002"/>
          <p:cNvGrpSpPr/>
          <p:nvPr/>
        </p:nvGrpSpPr>
        <p:grpSpPr>
          <a:xfrm rot="0">
            <a:off x="1914943" y="5372100"/>
            <a:ext cx="3342857" cy="36571"/>
            <a:chOff x="1800000" y="4841229"/>
            <a:chExt cx="3342857" cy="365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1800000" y="4841229"/>
              <a:ext cx="3342857" cy="3657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410200" y="5143500"/>
            <a:ext cx="5686391" cy="50284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2200" b="1" kern="0" spc="-100">
                <a:solidFill>
                  <a:srgbClr val="000000"/>
                </a:solidFill>
                <a:latin typeface="에스코어 드림 3 Light"/>
                <a:cs typeface="에스코어 드림 3 Light"/>
              </a:rPr>
              <a:t>한이진 </a:t>
            </a:r>
            <a:r>
              <a:rPr lang="en-US" altLang="ko-KR" sz="2200" b="1" kern="0" spc="-100">
                <a:solidFill>
                  <a:srgbClr val="000000"/>
                </a:solidFill>
                <a:latin typeface="에스코어 드림 3 Light"/>
                <a:cs typeface="에스코어 드림 3 Light"/>
              </a:rPr>
              <a:t>Han Yi Jin</a:t>
            </a:r>
            <a:endParaRPr lang="en-US" altLang="ko-KR" sz="2200" b="1" kern="0" spc="-100">
              <a:solidFill>
                <a:srgbClr val="000000"/>
              </a:solidFill>
              <a:latin typeface="에스코어 드림 3 Light"/>
              <a:cs typeface="에스코어 드림 3 Light"/>
            </a:endParaRPr>
          </a:p>
        </p:txBody>
      </p:sp>
      <p:pic>
        <p:nvPicPr>
          <p:cNvPr id="100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982200" y="990599"/>
            <a:ext cx="8305800" cy="8305800"/>
          </a:xfrm>
          <a:prstGeom prst="rect">
            <a:avLst/>
          </a:prstGeom>
        </p:spPr>
      </p:pic>
      <p:sp>
        <p:nvSpPr>
          <p:cNvPr id="1004" name=""/>
          <p:cNvSpPr/>
          <p:nvPr/>
        </p:nvSpPr>
        <p:spPr>
          <a:xfrm>
            <a:off x="9982200" y="952500"/>
            <a:ext cx="8305800" cy="8305800"/>
          </a:xfrm>
          <a:prstGeom prst="rect">
            <a:avLst/>
          </a:prstGeom>
          <a:solidFill>
            <a:schemeClr val="lt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Object 5"/>
          <p:cNvSpPr txBox="1"/>
          <p:nvPr/>
        </p:nvSpPr>
        <p:spPr>
          <a:xfrm>
            <a:off x="1316447" y="2247900"/>
            <a:ext cx="13542553" cy="2006330"/>
          </a:xfrm>
          <a:prstGeom prst="rect">
            <a:avLst/>
          </a:prstGeom>
          <a:noFill/>
          <a:ln>
            <a:noFill/>
          </a:ln>
        </p:spPr>
        <p:txBody>
          <a:bodyPr wrap="square"/>
          <a:lstStyle/>
          <a:p>
            <a:pPr algn="just">
              <a:defRPr/>
            </a:pPr>
            <a:r>
              <a:rPr xmlns:mc="http://schemas.openxmlformats.org/markup-compatibility/2006" xmlns:hp="http://schemas.haansoft.com/office/presentation/8.0" lang="en-US" altLang="ko-KR" sz="9600" b="0" kern="0" spc="-400" mc:Ignorable="hp" hp:hslEmbossed="0">
                <a:solidFill>
                  <a:srgbClr val="000000"/>
                </a:solidFill>
                <a:effectLst>
                  <a:glow rad="63500">
                    <a:srgbClr val="78e3a6">
                      <a:alpha val="50000"/>
                    </a:srgbClr>
                  </a:glow>
                  <a:outerShdw blurRad="76200" dist="204107" dir="2700000" algn="ctr" rotWithShape="0">
                    <a:srgbClr val="000000">
                      <a:alpha val="50000"/>
                    </a:srgbClr>
                  </a:outerShdw>
                </a:effectLst>
                <a:latin typeface="에스코어 드림 6 Bold"/>
                <a:cs typeface="에스코어 드림 6 Bold"/>
              </a:rPr>
              <a:t>Python </a:t>
            </a:r>
            <a:r>
              <a:rPr xmlns:mc="http://schemas.openxmlformats.org/markup-compatibility/2006" xmlns:hp="http://schemas.haansoft.com/office/presentation/8.0" lang="ko-KR" altLang="en-US" sz="9600" b="1" kern="0" spc="-400" mc:Ignorable="hp" hp:hslEmbossed="0">
                <a:solidFill>
                  <a:srgbClr val="000000"/>
                </a:solidFill>
                <a:effectLst>
                  <a:glow rad="63500">
                    <a:srgbClr val="78e3a6">
                      <a:alpha val="50000"/>
                    </a:srgbClr>
                  </a:glow>
                  <a:outerShdw blurRad="76200" dist="204107" dir="2700000" algn="ctr" rotWithShape="0">
                    <a:srgbClr val="000000">
                      <a:alpha val="50000"/>
                    </a:srgbClr>
                  </a:outerShdw>
                </a:effectLst>
                <a:latin typeface="에스코어 드림 6 Bold"/>
                <a:cs typeface="에스코어 드림 6 Bold"/>
              </a:rPr>
              <a:t>데이터 분석</a:t>
            </a:r>
            <a:endParaRPr xmlns:mc="http://schemas.openxmlformats.org/markup-compatibility/2006" xmlns:hp="http://schemas.haansoft.com/office/presentation/8.0" lang="ko-KR" altLang="en-US" sz="9600" b="1" kern="0" spc="-400" mc:Ignorable="hp" hp:hslEmbossed="0">
              <a:solidFill>
                <a:srgbClr val="000000"/>
              </a:solidFill>
              <a:effectLst>
                <a:glow rad="63500">
                  <a:srgbClr val="78e3a6">
                    <a:alpha val="50000"/>
                  </a:srgbClr>
                </a:glow>
                <a:outerShdw blurRad="76200" dist="204107" dir="2700000" algn="ctr" rotWithShape="0">
                  <a:srgbClr val="000000">
                    <a:alpha val="50000"/>
                  </a:srgbClr>
                </a:outerShdw>
              </a:effectLst>
              <a:latin typeface="에스코어 드림 6 Bold"/>
              <a:cs typeface="에스코어 드림 6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7200" y="419100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데이터정제하기</a:t>
            </a:r>
            <a:endParaRPr lang="ko-KR" altLang="en-US" sz="3200" b="0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1600" y="1562100"/>
            <a:ext cx="15468600" cy="853440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20000"/>
              </a:lnSpc>
              <a:defRPr/>
            </a:pPr>
            <a:r>
              <a:rPr lang="en-US" altLang="ko-KR" sz="2100" b="0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gray_imgs = </a:t>
            </a:r>
            <a:r>
              <a:rPr lang="en-US" altLang="ko-KR" sz="21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cv2.cvtColor(imgs,</a:t>
            </a:r>
            <a:r>
              <a:rPr lang="en-US" altLang="ko-KR" sz="21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cv2.COLOR_BGR2GRAY</a:t>
            </a:r>
            <a:r>
              <a:rPr lang="en-US" altLang="ko-KR" sz="21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)</a:t>
            </a:r>
            <a:r>
              <a:rPr lang="en-US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흑백처리</a:t>
            </a:r>
            <a:endParaRPr lang="ko-KR" altLang="en-US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endParaRPr lang="ko-KR" altLang="en-US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윤곽선(</a:t>
            </a:r>
            <a:r>
              <a:rPr lang="en-US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findContours</a:t>
            </a:r>
            <a:r>
              <a:rPr lang="ko-KR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)를 검출하는 주된 요소는 하얀색의 객체를 검출</a:t>
            </a:r>
            <a:r>
              <a:rPr lang="ko-KR" altLang="en-US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한다</a:t>
            </a:r>
            <a:endParaRPr lang="ko-KR" altLang="en-US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배경은 검은색이며 검출하려는 물체는 하얀색의 성질을 띄게끔 변</a:t>
            </a:r>
            <a:r>
              <a:rPr lang="ko-KR" altLang="en-US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형한다</a:t>
            </a:r>
            <a:r>
              <a:rPr lang="en-US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.</a:t>
            </a:r>
            <a:endParaRPr lang="en-US" altLang="ko-KR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100" b="0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ret, thre_imgs = </a:t>
            </a:r>
            <a:r>
              <a:rPr lang="en-US" altLang="ko-KR" sz="21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cv2.threshold(gray_imgs,127,255,</a:t>
            </a:r>
            <a:r>
              <a:rPr lang="en-US" altLang="ko-KR" sz="21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cv2.THRESH_BINARY</a:t>
            </a:r>
            <a:r>
              <a:rPr lang="en-US" altLang="ko-KR" sz="21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)</a:t>
            </a:r>
            <a:endParaRPr lang="en-US" altLang="ko-KR" sz="2100" b="1" kern="0" spc="600">
              <a:solidFill>
                <a:schemeClr val="dk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2100" b="1" kern="0" spc="600">
              <a:solidFill>
                <a:schemeClr val="dk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 (원본이미지, 임계값, 임계값 이상일 경우 바꿀 최대값(흰색</a:t>
            </a:r>
            <a:r>
              <a:rPr lang="en-US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=</a:t>
            </a:r>
            <a:r>
              <a:rPr lang="ko-KR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255로 지정),THRESH_BINARY)</a:t>
            </a:r>
            <a:endParaRPr lang="ko-KR" altLang="ko-KR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ko-KR" sz="21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THRESH_BINARY</a:t>
            </a:r>
            <a:r>
              <a:rPr lang="ko-KR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는 픽셀값이 임계값보다 클 경우 최대값으로 작을 경우 0(검은색)으로 이진화</a:t>
            </a:r>
            <a:endParaRPr lang="ko-KR" altLang="ko-KR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127이상은 255으로 127미만은 0으로 처리</a:t>
            </a:r>
            <a:endParaRPr lang="ko-KR" altLang="en-US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endParaRPr lang="ko-KR" altLang="en-US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0" i="0" u="none" strike="noStrike" kern="0" cap="none" spc="600" normalizeH="0" baseline="0" mc:Ignorable="hp" hp:hslEmbossed="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contours, _ =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0" cap="none" spc="600" normalizeH="0" baseline="0" mc:Ignorable="hp" hp:hslEmbossed="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cv2.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0" cap="none" spc="600" normalizeH="0" baseline="0" mc:Ignorable="hp" hp:hslEmbossed="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findContours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0" cap="none" spc="600" normalizeH="0" baseline="0" mc:Ignorable="hp" hp:hslEmbossed="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(thre_imgs,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0" cap="none" spc="600" normalizeH="0" baseline="0" mc:Ignorable="hp" hp:hslEmbossed="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cv2.RETR_EXTERNAL,</a:t>
            </a:r>
            <a:endParaRPr xmlns:mc="http://schemas.openxmlformats.org/markup-compatibility/2006" xmlns:hp="http://schemas.haansoft.com/office/presentation/8.0" kumimoji="0" lang="en-US" altLang="ko-KR" sz="2100" b="1" i="0" u="none" strike="noStrike" kern="0" cap="none" spc="600" normalizeH="0" baseline="0" mc:Ignorable="hp" hp:hslEmbossed="0">
              <a:solidFill>
                <a:srgbClr val="ff6600"/>
              </a:solidFill>
              <a:latin typeface="에스코어 드림 4 Regular"/>
              <a:cs typeface="에스코어 드림 4 Regular"/>
            </a:endParaRPr>
          </a:p>
          <a:p>
            <a: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100" b="1" i="0" u="none" strike="noStrike" kern="0" cap="none" spc="600" normalizeH="0" baseline="0" mc:Ignorable="hp" hp:hslEmbossed="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										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0" cap="none" spc="600" normalizeH="0" baseline="0" mc:Ignorable="hp" hp:hslEmbossed="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cv2.CHAIN_APPROX_SIMPLE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0" cap="none" spc="600" normalizeH="0" baseline="0" mc:Ignorable="hp" hp:hslEmbossed="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100" b="1" i="0" u="none" strike="noStrike" kern="0" cap="none" spc="600" normalizeH="0" baseline="0" mc:Ignorable="hp" hp:hslEmbossed="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2100" b="0" kern="0" spc="600">
              <a:solidFill>
                <a:schemeClr val="dk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21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# </a:t>
            </a:r>
            <a:r>
              <a:rPr lang="ko-KR" altLang="en-US" sz="2100" b="1">
                <a:solidFill>
                  <a:srgbClr val="ff6600"/>
                </a:solidFill>
                <a:latin typeface="에스코어 드림 3 Light"/>
                <a:ea typeface="에스코어 드림 3 Light"/>
              </a:rPr>
              <a:t>cv2.findContours</a:t>
            </a:r>
            <a:r>
              <a:rPr lang="ko-KR" altLang="en-US" sz="21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(이진화 이미지, 검색 방법, 근사화 방법)를 이용하여 이진화 이미지에서 윤곽선(컨투어)를 검출</a:t>
            </a:r>
            <a:endParaRPr lang="ko-KR" altLang="en-US" sz="2100" b="1">
              <a:solidFill>
                <a:srgbClr val="008000"/>
              </a:solidFill>
              <a:latin typeface="에스코어 드림 3 Light"/>
              <a:ea typeface="에스코어 드림 3 Light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21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# 반환값으로 윤곽선, 계층 구조를 반환</a:t>
            </a:r>
            <a:endParaRPr lang="ko-KR" altLang="en-US" sz="2100" b="1">
              <a:solidFill>
                <a:srgbClr val="008000"/>
              </a:solidFill>
              <a:latin typeface="에스코어 드림 3 Light"/>
              <a:ea typeface="에스코어 드림 3 Light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21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# 윤곽선은 Numpy 구조의 배열로 검출된 윤곽선의 지점들이 담겨있다.</a:t>
            </a:r>
            <a:endParaRPr lang="ko-KR" altLang="en-US" sz="2100" b="1">
              <a:solidFill>
                <a:srgbClr val="008000"/>
              </a:solidFill>
              <a:latin typeface="에스코어 드림 3 Light"/>
              <a:ea typeface="에스코어 드림 3 Light"/>
            </a:endParaRPr>
          </a:p>
          <a:p>
            <a:pPr>
              <a:lnSpc>
                <a:spcPct val="120000"/>
              </a:lnSpc>
              <a:defRPr/>
            </a:pPr>
            <a:endParaRPr lang="ko-KR" altLang="en-US" sz="2100" b="1">
              <a:solidFill>
                <a:schemeClr val="dk1"/>
              </a:solidFill>
              <a:latin typeface="에스코어 드림 3 Light"/>
              <a:ea typeface="에스코어 드림 3 Light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2100" b="1">
                <a:solidFill>
                  <a:schemeClr val="dk1"/>
                </a:solidFill>
                <a:latin typeface="에스코어 드림 3 Light"/>
                <a:ea typeface="에스코어 드림 3 Light"/>
              </a:rPr>
              <a:t># 검색방법:</a:t>
            </a:r>
            <a:r>
              <a:rPr lang="ko-KR" altLang="en-US" sz="2100" b="1">
                <a:solidFill>
                  <a:srgbClr val="ff6600"/>
                </a:solidFill>
                <a:latin typeface="에스코어 드림 3 Light"/>
                <a:ea typeface="에스코어 드림 3 Light"/>
              </a:rPr>
              <a:t> cv2.RETR_EXTERNAL</a:t>
            </a:r>
            <a:r>
              <a:rPr lang="ko-KR" altLang="en-US" sz="2100" b="1">
                <a:solidFill>
                  <a:schemeClr val="dk1"/>
                </a:solidFill>
                <a:latin typeface="에스코어 드림 3 Light"/>
                <a:ea typeface="에스코어 드림 3 Light"/>
              </a:rPr>
              <a:t> : 외곽 윤곽선만 검출하며, 계층 구조를 구성하지 않습니다.</a:t>
            </a:r>
            <a:endParaRPr lang="ko-KR" altLang="en-US" sz="2100" b="1">
              <a:solidFill>
                <a:schemeClr val="dk1"/>
              </a:solidFill>
              <a:latin typeface="에스코어 드림 3 Light"/>
              <a:ea typeface="에스코어 드림 3 Light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2100" b="1">
                <a:solidFill>
                  <a:schemeClr val="dk1"/>
                </a:solidFill>
                <a:latin typeface="에스코어 드림 3 Light"/>
                <a:ea typeface="에스코어 드림 3 Light"/>
              </a:rPr>
              <a:t># 근사화 방법: </a:t>
            </a:r>
            <a:r>
              <a:rPr lang="ko-KR" altLang="en-US" sz="2100" b="1">
                <a:solidFill>
                  <a:srgbClr val="ff6600"/>
                </a:solidFill>
                <a:latin typeface="에스코어 드림 3 Light"/>
                <a:ea typeface="에스코어 드림 3 Light"/>
              </a:rPr>
              <a:t>cv2.CHAIN_APPROX_SIMPLE </a:t>
            </a:r>
            <a:r>
              <a:rPr lang="ko-KR" altLang="en-US" sz="2100" b="1">
                <a:solidFill>
                  <a:schemeClr val="dk1"/>
                </a:solidFill>
                <a:latin typeface="에스코어 드림 3 Light"/>
                <a:ea typeface="에스코어 드림 3 Light"/>
              </a:rPr>
              <a:t>: 윤곽점들 단순화 수평, 수직 및 대각선 요소를 압축하고 끝점만 남겨 둡니다.</a:t>
            </a:r>
            <a:endParaRPr lang="ko-KR" altLang="en-US" sz="2000" b="1">
              <a:solidFill>
                <a:schemeClr val="dk1"/>
              </a:solidFill>
              <a:latin typeface="에스코어 드림 3 Light"/>
              <a:ea typeface="에스코어 드림 3 Light"/>
            </a:endParaRPr>
          </a:p>
          <a:p>
            <a:pPr>
              <a:lnSpc>
                <a:spcPct val="120000"/>
              </a:lnSpc>
              <a:defRPr/>
            </a:pP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3714" y="7465891"/>
            <a:ext cx="17514286" cy="194480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endParaRPr lang="ko-KR" altLang="en-US" sz="1800" b="0" kern="0" spc="-100">
              <a:solidFill>
                <a:srgbClr val="656565"/>
              </a:solidFill>
              <a:latin typeface="에스코어 드림 2 ExtraLight"/>
              <a:cs typeface="에스코어 드림 2 ExtraLight"/>
            </a:endParaRPr>
          </a:p>
        </p:txBody>
      </p:sp>
      <p:sp>
        <p:nvSpPr>
          <p:cNvPr id="1013" name=""/>
          <p:cNvSpPr txBox="1"/>
          <p:nvPr/>
        </p:nvSpPr>
        <p:spPr>
          <a:xfrm>
            <a:off x="4191000" y="495300"/>
            <a:ext cx="5257801" cy="641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utlis.py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	def extract_chars(img) 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9114" y="419100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데이터 정제하기</a:t>
            </a:r>
            <a:endParaRPr lang="ko-KR" altLang="en-US" sz="3200" b="0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4000" y="2171700"/>
            <a:ext cx="15925800" cy="746760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for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contour </a:t>
            </a:r>
            <a:r>
              <a:rPr lang="en-US" altLang="ko-KR" sz="22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in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contours: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200" b="0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	</a:t>
            </a:r>
            <a:r>
              <a:rPr lang="ko-KR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ko-KR" sz="22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cv2.contourArea()</a:t>
            </a:r>
            <a:r>
              <a:rPr lang="ko-KR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ko-KR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외곽선이 감싸는 영역의 면적을 반환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한다</a:t>
            </a:r>
            <a:r>
              <a:rPr lang="ko-KR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.</a:t>
            </a:r>
            <a:endParaRPr lang="ko-KR" altLang="ko-KR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ko-KR" altLang="ko-KR" sz="1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</a:t>
            </a:r>
            <a:r>
              <a:rPr lang="en-US" altLang="ko-KR" sz="2200" b="0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area =</a:t>
            </a:r>
            <a:r>
              <a:rPr lang="en-US" altLang="ko-KR" sz="22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 cv2.</a:t>
            </a:r>
            <a:r>
              <a:rPr lang="en-US" altLang="ko-KR" sz="22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contourArea</a:t>
            </a:r>
            <a:r>
              <a:rPr lang="en-US" altLang="ko-KR" sz="22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(contour)</a:t>
            </a:r>
            <a:endParaRPr lang="en-US" altLang="ko-KR" sz="2200" b="1" kern="0" spc="600">
              <a:solidFill>
                <a:schemeClr val="dk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 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</a:t>
            </a:r>
            <a:r>
              <a:rPr lang="en-US" altLang="ko-KR" sz="22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if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area &gt; 50:</a:t>
            </a:r>
            <a:r>
              <a:rPr lang="en-US" altLang="ko-KR" sz="22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2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추출된 이미지 크기가 </a:t>
            </a:r>
            <a:r>
              <a:rPr lang="en-US" altLang="ko-KR" sz="22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50</a:t>
            </a:r>
            <a:r>
              <a:rPr lang="ko-KR" altLang="en-US" sz="22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인 경우만 데이터로 파악 </a:t>
            </a:r>
            <a:r>
              <a:rPr lang="en-US" altLang="ko-KR" sz="22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(</a:t>
            </a:r>
            <a:r>
              <a:rPr lang="ko-KR" altLang="en-US" sz="22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점 요소 제거</a:t>
            </a:r>
            <a:r>
              <a:rPr lang="en-US" altLang="ko-KR" sz="22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)</a:t>
            </a:r>
            <a:endParaRPr lang="en-US" altLang="ko-KR" sz="2200" b="1" kern="0" spc="600">
              <a:solidFill>
                <a:schemeClr val="dk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ko-KR" altLang="en-US" sz="2200" b="0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	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2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cv2.boundingRect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(외곽선 좌표) 주어진 점을 감싸는 최소 크기 </a:t>
            </a:r>
            <a:endParaRPr lang="ko-KR" altLang="en-US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									사각형(바운딩 박스)를 반환합니다.</a:t>
            </a:r>
            <a:endParaRPr lang="ko-KR" altLang="en-US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	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#반환값: 사각형 정보. (x, y, w, h) 튜플</a:t>
            </a:r>
            <a:endParaRPr lang="ko-KR" altLang="en-US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ko-KR" altLang="en-US" sz="1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    </a:t>
            </a:r>
            <a:r>
              <a:rPr lang="en-US" altLang="ko-KR" sz="2200" b="0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x,y,width,height =</a:t>
            </a:r>
            <a:r>
              <a:rPr lang="en-US" altLang="ko-KR" sz="2200" b="0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2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cv2.boundingRect</a:t>
            </a:r>
            <a:r>
              <a:rPr lang="en-US" altLang="ko-KR" sz="22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(contour)</a:t>
            </a:r>
            <a:endParaRPr lang="en-US" altLang="ko-KR" sz="2200" b="1" kern="0" spc="600">
              <a:solidFill>
                <a:schemeClr val="dk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    roi = gray_imgs[y:y+height, x:x+width]</a:t>
            </a:r>
            <a:r>
              <a:rPr lang="ko-KR" altLang="en-US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해당 단어영역만추출</a:t>
            </a:r>
            <a:endParaRPr lang="ko-KR" altLang="en-US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    chars.append((x,roi))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chars = sorted(chars, key = lambda char:char[0])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return chars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2" name=""/>
          <p:cNvSpPr txBox="1"/>
          <p:nvPr/>
        </p:nvSpPr>
        <p:spPr>
          <a:xfrm>
            <a:off x="5105400" y="8496300"/>
            <a:ext cx="8991600" cy="1093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 x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축 기준으로 단어가 나열되어 하나의 수식형태로 저장 </a:t>
            </a:r>
            <a:endParaRPr lang="ko-KR" altLang="en-US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sz="2200" b="1">
                <a:solidFill>
                  <a:srgbClr val="42c7f1"/>
                </a:solidFill>
                <a:latin typeface="에스코어 드림 3 Light"/>
                <a:ea typeface="에스코어 드림 3 Light"/>
              </a:rPr>
              <a:t>	ex) 5101+0514</a:t>
            </a:r>
            <a:endParaRPr lang="en-US" altLang="ko-KR" sz="2200" b="1">
              <a:solidFill>
                <a:srgbClr val="42c7f1"/>
              </a:solidFill>
              <a:latin typeface="에스코어 드림 3 Light"/>
              <a:ea typeface="에스코어 드림 3 Light"/>
            </a:endParaRPr>
          </a:p>
        </p:txBody>
      </p:sp>
      <p:sp>
        <p:nvSpPr>
          <p:cNvPr id="1013" name=""/>
          <p:cNvSpPr txBox="1"/>
          <p:nvPr/>
        </p:nvSpPr>
        <p:spPr>
          <a:xfrm>
            <a:off x="4343400" y="571500"/>
            <a:ext cx="5257800" cy="641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utis.py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	def extract_chars(img)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343002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테스트데이터만들기 </a:t>
            </a:r>
            <a:endParaRPr lang="ko-KR" altLang="en-US" sz="3200" b="0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0249" y="1104900"/>
            <a:ext cx="14287500" cy="891540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10000"/>
              </a:lnSpc>
              <a:defRPr/>
            </a:pPr>
            <a:r>
              <a:rPr lang="en-US" altLang="ko-KR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def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b="1" kern="0" spc="600">
                <a:solidFill>
                  <a:srgbClr val="ebba6f"/>
                </a:solidFill>
                <a:latin typeface="에스코어 드림 4 Regular"/>
                <a:cs typeface="에스코어 드림 4 Regular"/>
              </a:rPr>
              <a:t>resized20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(img):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resized = cv2.resize(img,(20,20))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return resized.reshape(-1,400).astype(np.float32)       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for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char </a:t>
            </a:r>
            <a:r>
              <a:rPr lang="en-US" altLang="ko-KR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in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chars: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cv2.imshow('char[1]',char[1])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input = cv2.waitKey(0)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resized= utils.</a:t>
            </a:r>
            <a:r>
              <a:rPr lang="en-US" altLang="ko-KR" b="1" kern="0" spc="600">
                <a:solidFill>
                  <a:srgbClr val="efae4d"/>
                </a:solidFill>
                <a:latin typeface="에스코어 드림 4 Regular"/>
                <a:cs typeface="에스코어 드림 4 Regular"/>
              </a:rPr>
              <a:t>resized20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(char[1])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</a:t>
            </a:r>
            <a:r>
              <a:rPr lang="ko-KR" altLang="en-US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endParaRPr lang="ko-KR" altLang="en-US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</a:t>
            </a:r>
            <a:r>
              <a:rPr lang="en-US" altLang="ko-KR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if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input &gt;= 48 and input &lt;= 57: </a:t>
            </a:r>
            <a:r>
              <a:rPr lang="en-US" altLang="ko-KR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#유니코드 값 48=0, 57=9</a:t>
            </a:r>
            <a:endParaRPr lang="en-US" altLang="ko-KR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name = str(input - 48)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입력된 숫자가 파일명으로 지정된다</a:t>
            </a:r>
            <a:endParaRPr lang="ko-KR" altLang="en-US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if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not os.path.isdir('./training_data'):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os.makedirs('./training_data')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if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not os.path.isdir('./training_data/' + name):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os.makedirs('./training_data/' + name)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file_count = len(next(os.walk('./training_data/' + name + '/'))[2])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cv2.imwrite('./training_data/' + str(input - 48) + '/' +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        str(file_count + 1) + '.png', resized)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</a:t>
            </a:r>
            <a:r>
              <a:rPr lang="en-US" altLang="ko-KR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elif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input == ord('a') or input == ord('b') or input == ord('c'):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#파이썬 내장함수 ord(’a’)는 문자의 유니코드 값97을 돌려주는 함수이다.</a:t>
            </a:r>
            <a:endParaRPr lang="en-US" altLang="ko-KR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ko-KR" altLang="en-US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	  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name = str(input - ord('a') + 10) 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if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not os.path.isdir('./training_data'):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os.makedirs('./training_data')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if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not os.path.isdir('./training_data/' + name):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os.makedirs('./training_data/' + name)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file_count = len(next(os.walk('./training_data/' + name + '/'))[2])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cv2.imwrite('./training_data/' + name + '/' +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        str(file_count + 1) + '.png', resized)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2" name=""/>
          <p:cNvSpPr txBox="1"/>
          <p:nvPr/>
        </p:nvSpPr>
        <p:spPr>
          <a:xfrm>
            <a:off x="9601200" y="1426845"/>
            <a:ext cx="7543799" cy="419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동일한 크기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(20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*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20)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의 이미지로 변환 </a:t>
            </a:r>
            <a:endParaRPr lang="ko-KR" altLang="en-US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3" name=""/>
          <p:cNvSpPr/>
          <p:nvPr/>
        </p:nvSpPr>
        <p:spPr>
          <a:xfrm>
            <a:off x="4343399" y="1485900"/>
            <a:ext cx="4800600" cy="304185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4" name=""/>
          <p:cNvSpPr txBox="1"/>
          <p:nvPr/>
        </p:nvSpPr>
        <p:spPr>
          <a:xfrm>
            <a:off x="7391400" y="2324100"/>
            <a:ext cx="8458200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7" name=""/>
          <p:cNvSpPr txBox="1"/>
          <p:nvPr/>
        </p:nvSpPr>
        <p:spPr>
          <a:xfrm>
            <a:off x="5943600" y="2019300"/>
            <a:ext cx="12115800" cy="417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#KNN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알고리즘에 적용하기 위해 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1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차원 배열로 나열 재구조화 </a:t>
            </a:r>
            <a:endParaRPr lang="ko-KR" altLang="en-US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8" name=""/>
          <p:cNvSpPr txBox="1"/>
          <p:nvPr/>
        </p:nvSpPr>
        <p:spPr>
          <a:xfrm>
            <a:off x="9144000" y="2728413"/>
            <a:ext cx="8534400" cy="701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추출되어 보여지는 이미지 해당 숫자를 키보드로 입력</a:t>
            </a:r>
            <a:endParaRPr lang="ko-KR" altLang="en-US" sz="20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0~9</a:t>
            </a:r>
            <a:r>
              <a:rPr lang="ko-KR" altLang="en-US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까지 입력된 숫자를 폴더명으로 지정한다</a:t>
            </a: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.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9" name=""/>
          <p:cNvSpPr txBox="1"/>
          <p:nvPr/>
        </p:nvSpPr>
        <p:spPr>
          <a:xfrm>
            <a:off x="10058400" y="4749165"/>
            <a:ext cx="8534400" cy="394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해당 디렉토리가 존재하지 않을 시 생성하여 저장 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0" name=""/>
          <p:cNvSpPr txBox="1"/>
          <p:nvPr/>
        </p:nvSpPr>
        <p:spPr>
          <a:xfrm>
            <a:off x="838200" y="6362700"/>
            <a:ext cx="8534400" cy="39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수식 </a:t>
            </a: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+ = a / - = b / * = c</a:t>
            </a:r>
            <a:r>
              <a:rPr lang="ko-KR" altLang="en-US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로 입력받는다</a:t>
            </a: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.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2" name=""/>
          <p:cNvSpPr/>
          <p:nvPr/>
        </p:nvSpPr>
        <p:spPr>
          <a:xfrm>
            <a:off x="3124199" y="5905500"/>
            <a:ext cx="2362200" cy="304800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3" name=""/>
          <p:cNvSpPr/>
          <p:nvPr/>
        </p:nvSpPr>
        <p:spPr>
          <a:xfrm>
            <a:off x="3124200" y="9182100"/>
            <a:ext cx="2362200" cy="304800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4" name=""/>
          <p:cNvSpPr txBox="1"/>
          <p:nvPr/>
        </p:nvSpPr>
        <p:spPr>
          <a:xfrm>
            <a:off x="5334000" y="495300"/>
            <a:ext cx="4572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make_train_data.py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419202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테스트데이터만들기 </a:t>
            </a:r>
            <a:endParaRPr lang="ko-KR" altLang="en-US" sz="3200" b="0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pic>
        <p:nvPicPr>
          <p:cNvPr id="10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86401" y="1485900"/>
            <a:ext cx="6096000" cy="8000999"/>
          </a:xfrm>
          <a:prstGeom prst="rect">
            <a:avLst/>
          </a:prstGeom>
        </p:spPr>
      </p:pic>
      <p:sp>
        <p:nvSpPr>
          <p:cNvPr id="1022" name=""/>
          <p:cNvSpPr txBox="1"/>
          <p:nvPr/>
        </p:nvSpPr>
        <p:spPr>
          <a:xfrm>
            <a:off x="7162801" y="2175963"/>
            <a:ext cx="5105400" cy="374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9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3" name=""/>
          <p:cNvSpPr txBox="1"/>
          <p:nvPr/>
        </p:nvSpPr>
        <p:spPr>
          <a:xfrm>
            <a:off x="7467600" y="2375988"/>
            <a:ext cx="3886200" cy="1374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1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해당 숫자들이 존재하는 폴더</a:t>
            </a:r>
            <a:endParaRPr lang="ko-KR" altLang="en-US" sz="21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sz="21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0~9</a:t>
            </a:r>
            <a:r>
              <a:rPr lang="ko-KR" altLang="en-US" sz="21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 숫자가 각각의 해당 폴더에 저장 </a:t>
            </a:r>
            <a:endParaRPr lang="ko-KR" altLang="en-US" sz="21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4" name=""/>
          <p:cNvSpPr/>
          <p:nvPr/>
        </p:nvSpPr>
        <p:spPr>
          <a:xfrm>
            <a:off x="5638799" y="1485900"/>
            <a:ext cx="4953001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5" name=""/>
          <p:cNvSpPr txBox="1"/>
          <p:nvPr/>
        </p:nvSpPr>
        <p:spPr>
          <a:xfrm>
            <a:off x="6362699" y="941069"/>
            <a:ext cx="5562600" cy="392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kern="0" spc="600">
                <a:solidFill>
                  <a:srgbClr val="808080"/>
                </a:solidFill>
                <a:latin typeface="에스코어 드림 4 Regular"/>
                <a:cs typeface="에스코어 드림 4 Regular"/>
              </a:rPr>
              <a:t>정제된 테스트 데이터가 저장됨</a:t>
            </a:r>
            <a:endParaRPr lang="ko-KR" altLang="en-US" sz="2000" b="1" kern="0" spc="600">
              <a:solidFill>
                <a:srgbClr val="80808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6" name=""/>
          <p:cNvSpPr/>
          <p:nvPr/>
        </p:nvSpPr>
        <p:spPr>
          <a:xfrm>
            <a:off x="5715001" y="2095500"/>
            <a:ext cx="1447800" cy="5486400"/>
          </a:xfrm>
          <a:prstGeom prst="rect">
            <a:avLst/>
          </a:prstGeom>
          <a:noFill/>
          <a:ln w="38100">
            <a:solidFill>
              <a:srgbClr val="42c7f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7" name=""/>
          <p:cNvSpPr/>
          <p:nvPr/>
        </p:nvSpPr>
        <p:spPr>
          <a:xfrm>
            <a:off x="5791201" y="7658100"/>
            <a:ext cx="1600200" cy="1676400"/>
          </a:xfrm>
          <a:prstGeom prst="rect">
            <a:avLst/>
          </a:prstGeom>
          <a:noFill/>
          <a:ln w="38100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08000"/>
              </a:solidFill>
            </a:endParaRPr>
          </a:p>
        </p:txBody>
      </p:sp>
      <p:sp>
        <p:nvSpPr>
          <p:cNvPr id="1028" name=""/>
          <p:cNvSpPr txBox="1"/>
          <p:nvPr/>
        </p:nvSpPr>
        <p:spPr>
          <a:xfrm>
            <a:off x="7543799" y="7505700"/>
            <a:ext cx="3886200" cy="1687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10</a:t>
            </a:r>
            <a:r>
              <a:rPr lang="ko-KR" altLang="en-US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-&gt;</a:t>
            </a:r>
            <a:r>
              <a:rPr lang="ko-KR" altLang="en-US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‘+’</a:t>
            </a:r>
            <a:endParaRPr lang="en-US" altLang="ko-KR" sz="2100" b="1" kern="0" spc="600">
              <a:solidFill>
                <a:srgbClr val="baff1a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ko-KR" altLang="en-US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11-&gt;</a:t>
            </a:r>
            <a:r>
              <a:rPr lang="ko-KR" altLang="en-US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‘-’</a:t>
            </a:r>
            <a:endParaRPr lang="en-US" altLang="ko-KR" sz="2100" b="1" kern="0" spc="600">
              <a:solidFill>
                <a:srgbClr val="baff1a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ko-KR" altLang="en-US" sz="2100" b="1" kern="0" spc="600">
              <a:solidFill>
                <a:srgbClr val="baff1a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12-&gt;</a:t>
            </a:r>
            <a:r>
              <a:rPr lang="ko-KR" altLang="en-US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‘*’</a:t>
            </a:r>
            <a:r>
              <a:rPr lang="ko-KR" altLang="en-US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</a:t>
            </a:r>
            <a:endParaRPr lang="ko-KR" altLang="en-US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3400" y="419203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KNN</a:t>
            </a:r>
            <a:r>
              <a:rPr lang="ko-KR" altLang="en-US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모델학습</a:t>
            </a:r>
            <a:endParaRPr lang="ko-KR" altLang="en-US" sz="3200" b="0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6399" y="1371599"/>
            <a:ext cx="16002000" cy="891540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filenames= list(range(0,13))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train =[]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#테스트할 데이터 배열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train_labels=[]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 테스트 데이터가 참조하는 레이블 배열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						이미지 데이터가 해당하는 숫자배열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for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filename </a:t>
            </a: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in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filenames: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path ='./training_data/'+str(filename)+'/'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print(path)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file_count = len(next(os.walk(path))[2])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</a:t>
            </a: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for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i </a:t>
            </a: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in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range(1,file_count+1):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img= cv2.imread(path+str(i)+'.png')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gray= cv2.cvtColor(img,cv2.COLOR_BGR2GRAY)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train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.append(gray)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#테스트할 데이터 추가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train_labels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.append(filename)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#각 이미지 데이터(숫자) 레이블 정보 추가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x= np.array(train)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train=x[:,:].reshape(-1,400).astype(np.float32) 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#2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차원 배열인 이미지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(20*20) =&gt;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길이가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400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인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1차원 배열로 재배열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#KNN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알고리즘 적용을 위한 데이터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1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차원으로 재배열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train_labels=np.array(train_labels)[:,np.newaxis]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np.savez("trained.npz", train=train, train_labels=train_labels)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#학습된 데이터 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															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정보를 파일로 저장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4" name=""/>
          <p:cNvSpPr txBox="1"/>
          <p:nvPr/>
        </p:nvSpPr>
        <p:spPr>
          <a:xfrm>
            <a:off x="7391400" y="2324100"/>
            <a:ext cx="8458200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4" name=""/>
          <p:cNvSpPr/>
          <p:nvPr/>
        </p:nvSpPr>
        <p:spPr>
          <a:xfrm>
            <a:off x="2971800" y="5753100"/>
            <a:ext cx="12725400" cy="762000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5" name=""/>
          <p:cNvSpPr/>
          <p:nvPr/>
        </p:nvSpPr>
        <p:spPr>
          <a:xfrm>
            <a:off x="4114800" y="7124700"/>
            <a:ext cx="3200400" cy="381000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6" name=""/>
          <p:cNvSpPr txBox="1"/>
          <p:nvPr/>
        </p:nvSpPr>
        <p:spPr>
          <a:xfrm>
            <a:off x="3807328" y="584835"/>
            <a:ext cx="4572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Run.py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7" name=""/>
          <p:cNvSpPr/>
          <p:nvPr/>
        </p:nvSpPr>
        <p:spPr>
          <a:xfrm>
            <a:off x="2207128" y="9105900"/>
            <a:ext cx="4041272" cy="457200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495403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테스트데이터검증</a:t>
            </a:r>
            <a:endParaRPr lang="ko-KR" altLang="en-US" sz="3200" b="0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7800" y="2185219"/>
            <a:ext cx="16002000" cy="723900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filename= </a:t>
            </a:r>
            <a:r>
              <a:rPr lang="en-US" altLang="ko-KR" sz="22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'trained.npz'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 학습된 KNN모델 불러오기</a:t>
            </a:r>
            <a:endParaRPr lang="en-US" altLang="ko-KR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with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np.load(filename) </a:t>
            </a:r>
            <a:r>
              <a:rPr lang="en-US" altLang="ko-KR" sz="22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as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data: 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#file open close 자동</a:t>
            </a:r>
            <a:endParaRPr lang="en-US" altLang="ko-KR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train= data[</a:t>
            </a:r>
            <a:r>
              <a:rPr lang="en-US" altLang="ko-KR" sz="2200" b="1" kern="0" spc="600">
                <a:solidFill>
                  <a:srgbClr val="00b2ff"/>
                </a:solidFill>
                <a:latin typeface="에스코어 드림 4 Regular"/>
                <a:cs typeface="에스코어 드림 4 Regular"/>
              </a:rPr>
              <a:t>'train'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]</a:t>
            </a:r>
            <a:r>
              <a:rPr lang="ko-KR" altLang="en-US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학습데이터</a:t>
            </a:r>
            <a:endParaRPr lang="ko-KR" altLang="en-US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train_labes = data[</a:t>
            </a:r>
            <a:r>
              <a:rPr lang="en-US" altLang="ko-KR" sz="2200" b="1" kern="0" spc="600">
                <a:solidFill>
                  <a:srgbClr val="00b2ff"/>
                </a:solidFill>
                <a:latin typeface="에스코어 드림 4 Regular"/>
                <a:cs typeface="에스코어 드림 4 Regular"/>
              </a:rPr>
              <a:t>'train_labels'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]</a:t>
            </a:r>
            <a:r>
              <a:rPr lang="ko-KR" altLang="en-US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데이터 레이블</a:t>
            </a:r>
            <a:endParaRPr lang="ko-KR" altLang="en-US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knn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=cv2.ml.</a:t>
            </a:r>
            <a:r>
              <a:rPr lang="en-US" altLang="ko-KR" sz="22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KNearest_create()</a:t>
            </a:r>
            <a:r>
              <a:rPr lang="ko-KR" altLang="en-US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#KNN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객체 생성</a:t>
            </a:r>
            <a:endParaRPr lang="ko-KR" altLang="en-US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knn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.train(</a:t>
            </a:r>
            <a:r>
              <a:rPr lang="en-US" altLang="ko-KR" sz="2200" b="1" kern="0" spc="600">
                <a:solidFill>
                  <a:srgbClr val="00b2ff"/>
                </a:solidFill>
                <a:latin typeface="에스코어 드림 4 Regular"/>
                <a:cs typeface="에스코어 드림 4 Regular"/>
              </a:rPr>
              <a:t>train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,cv2.ml.ROW_SAMPLE,</a:t>
            </a:r>
            <a:r>
              <a:rPr lang="en-US" altLang="ko-KR" sz="2200" b="1" kern="0" spc="600">
                <a:solidFill>
                  <a:srgbClr val="00b2ff"/>
                </a:solidFill>
                <a:latin typeface="에스코어 드림 4 Regular"/>
                <a:cs typeface="에스코어 드림 4 Regular"/>
              </a:rPr>
              <a:t>train_labes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)</a:t>
            </a:r>
            <a:r>
              <a:rPr lang="ko-KR" altLang="en-US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 KNN객체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에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학습시킴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def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200" b="1" kern="0" spc="600">
                <a:solidFill>
                  <a:srgbClr val="efae4d"/>
                </a:solidFill>
                <a:latin typeface="에스코어 드림 4 Regular"/>
                <a:cs typeface="에스코어 드림 4 Regular"/>
              </a:rPr>
              <a:t>check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(test): 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#test 하나의 이미지를 주어졌을 때</a:t>
            </a:r>
            <a:endParaRPr lang="en-US" altLang="ko-KR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#가장 가까운 K(=1 하나)개를 찾아, 어떤 숫자에 해당하는지 찾는다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ret,result,neibours,dist= knn.findNearest(test,k=1) 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하이퍼 파라미터</a:t>
            </a:r>
            <a:endParaRPr lang="ko-KR" altLang="en-US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return result 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#데이터 레이블을 반환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8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#</a:t>
            </a:r>
            <a:r>
              <a:rPr lang="ko-KR" altLang="en-US" sz="28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하이퍼 파라미터</a:t>
            </a:r>
            <a:r>
              <a:rPr lang="ko-KR" altLang="en-US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 </a:t>
            </a:r>
            <a:endParaRPr lang="ko-KR" altLang="en-US" sz="2400" b="1" kern="0" spc="600">
              <a:solidFill>
                <a:schemeClr val="dk2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모델링할 때 사용자가 직접 세팅해주는 값</a:t>
            </a:r>
            <a:endParaRPr lang="ko-KR" altLang="en-US" sz="2400" b="1" kern="0" spc="600">
              <a:solidFill>
                <a:schemeClr val="dk2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KNN </a:t>
            </a:r>
            <a:r>
              <a:rPr lang="ko-KR" altLang="en-US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알고리즘</a:t>
            </a:r>
            <a:r>
              <a:rPr lang="en-US" altLang="ko-KR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(K-</a:t>
            </a:r>
            <a:r>
              <a:rPr lang="ko-KR" altLang="en-US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최근접 이웃</a:t>
            </a:r>
            <a:r>
              <a:rPr lang="en-US" altLang="ko-KR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)</a:t>
            </a:r>
            <a:r>
              <a:rPr lang="ko-KR" altLang="en-US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에서는 </a:t>
            </a:r>
            <a:r>
              <a:rPr lang="en-US" altLang="ko-KR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K</a:t>
            </a:r>
            <a:r>
              <a:rPr lang="ko-KR" altLang="en-US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값을 직접 조정하여 이웃</a:t>
            </a:r>
            <a:r>
              <a:rPr lang="en-US" altLang="ko-KR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(</a:t>
            </a:r>
            <a:r>
              <a:rPr lang="ko-KR" altLang="en-US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최근접</a:t>
            </a:r>
            <a:r>
              <a:rPr lang="en-US" altLang="ko-KR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)</a:t>
            </a:r>
            <a:r>
              <a:rPr lang="ko-KR" altLang="en-US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하는 개수를 지정할 수 있다</a:t>
            </a:r>
            <a:endParaRPr lang="ko-KR" altLang="en-US" sz="2400" b="1" kern="0" spc="600">
              <a:solidFill>
                <a:schemeClr val="dk2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ko-KR" altLang="en-US" sz="24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4" name=""/>
          <p:cNvSpPr txBox="1"/>
          <p:nvPr/>
        </p:nvSpPr>
        <p:spPr>
          <a:xfrm>
            <a:off x="7391400" y="2324100"/>
            <a:ext cx="8458200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5" name=""/>
          <p:cNvSpPr/>
          <p:nvPr/>
        </p:nvSpPr>
        <p:spPr>
          <a:xfrm>
            <a:off x="12039600" y="62103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6" name=""/>
          <p:cNvSpPr txBox="1"/>
          <p:nvPr/>
        </p:nvSpPr>
        <p:spPr>
          <a:xfrm>
            <a:off x="4724400" y="661035"/>
            <a:ext cx="4572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Run.py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7" name=""/>
          <p:cNvSpPr/>
          <p:nvPr/>
        </p:nvSpPr>
        <p:spPr>
          <a:xfrm>
            <a:off x="2209800" y="6362700"/>
            <a:ext cx="10820400" cy="228600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3400" y="419202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테스트데이터검증</a:t>
            </a:r>
            <a:endParaRPr lang="ko-KR" altLang="en-US" sz="3200" b="0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7800" y="1790700"/>
            <a:ext cx="16002000" cy="8191501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def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200" b="1" kern="0" spc="600">
                <a:solidFill>
                  <a:srgbClr val="efae4d"/>
                </a:solidFill>
                <a:latin typeface="에스코어 드림 4 Regular"/>
                <a:cs typeface="에스코어 드림 4 Regular"/>
              </a:rPr>
              <a:t>get_result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(file_name):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img = cv2.imread(file_name)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chars=utils.extract_chars(img) 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 테스트할 이미지가 문자로 추출</a:t>
            </a:r>
            <a:endParaRPr lang="en-US" altLang="ko-KR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result_string=''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</a:t>
            </a:r>
            <a:r>
              <a:rPr lang="en-US" altLang="ko-KR" sz="22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for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char </a:t>
            </a:r>
            <a:r>
              <a:rPr lang="en-US" altLang="ko-KR" sz="22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in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chars: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matched = check(utils.resized20(char[1])) 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										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 테스트 데이터 크기, 1차원 배열로 변환</a:t>
            </a:r>
            <a:endParaRPr lang="en-US" altLang="ko-KR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sz="22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if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matched &lt;10: 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 0~9 인 숫자</a:t>
            </a:r>
            <a:endParaRPr lang="en-US" altLang="ko-KR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result_string+= str(int(matched))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continue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sz="22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if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matched==10: 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matched ='+'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sz="22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elif 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matched == 11: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matched ='-'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sz="22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elif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matched == 12: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matched ='*'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sz="22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result_string += matched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 숫자와 수식을 문자열로 변환</a:t>
            </a:r>
            <a:endParaRPr lang="en-US" altLang="ko-KR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return </a:t>
            </a:r>
            <a:r>
              <a:rPr lang="en-US" altLang="ko-KR" sz="22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result_string</a:t>
            </a:r>
            <a:endParaRPr lang="en-US" altLang="ko-KR" sz="22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4" name=""/>
          <p:cNvSpPr txBox="1"/>
          <p:nvPr/>
        </p:nvSpPr>
        <p:spPr>
          <a:xfrm>
            <a:off x="7391400" y="2324100"/>
            <a:ext cx="8458200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6" name=""/>
          <p:cNvSpPr txBox="1"/>
          <p:nvPr/>
        </p:nvSpPr>
        <p:spPr>
          <a:xfrm>
            <a:off x="4724400" y="571500"/>
            <a:ext cx="4572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Run.py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  <p:pic>
        <p:nvPicPr>
          <p:cNvPr id="1028" name=""/>
          <p:cNvPicPr>
            <a:picLocks noChangeAspect="1"/>
          </p:cNvPicPr>
          <p:nvPr/>
        </p:nvPicPr>
        <p:blipFill rotWithShape="1">
          <a:blip r:embed="rId2"/>
          <a:srcRect r="13930" b="25700"/>
          <a:stretch>
            <a:fillRect/>
          </a:stretch>
        </p:blipFill>
        <p:spPr>
          <a:xfrm>
            <a:off x="13182600" y="5676900"/>
            <a:ext cx="3657600" cy="1101356"/>
          </a:xfrm>
          <a:prstGeom prst="rect">
            <a:avLst/>
          </a:prstGeom>
        </p:spPr>
      </p:pic>
      <p:sp>
        <p:nvSpPr>
          <p:cNvPr id="1029" name=""/>
          <p:cNvSpPr/>
          <p:nvPr/>
        </p:nvSpPr>
        <p:spPr>
          <a:xfrm rot="5324573">
            <a:off x="14661878" y="7004623"/>
            <a:ext cx="6096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30" name=""/>
          <p:cNvSpPr txBox="1"/>
          <p:nvPr/>
        </p:nvSpPr>
        <p:spPr>
          <a:xfrm>
            <a:off x="12877800" y="7810500"/>
            <a:ext cx="4191000" cy="693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1433+2028</a:t>
            </a:r>
            <a:endParaRPr lang="en-US" altLang="ko-KR" sz="40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"/>
          <p:cNvSpPr txBox="1"/>
          <p:nvPr/>
        </p:nvSpPr>
        <p:spPr>
          <a:xfrm>
            <a:off x="7391400" y="2324100"/>
            <a:ext cx="8458200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7" name="Object 3"/>
          <p:cNvSpPr txBox="1"/>
          <p:nvPr/>
        </p:nvSpPr>
        <p:spPr>
          <a:xfrm>
            <a:off x="533400" y="419202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테스트데이터검증</a:t>
            </a:r>
            <a:endParaRPr lang="ko-KR" altLang="en-US" sz="3200" b="0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1028" name=""/>
          <p:cNvSpPr txBox="1"/>
          <p:nvPr/>
        </p:nvSpPr>
        <p:spPr>
          <a:xfrm>
            <a:off x="4724400" y="571500"/>
            <a:ext cx="4572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Run.py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30" name="Object 4"/>
          <p:cNvSpPr txBox="1"/>
          <p:nvPr/>
        </p:nvSpPr>
        <p:spPr>
          <a:xfrm>
            <a:off x="1295400" y="1181100"/>
            <a:ext cx="16002000" cy="910590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def</a:t>
            </a: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100" b="1" kern="0" spc="600">
                <a:solidFill>
                  <a:srgbClr val="f6a328"/>
                </a:solidFill>
                <a:latin typeface="에스코어 드림 4 Regular"/>
                <a:cs typeface="에스코어 드림 4 Regular"/>
              </a:rPr>
              <a:t>remove_first_0</a:t>
            </a: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(string): </a:t>
            </a:r>
            <a:r>
              <a:rPr lang="en-US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#수식정제 </a:t>
            </a:r>
            <a:endParaRPr lang="en-US" altLang="ko-KR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   </a:t>
            </a:r>
            <a:r>
              <a:rPr lang="en-US" altLang="ko-KR" sz="21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temp=[]</a:t>
            </a:r>
            <a:endParaRPr lang="en-US" altLang="ko-KR" sz="21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   </a:t>
            </a:r>
            <a:r>
              <a:rPr lang="en-US" altLang="ko-KR" sz="2100" b="1" kern="0" spc="600">
                <a:solidFill>
                  <a:srgbClr val="ef4ddf"/>
                </a:solidFill>
                <a:latin typeface="에스코어 드림 4 Regular"/>
                <a:cs typeface="에스코어 드림 4 Regular"/>
              </a:rPr>
              <a:t>for</a:t>
            </a: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i </a:t>
            </a:r>
            <a:r>
              <a:rPr lang="en-US" altLang="ko-KR" sz="2100" b="1" kern="0" spc="600">
                <a:solidFill>
                  <a:srgbClr val="ef4ddf"/>
                </a:solidFill>
                <a:latin typeface="에스코어 드림 4 Regular"/>
                <a:cs typeface="에스코어 드림 4 Regular"/>
              </a:rPr>
              <a:t>in</a:t>
            </a: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string:</a:t>
            </a:r>
            <a:endParaRPr lang="en-US" altLang="ko-KR" sz="21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sz="2100" b="1" kern="0" spc="600">
                <a:solidFill>
                  <a:srgbClr val="ef4ddf"/>
                </a:solidFill>
                <a:latin typeface="에스코어 드림 4 Regular"/>
                <a:cs typeface="에스코어 드림 4 Regular"/>
              </a:rPr>
              <a:t>if</a:t>
            </a: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i == '+' or i== '-' or i=='*':</a:t>
            </a:r>
            <a:endParaRPr lang="en-US" altLang="ko-KR" sz="21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          </a:t>
            </a:r>
            <a:r>
              <a:rPr lang="en-US" altLang="ko-KR" sz="21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temp</a:t>
            </a: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.append(i)</a:t>
            </a:r>
            <a:r>
              <a:rPr lang="ko-KR" altLang="en-US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#수식 문자</a:t>
            </a:r>
            <a:endParaRPr lang="en-US" altLang="ko-KR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   </a:t>
            </a:r>
            <a:r>
              <a:rPr lang="en-US" altLang="ko-KR" sz="21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import</a:t>
            </a: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re</a:t>
            </a:r>
            <a:endParaRPr lang="en-US" altLang="ko-KR" sz="21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   arr=</a:t>
            </a:r>
            <a:r>
              <a:rPr lang="en-US" altLang="ko-KR" sz="21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re.split</a:t>
            </a: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('\*|\+|\-',string)</a:t>
            </a:r>
            <a:r>
              <a:rPr lang="ko-KR" altLang="en-US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 </a:t>
            </a:r>
            <a:r>
              <a:rPr lang="en-US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#수식을 기준으로 문자열 나누기</a:t>
            </a:r>
            <a:endParaRPr lang="en-US" altLang="ko-KR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   return str(int(arr[0]))+temp[0]+str(int(arr[1]))</a:t>
            </a:r>
            <a:endParaRPr lang="en-US" altLang="ko-KR" sz="21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             </a:t>
            </a:r>
            <a:r>
              <a:rPr lang="en-US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#숫자 문자열의 앞자리 0을 제거하기 위해 int형</a:t>
            </a:r>
            <a:r>
              <a:rPr lang="ko-KR" altLang="en-US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변환하여 제거후 다시 문자열로 변환</a:t>
            </a:r>
            <a:endParaRPr lang="en-US" altLang="ko-KR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1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 특정한 폴더에 이미지 파일을 다운로드 받습니다.</a:t>
            </a:r>
            <a:endParaRPr lang="en-US" altLang="ko-KR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response = s.get(image_url, stream=True)</a:t>
            </a:r>
            <a:endParaRPr lang="en-US" altLang="ko-KR" sz="21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target_image = './target_images/' + str(i) + '.png'</a:t>
            </a:r>
            <a:endParaRPr lang="en-US" altLang="ko-KR" sz="21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ef4ddf"/>
                </a:solidFill>
                <a:latin typeface="에스코어 드림 4 Regular"/>
                <a:cs typeface="에스코어 드림 4 Regular"/>
              </a:rPr>
              <a:t>with</a:t>
            </a: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open(target_image, 'wb') </a:t>
            </a:r>
            <a:r>
              <a:rPr lang="en-US" altLang="ko-KR" sz="2100" b="1" kern="0" spc="600">
                <a:solidFill>
                  <a:srgbClr val="ef4ddf"/>
                </a:solidFill>
                <a:latin typeface="에스코어 드림 4 Regular"/>
                <a:cs typeface="에스코어 드림 4 Regular"/>
              </a:rPr>
              <a:t>as</a:t>
            </a: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out_file:</a:t>
            </a:r>
            <a:endParaRPr lang="en-US" altLang="ko-KR" sz="21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   shutil.copyfileobj(response.raw, out_file)</a:t>
            </a:r>
            <a:endParaRPr lang="en-US" altLang="ko-KR" sz="21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ef4ddf"/>
                </a:solidFill>
                <a:latin typeface="에스코어 드림 4 Regular"/>
                <a:cs typeface="에스코어 드림 4 Regular"/>
              </a:rPr>
              <a:t>del</a:t>
            </a: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response</a:t>
            </a:r>
            <a:endParaRPr lang="en-US" altLang="ko-KR" sz="21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1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 다운로드 받은 이미지 파일을 분석하여 답을 도출합니다.</a:t>
            </a:r>
            <a:endParaRPr lang="en-US" altLang="ko-KR" sz="21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answer_string = </a:t>
            </a:r>
            <a:r>
              <a:rPr lang="en-US" altLang="ko-KR" sz="2100" b="1" kern="0" spc="600">
                <a:solidFill>
                  <a:srgbClr val="f6a328"/>
                </a:solidFill>
                <a:latin typeface="에스코어 드림 4 Regular"/>
                <a:cs typeface="에스코어 드림 4 Regular"/>
              </a:rPr>
              <a:t>get_result</a:t>
            </a: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(target_image)</a:t>
            </a:r>
            <a:endParaRPr lang="en-US" altLang="ko-KR" sz="21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print('String: ' + answer_string)</a:t>
            </a:r>
            <a:endParaRPr lang="en-US" altLang="ko-KR" sz="21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answer_string = </a:t>
            </a:r>
            <a:r>
              <a:rPr lang="en-US" altLang="ko-KR" sz="2100" b="1" kern="0" spc="600">
                <a:solidFill>
                  <a:srgbClr val="f6a328"/>
                </a:solidFill>
                <a:latin typeface="에스코어 드림 4 Regular"/>
                <a:cs typeface="에스코어 드림 4 Regular"/>
              </a:rPr>
              <a:t>remove_first_0</a:t>
            </a: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(answer_string)</a:t>
            </a:r>
            <a:endParaRPr lang="en-US" altLang="ko-KR" sz="21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answer = str(</a:t>
            </a:r>
            <a:r>
              <a:rPr lang="en-US" altLang="ko-KR" sz="21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eval</a:t>
            </a: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(answer_string)) </a:t>
            </a:r>
            <a:endParaRPr lang="en-US" altLang="ko-KR" sz="21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              </a:t>
            </a:r>
            <a:r>
              <a:rPr lang="en-US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#ex)</a:t>
            </a:r>
            <a:r>
              <a:rPr lang="en-US" altLang="ko-KR" sz="21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eval</a:t>
            </a:r>
            <a:r>
              <a:rPr lang="en-US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("7+5") = 12, 문자열로 이루어진 수식을 계산하는 함수</a:t>
            </a:r>
            <a:endParaRPr lang="en-US" altLang="ko-KR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print('Answer: ' + answer)</a:t>
            </a:r>
            <a:endParaRPr lang="en-US" altLang="ko-KR" sz="21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"/>
          <p:cNvSpPr txBox="1"/>
          <p:nvPr/>
        </p:nvSpPr>
        <p:spPr>
          <a:xfrm>
            <a:off x="7391400" y="2324100"/>
            <a:ext cx="8458200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7" name="Object 3"/>
          <p:cNvSpPr txBox="1"/>
          <p:nvPr/>
        </p:nvSpPr>
        <p:spPr>
          <a:xfrm>
            <a:off x="533400" y="419202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테스트데이터검증</a:t>
            </a:r>
            <a:endParaRPr lang="ko-KR" altLang="en-US" sz="3200" b="0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1028" name=""/>
          <p:cNvSpPr txBox="1"/>
          <p:nvPr/>
        </p:nvSpPr>
        <p:spPr>
          <a:xfrm>
            <a:off x="4724400" y="571500"/>
            <a:ext cx="4572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Run.py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  <p:pic>
        <p:nvPicPr>
          <p:cNvPr id="10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944600" y="204487"/>
            <a:ext cx="3733799" cy="9878026"/>
          </a:xfrm>
          <a:prstGeom prst="rect">
            <a:avLst/>
          </a:prstGeom>
        </p:spPr>
      </p:pic>
      <p:pic>
        <p:nvPicPr>
          <p:cNvPr id="1032" name=""/>
          <p:cNvPicPr>
            <a:picLocks noChangeAspect="1"/>
          </p:cNvPicPr>
          <p:nvPr/>
        </p:nvPicPr>
        <p:blipFill rotWithShape="1">
          <a:blip r:embed="rId3"/>
          <a:srcRect l="1310" t="3450" r="2100" b="10350"/>
          <a:stretch>
            <a:fillRect/>
          </a:stretch>
        </p:blipFill>
        <p:spPr>
          <a:xfrm>
            <a:off x="1371600" y="2095500"/>
            <a:ext cx="11201400" cy="1905000"/>
          </a:xfrm>
          <a:prstGeom prst="rect">
            <a:avLst/>
          </a:prstGeom>
        </p:spPr>
      </p:pic>
      <p:pic>
        <p:nvPicPr>
          <p:cNvPr id="103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33400" y="4838700"/>
            <a:ext cx="14058347" cy="2895600"/>
          </a:xfrm>
          <a:prstGeom prst="rect">
            <a:avLst/>
          </a:prstGeom>
        </p:spPr>
      </p:pic>
      <p:sp>
        <p:nvSpPr>
          <p:cNvPr id="1034" name=""/>
          <p:cNvSpPr/>
          <p:nvPr/>
        </p:nvSpPr>
        <p:spPr>
          <a:xfrm>
            <a:off x="685800" y="5372100"/>
            <a:ext cx="4876800" cy="381000"/>
          </a:xfrm>
          <a:prstGeom prst="rect">
            <a:avLst/>
          </a:prstGeom>
          <a:noFill/>
          <a:ln w="38100">
            <a:solidFill>
              <a:srgbClr val="aaffa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5" name=""/>
          <p:cNvSpPr/>
          <p:nvPr/>
        </p:nvSpPr>
        <p:spPr>
          <a:xfrm>
            <a:off x="609600" y="6210300"/>
            <a:ext cx="4876800" cy="457199"/>
          </a:xfrm>
          <a:prstGeom prst="rect">
            <a:avLst/>
          </a:prstGeom>
          <a:noFill/>
          <a:ln w="38100">
            <a:solidFill>
              <a:srgbClr val="aaffa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6" name=""/>
          <p:cNvSpPr/>
          <p:nvPr/>
        </p:nvSpPr>
        <p:spPr>
          <a:xfrm>
            <a:off x="609600" y="6743700"/>
            <a:ext cx="3276600" cy="381000"/>
          </a:xfrm>
          <a:prstGeom prst="rect">
            <a:avLst/>
          </a:prstGeom>
          <a:noFill/>
          <a:ln w="38100">
            <a:solidFill>
              <a:srgbClr val="aaffa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7" name=""/>
          <p:cNvSpPr/>
          <p:nvPr/>
        </p:nvSpPr>
        <p:spPr>
          <a:xfrm>
            <a:off x="13868402" y="8115299"/>
            <a:ext cx="3809999" cy="381000"/>
          </a:xfrm>
          <a:prstGeom prst="rect">
            <a:avLst/>
          </a:prstGeom>
          <a:noFill/>
          <a:ln w="38100">
            <a:solidFill>
              <a:srgbClr val="aaffa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8" name=""/>
          <p:cNvSpPr txBox="1"/>
          <p:nvPr/>
        </p:nvSpPr>
        <p:spPr>
          <a:xfrm>
            <a:off x="5791200" y="5295900"/>
            <a:ext cx="4191000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문자열 변환</a:t>
            </a:r>
            <a:endParaRPr lang="ko-KR" altLang="en-US" sz="28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39" name=""/>
          <p:cNvSpPr txBox="1"/>
          <p:nvPr/>
        </p:nvSpPr>
        <p:spPr>
          <a:xfrm>
            <a:off x="5486400" y="6210300"/>
            <a:ext cx="4800600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수식 기준으로 분리</a:t>
            </a:r>
            <a:endParaRPr lang="ko-KR" altLang="en-US" sz="28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40" name=""/>
          <p:cNvSpPr txBox="1"/>
          <p:nvPr/>
        </p:nvSpPr>
        <p:spPr>
          <a:xfrm>
            <a:off x="3923549" y="6707506"/>
            <a:ext cx="6211050" cy="520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eval </a:t>
            </a:r>
            <a:r>
              <a:rPr lang="ko-KR" altLang="en-US" sz="28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함수로 결과 값 반환</a:t>
            </a:r>
            <a:endParaRPr lang="ko-KR" altLang="en-US" sz="28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7467600" y="5295900"/>
            <a:ext cx="11923810" cy="5685392"/>
            <a:chOff x="3180952" y="2795367"/>
            <a:chExt cx="11923810" cy="568539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>
              <a:extLst>
                <a:ext uri="783A4284-B454-46f5-B8C8-42B5039CE256">
                  <hp:hncPhoto xmlns:hp="http://schemas.haansoft.com/office/presentation/8.0">
                    <hd:imgLayer xmlns:hd="http://schemas.haansoft.com/office/drawingml/8.0" r:embed="rId2">
                      <hd:imgEffect xmlns:hd="http://schemas.haansoft.com/office/drawingml/8.0">
                        <hd:artEffectSharpenSoften amount="17000"/>
                      </hd:imgEffect>
                    </hd:imgLayer>
                  </hp:hncPhoto>
                </a:ext>
              </a:extLst>
            </a:blip>
            <a:stretch>
              <a:fillRect/>
            </a:stretch>
          </p:blipFill>
          <p:spPr>
            <a:xfrm>
              <a:off x="3180952" y="2795367"/>
              <a:ext cx="11923810" cy="5685392"/>
            </a:xfrm>
            <a:prstGeom prst="rect">
              <a:avLst/>
            </a:prstGeom>
          </p:spPr>
        </p:pic>
      </p:grpSp>
      <p:sp>
        <p:nvSpPr>
          <p:cNvPr id="1004" name="Object 3"/>
          <p:cNvSpPr txBox="1"/>
          <p:nvPr/>
        </p:nvSpPr>
        <p:spPr>
          <a:xfrm>
            <a:off x="1124914" y="342900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6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사고의전환</a:t>
            </a:r>
            <a:endParaRPr lang="ko-KR" altLang="en-US" sz="3600" b="0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1005" name=""/>
          <p:cNvSpPr txBox="1"/>
          <p:nvPr/>
        </p:nvSpPr>
        <p:spPr>
          <a:xfrm>
            <a:off x="3200400" y="495300"/>
            <a:ext cx="4572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06" name=""/>
          <p:cNvSpPr txBox="1"/>
          <p:nvPr/>
        </p:nvSpPr>
        <p:spPr>
          <a:xfrm>
            <a:off x="4114800" y="495300"/>
            <a:ext cx="7848600" cy="445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개인 정보</a:t>
            </a:r>
            <a:r>
              <a:rPr lang="en-US" altLang="ko-KR" sz="2400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(</a:t>
            </a:r>
            <a:r>
              <a:rPr lang="ko-KR" altLang="en-US" sz="2400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자산</a:t>
            </a:r>
            <a:r>
              <a:rPr lang="en-US" altLang="ko-KR" sz="2400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)</a:t>
            </a:r>
            <a:r>
              <a:rPr lang="ko-KR" altLang="en-US" sz="2400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 이미지 토큰화</a:t>
            </a:r>
            <a:endParaRPr lang="ko-KR" altLang="en-US" sz="2400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  <p:pic>
        <p:nvPicPr>
          <p:cNvPr id="100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173372" y="569529"/>
            <a:ext cx="7114628" cy="5335970"/>
          </a:xfrm>
          <a:prstGeom prst="rect">
            <a:avLst/>
          </a:prstGeom>
        </p:spPr>
      </p:pic>
      <p:sp>
        <p:nvSpPr>
          <p:cNvPr id="1011" name=""/>
          <p:cNvSpPr/>
          <p:nvPr/>
        </p:nvSpPr>
        <p:spPr>
          <a:xfrm>
            <a:off x="11201400" y="571499"/>
            <a:ext cx="7086600" cy="5334000"/>
          </a:xfrm>
          <a:prstGeom prst="rect">
            <a:avLst/>
          </a:prstGeom>
          <a:solidFill>
            <a:schemeClr val="l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pic>
        <p:nvPicPr>
          <p:cNvPr id="1008" name=""/>
          <p:cNvPicPr>
            <a:picLocks noChangeAspect="1"/>
          </p:cNvPicPr>
          <p:nvPr/>
        </p:nvPicPr>
        <p:blipFill rotWithShape="1">
          <a:blip r:embed="rId5"/>
          <a:srcRect l="35340" t="46030" r="37880" b="15330"/>
          <a:stretch>
            <a:fillRect/>
          </a:stretch>
        </p:blipFill>
        <p:spPr>
          <a:xfrm>
            <a:off x="9296400" y="3102201"/>
            <a:ext cx="3434770" cy="3717699"/>
          </a:xfrm>
          <a:prstGeom prst="rect">
            <a:avLst/>
          </a:prstGeom>
        </p:spPr>
      </p:pic>
      <p:graphicFrame>
        <p:nvGraphicFramePr>
          <p:cNvPr id="1009" name=""/>
          <p:cNvGraphicFramePr>
            <a:graphicFrameLocks noGrp="1"/>
          </p:cNvGraphicFramePr>
          <p:nvPr/>
        </p:nvGraphicFramePr>
        <p:xfrm>
          <a:off x="9296400" y="3102201"/>
          <a:ext cx="3429000" cy="39624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42900"/>
                <a:gridCol w="342900"/>
                <a:gridCol w="342900"/>
                <a:gridCol w="342900"/>
                <a:gridCol w="342900"/>
                <a:gridCol w="342900"/>
                <a:gridCol w="321905"/>
                <a:gridCol w="363894"/>
                <a:gridCol w="342900"/>
                <a:gridCol w="342900"/>
              </a:tblGrid>
              <a:tr h="37176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0</a:t>
                      </a:r>
                      <a:endParaRPr lang="en-US" altLang="ko-KR" sz="2000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3</a:t>
                      </a:r>
                      <a:endParaRPr lang="en-US" altLang="ko-KR" sz="2000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9</a:t>
                      </a:r>
                      <a:endParaRPr lang="en-US" altLang="ko-KR" sz="2000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1</a:t>
                      </a:r>
                      <a:endParaRPr lang="en-US" altLang="ko-KR" sz="2000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7</a:t>
                      </a:r>
                      <a:endParaRPr lang="en-US" altLang="ko-KR" sz="2000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3</a:t>
                      </a:r>
                      <a:endParaRPr lang="en-US" altLang="ko-KR" sz="2000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176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176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176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2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5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4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8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2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0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176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176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0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3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6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5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176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0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1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2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1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0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176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176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0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2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1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0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176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13" name="Object 5"/>
          <p:cNvSpPr txBox="1"/>
          <p:nvPr/>
        </p:nvSpPr>
        <p:spPr>
          <a:xfrm>
            <a:off x="4572000" y="1333500"/>
            <a:ext cx="10494552" cy="1091930"/>
          </a:xfrm>
          <a:prstGeom prst="rect">
            <a:avLst/>
          </a:prstGeom>
          <a:noFill/>
          <a:ln>
            <a:noFill/>
          </a:ln>
        </p:spPr>
        <p:txBody>
          <a:bodyPr wrap="square"/>
          <a:lstStyle/>
          <a:p>
            <a:pPr algn="just">
              <a:defRPr/>
            </a:pPr>
            <a:r>
              <a:rPr xmlns:mc="http://schemas.openxmlformats.org/markup-compatibility/2006" xmlns:hp="http://schemas.haansoft.com/office/presentation/8.0" lang="en-US" altLang="ko-KR" sz="6000" b="1" kern="0" spc="-400" mc:Ignorable="hp" hp:hslEmbossed="0">
                <a:solidFill>
                  <a:srgbClr val="000000"/>
                </a:solidFill>
                <a:effectLst>
                  <a:glow rad="63500">
                    <a:srgbClr val="78e3a6">
                      <a:alpha val="50000"/>
                    </a:srgbClr>
                  </a:glow>
                  <a:outerShdw blurRad="76200" dist="204107" dir="2700000" algn="ctr" rotWithShape="0">
                    <a:srgbClr val="000000">
                      <a:alpha val="50000"/>
                    </a:srgbClr>
                  </a:outerShdw>
                </a:effectLst>
                <a:latin typeface="에스코어 드림 6 Bold"/>
                <a:cs typeface="에스코어 드림 6 Bold"/>
              </a:rPr>
              <a:t>NFT</a:t>
            </a:r>
            <a:r>
              <a:rPr xmlns:mc="http://schemas.openxmlformats.org/markup-compatibility/2006" xmlns:hp="http://schemas.haansoft.com/office/presentation/8.0" lang="ko-KR" altLang="en-US" sz="6000" b="1" kern="0" spc="-400" mc:Ignorable="hp" hp:hslEmbossed="0">
                <a:solidFill>
                  <a:srgbClr val="000000"/>
                </a:solidFill>
                <a:effectLst>
                  <a:glow rad="63500">
                    <a:srgbClr val="78e3a6">
                      <a:alpha val="50000"/>
                    </a:srgbClr>
                  </a:glow>
                  <a:outerShdw blurRad="76200" dist="204107" dir="2700000" algn="ctr" rotWithShape="0">
                    <a:srgbClr val="000000">
                      <a:alpha val="50000"/>
                    </a:srgbClr>
                  </a:outerShdw>
                </a:effectLst>
                <a:latin typeface="에스코어 드림 6 Bold"/>
                <a:cs typeface="에스코어 드림 6 Bold"/>
              </a:rPr>
              <a:t> </a:t>
            </a:r>
            <a:r>
              <a:rPr xmlns:mc="http://schemas.openxmlformats.org/markup-compatibility/2006" xmlns:hp="http://schemas.haansoft.com/office/presentation/8.0" lang="en-US" altLang="ko-KR" sz="3600" b="1" kern="0" spc="-400" mc:Ignorable="hp" hp:hslEmbossed="0">
                <a:solidFill>
                  <a:srgbClr val="000000"/>
                </a:solidFill>
                <a:effectLst>
                  <a:glow rad="63500">
                    <a:srgbClr val="78e3a6">
                      <a:alpha val="50000"/>
                    </a:srgbClr>
                  </a:glow>
                  <a:outerShdw blurRad="76200" dist="204107" dir="2700000" algn="ctr" rotWithShape="0">
                    <a:srgbClr val="000000">
                      <a:alpha val="50000"/>
                    </a:srgbClr>
                  </a:outerShdw>
                </a:effectLst>
                <a:latin typeface="에스코어 드림 6 Bold"/>
                <a:cs typeface="에스코어 드림 6 Bold"/>
              </a:rPr>
              <a:t>(Non-fungible token, </a:t>
            </a:r>
            <a:r>
              <a:rPr xmlns:mc="http://schemas.openxmlformats.org/markup-compatibility/2006" xmlns:hp="http://schemas.haansoft.com/office/presentation/8.0" lang="ko-KR" altLang="en-US" sz="3600" b="1" kern="0" spc="-400" mc:Ignorable="hp" hp:hslEmbossed="0">
                <a:solidFill>
                  <a:srgbClr val="000000"/>
                </a:solidFill>
                <a:effectLst>
                  <a:glow rad="63500">
                    <a:srgbClr val="78e3a6">
                      <a:alpha val="50000"/>
                    </a:srgbClr>
                  </a:glow>
                  <a:outerShdw blurRad="76200" dist="204107" dir="2700000" algn="ctr" rotWithShape="0">
                    <a:srgbClr val="000000">
                      <a:alpha val="50000"/>
                    </a:srgbClr>
                  </a:outerShdw>
                </a:effectLst>
                <a:latin typeface="에스코어 드림 6 Bold"/>
                <a:cs typeface="에스코어 드림 6 Bold"/>
              </a:rPr>
              <a:t>대체불가능토근</a:t>
            </a:r>
            <a:r>
              <a:rPr xmlns:mc="http://schemas.openxmlformats.org/markup-compatibility/2006" xmlns:hp="http://schemas.haansoft.com/office/presentation/8.0" lang="en-US" altLang="ko-KR" sz="3600" b="1" kern="0" spc="-400" mc:Ignorable="hp" hp:hslEmbossed="0">
                <a:solidFill>
                  <a:srgbClr val="000000"/>
                </a:solidFill>
                <a:effectLst>
                  <a:glow rad="63500">
                    <a:srgbClr val="78e3a6">
                      <a:alpha val="50000"/>
                    </a:srgbClr>
                  </a:glow>
                  <a:outerShdw blurRad="76200" dist="204107" dir="2700000" algn="ctr" rotWithShape="0">
                    <a:srgbClr val="000000">
                      <a:alpha val="50000"/>
                    </a:srgbClr>
                  </a:outerShdw>
                </a:effectLst>
                <a:latin typeface="에스코어 드림 6 Bold"/>
                <a:cs typeface="에스코어 드림 6 Bold"/>
              </a:rPr>
              <a:t>)</a:t>
            </a:r>
            <a:endParaRPr xmlns:mc="http://schemas.openxmlformats.org/markup-compatibility/2006" xmlns:hp="http://schemas.haansoft.com/office/presentation/8.0" lang="en-US" altLang="ko-KR" sz="3600" b="1" kern="0" spc="-400" mc:Ignorable="hp" hp:hslEmbossed="0">
              <a:solidFill>
                <a:srgbClr val="000000"/>
              </a:solidFill>
              <a:effectLst>
                <a:glow rad="63500">
                  <a:srgbClr val="78e3a6">
                    <a:alpha val="50000"/>
                  </a:srgbClr>
                </a:glow>
                <a:outerShdw blurRad="76200" dist="204107" dir="2700000" algn="ctr" rotWithShape="0">
                  <a:srgbClr val="000000">
                    <a:alpha val="50000"/>
                  </a:srgbClr>
                </a:outerShdw>
              </a:effectLst>
              <a:latin typeface="에스코어 드림 6 Bold"/>
              <a:cs typeface="에스코어 드림 6 Bold"/>
            </a:endParaRPr>
          </a:p>
        </p:txBody>
      </p:sp>
      <p:sp>
        <p:nvSpPr>
          <p:cNvPr id="1014" name="Object 5"/>
          <p:cNvSpPr txBox="1"/>
          <p:nvPr/>
        </p:nvSpPr>
        <p:spPr>
          <a:xfrm>
            <a:off x="630648" y="2603769"/>
            <a:ext cx="6989352" cy="1091930"/>
          </a:xfrm>
          <a:prstGeom prst="rect">
            <a:avLst/>
          </a:prstGeom>
          <a:noFill/>
          <a:ln>
            <a:noFill/>
          </a:ln>
        </p:spPr>
        <p:txBody>
          <a:bodyPr wrap="square"/>
          <a:lstStyle/>
          <a:p>
            <a:pPr algn="just">
              <a:defRPr/>
            </a:pPr>
            <a:r>
              <a:rPr xmlns:mc="http://schemas.openxmlformats.org/markup-compatibility/2006" xmlns:hp="http://schemas.haansoft.com/office/presentation/8.0" lang="ko-KR" altLang="en-US" sz="6000" b="1" kern="0" spc="-400" mc:Ignorable="hp" hp:hslEmbossed="0">
                <a:solidFill>
                  <a:srgbClr val="000000"/>
                </a:solidFill>
                <a:effectLst>
                  <a:glow rad="63500">
                    <a:srgbClr val="f920dc">
                      <a:alpha val="50000"/>
                    </a:srgbClr>
                  </a:glow>
                  <a:outerShdw blurRad="76200" dist="204107" dir="2700000" algn="ctr" rotWithShape="0">
                    <a:srgbClr val="000000">
                      <a:alpha val="50000"/>
                    </a:srgbClr>
                  </a:outerShdw>
                </a:effectLst>
                <a:latin typeface="에스코어 드림 6 Bold"/>
                <a:cs typeface="에스코어 드림 6 Bold"/>
              </a:rPr>
              <a:t>블록체인</a:t>
            </a:r>
            <a:r>
              <a:rPr xmlns:mc="http://schemas.openxmlformats.org/markup-compatibility/2006" xmlns:hp="http://schemas.haansoft.com/office/presentation/8.0" lang="ko-KR" altLang="en-US" sz="6600" b="1" kern="0" spc="-400" mc:Ignorable="hp" hp:hslEmbossed="0">
                <a:solidFill>
                  <a:srgbClr val="000000"/>
                </a:solidFill>
                <a:effectLst>
                  <a:glow rad="63500">
                    <a:srgbClr val="f920dc">
                      <a:alpha val="50000"/>
                    </a:srgbClr>
                  </a:glow>
                  <a:outerShdw blurRad="76200" dist="204107" dir="2700000" algn="ctr" rotWithShape="0">
                    <a:srgbClr val="000000">
                      <a:alpha val="50000"/>
                    </a:srgbClr>
                  </a:outerShdw>
                </a:effectLst>
                <a:latin typeface="에스코어 드림 6 Bold"/>
                <a:cs typeface="에스코어 드림 6 Bold"/>
              </a:rPr>
              <a:t> </a:t>
            </a:r>
            <a:r>
              <a:rPr xmlns:mc="http://schemas.openxmlformats.org/markup-compatibility/2006" xmlns:hp="http://schemas.haansoft.com/office/presentation/8.0" lang="en-US" altLang="ko-KR" sz="4800" b="1" kern="0" spc="-400" mc:Ignorable="hp" hp:hslEmbossed="0">
                <a:solidFill>
                  <a:srgbClr val="000000"/>
                </a:solidFill>
                <a:effectLst>
                  <a:glow rad="63500">
                    <a:srgbClr val="f920dc">
                      <a:alpha val="50000"/>
                    </a:srgbClr>
                  </a:glow>
                  <a:outerShdw blurRad="76200" dist="204107" dir="2700000" algn="ctr" rotWithShape="0">
                    <a:srgbClr val="000000">
                      <a:alpha val="50000"/>
                    </a:srgbClr>
                  </a:outerShdw>
                </a:effectLst>
                <a:latin typeface="에스코어 드림 6 Bold"/>
                <a:cs typeface="에스코어 드림 6 Bold"/>
              </a:rPr>
              <a:t>(Block Chain)</a:t>
            </a:r>
            <a:endParaRPr xmlns:mc="http://schemas.openxmlformats.org/markup-compatibility/2006" xmlns:hp="http://schemas.haansoft.com/office/presentation/8.0" lang="en-US" altLang="ko-KR" sz="4800" b="1" kern="0" spc="-400" mc:Ignorable="hp" hp:hslEmbossed="0">
              <a:solidFill>
                <a:srgbClr val="000000"/>
              </a:solidFill>
              <a:effectLst>
                <a:glow rad="63500">
                  <a:srgbClr val="f920dc">
                    <a:alpha val="50000"/>
                  </a:srgbClr>
                </a:glow>
                <a:outerShdw blurRad="76200" dist="204107" dir="2700000" algn="ctr" rotWithShape="0">
                  <a:srgbClr val="000000">
                    <a:alpha val="50000"/>
                  </a:srgbClr>
                </a:outerShdw>
              </a:effectLst>
              <a:latin typeface="에스코어 드림 6 Bold"/>
              <a:cs typeface="에스코어 드림 6 Bold"/>
            </a:endParaRPr>
          </a:p>
        </p:txBody>
      </p:sp>
      <p:sp>
        <p:nvSpPr>
          <p:cNvPr id="1015" name=""/>
          <p:cNvSpPr>
            <a:spLocks noEditPoints="1"/>
          </p:cNvSpPr>
          <p:nvPr/>
        </p:nvSpPr>
        <p:spPr>
          <a:xfrm>
            <a:off x="228600" y="342900"/>
            <a:ext cx="609600" cy="609599"/>
          </a:xfrm>
          <a:custGeom>
            <a:avLst/>
            <a:gdLst>
              <a:gd name="T0" fmla="*/ 1013 w 2028"/>
              <a:gd name="T1" fmla="*/ 960 h 2013"/>
              <a:gd name="T2" fmla="*/ 533 w 2028"/>
              <a:gd name="T3" fmla="*/ 480 h 2013"/>
              <a:gd name="T4" fmla="*/ 1013 w 2028"/>
              <a:gd name="T5" fmla="*/ 0 h 2013"/>
              <a:gd name="T6" fmla="*/ 1493 w 2028"/>
              <a:gd name="T7" fmla="*/ 480 h 2013"/>
              <a:gd name="T8" fmla="*/ 1013 w 2028"/>
              <a:gd name="T9" fmla="*/ 960 h 2013"/>
              <a:gd name="T10" fmla="*/ 1013 w 2028"/>
              <a:gd name="T11" fmla="*/ 133 h 2013"/>
              <a:gd name="T12" fmla="*/ 666 w 2028"/>
              <a:gd name="T13" fmla="*/ 480 h 2013"/>
              <a:gd name="T14" fmla="*/ 1013 w 2028"/>
              <a:gd name="T15" fmla="*/ 827 h 2013"/>
              <a:gd name="T16" fmla="*/ 1360 w 2028"/>
              <a:gd name="T17" fmla="*/ 480 h 2013"/>
              <a:gd name="T18" fmla="*/ 1013 w 2028"/>
              <a:gd name="T19" fmla="*/ 133 h 2013"/>
              <a:gd name="T20" fmla="*/ 2028 w 2028"/>
              <a:gd name="T21" fmla="*/ 2013 h 2013"/>
              <a:gd name="T22" fmla="*/ 0 w 2028"/>
              <a:gd name="T23" fmla="*/ 2013 h 2013"/>
              <a:gd name="T24" fmla="*/ 16 w 2028"/>
              <a:gd name="T25" fmla="*/ 1933 h 2013"/>
              <a:gd name="T26" fmla="*/ 110 w 2028"/>
              <a:gd name="T27" fmla="*/ 1460 h 2013"/>
              <a:gd name="T28" fmla="*/ 1014 w 2028"/>
              <a:gd name="T29" fmla="*/ 1089 h 2013"/>
              <a:gd name="T30" fmla="*/ 1918 w 2028"/>
              <a:gd name="T31" fmla="*/ 1459 h 2013"/>
              <a:gd name="T32" fmla="*/ 2013 w 2028"/>
              <a:gd name="T33" fmla="*/ 1932 h 2013"/>
              <a:gd name="T34" fmla="*/ 2028 w 2028"/>
              <a:gd name="T35" fmla="*/ 2013 h 2013"/>
              <a:gd name="T36" fmla="*/ 161 w 2028"/>
              <a:gd name="T37" fmla="*/ 1880 h 2013"/>
              <a:gd name="T38" fmla="*/ 1865 w 2028"/>
              <a:gd name="T39" fmla="*/ 1880 h 2013"/>
              <a:gd name="T40" fmla="*/ 1786 w 2028"/>
              <a:gd name="T41" fmla="*/ 1488 h 2013"/>
              <a:gd name="T42" fmla="*/ 1013 w 2028"/>
              <a:gd name="T43" fmla="*/ 1223 h 2013"/>
              <a:gd name="T44" fmla="*/ 240 w 2028"/>
              <a:gd name="T45" fmla="*/ 1488 h 2013"/>
              <a:gd name="T46" fmla="*/ 161 w 2028"/>
              <a:gd name="T47" fmla="*/ 1880 h 201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028" h="2013">
                <a:moveTo>
                  <a:pt x="1013" y="960"/>
                </a:moveTo>
                <a:cubicBezTo>
                  <a:pt x="749" y="960"/>
                  <a:pt x="533" y="744"/>
                  <a:pt x="533" y="480"/>
                </a:cubicBezTo>
                <a:cubicBezTo>
                  <a:pt x="533" y="216"/>
                  <a:pt x="749" y="0"/>
                  <a:pt x="1013" y="0"/>
                </a:cubicBezTo>
                <a:cubicBezTo>
                  <a:pt x="1277" y="0"/>
                  <a:pt x="1493" y="216"/>
                  <a:pt x="1493" y="480"/>
                </a:cubicBezTo>
                <a:cubicBezTo>
                  <a:pt x="1493" y="744"/>
                  <a:pt x="1277" y="960"/>
                  <a:pt x="1013" y="960"/>
                </a:cubicBezTo>
                <a:close/>
                <a:moveTo>
                  <a:pt x="1013" y="133"/>
                </a:moveTo>
                <a:cubicBezTo>
                  <a:pt x="822" y="133"/>
                  <a:pt x="666" y="289"/>
                  <a:pt x="666" y="480"/>
                </a:cubicBezTo>
                <a:cubicBezTo>
                  <a:pt x="666" y="671"/>
                  <a:pt x="822" y="827"/>
                  <a:pt x="1013" y="827"/>
                </a:cubicBezTo>
                <a:cubicBezTo>
                  <a:pt x="1204" y="827"/>
                  <a:pt x="1360" y="671"/>
                  <a:pt x="1360" y="480"/>
                </a:cubicBezTo>
                <a:cubicBezTo>
                  <a:pt x="1360" y="289"/>
                  <a:pt x="1204" y="133"/>
                  <a:pt x="1013" y="133"/>
                </a:cubicBezTo>
                <a:close/>
                <a:moveTo>
                  <a:pt x="2028" y="2013"/>
                </a:moveTo>
                <a:lnTo>
                  <a:pt x="0" y="2013"/>
                </a:lnTo>
                <a:lnTo>
                  <a:pt x="16" y="1933"/>
                </a:lnTo>
                <a:cubicBezTo>
                  <a:pt x="16" y="1933"/>
                  <a:pt x="88" y="1565"/>
                  <a:pt x="110" y="1460"/>
                </a:cubicBezTo>
                <a:cubicBezTo>
                  <a:pt x="152" y="1272"/>
                  <a:pt x="712" y="1089"/>
                  <a:pt x="1014" y="1089"/>
                </a:cubicBezTo>
                <a:cubicBezTo>
                  <a:pt x="1317" y="1089"/>
                  <a:pt x="1877" y="1272"/>
                  <a:pt x="1918" y="1459"/>
                </a:cubicBezTo>
                <a:cubicBezTo>
                  <a:pt x="1941" y="1564"/>
                  <a:pt x="2013" y="1932"/>
                  <a:pt x="2013" y="1932"/>
                </a:cubicBezTo>
                <a:lnTo>
                  <a:pt x="2028" y="2013"/>
                </a:lnTo>
                <a:close/>
                <a:moveTo>
                  <a:pt x="161" y="1880"/>
                </a:moveTo>
                <a:lnTo>
                  <a:pt x="1865" y="1880"/>
                </a:lnTo>
                <a:cubicBezTo>
                  <a:pt x="1842" y="1767"/>
                  <a:pt x="1802" y="1563"/>
                  <a:pt x="1786" y="1488"/>
                </a:cubicBezTo>
                <a:cubicBezTo>
                  <a:pt x="1762" y="1413"/>
                  <a:pt x="1325" y="1223"/>
                  <a:pt x="1013" y="1223"/>
                </a:cubicBezTo>
                <a:cubicBezTo>
                  <a:pt x="701" y="1223"/>
                  <a:pt x="264" y="1413"/>
                  <a:pt x="240" y="1488"/>
                </a:cubicBezTo>
                <a:cubicBezTo>
                  <a:pt x="224" y="1563"/>
                  <a:pt x="184" y="1767"/>
                  <a:pt x="161" y="1880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noAutofit/>
          </a:bodyPr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1020" name="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 rot="444691">
            <a:off x="708522" y="172094"/>
            <a:ext cx="376684" cy="376684"/>
          </a:xfrm>
          <a:prstGeom prst="rect">
            <a:avLst/>
          </a:prstGeom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grpSp>
        <p:nvGrpSpPr>
          <p:cNvPr id="1024" name=""/>
          <p:cNvGrpSpPr/>
          <p:nvPr/>
        </p:nvGrpSpPr>
        <p:grpSpPr>
          <a:xfrm rot="0">
            <a:off x="533400" y="4914901"/>
            <a:ext cx="7620000" cy="4876799"/>
            <a:chOff x="2753482" y="1586107"/>
            <a:chExt cx="6208785" cy="4139897"/>
          </a:xfrm>
        </p:grpSpPr>
        <p:sp>
          <p:nvSpPr>
            <p:cNvPr id="56" name=""/>
            <p:cNvSpPr/>
            <p:nvPr/>
          </p:nvSpPr>
          <p:spPr>
            <a:xfrm>
              <a:off x="2753482" y="1586107"/>
              <a:ext cx="6208785" cy="216000"/>
            </a:xfrm>
            <a:prstGeom prst="rect">
              <a:avLst/>
            </a:prstGeom>
            <a:solidFill>
              <a:srgbClr val="a6a6a6"/>
            </a:solidFill>
            <a:ln w="31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228600" bIns="45720" anchor="ctr" anchorCtr="0">
              <a:prstTxWarp prst="textNoShape">
                <a:avLst/>
              </a:prstTxWarp>
              <a:noAutofit/>
            </a:bodyPr>
            <a:p>
              <a:pPr lvl="0">
                <a:defRPr lang="ko-KR" altLang="en-US"/>
              </a:pPr>
              <a:endParaRPr lang="en-US" altLang="ko-KR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grpSp>
          <p:nvGrpSpPr>
            <p:cNvPr id="35" name=""/>
            <p:cNvGrpSpPr/>
            <p:nvPr/>
          </p:nvGrpSpPr>
          <p:grpSpPr>
            <a:xfrm rot="0">
              <a:off x="2753482" y="1588504"/>
              <a:ext cx="6208785" cy="4137500"/>
              <a:chOff x="2753482" y="1588504"/>
              <a:chExt cx="6208785" cy="4137499"/>
            </a:xfrm>
          </p:grpSpPr>
          <p:sp>
            <p:nvSpPr>
              <p:cNvPr id="4" name=""/>
              <p:cNvSpPr/>
              <p:nvPr/>
            </p:nvSpPr>
            <p:spPr>
              <a:xfrm>
                <a:off x="2753482" y="1802107"/>
                <a:ext cx="6208785" cy="3923897"/>
              </a:xfrm>
              <a:prstGeom prst="rect">
                <a:avLst/>
              </a:prstGeom>
              <a:solidFill>
                <a:srgbClr val="f2f2f2"/>
              </a:solidFill>
              <a:ln w="3175">
                <a:solidFill>
                  <a:schemeClr val="tx1">
                    <a:lumMod val="60000"/>
                    <a:lumOff val="4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anchor="t" anchorCtr="0"/>
              <a:p>
                <a:pPr lvl="0">
                  <a:defRPr lang="ko-KR" altLang="en-US"/>
                </a:pPr>
                <a:endParaRPr lang="ko-KR" altLang="en-US" sz="850">
                  <a:solidFill>
                    <a:srgbClr val="000000"/>
                  </a:solidFill>
                  <a:latin typeface="Segoe UI"/>
                  <a:cs typeface="Segoe UI"/>
                </a:endParaRPr>
              </a:p>
            </p:txBody>
          </p:sp>
          <p:cxnSp>
            <p:nvCxnSpPr>
              <p:cNvPr id="9" name=""/>
              <p:cNvCxnSpPr>
                <a:cxnSpLocks noChangeAspect="1"/>
              </p:cNvCxnSpPr>
              <p:nvPr/>
            </p:nvCxnSpPr>
            <p:spPr>
              <a:xfrm>
                <a:off x="3892298" y="1872959"/>
                <a:ext cx="0" cy="0"/>
              </a:xfrm>
              <a:prstGeom prst="line">
                <a:avLst/>
              </a:prstGeom>
              <a:ln w="3175">
                <a:solidFill>
                  <a:srgbClr val="4646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"/>
              <p:cNvCxnSpPr>
                <a:cxnSpLocks noChangeAspect="1"/>
              </p:cNvCxnSpPr>
              <p:nvPr/>
            </p:nvCxnSpPr>
            <p:spPr>
              <a:xfrm>
                <a:off x="7549898" y="1872959"/>
                <a:ext cx="0" cy="0"/>
              </a:xfrm>
              <a:prstGeom prst="line">
                <a:avLst/>
              </a:prstGeom>
              <a:ln w="3175">
                <a:solidFill>
                  <a:srgbClr val="4646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"/>
              <p:cNvSpPr txBox="1"/>
              <p:nvPr/>
            </p:nvSpPr>
            <p:spPr>
              <a:xfrm>
                <a:off x="2999608" y="1588503"/>
                <a:ext cx="892174" cy="181958"/>
              </a:xfrm>
              <a:prstGeom prst="rect">
                <a:avLst/>
              </a:prstGeom>
              <a:ln w="3175">
                <a:noFill/>
              </a:ln>
            </p:spPr>
            <p:txBody>
              <a:bodyPr wrap="square">
                <a:spAutoFit/>
              </a:bodyPr>
              <a:p>
                <a:pPr>
                  <a:defRPr lang="ko-KR" altLang="en-US"/>
                </a:pPr>
                <a:r>
                  <a:rPr lang="en-US" altLang="ko-KR" sz="80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Title</a:t>
                </a:r>
                <a:endParaRPr lang="en-US" altLang="ko-KR" sz="800">
                  <a:solidFill>
                    <a:schemeClr val="tx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34" name=""/>
              <p:cNvSpPr/>
              <p:nvPr/>
            </p:nvSpPr>
            <p:spPr>
              <a:xfrm>
                <a:off x="2857248" y="1620393"/>
                <a:ext cx="142875" cy="142875"/>
              </a:xfrm>
              <a:prstGeom prst="rect">
                <a:avLst/>
              </a:prstGeom>
              <a:noFill/>
              <a:ln w="3175"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grpSp>
        <p:nvGrpSpPr>
          <p:cNvPr id="1022" name=""/>
          <p:cNvGrpSpPr/>
          <p:nvPr/>
        </p:nvGrpSpPr>
        <p:grpSpPr>
          <a:xfrm rot="0">
            <a:off x="945457" y="6591300"/>
            <a:ext cx="6826941" cy="3051962"/>
            <a:chOff x="4799838" y="3429000"/>
            <a:chExt cx="1872234" cy="1224152"/>
          </a:xfrm>
        </p:grpSpPr>
        <p:sp>
          <p:nvSpPr>
            <p:cNvPr id="9" name=""/>
            <p:cNvSpPr/>
            <p:nvPr/>
          </p:nvSpPr>
          <p:spPr>
            <a:xfrm>
              <a:off x="4799838" y="3429000"/>
              <a:ext cx="1872234" cy="28803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228600" bIns="45720" anchor="ctr" anchorCtr="0">
              <a:prstTxWarp prst="textNoShape">
                <a:avLst/>
              </a:prstTxWarp>
              <a:noAutofit/>
            </a:bodyPr>
            <a:p>
              <a:pPr lvl="0">
                <a:defRPr lang="ko-KR" altLang="en-US"/>
              </a:pPr>
              <a:r>
                <a:rPr lang="en-US" altLang="ko-KR" sz="2400">
                  <a:solidFill>
                    <a:srgbClr val="5f5f5f"/>
                  </a:solidFill>
                  <a:latin typeface="에스코어 드림 2 ExtraLight"/>
                  <a:ea typeface="에스코어 드림 2 ExtraLight"/>
                  <a:cs typeface="함초롬돋움"/>
                </a:rPr>
                <a:t>ID</a:t>
              </a:r>
              <a:r>
                <a:rPr lang="ko-KR" altLang="en-US" sz="2400">
                  <a:solidFill>
                    <a:srgbClr val="5f5f5f"/>
                  </a:solidFill>
                  <a:latin typeface="에스코어 드림 2 ExtraLight"/>
                  <a:ea typeface="에스코어 드림 2 ExtraLight"/>
                  <a:cs typeface="함초롬돋움"/>
                </a:rPr>
                <a:t> </a:t>
              </a:r>
              <a:r>
                <a:rPr lang="en-US" altLang="ko-KR" sz="2400">
                  <a:solidFill>
                    <a:srgbClr val="5f5f5f"/>
                  </a:solidFill>
                  <a:latin typeface="에스코어 드림 2 ExtraLight"/>
                  <a:ea typeface="에스코어 드림 2 ExtraLight"/>
                  <a:cs typeface="함초롬돋움"/>
                </a:rPr>
                <a:t>:</a:t>
              </a:r>
              <a:r>
                <a:rPr lang="ko-KR" altLang="en-US" sz="2400">
                  <a:solidFill>
                    <a:srgbClr val="5f5f5f"/>
                  </a:solidFill>
                  <a:latin typeface="에스코어 드림 2 ExtraLight"/>
                  <a:ea typeface="에스코어 드림 2 ExtraLight"/>
                  <a:cs typeface="함초롬돋움"/>
                </a:rPr>
                <a:t> </a:t>
              </a:r>
              <a:r>
                <a:rPr lang="en-US" altLang="ko-KR" sz="2400">
                  <a:solidFill>
                    <a:srgbClr val="5f5f5f"/>
                  </a:solidFill>
                  <a:latin typeface="에스코어 드림 2 ExtraLight"/>
                  <a:ea typeface="에스코어 드림 2 ExtraLight"/>
                  <a:cs typeface="함초롬돋움"/>
                </a:rPr>
                <a:t>hanyijin7993</a:t>
              </a:r>
              <a:endParaRPr lang="en-US" altLang="ko-KR" sz="2400">
                <a:solidFill>
                  <a:srgbClr val="5f5f5f"/>
                </a:solidFill>
                <a:latin typeface="에스코어 드림 2 ExtraLight"/>
                <a:ea typeface="에스코어 드림 2 ExtraLight"/>
                <a:cs typeface="함초롬돋움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4799838" y="3795262"/>
              <a:ext cx="1872233" cy="28803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228600" bIns="45720" anchor="ctr" anchorCtr="0">
              <a:prstTxWarp prst="textNoShape">
                <a:avLst/>
              </a:prstTxWarp>
              <a:noAutofit/>
            </a:bodyPr>
            <a:p>
              <a:pPr lvl="0">
                <a:defRPr lang="ko-KR" altLang="en-US"/>
              </a:pPr>
              <a:r>
                <a:rPr lang="en-US" altLang="ko-KR" sz="2400">
                  <a:solidFill>
                    <a:srgbClr val="5f5f5f"/>
                  </a:solidFill>
                  <a:latin typeface="에스코어 드림 2 ExtraLight"/>
                  <a:ea typeface="에스코어 드림 2 ExtraLight"/>
                  <a:cs typeface="함초롬돋움"/>
                </a:rPr>
                <a:t>PASSWORD : hanjjang1234</a:t>
              </a:r>
              <a:endParaRPr lang="en-US" altLang="ko-KR" sz="2400">
                <a:solidFill>
                  <a:srgbClr val="5f5f5f"/>
                </a:solidFill>
                <a:latin typeface="에스코어 드림 2 ExtraLight"/>
                <a:ea typeface="에스코어 드림 2 ExtraLight"/>
                <a:cs typeface="함초롬돋움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4799838" y="4365116"/>
              <a:ext cx="1872233" cy="288036"/>
            </a:xfrm>
            <a:prstGeom prst="roundRect">
              <a:avLst>
                <a:gd name="adj" fmla="val 2194"/>
              </a:avLst>
            </a:prstGeom>
            <a:solidFill>
              <a:srgbClr val="96adc9"/>
            </a:solidFill>
            <a:ln w="3175" cap="flat" cmpd="sng" algn="ctr">
              <a:solidFill>
                <a:schemeClr val="dk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p>
              <a:pPr algn="ctr">
                <a:defRPr lang="ko-KR" altLang="en-US"/>
              </a:pPr>
              <a:r>
                <a:rPr lang="en-US" altLang="ko-KR" sz="2400" b="1">
                  <a:solidFill>
                    <a:schemeClr val="lt1"/>
                  </a:solidFill>
                  <a:latin typeface="에스코어 드림 4 Regular"/>
                  <a:ea typeface="에스코어 드림 4 Regular"/>
                  <a:cs typeface="함초롬돋움"/>
                </a:rPr>
                <a:t>LOGIN</a:t>
              </a:r>
              <a:endParaRPr lang="en-US" altLang="ko-KR" sz="2400" b="1">
                <a:solidFill>
                  <a:schemeClr val="lt1"/>
                </a:solidFill>
                <a:latin typeface="에스코어 드림 4 Regular"/>
                <a:ea typeface="에스코어 드림 4 Regular"/>
                <a:cs typeface="함초롬돋움"/>
              </a:endParaRPr>
            </a:p>
          </p:txBody>
        </p:sp>
      </p:grpSp>
      <p:cxnSp>
        <p:nvCxnSpPr>
          <p:cNvPr id="1025" name=""/>
          <p:cNvCxnSpPr>
            <a:stCxn id="1015" idx="10"/>
          </p:cNvCxnSpPr>
          <p:nvPr/>
        </p:nvCxnSpPr>
        <p:spPr>
          <a:xfrm>
            <a:off x="838200" y="952500"/>
            <a:ext cx="9144000" cy="0"/>
          </a:xfrm>
          <a:prstGeom prst="line">
            <a:avLst/>
          </a:prstGeom>
          <a:ln w="25400">
            <a:solidFill>
              <a:srgbClr val="808080">
                <a:alpha val="7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"/>
          <p:cNvSpPr txBox="1"/>
          <p:nvPr/>
        </p:nvSpPr>
        <p:spPr>
          <a:xfrm>
            <a:off x="1676400" y="5676900"/>
            <a:ext cx="5257800" cy="63627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3600">
                <a:latin typeface="에스코어 드림 2 ExtraLight"/>
                <a:ea typeface="에스코어 드림 2 ExtraLight"/>
              </a:rPr>
              <a:t>공동 인증서</a:t>
            </a:r>
            <a:endParaRPr lang="ko-KR" altLang="en-US" sz="3600">
              <a:latin typeface="에스코어 드림 2 ExtraLight"/>
              <a:ea typeface="에스코어 드림 2 ExtraLight"/>
            </a:endParaRPr>
          </a:p>
        </p:txBody>
      </p:sp>
      <p:sp>
        <p:nvSpPr>
          <p:cNvPr id="1030" name=""/>
          <p:cNvSpPr/>
          <p:nvPr/>
        </p:nvSpPr>
        <p:spPr>
          <a:xfrm rot="21518294">
            <a:off x="6693422" y="5419457"/>
            <a:ext cx="2439150" cy="990600"/>
          </a:xfrm>
          <a:prstGeom prst="leftRightRibbon">
            <a:avLst>
              <a:gd name="adj1" fmla="val 50000"/>
              <a:gd name="adj2" fmla="val 50000"/>
              <a:gd name="adj3" fmla="val 18750"/>
            </a:avLst>
          </a:prstGeom>
          <a:solidFill>
            <a:srgbClr val="d8803f"/>
          </a:solidFill>
          <a:ln>
            <a:solidFill>
              <a:srgbClr val="fefa2d">
                <a:alpha val="74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33" name=""/>
          <p:cNvSpPr txBox="1"/>
          <p:nvPr/>
        </p:nvSpPr>
        <p:spPr>
          <a:xfrm>
            <a:off x="8153400" y="7124700"/>
            <a:ext cx="10134600" cy="2865120"/>
          </a:xfrm>
          <a:prstGeom prst="rect">
            <a:avLst/>
          </a:prstGeom>
          <a:solidFill>
            <a:srgbClr val="ffffff">
              <a:alpha val="58000"/>
            </a:srgbClr>
          </a:solidFill>
        </p:spPr>
        <p:txBody>
          <a:bodyPr vert="horz" wrap="square" lIns="91440" tIns="45720" rIns="91440" bIns="45720" anchor="t">
            <a:spAutoFit/>
          </a:bodyPr>
          <a:p>
            <a:pPr lvl="0" algn="ctr">
              <a:defRPr/>
            </a:pPr>
            <a:r>
              <a:rPr lang="en-US" altLang="ko-KR" sz="2400" b="1">
                <a:solidFill>
                  <a:srgbClr val="0a33a9"/>
                </a:solidFill>
                <a:latin typeface="에스코어 드림 2 ExtraLight"/>
                <a:ea typeface="에스코어 드림 2 ExtraLight"/>
              </a:rPr>
              <a:t>블록체인</a:t>
            </a:r>
            <a:r>
              <a:rPr lang="ko-KR" altLang="en-US" sz="2400" b="1">
                <a:solidFill>
                  <a:srgbClr val="0a33a9"/>
                </a:solidFill>
                <a:latin typeface="에스코어 드림 2 ExtraLight"/>
                <a:ea typeface="에스코어 드림 2 ExtraLight"/>
              </a:rPr>
              <a:t>의 시스템에서 </a:t>
            </a:r>
            <a:r>
              <a:rPr lang="en-US" altLang="ko-KR" sz="2400" b="1">
                <a:solidFill>
                  <a:srgbClr val="0a33a9"/>
                </a:solidFill>
                <a:latin typeface="에스코어 드림 2 ExtraLight"/>
                <a:ea typeface="에스코어 드림 2 ExtraLight"/>
              </a:rPr>
              <a:t>활용</a:t>
            </a:r>
            <a:r>
              <a:rPr lang="ko-KR" altLang="en-US" sz="2400" b="1">
                <a:solidFill>
                  <a:srgbClr val="0a33a9"/>
                </a:solidFill>
                <a:latin typeface="에스코어 드림 2 ExtraLight"/>
                <a:ea typeface="에스코어 드림 2 ExtraLight"/>
              </a:rPr>
              <a:t>되고 있는 </a:t>
            </a:r>
            <a:r>
              <a:rPr lang="en-US" altLang="ko-KR" sz="2400" b="1">
                <a:solidFill>
                  <a:srgbClr val="0a33a9"/>
                </a:solidFill>
                <a:latin typeface="에스코어 드림 2 ExtraLight"/>
                <a:ea typeface="에스코어 드림 2 ExtraLight"/>
              </a:rPr>
              <a:t>SHA-256</a:t>
            </a:r>
            <a:endParaRPr lang="en-US" altLang="ko-KR" sz="2400" b="1">
              <a:solidFill>
                <a:srgbClr val="0a33a9"/>
              </a:solidFill>
              <a:latin typeface="에스코어 드림 2 ExtraLight"/>
              <a:ea typeface="에스코어 드림 2 ExtraLight"/>
            </a:endParaRPr>
          </a:p>
          <a:p>
            <a:pPr lvl="0">
              <a:defRPr/>
            </a:pPr>
            <a:endParaRPr lang="en-US" altLang="ko-KR" sz="2400" b="1">
              <a:latin typeface="에스코어 드림 2 ExtraLight"/>
              <a:ea typeface="에스코어 드림 2 ExtraLight"/>
            </a:endParaRPr>
          </a:p>
          <a:p>
            <a:pPr lvl="0" algn="ctr">
              <a:lnSpc>
                <a:spcPct val="120000"/>
              </a:lnSpc>
              <a:defRPr/>
            </a:pPr>
            <a:r>
              <a:rPr lang="en-US" altLang="ko-KR" sz="2800" b="1">
                <a:solidFill>
                  <a:srgbClr val="000d59"/>
                </a:solidFill>
                <a:latin typeface="에스코어 드림 2 ExtraLight"/>
                <a:ea typeface="에스코어 드림 2 ExtraLight"/>
              </a:rPr>
              <a:t>해시 함수</a:t>
            </a:r>
            <a:r>
              <a:rPr lang="ko-KR" altLang="en-US" sz="2800" b="1">
                <a:solidFill>
                  <a:srgbClr val="000d59"/>
                </a:solidFill>
                <a:latin typeface="에스코어 드림 2 ExtraLight"/>
                <a:ea typeface="에스코어 드림 2 ExtraLight"/>
              </a:rPr>
              <a:t> </a:t>
            </a:r>
            <a:r>
              <a:rPr lang="en-US" altLang="ko-KR" sz="2800" b="1">
                <a:solidFill>
                  <a:srgbClr val="000d59"/>
                </a:solidFill>
                <a:latin typeface="에스코어 드림 2 ExtraLight"/>
                <a:ea typeface="에스코어 드림 2 ExtraLight"/>
              </a:rPr>
              <a:t>중에 하나, </a:t>
            </a:r>
            <a:r>
              <a:rPr lang="ko-KR" altLang="en-US" sz="2800" b="1">
                <a:solidFill>
                  <a:srgbClr val="000d59"/>
                </a:solidFill>
                <a:latin typeface="에스코어 드림 2 ExtraLight"/>
                <a:ea typeface="에스코어 드림 2 ExtraLight"/>
              </a:rPr>
              <a:t>단방향 암호화로 </a:t>
            </a:r>
            <a:r>
              <a:rPr lang="en-US" altLang="ko-KR" sz="2800" b="1">
                <a:solidFill>
                  <a:srgbClr val="000d59"/>
                </a:solidFill>
                <a:latin typeface="에스코어 드림 2 ExtraLight"/>
                <a:ea typeface="에스코어 드림 2 ExtraLight"/>
              </a:rPr>
              <a:t>256bit</a:t>
            </a:r>
            <a:r>
              <a:rPr lang="ko-KR" altLang="en-US" sz="2800" b="1">
                <a:solidFill>
                  <a:srgbClr val="000d59"/>
                </a:solidFill>
                <a:latin typeface="에스코어 드림 2 ExtraLight"/>
                <a:ea typeface="에스코어 드림 2 ExtraLight"/>
              </a:rPr>
              <a:t>의 형태를 지닌다</a:t>
            </a:r>
            <a:endParaRPr lang="ko-KR" altLang="en-US" sz="2800" b="1">
              <a:solidFill>
                <a:srgbClr val="000d59"/>
              </a:solidFill>
              <a:latin typeface="에스코어 드림 2 ExtraLight"/>
              <a:ea typeface="에스코어 드림 2 ExtraLight"/>
            </a:endParaRPr>
          </a:p>
          <a:p>
            <a:pPr lvl="0" algn="ctr">
              <a:lnSpc>
                <a:spcPct val="120000"/>
              </a:lnSpc>
              <a:defRPr/>
            </a:pPr>
            <a:r>
              <a:rPr lang="ko-KR" altLang="en-US" sz="2800" b="1">
                <a:solidFill>
                  <a:srgbClr val="000d59"/>
                </a:solidFill>
                <a:latin typeface="에스코어 드림 2 ExtraLight"/>
                <a:ea typeface="에스코어 드림 2 ExtraLight"/>
              </a:rPr>
              <a:t>암호화된 결과를 픽셀값으로 변환하여 이미지 생성</a:t>
            </a:r>
            <a:r>
              <a:rPr lang="en-US" altLang="ko-KR" sz="2800" b="1">
                <a:solidFill>
                  <a:srgbClr val="000d59"/>
                </a:solidFill>
                <a:latin typeface="에스코어 드림 2 ExtraLight"/>
                <a:ea typeface="에스코어 드림 2 ExtraLight"/>
              </a:rPr>
              <a:t>,</a:t>
            </a:r>
            <a:endParaRPr lang="en-US" altLang="ko-KR" sz="2800" b="1">
              <a:solidFill>
                <a:srgbClr val="000d59"/>
              </a:solidFill>
              <a:latin typeface="에스코어 드림 2 ExtraLight"/>
              <a:ea typeface="에스코어 드림 2 ExtraLight"/>
            </a:endParaRPr>
          </a:p>
          <a:p>
            <a:pPr lvl="0" algn="ctr">
              <a:lnSpc>
                <a:spcPct val="120000"/>
              </a:lnSpc>
              <a:defRPr/>
            </a:pPr>
            <a:r>
              <a:rPr lang="ko-KR" altLang="en-US" sz="2800" b="1">
                <a:solidFill>
                  <a:srgbClr val="000d59"/>
                </a:solidFill>
                <a:latin typeface="에스코어 드림 2 ExtraLight"/>
                <a:ea typeface="에스코어 드림 2 ExtraLight"/>
              </a:rPr>
              <a:t>개인 정보</a:t>
            </a:r>
            <a:r>
              <a:rPr lang="en-US" altLang="ko-KR" sz="2800" b="1">
                <a:solidFill>
                  <a:srgbClr val="000d59"/>
                </a:solidFill>
                <a:latin typeface="에스코어 드림 2 ExtraLight"/>
                <a:ea typeface="에스코어 드림 2 ExtraLight"/>
              </a:rPr>
              <a:t>,</a:t>
            </a:r>
            <a:r>
              <a:rPr lang="ko-KR" altLang="en-US" sz="2800" b="1">
                <a:solidFill>
                  <a:srgbClr val="000d59"/>
                </a:solidFill>
                <a:latin typeface="에스코어 드림 2 ExtraLight"/>
                <a:ea typeface="에스코어 드림 2 ExtraLight"/>
              </a:rPr>
              <a:t> 인증서 등을 생성된 이미지로 대체하여 </a:t>
            </a:r>
            <a:endParaRPr lang="ko-KR" altLang="en-US" sz="2800" b="1">
              <a:solidFill>
                <a:srgbClr val="000d59"/>
              </a:solidFill>
              <a:latin typeface="에스코어 드림 2 ExtraLight"/>
              <a:ea typeface="에스코어 드림 2 ExtraLight"/>
            </a:endParaRPr>
          </a:p>
          <a:p>
            <a:pPr lvl="0" algn="ctr">
              <a:lnSpc>
                <a:spcPct val="120000"/>
              </a:lnSpc>
              <a:defRPr/>
            </a:pPr>
            <a:r>
              <a:rPr lang="ko-KR" altLang="en-US" sz="2800" b="1">
                <a:solidFill>
                  <a:srgbClr val="000d59"/>
                </a:solidFill>
                <a:latin typeface="에스코어 드림 2 ExtraLight"/>
                <a:ea typeface="에스코어 드림 2 ExtraLight"/>
              </a:rPr>
              <a:t>데이터 관리 및 보안 문제 해결</a:t>
            </a:r>
            <a:endParaRPr lang="ko-KR" altLang="en-US" sz="2800" b="1">
              <a:solidFill>
                <a:srgbClr val="000d59"/>
              </a:solidFill>
              <a:latin typeface="에스코어 드림 2 ExtraLight"/>
              <a:ea typeface="에스코어 드림 2 ExtraLight"/>
            </a:endParaRPr>
          </a:p>
        </p:txBody>
      </p:sp>
      <p:pic>
        <p:nvPicPr>
          <p:cNvPr id="1035" name="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 rot="840573">
            <a:off x="16859904" y="6630429"/>
            <a:ext cx="1085206" cy="1077541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24000"/>
              </a:schemeClr>
            </a:glow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605" y="647700"/>
            <a:ext cx="7714286" cy="990600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6000" b="1" kern="0" spc="10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7 ExtraBold"/>
              </a:rPr>
              <a:t>사용자 환경</a:t>
            </a:r>
            <a:r>
              <a:rPr lang="en-US" altLang="ko-KR" sz="3000" b="0" kern="0" spc="1000">
                <a:solidFill>
                  <a:srgbClr val="000000"/>
                </a:solidFill>
                <a:latin typeface="에스코어 드림 7 ExtraBold"/>
                <a:cs typeface="에스코어 드림 7 ExtraBold"/>
              </a:rPr>
              <a:t> </a:t>
            </a:r>
            <a:endParaRPr lang="en-US" altLang="ko-KR" sz="3000" b="0" kern="0" spc="1000">
              <a:solidFill>
                <a:srgbClr val="000000"/>
              </a:solidFill>
              <a:latin typeface="에스코어 드림 7 ExtraBold"/>
              <a:cs typeface="에스코어 드림 7 Extra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605" y="1836482"/>
            <a:ext cx="7714286" cy="411418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algn="ctr">
              <a:defRPr/>
            </a:pPr>
            <a:r>
              <a:rPr lang="en-US" altLang="ko-KR" sz="2800" b="1" kern="0" spc="100">
                <a:solidFill>
                  <a:srgbClr val="8ca0bf"/>
                </a:solidFill>
                <a:latin typeface="에스코어 드림 4 Regular"/>
                <a:cs typeface="에스코어 드림 4 Regular"/>
              </a:rPr>
              <a:t>PyCharm IDE, Python 3.9</a:t>
            </a:r>
            <a:endParaRPr lang="en-US" altLang="ko-KR" sz="2800" b="1" kern="0" spc="100">
              <a:solidFill>
                <a:srgbClr val="8ca0bf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5403" y="3267785"/>
            <a:ext cx="6797996" cy="2256714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altLang="ko-KR" sz="2800" b="1" kern="0" spc="-100">
                <a:solidFill>
                  <a:srgbClr val="000000"/>
                </a:solidFill>
                <a:latin typeface="에스코어 드림 2 ExtraLight"/>
                <a:cs typeface="에스코어 드림 2 ExtraLight"/>
              </a:rPr>
              <a:t>OpenCV</a:t>
            </a:r>
            <a:r>
              <a:rPr lang="ko-KR" altLang="en-US" sz="2800" b="1" kern="0" spc="-100">
                <a:solidFill>
                  <a:srgbClr val="000000"/>
                </a:solidFill>
                <a:latin typeface="에스코어 드림 2 ExtraLight"/>
                <a:cs typeface="에스코어 드림 2 ExtraLight"/>
              </a:rPr>
              <a:t> 설치</a:t>
            </a:r>
            <a:endParaRPr lang="ko-KR" altLang="en-US" sz="2800" b="1" kern="0" spc="-100">
              <a:solidFill>
                <a:srgbClr val="000000"/>
              </a:solidFill>
              <a:latin typeface="에스코어 드림 2 ExtraLight"/>
              <a:cs typeface="에스코어 드림 2 ExtraLight"/>
            </a:endParaRPr>
          </a:p>
          <a:p>
            <a:pPr algn="just">
              <a:defRPr/>
            </a:pPr>
            <a:r>
              <a:rPr lang="en-US" altLang="ko-KR" sz="2800" b="1" kern="0" spc="-100">
                <a:solidFill>
                  <a:srgbClr val="656565"/>
                </a:solidFill>
                <a:latin typeface="에스코어 드림 2 ExtraLight"/>
                <a:cs typeface="에스코어 드림 2 ExtraLight"/>
              </a:rPr>
              <a:t>pip install opencv-pythion</a:t>
            </a:r>
            <a:endParaRPr lang="en-US" altLang="ko-KR" sz="2800" b="1" kern="0" spc="-100">
              <a:solidFill>
                <a:srgbClr val="656565"/>
              </a:solidFill>
              <a:latin typeface="에스코어 드림 2 ExtraLight"/>
              <a:cs typeface="에스코어 드림 2 ExtraLight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15400" y="2759686"/>
            <a:ext cx="7162800" cy="64224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 rot="10800000">
            <a:off x="8630228" y="759695"/>
            <a:ext cx="1457143" cy="219423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endParaRPr lang="en-US" sz="9600" b="0" kern="0" spc="-300">
              <a:solidFill>
                <a:srgbClr val="000000"/>
              </a:solidFill>
              <a:latin typeface="한밭바른명조 Medium"/>
              <a:cs typeface="한밭바른명조 Medi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94664" y="8410855"/>
            <a:ext cx="4572106" cy="45713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2000" b="0" kern="0" spc="-100">
                <a:solidFill>
                  <a:srgbClr val="000000"/>
                </a:solidFill>
                <a:latin typeface="에스코어 드림 3 Light"/>
                <a:cs typeface="에스코어 드림 3 Light"/>
              </a:rPr>
              <a:t>소속을 적어주세요</a:t>
            </a:r>
            <a:endParaRPr lang="en-US"/>
          </a:p>
        </p:txBody>
      </p:sp>
      <p:pic>
        <p:nvPicPr>
          <p:cNvPr id="100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62400" y="190500"/>
            <a:ext cx="9906000" cy="9906000"/>
          </a:xfrm>
          <a:prstGeom prst="rect">
            <a:avLst/>
          </a:prstGeom>
        </p:spPr>
      </p:pic>
      <p:sp>
        <p:nvSpPr>
          <p:cNvPr id="1003" name=""/>
          <p:cNvSpPr/>
          <p:nvPr/>
        </p:nvSpPr>
        <p:spPr>
          <a:xfrm>
            <a:off x="3962400" y="190500"/>
            <a:ext cx="9906000" cy="9906000"/>
          </a:xfrm>
          <a:prstGeom prst="rect">
            <a:avLst/>
          </a:prstGeom>
          <a:solidFill>
            <a:schemeClr val="l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5" name="Object 5"/>
          <p:cNvSpPr txBox="1"/>
          <p:nvPr/>
        </p:nvSpPr>
        <p:spPr>
          <a:xfrm>
            <a:off x="6858000" y="6228027"/>
            <a:ext cx="4876800" cy="188727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altLang="ko-KR" sz="8300" b="0" kern="0" spc="-300">
                <a:solidFill>
                  <a:srgbClr val="000000"/>
                </a:solidFill>
                <a:latin typeface="에스코어 드림 6 Bold"/>
                <a:cs typeface="에스코어 드림 6 Bold"/>
              </a:rPr>
              <a:t>A</a:t>
            </a:r>
            <a:r>
              <a:rPr lang="ko-KR" altLang="en-US" sz="8300" b="0" kern="0" spc="-300">
                <a:solidFill>
                  <a:srgbClr val="000000"/>
                </a:solidFill>
                <a:latin typeface="에스코어 드림 6 Bold"/>
                <a:cs typeface="에스코어 드림 6 Bold"/>
              </a:rPr>
              <a:t> </a:t>
            </a:r>
            <a:r>
              <a:rPr lang="en-US" altLang="ko-KR" sz="8300" b="0" kern="0" spc="-300">
                <a:solidFill>
                  <a:srgbClr val="000000"/>
                </a:solidFill>
                <a:latin typeface="에스코어 드림 6 Bold"/>
                <a:cs typeface="에스코어 드림 6 Bold"/>
              </a:rPr>
              <a:t>R</a:t>
            </a:r>
            <a:r>
              <a:rPr lang="ko-KR" altLang="en-US" sz="8300" b="0" kern="0" spc="-300">
                <a:solidFill>
                  <a:srgbClr val="000000"/>
                </a:solidFill>
                <a:latin typeface="에스코어 드림 6 Bold"/>
                <a:cs typeface="에스코어 드림 6 Bold"/>
              </a:rPr>
              <a:t> </a:t>
            </a:r>
            <a:r>
              <a:rPr lang="en-US" altLang="ko-KR" sz="8300" b="0" kern="0" spc="-300">
                <a:solidFill>
                  <a:srgbClr val="000000"/>
                </a:solidFill>
                <a:latin typeface="에스코어 드림 6 Bold"/>
                <a:cs typeface="에스코어 드림 6 Bold"/>
              </a:rPr>
              <a:t>T</a:t>
            </a:r>
            <a:r>
              <a:rPr lang="ko-KR" altLang="en-US" sz="8300" b="0" kern="0" spc="-300">
                <a:solidFill>
                  <a:srgbClr val="000000"/>
                </a:solidFill>
                <a:latin typeface="에스코어 드림 6 Bold"/>
                <a:cs typeface="에스코어 드림 6 Bold"/>
              </a:rPr>
              <a:t> </a:t>
            </a:r>
            <a:r>
              <a:rPr lang="ko-KR" altLang="en-US" sz="8300" b="0" kern="0" spc="-300">
                <a:solidFill>
                  <a:srgbClr val="000000">
                    <a:alpha val="0"/>
                  </a:srgbClr>
                </a:solidFill>
                <a:latin typeface="에스코어 드림 6 Bold"/>
                <a:cs typeface="에스코어 드림 6 Bold"/>
              </a:rPr>
              <a:t>ㅁㄲㅅ</a:t>
            </a:r>
            <a:r>
              <a:rPr lang="en-US" altLang="ko-KR" sz="8300" b="0" kern="0" spc="-300">
                <a:solidFill>
                  <a:srgbClr val="000000"/>
                </a:solidFill>
                <a:latin typeface="에스코어 드림 6 Bold"/>
                <a:cs typeface="에스코어 드림 6 Bold"/>
              </a:rPr>
              <a:t> </a:t>
            </a:r>
            <a:endParaRPr lang="en-US" altLang="ko-KR" sz="8300" b="0" kern="0" spc="-300">
              <a:solidFill>
                <a:srgbClr val="000000"/>
              </a:solidFill>
              <a:latin typeface="에스코어 드림 6 Bold"/>
              <a:cs typeface="에스코어 드림 6 Bold"/>
            </a:endParaRPr>
          </a:p>
        </p:txBody>
      </p:sp>
      <p:sp>
        <p:nvSpPr>
          <p:cNvPr id="1004" name="Object 5"/>
          <p:cNvSpPr txBox="1"/>
          <p:nvPr/>
        </p:nvSpPr>
        <p:spPr>
          <a:xfrm>
            <a:off x="6781800" y="2189427"/>
            <a:ext cx="5410200" cy="188727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8300" b="0" kern="0" spc="-300">
                <a:solidFill>
                  <a:srgbClr val="000000"/>
                </a:solidFill>
                <a:latin typeface="에스코어 드림 6 Bold"/>
                <a:cs typeface="에스코어 드림 6 Bold"/>
              </a:rPr>
              <a:t>기술의 품질을 높이는 </a:t>
            </a:r>
            <a:r>
              <a:rPr lang="ko-KR" altLang="en-US" sz="8300" b="0" kern="0" spc="-300">
                <a:solidFill>
                  <a:srgbClr val="000000">
                    <a:alpha val="0"/>
                  </a:srgbClr>
                </a:solidFill>
                <a:latin typeface="에스코어 드림 6 Bold"/>
                <a:cs typeface="에스코어 드림 6 Bold"/>
              </a:rPr>
              <a:t>ㅁㄲㅅ</a:t>
            </a:r>
            <a:r>
              <a:rPr lang="en-US" altLang="ko-KR" sz="8300" b="0" kern="0" spc="-300">
                <a:solidFill>
                  <a:srgbClr val="000000"/>
                </a:solidFill>
                <a:latin typeface="에스코어 드림 6 Bold"/>
                <a:cs typeface="에스코어 드림 6 Bold"/>
              </a:rPr>
              <a:t> </a:t>
            </a:r>
            <a:endParaRPr lang="en-US" altLang="ko-KR" sz="8300" b="0" kern="0" spc="-300">
              <a:solidFill>
                <a:srgbClr val="000000"/>
              </a:solidFill>
              <a:latin typeface="에스코어 드림 6 Bold"/>
              <a:cs typeface="에스코어 드림 6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876800" y="724003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4000" b="0" kern="0" spc="1000">
                <a:solidFill>
                  <a:srgbClr val="000000"/>
                </a:solidFill>
                <a:latin typeface="에스코어 드림 7 ExtraBold"/>
                <a:ea typeface="에스코어 드림 7 ExtraBold"/>
                <a:cs typeface="에스코어 드림 7 ExtraBold"/>
              </a:rPr>
              <a:t>데이터 분석과정</a:t>
            </a:r>
            <a:endParaRPr lang="ko-KR" altLang="en-US" sz="4000" b="0" kern="0" spc="1000">
              <a:solidFill>
                <a:srgbClr val="000000"/>
              </a:solidFill>
              <a:latin typeface="에스코어 드림 7 ExtraBold"/>
              <a:ea typeface="에스코어 드림 7 ExtraBold"/>
              <a:cs typeface="에스코어 드림 7 Extra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34914" y="1409700"/>
            <a:ext cx="7714286" cy="411418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400" b="0" kern="0" spc="600">
                <a:solidFill>
                  <a:srgbClr val="656565"/>
                </a:solidFill>
                <a:latin typeface="에스코어 드림 3 Light"/>
                <a:ea typeface="에스코어 드림 3 Light"/>
                <a:cs typeface="에스코어 드림 4 Regular"/>
              </a:rPr>
              <a:t>문제 해결 방법</a:t>
            </a:r>
            <a:endParaRPr lang="ko-KR" altLang="en-US" sz="2400" b="0" kern="0" spc="600">
              <a:solidFill>
                <a:srgbClr val="656565"/>
              </a:solidFill>
              <a:latin typeface="에스코어 드림 3 Light"/>
              <a:ea typeface="에스코어 드림 3 Light"/>
              <a:cs typeface="에스코어 드림 4 Regular"/>
            </a:endParaRPr>
          </a:p>
        </p:txBody>
      </p:sp>
      <p:grpSp>
        <p:nvGrpSpPr>
          <p:cNvPr id="1001" name="그룹 1001"/>
          <p:cNvGrpSpPr/>
          <p:nvPr/>
        </p:nvGrpSpPr>
        <p:grpSpPr>
          <a:xfrm rot="0">
            <a:off x="8632894" y="2530407"/>
            <a:ext cx="206306" cy="6575493"/>
            <a:chOff x="9072758" y="3107284"/>
            <a:chExt cx="140199" cy="536638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6459665" y="5720377"/>
              <a:ext cx="5366384" cy="14019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133600" y="3009900"/>
            <a:ext cx="5737947" cy="1160028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/>
            </a:pPr>
            <a:r>
              <a:rPr lang="ko-KR" altLang="en-US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특정 수식 이미지을  </a:t>
            </a:r>
            <a:r>
              <a:rPr lang="en-US" altLang="ko-KR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OpenCV</a:t>
            </a:r>
            <a:r>
              <a:rPr lang="ko-KR" altLang="en-US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로 처리</a:t>
            </a:r>
            <a:endParaRPr lang="ko-KR" altLang="en-US" sz="2000" b="1" kern="0" spc="-100">
              <a:solidFill>
                <a:srgbClr val="656565"/>
              </a:solidFill>
              <a:latin typeface="에스코어 드림 2 ExtraLight"/>
              <a:ea typeface="에스코어 드림 2 ExtraLight"/>
              <a:cs typeface="에스코어 드림 2 ExtraLight"/>
            </a:endParaRPr>
          </a:p>
          <a:p>
            <a:pPr algn="r">
              <a:defRPr/>
            </a:pPr>
            <a:r>
              <a:rPr lang="ko-KR" altLang="en-US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이미지 픽셀값</a:t>
            </a:r>
            <a:r>
              <a:rPr lang="en-US" altLang="ko-KR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,</a:t>
            </a:r>
            <a:r>
              <a:rPr lang="ko-KR" altLang="en-US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 </a:t>
            </a:r>
            <a:r>
              <a:rPr lang="en-US" altLang="ko-KR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 (RGB) </a:t>
            </a:r>
            <a:r>
              <a:rPr lang="ko-KR" altLang="en-US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배열 값 분석하여 특정 유의미한 패턴을 확인</a:t>
            </a:r>
            <a:endParaRPr lang="ko-KR" altLang="en-US" sz="2000" b="1" kern="0" spc="-100">
              <a:solidFill>
                <a:srgbClr val="656565"/>
              </a:solidFill>
              <a:latin typeface="에스코어 드림 2 ExtraLight"/>
              <a:ea typeface="에스코어 드림 2 ExtraLight"/>
              <a:cs typeface="에스코어 드림 2 ExtraLight"/>
            </a:endParaRPr>
          </a:p>
          <a:p>
            <a:pPr algn="r">
              <a:defRPr/>
            </a:pPr>
            <a:r>
              <a:rPr lang="ko-KR" altLang="en-US" sz="1800" b="0" kern="0" spc="-100">
                <a:solidFill>
                  <a:srgbClr val="656565"/>
                </a:solidFill>
                <a:latin typeface="에스코어 드림 2 ExtraLight"/>
                <a:cs typeface="에스코어 드림 2 ExtraLight"/>
              </a:rPr>
              <a:t> </a:t>
            </a:r>
            <a:endParaRPr lang="ko-KR" altLang="en-US" sz="1800" b="0" kern="0" spc="-100">
              <a:solidFill>
                <a:srgbClr val="656565"/>
              </a:solidFill>
              <a:latin typeface="에스코어 드림 2 ExtraLight"/>
              <a:cs typeface="에스코어 드림 2 Extra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15154" y="2400369"/>
            <a:ext cx="5714446" cy="457131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/>
            </a:pPr>
            <a:r>
              <a:rPr lang="ko-KR" altLang="en-US" sz="3600" b="1" kern="0" spc="-100">
                <a:solidFill>
                  <a:srgbClr val="8ca0bf"/>
                </a:solidFill>
                <a:latin typeface="에스코어 드림 5 Medium"/>
                <a:ea typeface="에스코어 드림 5 Medium"/>
                <a:cs typeface="에스코어 드림 5 Medium"/>
              </a:rPr>
              <a:t>데이터 수집  및 분석하기</a:t>
            </a:r>
            <a:endParaRPr lang="ko-KR" altLang="en-US" sz="3600" b="1" kern="0" spc="-100">
              <a:solidFill>
                <a:srgbClr val="8ca0bf"/>
              </a:solidFill>
              <a:latin typeface="에스코어 드림 5 Medium"/>
              <a:ea typeface="에스코어 드림 5 Medium"/>
              <a:cs typeface="에스코어 드림 5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81079" y="5143500"/>
            <a:ext cx="8606921" cy="116002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필요한 이미지 추출</a:t>
            </a:r>
            <a:endParaRPr lang="ko-KR" altLang="en-US" sz="2000" b="1" kern="0" spc="-100">
              <a:solidFill>
                <a:srgbClr val="656565"/>
              </a:solidFill>
              <a:latin typeface="에스코어 드림 2 ExtraLight"/>
              <a:ea typeface="에스코어 드림 2 ExtraLight"/>
              <a:cs typeface="에스코어 드림 2 ExtraLight"/>
            </a:endParaRPr>
          </a:p>
          <a:p>
            <a:pPr algn="just">
              <a:defRPr/>
            </a:pPr>
            <a:r>
              <a:rPr lang="ko-KR" altLang="en-US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테스트 데이터 만들기</a:t>
            </a:r>
            <a:endParaRPr lang="ko-KR" altLang="en-US" sz="2000" b="1" kern="0" spc="-100">
              <a:solidFill>
                <a:srgbClr val="656565"/>
              </a:solidFill>
              <a:latin typeface="에스코어 드림 2 ExtraLight"/>
              <a:ea typeface="에스코어 드림 2 ExtraLight"/>
              <a:cs typeface="에스코어 드림 2 Extra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96400" y="4563466"/>
            <a:ext cx="8571670" cy="45713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3600" b="1" kern="0" spc="-100">
                <a:solidFill>
                  <a:srgbClr val="8ca0bf"/>
                </a:solidFill>
                <a:latin typeface="에스코어 드림 5 Medium"/>
                <a:ea typeface="에스코어 드림 5 Medium"/>
                <a:cs typeface="에스코어 드림 5 Medium"/>
              </a:rPr>
              <a:t>데이터 정제하기</a:t>
            </a:r>
            <a:endParaRPr lang="ko-KR" altLang="en-US" sz="3600" b="1" kern="0" spc="-100">
              <a:solidFill>
                <a:srgbClr val="8ca0bf"/>
              </a:solidFill>
              <a:latin typeface="에스코어 드림 5 Medium"/>
              <a:ea typeface="에스코어 드림 5 Medium"/>
              <a:cs typeface="에스코어 드림 5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33600" y="7031472"/>
            <a:ext cx="5734671" cy="1160028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/>
            </a:pPr>
            <a:r>
              <a:rPr lang="ko-KR" altLang="en-US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정제된 데이터 학습</a:t>
            </a:r>
            <a:endParaRPr lang="ko-KR" altLang="en-US" sz="2000" b="1" kern="0" spc="-100">
              <a:solidFill>
                <a:srgbClr val="656565"/>
              </a:solidFill>
              <a:latin typeface="에스코어 드림 2 ExtraLight"/>
              <a:ea typeface="에스코어 드림 2 ExtraLight"/>
              <a:cs typeface="에스코어 드림 2 ExtraLight"/>
            </a:endParaRPr>
          </a:p>
          <a:p>
            <a:pPr algn="r">
              <a:defRPr/>
            </a:pPr>
            <a:r>
              <a:rPr lang="ko-KR" altLang="en-US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학습된  </a:t>
            </a:r>
            <a:r>
              <a:rPr lang="en-US" altLang="ko-KR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KNN</a:t>
            </a:r>
            <a:r>
              <a:rPr lang="ko-KR" altLang="en-US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 모델로 테스트</a:t>
            </a:r>
            <a:endParaRPr lang="ko-KR" altLang="en-US" sz="2000" b="1" kern="0" spc="-100">
              <a:solidFill>
                <a:srgbClr val="656565"/>
              </a:solidFill>
              <a:latin typeface="에스코어 드림 2 ExtraLight"/>
              <a:ea typeface="에스코어 드림 2 ExtraLight"/>
              <a:cs typeface="에스코어 드림 2 ExtraLigh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15154" y="6515100"/>
            <a:ext cx="5714446" cy="457131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/>
            </a:pPr>
            <a:r>
              <a:rPr lang="en-US" altLang="ko-KR" sz="3600" b="1" kern="0" spc="-100">
                <a:solidFill>
                  <a:srgbClr val="8ca0bf"/>
                </a:solidFill>
                <a:latin typeface="에스코어 드림 5 Medium"/>
                <a:ea typeface="에스코어 드림 5 Medium"/>
                <a:cs typeface="에스코어 드림 5 Medium"/>
              </a:rPr>
              <a:t>KNN</a:t>
            </a:r>
            <a:r>
              <a:rPr lang="ko-KR" altLang="en-US" sz="3600" b="1" kern="0" spc="-100">
                <a:solidFill>
                  <a:srgbClr val="8ca0bf"/>
                </a:solidFill>
                <a:latin typeface="에스코어 드림 5 Medium"/>
                <a:ea typeface="에스코어 드림 5 Medium"/>
                <a:cs typeface="에스코어 드림 5 Medium"/>
              </a:rPr>
              <a:t> 모델 학습</a:t>
            </a:r>
            <a:endParaRPr lang="ko-KR" altLang="en-US" sz="3600" b="1" kern="0" spc="-100">
              <a:solidFill>
                <a:srgbClr val="8ca0bf"/>
              </a:solidFill>
              <a:latin typeface="에스코어 드림 5 Medium"/>
              <a:ea typeface="에스코어 드림 5 Medium"/>
              <a:cs typeface="에스코어 드림 5 Medi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48800" y="8648700"/>
            <a:ext cx="8571670" cy="45713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3600" b="1" kern="0" spc="-100">
                <a:solidFill>
                  <a:srgbClr val="8ca0bf"/>
                </a:solidFill>
                <a:latin typeface="에스코어 드림 5 Medium"/>
                <a:ea typeface="에스코어 드림 5 Medium"/>
                <a:cs typeface="에스코어 드림 5 Medium"/>
              </a:rPr>
              <a:t>테스트 결과 검증</a:t>
            </a:r>
            <a:endParaRPr lang="ko-KR" altLang="en-US" sz="3600" b="1" kern="0" spc="-100">
              <a:solidFill>
                <a:srgbClr val="8ca0bf"/>
              </a:solidFill>
              <a:latin typeface="에스코어 드림 5 Medium"/>
              <a:ea typeface="에스코어 드림 5 Medium"/>
              <a:cs typeface="에스코어 드림 5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552700" y="1706439"/>
            <a:ext cx="13182600" cy="2294061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257040" indent="-257040" algn="just">
              <a:lnSpc>
                <a:spcPct val="120000"/>
              </a:lnSpc>
              <a:buFont typeface="Arial"/>
              <a:buChar char="•"/>
              <a:defRPr/>
            </a:pPr>
            <a:r>
              <a:rPr lang="ko-KR" altLang="en-US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실시간 이미지</a:t>
            </a:r>
            <a:r>
              <a:rPr lang="en-US" altLang="ko-KR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/</a:t>
            </a:r>
            <a:r>
              <a:rPr lang="ko-KR" altLang="en-US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 영상 처리에 사용하는 오픈 소스 라이브러리</a:t>
            </a:r>
            <a:endParaRPr lang="ko-KR" altLang="en-US" sz="2800" b="0" kern="0" spc="-100">
              <a:solidFill>
                <a:srgbClr val="000000"/>
              </a:solidFill>
              <a:latin typeface="에스코어 드림 3 Light"/>
              <a:ea typeface="에스코어 드림 3 Light"/>
              <a:cs typeface="에스코어 드림 2 ExtraLight"/>
            </a:endParaRPr>
          </a:p>
          <a:p>
            <a:pPr marL="257040" indent="-257040" algn="just">
              <a:lnSpc>
                <a:spcPct val="120000"/>
              </a:lnSpc>
              <a:buFont typeface="Arial"/>
              <a:buChar char="•"/>
              <a:defRPr/>
            </a:pPr>
            <a:r>
              <a:rPr lang="en-US" altLang="ko-KR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python, C++, Java</a:t>
            </a:r>
            <a:r>
              <a:rPr lang="ko-KR" altLang="en-US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와 같은 다양한 개발 환경을 지원</a:t>
            </a:r>
            <a:endParaRPr lang="ko-KR" altLang="en-US" sz="2800" b="0" kern="0" spc="-100">
              <a:solidFill>
                <a:srgbClr val="000000"/>
              </a:solidFill>
              <a:latin typeface="에스코어 드림 3 Light"/>
              <a:ea typeface="에스코어 드림 3 Light"/>
              <a:cs typeface="에스코어 드림 2 ExtraLight"/>
            </a:endParaRPr>
          </a:p>
          <a:p>
            <a:pPr marL="257040" indent="-257040" algn="just">
              <a:lnSpc>
                <a:spcPct val="120000"/>
              </a:lnSpc>
              <a:buFont typeface="Arial"/>
              <a:buChar char="•"/>
              <a:defRPr/>
            </a:pPr>
            <a:r>
              <a:rPr lang="en-US" altLang="ko-KR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TensorFlow, PyTorch</a:t>
            </a:r>
            <a:r>
              <a:rPr lang="ko-KR" altLang="en-US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의 딥러닝 프레임워크를 지원</a:t>
            </a:r>
            <a:endParaRPr lang="ko-KR" altLang="en-US" sz="2800" b="0" kern="0" spc="-100">
              <a:solidFill>
                <a:srgbClr val="000000"/>
              </a:solidFill>
              <a:latin typeface="에스코어 드림 3 Light"/>
              <a:ea typeface="에스코어 드림 3 Light"/>
              <a:cs typeface="에스코어 드림 2 ExtraLight"/>
            </a:endParaRPr>
          </a:p>
          <a:p>
            <a:pPr marL="257040" indent="-257040" algn="just">
              <a:lnSpc>
                <a:spcPct val="120000"/>
              </a:lnSpc>
              <a:buFont typeface="Arial"/>
              <a:buChar char="•"/>
              <a:defRPr/>
            </a:pPr>
            <a:r>
              <a:rPr lang="ko-KR" altLang="en-US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물체 인식</a:t>
            </a:r>
            <a:r>
              <a:rPr lang="en-US" altLang="ko-KR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,</a:t>
            </a:r>
            <a:r>
              <a:rPr lang="ko-KR" altLang="en-US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 안면인식</a:t>
            </a:r>
            <a:r>
              <a:rPr lang="en-US" altLang="ko-KR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,</a:t>
            </a:r>
            <a:r>
              <a:rPr lang="ko-KR" altLang="en-US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 제스처 인식</a:t>
            </a:r>
            <a:r>
              <a:rPr lang="en-US" altLang="ko-KR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,</a:t>
            </a:r>
            <a:r>
              <a:rPr lang="ko-KR" altLang="en-US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 모바일 로보틱스등 기술에 응용되고 있다</a:t>
            </a:r>
            <a:endParaRPr lang="ko-KR" altLang="en-US" sz="2800" b="0" kern="0" spc="-100">
              <a:solidFill>
                <a:srgbClr val="000000"/>
              </a:solidFill>
              <a:latin typeface="에스코어 드림 3 Light"/>
              <a:ea typeface="에스코어 드림 3 Light"/>
              <a:cs typeface="에스코어 드림 2 Extra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0999" y="342900"/>
            <a:ext cx="3429000" cy="1566417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altLang="ko-KR" sz="6900" b="0" kern="0" spc="-300">
                <a:solidFill>
                  <a:srgbClr val="867a9d"/>
                </a:solidFill>
                <a:latin typeface="에스코어 드림 5 Medium"/>
                <a:cs typeface="에스코어 드림 5 Medium"/>
              </a:rPr>
              <a:t>OpenCV</a:t>
            </a:r>
            <a:endParaRPr lang="en-US" altLang="ko-KR" sz="6900" b="0" kern="0" spc="-300">
              <a:solidFill>
                <a:srgbClr val="867a9d"/>
              </a:solidFill>
              <a:latin typeface="에스코어 드림 5 Medium"/>
              <a:cs typeface="에스코어 드림 5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600" y="4186683"/>
            <a:ext cx="4876800" cy="1566417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altLang="ko-KR" sz="6900" b="0" kern="0" spc="-300">
                <a:solidFill>
                  <a:srgbClr val="867a9d"/>
                </a:solidFill>
                <a:latin typeface="에스코어 드림 5 Medium"/>
                <a:cs typeface="에스코어 드림 5 Medium"/>
              </a:rPr>
              <a:t>KNN </a:t>
            </a:r>
            <a:r>
              <a:rPr lang="ko-KR" altLang="en-US" sz="5400" b="0" kern="0" spc="-300">
                <a:solidFill>
                  <a:srgbClr val="867a9d"/>
                </a:solidFill>
                <a:latin typeface="에스코어 드림 5 Medium"/>
                <a:cs typeface="에스코어 드림 5 Medium"/>
              </a:rPr>
              <a:t>알고리즘</a:t>
            </a:r>
            <a:endParaRPr lang="ko-KR" altLang="en-US" sz="5400" b="0" kern="0" spc="-300">
              <a:solidFill>
                <a:srgbClr val="867a9d"/>
              </a:solidFill>
              <a:latin typeface="에스코어 드림 5 Medium"/>
              <a:cs typeface="에스코어 드림 5 Medium"/>
            </a:endParaRPr>
          </a:p>
        </p:txBody>
      </p:sp>
      <p:sp>
        <p:nvSpPr>
          <p:cNvPr id="14" name="Object 5"/>
          <p:cNvSpPr txBox="1"/>
          <p:nvPr/>
        </p:nvSpPr>
        <p:spPr>
          <a:xfrm>
            <a:off x="2552700" y="5448301"/>
            <a:ext cx="14668500" cy="4648199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257040" indent="-257040" algn="just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지도학습에 한 종류로 거리기반 </a:t>
            </a:r>
            <a:r>
              <a:rPr lang="en-US" altLang="ko-KR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(k-</a:t>
            </a: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최근접 이웃</a:t>
            </a:r>
            <a:r>
              <a:rPr lang="en-US" altLang="ko-KR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)</a:t>
            </a: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 분류분석 모델이다</a:t>
            </a:r>
            <a:endParaRPr lang="ko-KR" altLang="en-US" sz="2400" b="0" kern="0" spc="-100">
              <a:solidFill>
                <a:srgbClr val="000000"/>
              </a:solidFill>
              <a:latin typeface="에스코어 드림 3 Light"/>
              <a:ea typeface="에스코어 드림 3 Light"/>
              <a:cs typeface="에스코어 드림 2 ExtraLight"/>
            </a:endParaRPr>
          </a:p>
          <a:p>
            <a:pPr marL="257040" indent="-257040" algn="just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데이터로부터 거리가 가까운 </a:t>
            </a:r>
            <a:r>
              <a:rPr lang="en-US" altLang="ko-KR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‘K’</a:t>
            </a: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개의 다른 데이터의 레이블을 참조하여 분류하는 알고리즘</a:t>
            </a:r>
            <a:endParaRPr lang="ko-KR" altLang="en-US" sz="2400" b="0" kern="0" spc="-100">
              <a:solidFill>
                <a:srgbClr val="000000"/>
              </a:solidFill>
              <a:latin typeface="에스코어 드림 3 Light"/>
              <a:ea typeface="에스코어 드림 3 Light"/>
              <a:cs typeface="에스코어 드림 2 ExtraLight"/>
            </a:endParaRPr>
          </a:p>
          <a:p>
            <a:pPr marL="257040" indent="-257040" algn="just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이미지 처리</a:t>
            </a:r>
            <a:r>
              <a:rPr lang="en-US" altLang="ko-KR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,</a:t>
            </a: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 </a:t>
            </a:r>
            <a:r>
              <a:rPr lang="ko-KR" altLang="en-US" sz="24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에스코어 드림 2 ExtraLight"/>
              </a:rPr>
              <a:t>영상에서 글자 인식과 얼굴인식</a:t>
            </a:r>
            <a:r>
              <a:rPr lang="en-US" altLang="ko-KR" sz="24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에스코어 드림 2 ExtraLight"/>
              </a:rPr>
              <a:t>,</a:t>
            </a:r>
            <a:r>
              <a:rPr lang="ko-KR" altLang="en-US" sz="24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에스코어 드림 2 ExtraLight"/>
              </a:rPr>
              <a:t> 상품 추천에 대한 개별 선호 예측 등 많은 분야에서 응용되고 있다</a:t>
            </a:r>
            <a:r>
              <a:rPr lang="en-US" altLang="ko-KR" sz="24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에스코어 드림 2 ExtraLight"/>
              </a:rPr>
              <a:t>.</a:t>
            </a:r>
            <a:endParaRPr lang="en-US" altLang="ko-KR" sz="2400" b="0" kern="0" spc="-100">
              <a:solidFill>
                <a:schemeClr val="dk1"/>
              </a:solidFill>
              <a:latin typeface="에스코어 드림 3 Light"/>
              <a:ea typeface="에스코어 드림 3 Light"/>
              <a:cs typeface="에스코어 드림 2 ExtraLight"/>
            </a:endParaRPr>
          </a:p>
          <a:p>
            <a:pPr marL="257040" indent="-257040" algn="just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물체 인식</a:t>
            </a:r>
            <a:r>
              <a:rPr lang="en-US" altLang="ko-KR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,</a:t>
            </a: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 안면인식</a:t>
            </a:r>
            <a:r>
              <a:rPr lang="en-US" altLang="ko-KR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,</a:t>
            </a: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 제스처 인식</a:t>
            </a:r>
            <a:r>
              <a:rPr lang="en-US" altLang="ko-KR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,</a:t>
            </a: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 모바일 로보틱스등 기술에 응용되고 있다</a:t>
            </a:r>
            <a:endParaRPr lang="ko-KR" altLang="en-US" sz="2400" b="0" kern="0" spc="-100">
              <a:solidFill>
                <a:srgbClr val="000000"/>
              </a:solidFill>
              <a:latin typeface="에스코어 드림 3 Light"/>
              <a:ea typeface="에스코어 드림 3 Light"/>
              <a:cs typeface="에스코어 드림 2 ExtraLight"/>
            </a:endParaRPr>
          </a:p>
          <a:p>
            <a:pPr marL="257040" indent="-257040" algn="just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알고리즘이 간단하여 구현하기가 쉽다는 장점이 있다</a:t>
            </a:r>
            <a:r>
              <a:rPr lang="en-US" altLang="ko-KR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.</a:t>
            </a:r>
            <a:endParaRPr lang="en-US" altLang="ko-KR" sz="2400" b="0" kern="0" spc="-100">
              <a:solidFill>
                <a:srgbClr val="000000"/>
              </a:solidFill>
              <a:latin typeface="에스코어 드림 3 Light"/>
              <a:ea typeface="에스코어 드림 3 Light"/>
              <a:cs typeface="에스코어 드림 2 ExtraLight"/>
            </a:endParaRPr>
          </a:p>
          <a:p>
            <a:pPr marL="257040" indent="-257040" algn="just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모델을 생성하지 않아 특징과 클래스 간 관계를 이해하는 데 제한적이며 데이터가 많아지면 분류 단계가 느려지는 단점이 있다</a:t>
            </a:r>
            <a:r>
              <a:rPr lang="en-US" altLang="ko-KR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.</a:t>
            </a:r>
            <a:endParaRPr lang="en-US" altLang="ko-KR" sz="2400" b="0" kern="0" spc="-100">
              <a:solidFill>
                <a:srgbClr val="000000"/>
              </a:solidFill>
              <a:latin typeface="에스코어 드림 3 Light"/>
              <a:ea typeface="에스코어 드림 3 Light"/>
              <a:cs typeface="에스코어 드림 2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7200" y="266802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1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데이터수집및분석</a:t>
            </a:r>
            <a:endParaRPr lang="ko-KR" altLang="en-US" sz="3200" b="1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3714" y="7465891"/>
            <a:ext cx="17514286" cy="194480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endParaRPr lang="ko-KR" altLang="en-US" sz="1800" b="0" kern="0" spc="-100">
              <a:solidFill>
                <a:srgbClr val="656565"/>
              </a:solidFill>
              <a:latin typeface="에스코어 드림 2 ExtraLight"/>
              <a:cs typeface="에스코어 드림 2 ExtraLight"/>
            </a:endParaRPr>
          </a:p>
        </p:txBody>
      </p:sp>
      <p:sp>
        <p:nvSpPr>
          <p:cNvPr id="1004" name=""/>
          <p:cNvSpPr txBox="1"/>
          <p:nvPr/>
        </p:nvSpPr>
        <p:spPr>
          <a:xfrm>
            <a:off x="3810000" y="7429499"/>
            <a:ext cx="9829800" cy="264604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400" b="1">
                <a:latin typeface="에스코어 드림 3 Light"/>
                <a:ea typeface="에스코어 드림 3 Light"/>
              </a:rPr>
              <a:t>색상 추출기를 활용하여 각 문자의 색상을 분석</a:t>
            </a:r>
            <a:endParaRPr lang="ko-KR" altLang="en-US" sz="2400" b="1">
              <a:latin typeface="에스코어 드림 3 Light"/>
              <a:ea typeface="에스코어 드림 3 Light"/>
            </a:endParaRPr>
          </a:p>
          <a:p>
            <a:pPr algn="ctr">
              <a:defRPr/>
            </a:pPr>
            <a:endParaRPr lang="ko-KR" altLang="en-US" sz="2400" b="1">
              <a:latin typeface="에스코어 드림 3 Light"/>
              <a:ea typeface="에스코어 드림 3 Light"/>
            </a:endParaRPr>
          </a:p>
          <a:p>
            <a:pPr marL="342720" indent="-342720" algn="ctr">
              <a:buFont typeface="Arial"/>
              <a:buChar char="•"/>
              <a:defRPr/>
            </a:pPr>
            <a:r>
              <a:rPr lang="ko-KR" altLang="en-US" sz="2400" b="1">
                <a:latin typeface="에스코어 드림 3 Light"/>
                <a:ea typeface="에스코어 드림 3 Light"/>
              </a:rPr>
              <a:t>파랑색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 :</a:t>
            </a:r>
            <a:r>
              <a:rPr lang="ko-KR" altLang="en-US" sz="2400" b="1">
                <a:latin typeface="에스코어 드림 3 Light"/>
                <a:ea typeface="에스코어 드림 3 Light"/>
              </a:rPr>
              <a:t>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RGB </a:t>
            </a:r>
            <a:r>
              <a:rPr lang="ko-KR" altLang="en-US" sz="2400" b="1">
                <a:latin typeface="에스코어 드림 3 Light"/>
                <a:ea typeface="에스코어 드림 3 Light"/>
              </a:rPr>
              <a:t>에서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AAAAFF</a:t>
            </a:r>
            <a:r>
              <a:rPr lang="ko-KR" altLang="en-US" sz="2400" b="1">
                <a:latin typeface="에스코어 드림 3 Light"/>
                <a:ea typeface="에스코어 드림 3 Light"/>
              </a:rPr>
              <a:t> 픽셀값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(170,</a:t>
            </a:r>
            <a:r>
              <a:rPr lang="ko-KR" altLang="en-US" sz="2400" b="1">
                <a:latin typeface="에스코어 드림 3 Light"/>
                <a:ea typeface="에스코어 드림 3 Light"/>
              </a:rPr>
              <a:t>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170,</a:t>
            </a:r>
            <a:r>
              <a:rPr lang="ko-KR" altLang="en-US" sz="2400" b="1">
                <a:latin typeface="에스코어 드림 3 Light"/>
                <a:ea typeface="에스코어 드림 3 Light"/>
              </a:rPr>
              <a:t>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255)</a:t>
            </a:r>
            <a:endParaRPr lang="en-US" altLang="ko-KR" sz="2400" b="1">
              <a:latin typeface="에스코어 드림 3 Light"/>
              <a:ea typeface="에스코어 드림 3 Light"/>
            </a:endParaRPr>
          </a:p>
          <a:p>
            <a:pPr marL="342720" indent="-342720" algn="ctr">
              <a:buFont typeface="Arial"/>
              <a:buChar char="•"/>
              <a:defRPr/>
            </a:pPr>
            <a:r>
              <a:rPr lang="ko-KR" altLang="en-US" sz="2400" b="1">
                <a:latin typeface="에스코어 드림 3 Light"/>
                <a:ea typeface="에스코어 드림 3 Light"/>
              </a:rPr>
              <a:t>초록색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 : RGB</a:t>
            </a:r>
            <a:r>
              <a:rPr lang="ko-KR" altLang="en-US" sz="2400" b="1">
                <a:latin typeface="에스코어 드림 3 Light"/>
                <a:ea typeface="에스코어 드림 3 Light"/>
              </a:rPr>
              <a:t> 에서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AAFFAA</a:t>
            </a:r>
            <a:r>
              <a:rPr lang="ko-KR" altLang="en-US" sz="2400" b="1">
                <a:latin typeface="에스코어 드림 3 Light"/>
                <a:ea typeface="에스코어 드림 3 Light"/>
              </a:rPr>
              <a:t> 픽셀값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(170,</a:t>
            </a:r>
            <a:r>
              <a:rPr lang="ko-KR" altLang="en-US" sz="2400" b="1">
                <a:latin typeface="에스코어 드림 3 Light"/>
                <a:ea typeface="에스코어 드림 3 Light"/>
              </a:rPr>
              <a:t>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255,</a:t>
            </a:r>
            <a:r>
              <a:rPr lang="ko-KR" altLang="en-US" sz="2400" b="1">
                <a:latin typeface="에스코어 드림 3 Light"/>
                <a:ea typeface="에스코어 드림 3 Light"/>
              </a:rPr>
              <a:t>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170)</a:t>
            </a:r>
            <a:endParaRPr lang="en-US" altLang="ko-KR" sz="2400" b="1">
              <a:latin typeface="에스코어 드림 3 Light"/>
              <a:ea typeface="에스코어 드림 3 Light"/>
            </a:endParaRPr>
          </a:p>
          <a:p>
            <a:pPr marL="342720" indent="-342720" algn="ctr">
              <a:buFont typeface="Arial"/>
              <a:buChar char="•"/>
              <a:defRPr/>
            </a:pPr>
            <a:r>
              <a:rPr lang="ko-KR" altLang="en-US" sz="2400" b="1">
                <a:latin typeface="에스코어 드림 3 Light"/>
                <a:ea typeface="에스코어 드림 3 Light"/>
              </a:rPr>
              <a:t>빨간색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:</a:t>
            </a:r>
            <a:r>
              <a:rPr lang="ko-KR" altLang="en-US" sz="2400" b="1">
                <a:latin typeface="에스코어 드림 3 Light"/>
                <a:ea typeface="에스코어 드림 3 Light"/>
              </a:rPr>
              <a:t>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RGB</a:t>
            </a:r>
            <a:r>
              <a:rPr lang="ko-KR" altLang="en-US" sz="2400" b="1">
                <a:latin typeface="에스코어 드림 3 Light"/>
                <a:ea typeface="에스코어 드림 3 Light"/>
              </a:rPr>
              <a:t> 에서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FFAAAA</a:t>
            </a:r>
            <a:r>
              <a:rPr lang="ko-KR" altLang="en-US" sz="2400" b="1">
                <a:latin typeface="에스코어 드림 3 Light"/>
                <a:ea typeface="에스코어 드림 3 Light"/>
              </a:rPr>
              <a:t> 픽셀값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(255,</a:t>
            </a:r>
            <a:r>
              <a:rPr lang="ko-KR" altLang="en-US" sz="2400" b="1">
                <a:latin typeface="에스코어 드림 3 Light"/>
                <a:ea typeface="에스코어 드림 3 Light"/>
              </a:rPr>
              <a:t>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170,</a:t>
            </a:r>
            <a:r>
              <a:rPr lang="ko-KR" altLang="en-US" sz="2400" b="1">
                <a:latin typeface="에스코어 드림 3 Light"/>
                <a:ea typeface="에스코어 드림 3 Light"/>
              </a:rPr>
              <a:t>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170)</a:t>
            </a:r>
            <a:endParaRPr lang="en-US" altLang="ko-KR" sz="2400" b="1">
              <a:latin typeface="에스코어 드림 3 Light"/>
              <a:ea typeface="에스코어 드림 3 Light"/>
            </a:endParaRPr>
          </a:p>
          <a:p>
            <a:pPr marL="342720" indent="-342720" algn="ctr">
              <a:buFont typeface="Arial"/>
              <a:buChar char="•"/>
              <a:defRPr/>
            </a:pPr>
            <a:endParaRPr lang="en-US" altLang="ko-KR" sz="2400" b="1">
              <a:latin typeface="에스코어 드림 3 Light"/>
              <a:ea typeface="에스코어 드림 3 Light"/>
            </a:endParaRPr>
          </a:p>
          <a:p>
            <a:pPr algn="ctr">
              <a:defRPr/>
            </a:pPr>
            <a:r>
              <a:rPr lang="ko-KR" altLang="en-US" sz="2400" b="1">
                <a:latin typeface="에스코어 드림 3 Light"/>
                <a:ea typeface="에스코어 드림 3 Light"/>
              </a:rPr>
              <a:t>	구성되어 있음을 파악한다</a:t>
            </a:r>
            <a:endParaRPr lang="ko-KR" altLang="en-US" sz="2400" b="1">
              <a:latin typeface="에스코어 드림 3 Light"/>
              <a:ea typeface="에스코어 드림 3 Light"/>
            </a:endParaRPr>
          </a:p>
        </p:txBody>
      </p:sp>
      <p:pic>
        <p:nvPicPr>
          <p:cNvPr id="1005" name=""/>
          <p:cNvPicPr>
            <a:picLocks noChangeAspect="1"/>
          </p:cNvPicPr>
          <p:nvPr/>
        </p:nvPicPr>
        <p:blipFill rotWithShape="1">
          <a:blip r:embed="rId2"/>
          <a:srcRect t="6620"/>
          <a:stretch>
            <a:fillRect/>
          </a:stretch>
        </p:blipFill>
        <p:spPr>
          <a:xfrm>
            <a:off x="3537968" y="1569067"/>
            <a:ext cx="11212064" cy="5631832"/>
          </a:xfrm>
          <a:prstGeom prst="rect">
            <a:avLst/>
          </a:prstGeom>
        </p:spPr>
      </p:pic>
      <p:sp>
        <p:nvSpPr>
          <p:cNvPr id="1006" name=""/>
          <p:cNvSpPr/>
          <p:nvPr/>
        </p:nvSpPr>
        <p:spPr>
          <a:xfrm>
            <a:off x="8983611" y="3924300"/>
            <a:ext cx="320778" cy="25994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07" name=""/>
          <p:cNvSpPr/>
          <p:nvPr/>
        </p:nvSpPr>
        <p:spPr>
          <a:xfrm>
            <a:off x="7848600" y="28575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9114" y="419203"/>
            <a:ext cx="7714286" cy="533296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1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데이터정제하기</a:t>
            </a:r>
            <a:endParaRPr lang="ko-KR" altLang="en-US" sz="3200" b="1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8400" y="3421515"/>
            <a:ext cx="14325600" cy="6370185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4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import</a:t>
            </a:r>
            <a:r>
              <a:rPr lang="en-US" altLang="ko-KR" sz="2400" b="1" kern="0" spc="600">
                <a:solidFill>
                  <a:srgbClr val="656565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cv2</a:t>
            </a:r>
            <a:endParaRPr lang="en-US" altLang="ko-KR" sz="24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ko-KR" altLang="en-US" sz="2400">
                <a:solidFill>
                  <a:srgbClr val="000000"/>
                </a:solidFill>
                <a:latin typeface="에스코어 드림 3 Light"/>
                <a:ea typeface="에스코어 드림 3 Light"/>
              </a:rPr>
              <a:t>i</a:t>
            </a:r>
            <a:r>
              <a:rPr lang="ko-KR" altLang="en-US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mg = cv2.imread('images/d2.png', cv2.IMREAD_COLOR)</a:t>
            </a:r>
            <a:endParaRPr lang="ko-KR" altLang="en-US" sz="2400" b="1">
              <a:solidFill>
                <a:srgbClr val="000000"/>
              </a:solidFill>
              <a:latin typeface="에스코어 드림 3 Light"/>
              <a:ea typeface="에스코어 드림 3 Light"/>
            </a:endParaRPr>
          </a:p>
          <a:p>
            <a:pPr>
              <a:defRPr/>
            </a:pPr>
            <a:endParaRPr lang="ko-KR" altLang="en-US" sz="2400" b="1">
              <a:solidFill>
                <a:srgbClr val="000000"/>
              </a:solidFill>
              <a:latin typeface="에스코어 드림 3 Light"/>
              <a:ea typeface="에스코어 드림 3 Light"/>
            </a:endParaRPr>
          </a:p>
          <a:p>
            <a:pPr>
              <a:defRPr/>
            </a:pPr>
            <a:r>
              <a:rPr lang="en-US" altLang="ko-KR" sz="24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OpenCV</a:t>
            </a:r>
            <a:r>
              <a:rPr lang="ko-KR" altLang="en-US" sz="24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는 이미지</a:t>
            </a:r>
            <a:r>
              <a:rPr lang="en-US" altLang="ko-KR" sz="24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(</a:t>
            </a:r>
            <a:r>
              <a:rPr lang="ko-KR" altLang="en-US" sz="24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영상</a:t>
            </a:r>
            <a:r>
              <a:rPr lang="en-US" altLang="ko-KR" sz="24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)</a:t>
            </a:r>
            <a:r>
              <a:rPr lang="ko-KR" altLang="en-US" sz="24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 데이터를 </a:t>
            </a:r>
            <a:r>
              <a:rPr lang="en-US" altLang="ko-KR" sz="24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numpy.ndarry</a:t>
            </a:r>
            <a:r>
              <a:rPr lang="ko-KR" altLang="en-US" sz="24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으로 표현한다</a:t>
            </a:r>
            <a:endParaRPr lang="ko-KR" altLang="en-US" sz="2400" b="1">
              <a:solidFill>
                <a:srgbClr val="008000"/>
              </a:solidFill>
              <a:latin typeface="에스코어 드림 3 Light"/>
              <a:ea typeface="에스코어 드림 3 Light"/>
            </a:endParaRPr>
          </a:p>
          <a:p>
            <a:pPr>
              <a:defRPr/>
            </a:pPr>
            <a:endParaRPr lang="ko-KR" altLang="en-US" sz="2400" b="1">
              <a:solidFill>
                <a:srgbClr val="000000"/>
              </a:solidFill>
              <a:latin typeface="에스코어 드림 3 Light"/>
              <a:ea typeface="에스코어 드림 3 Light"/>
            </a:endParaRPr>
          </a:p>
          <a:p>
            <a:pPr>
              <a:defRPr/>
            </a:pPr>
            <a:r>
              <a:rPr lang="en-US" altLang="ko-KR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cv2.imread(filename,flag)</a:t>
            </a:r>
            <a:endParaRPr lang="en-US" altLang="ko-KR" sz="2400" b="1">
              <a:solidFill>
                <a:srgbClr val="000000"/>
              </a:solidFill>
              <a:latin typeface="에스코어 드림 3 Light"/>
              <a:ea typeface="에스코어 드림 3 Light"/>
            </a:endParaRPr>
          </a:p>
          <a:p>
            <a:pPr>
              <a:defRPr/>
            </a:pPr>
            <a:endParaRPr lang="en-US" altLang="ko-KR" sz="2400" b="1">
              <a:solidFill>
                <a:srgbClr val="000000"/>
              </a:solidFill>
              <a:latin typeface="에스코어 드림 3 Light"/>
              <a:ea typeface="에스코어 드림 3 Light"/>
            </a:endParaRPr>
          </a:p>
          <a:p>
            <a:pPr>
              <a:defRPr/>
            </a:pPr>
            <a:r>
              <a:rPr lang="en-US" altLang="ko-KR" sz="24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flag: </a:t>
            </a:r>
            <a:r>
              <a:rPr lang="ko-KR" altLang="en-US" sz="24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이미지 파일을 읽는 방법</a:t>
            </a:r>
            <a:r>
              <a:rPr lang="en-US" altLang="ko-KR" sz="24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(</a:t>
            </a:r>
            <a:r>
              <a:rPr lang="ko-KR" altLang="en-US" sz="24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옵션</a:t>
            </a:r>
            <a:r>
              <a:rPr lang="en-US" altLang="ko-KR" sz="24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)</a:t>
            </a:r>
            <a:endParaRPr lang="en-US" altLang="ko-KR" sz="2400" b="1">
              <a:solidFill>
                <a:srgbClr val="008000"/>
              </a:solidFill>
              <a:latin typeface="에스코어 드림 3 Light"/>
              <a:ea typeface="에스코어 드림 3 Light"/>
            </a:endParaRPr>
          </a:p>
          <a:p>
            <a:pPr>
              <a:defRPr/>
            </a:pPr>
            <a:endParaRPr lang="en-US" altLang="ko-KR" sz="2400" b="1">
              <a:solidFill>
                <a:srgbClr val="008000"/>
              </a:solidFill>
              <a:latin typeface="에스코어 드림 3 Light"/>
              <a:ea typeface="에스코어 드림 3 Light"/>
            </a:endParaRPr>
          </a:p>
          <a:p>
            <a:pPr marL="285600" indent="-285600">
              <a:buFont typeface="Arial"/>
              <a:buChar char="•"/>
              <a:defRPr/>
            </a:pPr>
            <a:r>
              <a:rPr lang="ko-KR" altLang="en-US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 cv2.IMREAD_COLOR </a:t>
            </a:r>
            <a:r>
              <a:rPr lang="en-US" altLang="ko-KR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:</a:t>
            </a:r>
            <a:r>
              <a:rPr lang="ko-KR" altLang="en-US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 이미지를 </a:t>
            </a:r>
            <a:r>
              <a:rPr lang="en-US" altLang="ko-KR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color</a:t>
            </a:r>
            <a:r>
              <a:rPr lang="ko-KR" altLang="en-US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로 읽어 </a:t>
            </a:r>
            <a:r>
              <a:rPr lang="en-US" altLang="ko-KR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(</a:t>
            </a:r>
            <a:r>
              <a:rPr lang="ko-KR" altLang="en-US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행</a:t>
            </a:r>
            <a:r>
              <a:rPr lang="en-US" altLang="ko-KR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(y</a:t>
            </a:r>
            <a:r>
              <a:rPr lang="ko-KR" altLang="en-US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축</a:t>
            </a:r>
            <a:r>
              <a:rPr lang="en-US" altLang="ko-KR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),</a:t>
            </a:r>
            <a:r>
              <a:rPr lang="ko-KR" altLang="en-US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 열</a:t>
            </a:r>
            <a:r>
              <a:rPr lang="en-US" altLang="ko-KR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(x</a:t>
            </a:r>
            <a:r>
              <a:rPr lang="ko-KR" altLang="en-US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축</a:t>
            </a:r>
            <a:r>
              <a:rPr lang="en-US" altLang="ko-KR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),</a:t>
            </a:r>
            <a:r>
              <a:rPr lang="ko-KR" altLang="en-US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 </a:t>
            </a:r>
            <a:r>
              <a:rPr lang="en-US" altLang="ko-KR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(RGB)) 3</a:t>
            </a:r>
            <a:r>
              <a:rPr lang="ko-KR" altLang="en-US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차원 배열로 반환된다</a:t>
            </a:r>
            <a:r>
              <a:rPr lang="en-US" altLang="ko-KR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.</a:t>
            </a:r>
            <a:endParaRPr lang="en-US" altLang="ko-KR" sz="2400" b="1">
              <a:solidFill>
                <a:srgbClr val="000000"/>
              </a:solidFill>
              <a:latin typeface="에스코어 드림 3 Light"/>
              <a:ea typeface="에스코어 드림 3 Light"/>
            </a:endParaRPr>
          </a:p>
          <a:p>
            <a:pPr>
              <a:defRPr/>
            </a:pPr>
            <a:r>
              <a:rPr lang="ko-KR" altLang="en-US" sz="2400" b="1">
                <a:solidFill>
                  <a:srgbClr val="808080"/>
                </a:solidFill>
                <a:latin typeface="에스코어 드림 3 Light"/>
                <a:ea typeface="에스코어 드림 3 Light"/>
              </a:rPr>
              <a:t>      </a:t>
            </a:r>
            <a:r>
              <a:rPr lang="en-US" altLang="ko-KR" sz="2400" b="1">
                <a:solidFill>
                  <a:srgbClr val="808080"/>
                </a:solidFill>
                <a:latin typeface="에스코어 드림 3 Light"/>
                <a:ea typeface="에스코어 드림 3 Light"/>
              </a:rPr>
              <a:t>ex) img.shape =&gt; (206, 207, 3)</a:t>
            </a:r>
            <a:r>
              <a:rPr lang="ko-KR" altLang="en-US" sz="2400" b="1">
                <a:solidFill>
                  <a:srgbClr val="808080"/>
                </a:solidFill>
                <a:latin typeface="에스코어 드림 3 Light"/>
                <a:ea typeface="에스코어 드림 3 Light"/>
              </a:rPr>
              <a:t> </a:t>
            </a:r>
            <a:r>
              <a:rPr lang="en-US" altLang="ko-KR" sz="2400" b="1">
                <a:solidFill>
                  <a:srgbClr val="808080"/>
                </a:solidFill>
                <a:latin typeface="에스코어 드림 3 Light"/>
                <a:ea typeface="에스코어 드림 3 Light"/>
              </a:rPr>
              <a:t>img[ : , : , 1] =&gt; Green </a:t>
            </a:r>
            <a:r>
              <a:rPr lang="ko-KR" altLang="en-US" sz="2400" b="1">
                <a:solidFill>
                  <a:srgbClr val="808080"/>
                </a:solidFill>
                <a:latin typeface="에스코어 드림 3 Light"/>
                <a:ea typeface="에스코어 드림 3 Light"/>
              </a:rPr>
              <a:t>색상 </a:t>
            </a:r>
            <a:r>
              <a:rPr lang="en-US" altLang="ko-KR" sz="2400" b="1">
                <a:solidFill>
                  <a:srgbClr val="808080"/>
                </a:solidFill>
                <a:latin typeface="에스코어 드림 3 Light"/>
                <a:ea typeface="에스코어 드림 3 Light"/>
              </a:rPr>
              <a:t>,</a:t>
            </a:r>
            <a:r>
              <a:rPr lang="ko-KR" altLang="en-US" sz="2400" b="1">
                <a:solidFill>
                  <a:srgbClr val="808080"/>
                </a:solidFill>
                <a:latin typeface="에스코어 드림 3 Light"/>
                <a:ea typeface="에스코어 드림 3 Light"/>
              </a:rPr>
              <a:t> </a:t>
            </a:r>
            <a:r>
              <a:rPr lang="en-US" altLang="ko-KR" sz="2400" b="1">
                <a:solidFill>
                  <a:srgbClr val="808080"/>
                </a:solidFill>
                <a:latin typeface="에스코어 드림 3 Light"/>
                <a:ea typeface="에스코어 드림 3 Light"/>
              </a:rPr>
              <a:t>img[ : , : , 2] =&gt; Blue</a:t>
            </a:r>
            <a:r>
              <a:rPr lang="ko-KR" altLang="en-US" sz="2400" b="1">
                <a:solidFill>
                  <a:srgbClr val="808080"/>
                </a:solidFill>
                <a:latin typeface="에스코어 드림 3 Light"/>
                <a:ea typeface="에스코어 드림 3 Light"/>
              </a:rPr>
              <a:t> 색상</a:t>
            </a:r>
            <a:r>
              <a:rPr lang="en-US" altLang="ko-KR" sz="2400" b="1">
                <a:solidFill>
                  <a:srgbClr val="808080"/>
                </a:solidFill>
                <a:latin typeface="에스코어 드림 3 Light"/>
                <a:ea typeface="에스코어 드림 3 Light"/>
              </a:rPr>
              <a:t> </a:t>
            </a:r>
            <a:endParaRPr lang="en-US" altLang="ko-KR" sz="2400" b="1">
              <a:solidFill>
                <a:srgbClr val="808080"/>
              </a:solidFill>
              <a:latin typeface="에스코어 드림 3 Light"/>
              <a:ea typeface="에스코어 드림 3 Light"/>
            </a:endParaRPr>
          </a:p>
          <a:p>
            <a:pPr>
              <a:defRPr/>
            </a:pPr>
            <a:endParaRPr lang="en-US" altLang="ko-KR" sz="2400" b="1">
              <a:solidFill>
                <a:srgbClr val="808080"/>
              </a:solidFill>
              <a:latin typeface="에스코어 드림 3 Light"/>
              <a:ea typeface="에스코어 드림 3 Light"/>
            </a:endParaRPr>
          </a:p>
          <a:p>
            <a:pPr marL="285600" indent="-285600">
              <a:buFont typeface="Arial"/>
              <a:buChar char="•"/>
              <a:defRPr/>
            </a:pPr>
            <a:r>
              <a:rPr lang="ko-KR" altLang="en-US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cv2.IMREAD_GRAYSCALE : 이미지를 Grayscale로 읽어 </a:t>
            </a:r>
            <a:r>
              <a:rPr lang="en-US" altLang="ko-KR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(</a:t>
            </a:r>
            <a:r>
              <a:rPr lang="ko-KR" altLang="en-US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행</a:t>
            </a:r>
            <a:r>
              <a:rPr lang="en-US" altLang="ko-KR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(y</a:t>
            </a:r>
            <a:r>
              <a:rPr lang="ko-KR" altLang="en-US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축</a:t>
            </a:r>
            <a:r>
              <a:rPr lang="en-US" altLang="ko-KR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),</a:t>
            </a:r>
            <a:r>
              <a:rPr lang="ko-KR" altLang="en-US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 열</a:t>
            </a:r>
            <a:r>
              <a:rPr lang="en-US" altLang="ko-KR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(x</a:t>
            </a:r>
            <a:r>
              <a:rPr lang="ko-KR" altLang="en-US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축</a:t>
            </a:r>
            <a:r>
              <a:rPr lang="en-US" altLang="ko-KR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)</a:t>
            </a:r>
            <a:r>
              <a:rPr lang="ko-KR" altLang="en-US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 </a:t>
            </a:r>
            <a:r>
              <a:rPr lang="en-US" altLang="ko-KR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2</a:t>
            </a:r>
            <a:r>
              <a:rPr lang="ko-KR" altLang="en-US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차원 행렬 배열로 반환된다</a:t>
            </a:r>
            <a:r>
              <a:rPr lang="en-US" altLang="ko-KR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.</a:t>
            </a:r>
            <a:endParaRPr lang="en-US" altLang="ko-KR" sz="2400" b="1">
              <a:solidFill>
                <a:srgbClr val="000000"/>
              </a:solidFill>
              <a:latin typeface="에스코어 드림 3 Light"/>
              <a:ea typeface="에스코어 드림 3 Light"/>
            </a:endParaRPr>
          </a:p>
          <a:p>
            <a:pPr>
              <a:defRPr/>
            </a:pPr>
            <a:endParaRPr lang="ko-KR" altLang="en-US" sz="24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print(img[50,50])</a:t>
            </a:r>
            <a:endParaRPr lang="en-US" altLang="ko-KR" sz="24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&gt;img[50,500]=[255,255,255]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#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이미지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[y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축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,x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축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]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의 </a:t>
            </a:r>
            <a:r>
              <a:rPr lang="ko-KR" altLang="en-US" sz="2600" b="1" kern="0" spc="600">
                <a:solidFill>
                  <a:srgbClr val="008000"/>
                </a:solidFill>
                <a:latin typeface="에스코어 드림 3 Light"/>
                <a:ea typeface="에스코어 드림 3 Light"/>
                <a:cs typeface="에스코어 드림 4 Regular"/>
              </a:rPr>
              <a:t>픽셀값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출력</a:t>
            </a:r>
            <a:endParaRPr lang="ko-KR" altLang="en-US" sz="18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endParaRPr lang="ko-KR" altLang="en-US" sz="18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endParaRPr lang="ko-KR" altLang="en-US" sz="2000" b="1" kern="0" spc="600">
              <a:solidFill>
                <a:srgbClr val="008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endParaRPr lang="ko-KR" altLang="en-US" sz="2000" b="1" kern="0" spc="600">
              <a:solidFill>
                <a:srgbClr val="000000"/>
              </a:solidFill>
              <a:latin typeface="에스코어 드림 2 ExtraLight"/>
              <a:ea typeface="에스코어 드림 2 ExtraLight"/>
              <a:cs typeface="에스코어 드림 4 Regular"/>
            </a:endParaRPr>
          </a:p>
        </p:txBody>
      </p:sp>
      <p:pic>
        <p:nvPicPr>
          <p:cNvPr id="1008" name=""/>
          <p:cNvPicPr>
            <a:picLocks noChangeAspect="1"/>
          </p:cNvPicPr>
          <p:nvPr/>
        </p:nvPicPr>
        <p:blipFill rotWithShape="1">
          <a:blip r:embed="rId2"/>
          <a:srcRect r="19660" b="29500"/>
          <a:stretch>
            <a:fillRect/>
          </a:stretch>
        </p:blipFill>
        <p:spPr>
          <a:xfrm>
            <a:off x="5410199" y="952500"/>
            <a:ext cx="7467600" cy="228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Object 4"/>
          <p:cNvSpPr txBox="1"/>
          <p:nvPr/>
        </p:nvSpPr>
        <p:spPr>
          <a:xfrm>
            <a:off x="1524000" y="1409700"/>
            <a:ext cx="15925800" cy="5715000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endParaRPr lang="en-US" altLang="ko-KR" sz="2000" b="1" kern="0" spc="600">
              <a:solidFill>
                <a:srgbClr val="ff66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ko-KR" altLang="en-US" sz="3200" b="1" kern="0" spc="600">
                <a:solidFill>
                  <a:srgbClr val="008000"/>
                </a:solidFill>
                <a:latin typeface="에스코어 드림 3 Light"/>
                <a:ea typeface="에스코어 드림 3 Light"/>
                <a:cs typeface="에스코어 드림 4 Regular"/>
              </a:rPr>
              <a:t>픽셀</a:t>
            </a:r>
            <a:r>
              <a:rPr lang="en-US" altLang="ko-KR" sz="3200" b="1" kern="0" spc="600">
                <a:solidFill>
                  <a:srgbClr val="008000"/>
                </a:solidFill>
                <a:latin typeface="에스코어 드림 3 Light"/>
                <a:ea typeface="에스코어 드림 3 Light"/>
                <a:cs typeface="에스코어 드림 4 Regular"/>
              </a:rPr>
              <a:t>(pixel,</a:t>
            </a:r>
            <a:r>
              <a:rPr lang="ko-KR" altLang="en-US" sz="3200" b="1" kern="0" spc="600">
                <a:solidFill>
                  <a:srgbClr val="008000"/>
                </a:solidFill>
                <a:latin typeface="에스코어 드림 3 Light"/>
                <a:ea typeface="에스코어 드림 3 Light"/>
                <a:cs typeface="에스코어 드림 4 Regular"/>
              </a:rPr>
              <a:t>화소</a:t>
            </a:r>
            <a:r>
              <a:rPr lang="en-US" altLang="ko-KR" sz="3200" b="1" kern="0" spc="600">
                <a:solidFill>
                  <a:srgbClr val="008000"/>
                </a:solidFill>
                <a:latin typeface="에스코어 드림 3 Light"/>
                <a:ea typeface="에스코어 드림 3 Light"/>
                <a:cs typeface="에스코어 드림 4 Regular"/>
              </a:rPr>
              <a:t>)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는 디지털이미지를 구성하는 색상이나 밝기를 표시하는 값이다</a:t>
            </a:r>
            <a:endParaRPr lang="ko-KR" altLang="en-US" sz="24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endParaRPr lang="ko-KR" altLang="en-US" sz="24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흑백의 이미지의 경우 각 픽셀의 밝기를 지정하여 이미지를 형성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,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각각의 픽셀은 그 지점의 밝기를 나타낸다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.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픽셀값은      즉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,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0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과 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255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사이의 값들 중 하나의 값이 가진다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.</a:t>
            </a:r>
            <a:endParaRPr lang="en-US" altLang="ko-KR" sz="24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endParaRPr lang="en-US" altLang="ko-KR" sz="24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0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은 가장 어두운 검은 색을 나타내고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,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255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는 가장 밝은 상태 흰색을 나타낸다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.</a:t>
            </a:r>
            <a:endParaRPr lang="en-US" altLang="ko-KR" sz="24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endParaRPr lang="en-US" altLang="ko-KR" sz="24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컬러 이미지의 경우 화소의 색을 지정하여 이미지를 형성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,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Red, Green, Blue </a:t>
            </a:r>
            <a:endParaRPr lang="en-US" altLang="ko-KR" sz="24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3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원색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(color channel)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을 조합하여 표현한다</a:t>
            </a:r>
            <a:endParaRPr lang="ko-KR" altLang="en-US" sz="24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endParaRPr lang="ko-KR" altLang="en-US" sz="24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각 픽셀은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3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원색 각각의 밝기를 나타내는 값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(R,G,B 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각 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1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개씩 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3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개의 값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)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을 가진다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.</a:t>
            </a:r>
            <a:endParaRPr lang="en-US" altLang="ko-KR" sz="24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0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과 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255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사이의 값들 중 하나의 값을 가지며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,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0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은 검은색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,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255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는 원색을 나타낸다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.</a:t>
            </a:r>
            <a:endParaRPr lang="en-US" altLang="ko-KR" sz="28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endParaRPr lang="ko-KR" altLang="en-US" sz="2800" b="1" kern="0" spc="600">
              <a:solidFill>
                <a:srgbClr val="000000"/>
              </a:solidFill>
              <a:latin typeface="에스코어 드림 2 ExtraLight"/>
              <a:ea typeface="에스코어 드림 2 ExtraLight"/>
              <a:cs typeface="에스코어 드림 4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9114" y="419203"/>
            <a:ext cx="7714286" cy="533296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1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데이터정제하기</a:t>
            </a:r>
            <a:endParaRPr lang="ko-KR" altLang="en-US" sz="3200" b="1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7" name=""/>
              <p:cNvSpPr/>
              <p:nvPr/>
            </p:nvSpPr>
            <p:spPr>
              <a:xfrm>
                <a:off x="7239000" y="3086100"/>
                <a:ext cx="1238250" cy="4572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</m:e>
                        <m:sup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8</m:t>
                          </m:r>
                        </m:sup>
                      </m:sSup>
                      <m:r>
                        <a:rPr sz="2000" i="1">
                          <a:latin typeface="Cambria Math"/>
                          <a:sym typeface="Cambria Math"/>
                        </a:rPr>
                        <m:t>=256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017" name=""/>
              <p:cNvSpPr txBox="1"/>
              <p:nvPr/>
            </p:nvSpPr>
            <p:spPr>
              <a:xfrm>
                <a:off x="7239000" y="3086100"/>
                <a:ext cx="1238250" cy="4572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p:pic>
        <p:nvPicPr>
          <p:cNvPr id="10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64211" y="6677132"/>
            <a:ext cx="6389188" cy="1514367"/>
          </a:xfrm>
          <a:prstGeom prst="rect">
            <a:avLst/>
          </a:prstGeom>
          <a:ln w="25400">
            <a:noFill/>
          </a:ln>
        </p:spPr>
      </p:pic>
      <p:pic>
        <p:nvPicPr>
          <p:cNvPr id="101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768812" y="8337668"/>
            <a:ext cx="6319999" cy="1454031"/>
          </a:xfrm>
          <a:prstGeom prst="rect">
            <a:avLst/>
          </a:prstGeom>
        </p:spPr>
      </p:pic>
      <p:pic>
        <p:nvPicPr>
          <p:cNvPr id="102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890760" y="6743700"/>
            <a:ext cx="6035040" cy="1371600"/>
          </a:xfrm>
          <a:prstGeom prst="rect">
            <a:avLst/>
          </a:prstGeom>
          <a:ln w="25400">
            <a:solidFill>
              <a:schemeClr val="dk1"/>
            </a:solidFill>
          </a:ln>
        </p:spPr>
      </p:pic>
      <p:pic>
        <p:nvPicPr>
          <p:cNvPr id="1021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906000" y="8336279"/>
            <a:ext cx="6019800" cy="1384965"/>
          </a:xfrm>
          <a:prstGeom prst="rect">
            <a:avLst/>
          </a:prstGeom>
          <a:ln w="25400"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7200" y="343003"/>
            <a:ext cx="7714286" cy="533296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1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데이터정제하기</a:t>
            </a:r>
            <a:endParaRPr lang="ko-KR" altLang="en-US" sz="3200" b="1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5000" y="1543050"/>
            <a:ext cx="14478000" cy="7943850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0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import</a:t>
            </a:r>
            <a:r>
              <a:rPr lang="en-US" altLang="ko-KR" sz="2000" b="1" kern="0" spc="600">
                <a:solidFill>
                  <a:srgbClr val="656565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cv2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ko-KR" altLang="en-US" sz="2000">
                <a:solidFill>
                  <a:srgbClr val="000000"/>
                </a:solidFill>
                <a:latin typeface="에스코어 드림 3 Light"/>
                <a:ea typeface="에스코어 드림 3 Light"/>
              </a:rPr>
              <a:t>i</a:t>
            </a:r>
            <a:r>
              <a:rPr lang="ko-KR" altLang="en-US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mg = cv2.imread('images/d2.png', cv2.IMREAD_COLOR)</a:t>
            </a:r>
            <a:endParaRPr lang="ko-KR" altLang="en-US" sz="2000" b="1">
              <a:solidFill>
                <a:srgbClr val="000000"/>
              </a:solidFill>
              <a:latin typeface="에스코어 드림 3 Light"/>
              <a:ea typeface="에스코어 드림 3 Light"/>
            </a:endParaRPr>
          </a:p>
          <a:p>
            <a:pPr>
              <a:defRPr/>
            </a:pPr>
            <a:endParaRPr lang="ko-KR" altLang="en-US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00b2ff"/>
                </a:solidFill>
                <a:latin typeface="에스코어 드림 4 Regular"/>
                <a:cs typeface="에스코어 드림 4 Regular"/>
              </a:rPr>
              <a:t>GREEN = 0</a:t>
            </a:r>
            <a:endParaRPr lang="ko-KR" altLang="en-US" sz="2000" b="1" kern="0" spc="600">
              <a:solidFill>
                <a:srgbClr val="00b2ff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00b2ff"/>
                </a:solidFill>
                <a:latin typeface="에스코어 드림 4 Regular"/>
                <a:cs typeface="에스코어 드림 4 Regular"/>
              </a:rPr>
              <a:t>BLUE = 1</a:t>
            </a:r>
            <a:endParaRPr lang="ko-KR" altLang="en-US" sz="2000" b="1" kern="0" spc="600">
              <a:solidFill>
                <a:srgbClr val="00b2ff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00b2ff"/>
                </a:solidFill>
                <a:latin typeface="에스코어 드림 4 Regular"/>
                <a:cs typeface="에스코어 드림 4 Regular"/>
              </a:rPr>
              <a:t>RED = 2</a:t>
            </a:r>
            <a:endParaRPr lang="ko-KR" altLang="en-US" sz="2000" b="1" kern="0" spc="600">
              <a:solidFill>
                <a:srgbClr val="00b2ff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ko-KR" altLang="en-US" sz="2000" b="1" kern="0" spc="600">
              <a:solidFill>
                <a:srgbClr val="00b2ff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ko-KR" altLang="en-US" sz="2200" b="1" kern="0" spc="600">
                <a:solidFill>
                  <a:srgbClr val="ff6600"/>
                </a:solidFill>
                <a:latin typeface="에스코어 드림 3 Light"/>
                <a:ea typeface="에스코어 드림 3 Light"/>
                <a:cs typeface="에스코어 드림 4 Regular"/>
              </a:rPr>
              <a:t>def</a:t>
            </a:r>
            <a:r>
              <a:rPr lang="ko-KR" altLang="en-US" sz="22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</a:t>
            </a:r>
            <a:r>
              <a:rPr lang="ko-KR" altLang="en-US" sz="2200" b="1" kern="0" spc="600">
                <a:solidFill>
                  <a:srgbClr val="efae4d"/>
                </a:solidFill>
                <a:latin typeface="에스코어 드림 3 Light"/>
                <a:ea typeface="에스코어 드림 3 Light"/>
                <a:cs typeface="에스코어 드림 4 Regular"/>
              </a:rPr>
              <a:t>getcolors</a:t>
            </a:r>
            <a:r>
              <a:rPr lang="ko-KR" altLang="en-US" sz="22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(img, color):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3 Light"/>
                <a:ea typeface="에스코어 드림 3 Light"/>
                <a:cs typeface="에스코어 드림 4 Regular"/>
              </a:rPr>
              <a:t>#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3 Light"/>
                <a:ea typeface="에스코어 드림 3 Light"/>
                <a:cs typeface="에스코어 드림 4 Regular"/>
              </a:rPr>
              <a:t>특정색상을 지닌 단어를 이미지로 추출</a:t>
            </a:r>
            <a:endParaRPr lang="ko-KR" altLang="en-US" sz="2200" b="1" kern="0" spc="600">
              <a:solidFill>
                <a:srgbClr val="008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other_1 = (color + 1) % 3</a:t>
            </a:r>
            <a:endParaRPr lang="ko-KR" altLang="en-US" sz="22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other_2 = (color + 2) % 3</a:t>
            </a:r>
            <a:endParaRPr lang="ko-KR" altLang="en-US" sz="22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# 불리언 인덱싱</a:t>
            </a:r>
            <a:endParaRPr lang="ko-KR" altLang="en-US" sz="22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indexes = img[:, :, other_1] == 255</a:t>
            </a:r>
            <a:endParaRPr lang="ko-KR" altLang="en-US" sz="22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img[indexes] = [0, 0, 0]</a:t>
            </a:r>
            <a:endParaRPr lang="ko-KR" altLang="en-US" sz="22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</a:t>
            </a:r>
            <a:endParaRPr lang="ko-KR" altLang="en-US" sz="22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indexes = img[:, :, other_2] == 255</a:t>
            </a:r>
            <a:endParaRPr lang="ko-KR" altLang="en-US" sz="22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img[indexes] = [0, 0, 0]</a:t>
            </a:r>
            <a:endParaRPr lang="ko-KR" altLang="en-US" sz="22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</a:t>
            </a:r>
            <a:endParaRPr lang="ko-KR" altLang="en-US" sz="22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indexes = img[:, :, color] &lt; 170</a:t>
            </a:r>
            <a:endParaRPr lang="ko-KR" altLang="en-US" sz="22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img[indexes] = [0, 0, 0]</a:t>
            </a:r>
            <a:endParaRPr lang="ko-KR" altLang="en-US" sz="22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</a:t>
            </a:r>
            <a:endParaRPr lang="ko-KR" altLang="en-US" sz="22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indexes = img[:, :, color] != 0</a:t>
            </a:r>
            <a:endParaRPr lang="ko-KR" altLang="en-US" sz="22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img[indexes] = [255, 255, 255]</a:t>
            </a:r>
            <a:endParaRPr lang="ko-KR" altLang="en-US" sz="22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</a:t>
            </a:r>
            <a:endParaRPr lang="ko-KR" altLang="en-US" sz="22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return img</a:t>
            </a:r>
            <a:endParaRPr lang="ko-KR" altLang="en-US" sz="22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3714" y="7465891"/>
            <a:ext cx="17514286" cy="194480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endParaRPr lang="ko-KR" altLang="en-US" sz="1800" b="0" kern="0" spc="-100">
              <a:solidFill>
                <a:srgbClr val="656565"/>
              </a:solidFill>
              <a:latin typeface="에스코어 드림 2 ExtraLight"/>
              <a:cs typeface="에스코어 드림 2 ExtraLight"/>
            </a:endParaRPr>
          </a:p>
        </p:txBody>
      </p:sp>
      <p:sp>
        <p:nvSpPr>
          <p:cNvPr id="1009" name=""/>
          <p:cNvSpPr txBox="1"/>
          <p:nvPr/>
        </p:nvSpPr>
        <p:spPr>
          <a:xfrm>
            <a:off x="9144000" y="6438900"/>
            <a:ext cx="7924800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sp>
        <p:nvSpPr>
          <p:cNvPr id="1010" name=""/>
          <p:cNvSpPr txBox="1"/>
          <p:nvPr/>
        </p:nvSpPr>
        <p:spPr>
          <a:xfrm>
            <a:off x="10210801" y="5985510"/>
            <a:ext cx="7391400" cy="109918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지정 색상외 변수의 픽셀값변경 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[0,0,0]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</a:t>
            </a:r>
            <a:endParaRPr lang="ko-KR" altLang="en-US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즉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,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검은색으로 변경한다 </a:t>
            </a:r>
            <a:endParaRPr lang="ko-KR" altLang="en-US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en-US" altLang="ko-KR" sz="2200"/>
          </a:p>
        </p:txBody>
      </p:sp>
      <p:sp>
        <p:nvSpPr>
          <p:cNvPr id="1011" name=""/>
          <p:cNvSpPr txBox="1"/>
          <p:nvPr/>
        </p:nvSpPr>
        <p:spPr>
          <a:xfrm>
            <a:off x="9144000" y="8042909"/>
            <a:ext cx="8153400" cy="1032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추출하고자 하는 색상의 단어</a:t>
            </a:r>
            <a:endParaRPr lang="ko-KR" altLang="en-US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[255,255,255]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즉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,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흰색으로 변경한다 </a:t>
            </a:r>
            <a:endParaRPr lang="ko-KR" altLang="en-US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en-US" altLang="ko-KR"/>
          </a:p>
        </p:txBody>
      </p:sp>
      <p:sp>
        <p:nvSpPr>
          <p:cNvPr id="1013" name=""/>
          <p:cNvSpPr txBox="1"/>
          <p:nvPr/>
        </p:nvSpPr>
        <p:spPr>
          <a:xfrm>
            <a:off x="8077200" y="4114799"/>
            <a:ext cx="6934200" cy="419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추출하고자하는단어의 색상외의변수 </a:t>
            </a:r>
            <a:endParaRPr lang="ko-KR" altLang="en-US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4" name=""/>
          <p:cNvSpPr txBox="1"/>
          <p:nvPr/>
        </p:nvSpPr>
        <p:spPr>
          <a:xfrm>
            <a:off x="12268200" y="4494847"/>
            <a:ext cx="5105400" cy="1297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ex) BLUE </a:t>
            </a:r>
            <a:r>
              <a:rPr lang="ko-KR" altLang="en-US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색상의 단어를 추출</a:t>
            </a:r>
            <a:endParaRPr lang="ko-KR" altLang="en-US" sz="20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other_1=GREEN</a:t>
            </a:r>
            <a:endParaRPr lang="en-US" altLang="ko-KR" sz="20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Other_2=RED</a:t>
            </a:r>
            <a:r>
              <a:rPr lang="ko-KR" altLang="en-US" sz="19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 </a:t>
            </a:r>
            <a:endParaRPr lang="ko-KR" altLang="en-US" sz="19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en-US" altLang="ko-KR" sz="19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6" name=""/>
          <p:cNvSpPr txBox="1"/>
          <p:nvPr/>
        </p:nvSpPr>
        <p:spPr>
          <a:xfrm>
            <a:off x="4343400" y="508635"/>
            <a:ext cx="5257801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utis.py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2914" y="343002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데이터정제하기</a:t>
            </a:r>
            <a:endParaRPr lang="ko-KR" altLang="en-US" sz="3200" b="0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800" y="1333500"/>
            <a:ext cx="16154400" cy="853440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def</a:t>
            </a: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100" b="1" kern="0" spc="600">
                <a:solidFill>
                  <a:srgbClr val="efae4d"/>
                </a:solidFill>
                <a:latin typeface="에스코어 드림 4 Regular"/>
                <a:cs typeface="에스코어 드림 4 Regular"/>
              </a:rPr>
              <a:t>extract_chars</a:t>
            </a: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(img):</a:t>
            </a:r>
            <a:r>
              <a:rPr lang="ko-KR" altLang="en-US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전체 이미지에서 왼쪽부터 이미지를 윤관석 기준으로 추출</a:t>
            </a:r>
            <a:endParaRPr lang="ko-KR" altLang="en-US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chars = []</a:t>
            </a: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colors = [BLUE,GREEN,RED]</a:t>
            </a: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</a:t>
            </a: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</a:t>
            </a:r>
            <a:r>
              <a:rPr lang="en-US" altLang="ko-KR" sz="21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for</a:t>
            </a: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color </a:t>
            </a:r>
            <a:r>
              <a:rPr lang="en-US" altLang="ko-KR" sz="21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in</a:t>
            </a: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colors:</a:t>
            </a: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imgs = getcolors(img.copy(),color)</a:t>
            </a: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ko-KR" altLang="en-US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gray_imgs = cv2.</a:t>
            </a:r>
            <a:r>
              <a:rPr lang="en-US" altLang="ko-KR" sz="21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cvtColor</a:t>
            </a: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(imgs,cv2.COLOR_BGR2GRAY)</a:t>
            </a: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ret, thre_imgs = cv2.threshold(gray_imgs,127,255,cv2.THRESH_BINARY) </a:t>
            </a: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	</a:t>
            </a:r>
            <a:endParaRPr lang="ko-KR" altLang="en-US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contours, _ =</a:t>
            </a: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100" b="1" kern="0" spc="600">
                <a:solidFill>
                  <a:srgbClr val="000000"/>
                </a:solidFill>
                <a:cs typeface="에스코어 드림 4 Regular"/>
              </a:rPr>
              <a:t>			</a:t>
            </a: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cv2.findContours(thre_imgs,cv2.RETR_EXTERNAL,cv2.CHAIN_APPROX_SIMPLE)</a:t>
            </a: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sz="21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for</a:t>
            </a: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contour </a:t>
            </a:r>
            <a:r>
              <a:rPr lang="en-US" altLang="ko-KR" sz="21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in</a:t>
            </a: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contours:</a:t>
            </a: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area = cv2.contourArea(contour)</a:t>
            </a: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 </a:t>
            </a: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</a:t>
            </a:r>
            <a:r>
              <a:rPr lang="en-US" altLang="ko-KR" sz="21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if</a:t>
            </a: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area &gt; 50:</a:t>
            </a: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    x,y,width,height = cv2.boundingRect(contour)</a:t>
            </a: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    roi = gray_imgs[y:y+height, x:x+width]</a:t>
            </a: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    chars.append((x,roi))</a:t>
            </a: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chars = sorted(chars, key = lambda char:char[0])</a:t>
            </a: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return chars</a:t>
            </a: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3714" y="7465891"/>
            <a:ext cx="17514286" cy="194480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endParaRPr lang="ko-KR" altLang="en-US" sz="1800" b="0" kern="0" spc="-100">
              <a:solidFill>
                <a:srgbClr val="656565"/>
              </a:solidFill>
              <a:latin typeface="에스코어 드림 2 ExtraLight"/>
              <a:cs typeface="에스코어 드림 2 ExtraLight"/>
            </a:endParaRPr>
          </a:p>
        </p:txBody>
      </p:sp>
      <p:sp>
        <p:nvSpPr>
          <p:cNvPr id="1009" name=""/>
          <p:cNvSpPr txBox="1"/>
          <p:nvPr/>
        </p:nvSpPr>
        <p:spPr>
          <a:xfrm>
            <a:off x="9144000" y="6917055"/>
            <a:ext cx="7924800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sp>
        <p:nvSpPr>
          <p:cNvPr id="1012" name=""/>
          <p:cNvSpPr/>
          <p:nvPr/>
        </p:nvSpPr>
        <p:spPr>
          <a:xfrm>
            <a:off x="4953000" y="3924300"/>
            <a:ext cx="8458200" cy="304800"/>
          </a:xfrm>
          <a:prstGeom prst="rect">
            <a:avLst/>
          </a:prstGeom>
          <a:solidFill>
            <a:srgbClr val="78e3a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13" name=""/>
          <p:cNvSpPr/>
          <p:nvPr/>
        </p:nvSpPr>
        <p:spPr>
          <a:xfrm>
            <a:off x="5791200" y="4305300"/>
            <a:ext cx="10972800" cy="304185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5" name=""/>
          <p:cNvSpPr/>
          <p:nvPr/>
        </p:nvSpPr>
        <p:spPr>
          <a:xfrm>
            <a:off x="1143000" y="5905500"/>
            <a:ext cx="15849600" cy="380999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6" name=""/>
          <p:cNvSpPr/>
          <p:nvPr/>
        </p:nvSpPr>
        <p:spPr>
          <a:xfrm>
            <a:off x="4419600" y="7048500"/>
            <a:ext cx="5334000" cy="304800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7" name=""/>
          <p:cNvSpPr/>
          <p:nvPr/>
        </p:nvSpPr>
        <p:spPr>
          <a:xfrm>
            <a:off x="7543800" y="8115300"/>
            <a:ext cx="5638800" cy="333681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8" name=""/>
          <p:cNvSpPr txBox="1"/>
          <p:nvPr/>
        </p:nvSpPr>
        <p:spPr>
          <a:xfrm>
            <a:off x="4038600" y="512445"/>
            <a:ext cx="5257800" cy="36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utlis.py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1126</ep:Words>
  <ep:PresentationFormat>On-screen Show (4:3)</ep:PresentationFormat>
  <ep:Paragraphs>249</ep:Paragraphs>
  <ep:Slides>20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2021-07-23T09:09:18.000</dcterms:created>
  <dc:creator>officegen</dc:creator>
  <cp:lastModifiedBy>gksdl</cp:lastModifiedBy>
  <dcterms:modified xsi:type="dcterms:W3CDTF">2021-07-26T03:16:21.962</dcterms:modified>
  <cp:revision>193</cp:revision>
  <cp:version>1000.0000.01</cp:version>
</cp:coreProperties>
</file>