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882"/>
    <p:restoredTop sz="94660"/>
  </p:normalViewPr>
  <p:slideViewPr>
    <p:cSldViewPr snapToObjects="1" showGuides="1">
      <p:cViewPr>
        <p:scale>
          <a:sx n="62" d="100"/>
          <a:sy n="62" d="100"/>
        </p:scale>
        <p:origin x="-1392" y="-96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43.jpeg"  /><Relationship Id="rId5" Type="http://schemas.openxmlformats.org/officeDocument/2006/relationships/image" Target="../media/image4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52.jpeg"  /><Relationship Id="rId5" Type="http://schemas.openxmlformats.org/officeDocument/2006/relationships/image" Target="../media/image53.png"  /><Relationship Id="rId6" Type="http://schemas.openxmlformats.org/officeDocument/2006/relationships/image" Target="../media/image52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54.png"  /><Relationship Id="rId5" Type="http://schemas.openxmlformats.org/officeDocument/2006/relationships/image" Target="../media/image5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54.png"  /><Relationship Id="rId5" Type="http://schemas.openxmlformats.org/officeDocument/2006/relationships/image" Target="../media/image56.png"  /><Relationship Id="rId6" Type="http://schemas.openxmlformats.org/officeDocument/2006/relationships/image" Target="../media/image5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8.jpeg"  /><Relationship Id="rId3" Type="http://schemas.openxmlformats.org/officeDocument/2006/relationships/image" Target="../media/image11.png"  /><Relationship Id="rId4" Type="http://schemas.openxmlformats.org/officeDocument/2006/relationships/image" Target="../media/image32.png"  /><Relationship Id="rId5" Type="http://schemas.openxmlformats.org/officeDocument/2006/relationships/image" Target="../media/image5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0.png"  /><Relationship Id="rId3" Type="http://schemas.openxmlformats.org/officeDocument/2006/relationships/image" Target="../media/image6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9.png"  /><Relationship Id="rId11" Type="http://schemas.openxmlformats.org/officeDocument/2006/relationships/image" Target="../media/image20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jpe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8.png"  /><Relationship Id="rId11" Type="http://schemas.openxmlformats.org/officeDocument/2006/relationships/image" Target="../media/image29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2" Type="http://schemas.openxmlformats.org/officeDocument/2006/relationships/image" Target="../media/image11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33.jpeg"  /><Relationship Id="rId5" Type="http://schemas.openxmlformats.org/officeDocument/2006/relationships/image" Target="../media/image34.jpeg"  /><Relationship Id="rId6" Type="http://schemas.openxmlformats.org/officeDocument/2006/relationships/image" Target="../media/image3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jpeg"  /><Relationship Id="rId3" Type="http://schemas.openxmlformats.org/officeDocument/2006/relationships/image" Target="../media/image11.png"  /><Relationship Id="rId4" Type="http://schemas.openxmlformats.org/officeDocument/2006/relationships/image" Target="../media/image32.png"  /><Relationship Id="rId5" Type="http://schemas.openxmlformats.org/officeDocument/2006/relationships/image" Target="../media/image3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38.jpe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32.png"  /><Relationship Id="rId4" Type="http://schemas.openxmlformats.org/officeDocument/2006/relationships/image" Target="../media/image4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jpeg"  /><Relationship Id="rId3" Type="http://schemas.openxmlformats.org/officeDocument/2006/relationships/image" Target="../media/image11.png"  /><Relationship Id="rId4" Type="http://schemas.openxmlformats.org/officeDocument/2006/relationships/image" Target="../media/image3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b6c9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 rot="0">
            <a:off x="-969639" y="2106832"/>
            <a:ext cx="11708412" cy="9635353"/>
            <a:chOff x="-969639" y="2106832"/>
            <a:chExt cx="11708412" cy="9635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969639" y="2106832"/>
              <a:ext cx="11708412" cy="963535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42319" y="4000500"/>
            <a:ext cx="14259880" cy="1877276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9600" b="1" kern="0" spc="-300">
                <a:solidFill>
                  <a:srgbClr val="f5abc9"/>
                </a:solidFill>
                <a:latin typeface="G마켓 산스 Bold"/>
                <a:cs typeface="G마켓 산스 Bold"/>
              </a:rPr>
              <a:t>공공 도서관</a:t>
            </a:r>
            <a:r>
              <a:rPr lang="en-US" sz="8800" b="1" kern="0" spc="-300">
                <a:solidFill>
                  <a:srgbClr val="fafcff"/>
                </a:solidFill>
                <a:latin typeface="G마켓 산스 Bold"/>
                <a:cs typeface="G마켓 산스 Bold"/>
              </a:rPr>
              <a:t> </a:t>
            </a:r>
            <a:r>
              <a:rPr lang="ko-KR" altLang="en-US" sz="7200" b="1" kern="0" spc="-300">
                <a:solidFill>
                  <a:srgbClr val="fafcff"/>
                </a:solidFill>
                <a:latin typeface="G마켓 산스 Bold"/>
                <a:cs typeface="G마켓 산스 Bold"/>
              </a:rPr>
              <a:t>도서관리  프로그램</a:t>
            </a:r>
            <a:endParaRPr lang="ko-KR" altLang="en-US" sz="7200" b="1" kern="0" spc="-300">
              <a:solidFill>
                <a:srgbClr val="fafcff"/>
              </a:solidFill>
              <a:latin typeface="G마켓 산스 Bold"/>
              <a:cs typeface="G마켓 산스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8680" y="5600700"/>
            <a:ext cx="11753520" cy="1097115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altLang="ko-KR" sz="4400" b="0" kern="0" spc="-200">
                <a:solidFill>
                  <a:srgbClr val="ffe5e2"/>
                </a:solidFill>
                <a:latin typeface="G마켓 산스 Bold"/>
                <a:cs typeface="G마켓 산스 Bold"/>
              </a:rPr>
              <a:t>C#,.NET Framework, MsSQL,Open APL</a:t>
            </a:r>
            <a:endParaRPr lang="en-US" sz="4400" b="0" kern="0" spc="-200">
              <a:solidFill>
                <a:srgbClr val="e1d6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4" name="그룹 1004"/>
          <p:cNvGrpSpPr/>
          <p:nvPr/>
        </p:nvGrpSpPr>
        <p:grpSpPr>
          <a:xfrm rot="0">
            <a:off x="4250608" y="5853623"/>
            <a:ext cx="3835031" cy="493714"/>
            <a:chOff x="3758284" y="5785045"/>
            <a:chExt cx="383503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58284" y="5785045"/>
              <a:ext cx="3835031" cy="4937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추천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상세 정보 </a:t>
            </a:r>
            <a:endParaRPr lang="ko-KR" altLang="en-US" sz="32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50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71270" y="4042775"/>
            <a:ext cx="7173822" cy="5981898"/>
          </a:xfrm>
          <a:prstGeom prst="rect">
            <a:avLst/>
          </a:prstGeom>
          <a:effectLst>
            <a:outerShdw blurRad="76200" dist="385536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49" name="Object 17"/>
          <p:cNvSpPr txBox="1"/>
          <p:nvPr/>
        </p:nvSpPr>
        <p:spPr>
          <a:xfrm>
            <a:off x="11578328" y="4042775"/>
            <a:ext cx="5162166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클릭시 선택한 도서 상세정보 제공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pic>
        <p:nvPicPr>
          <p:cNvPr id="10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9886" y="2262159"/>
            <a:ext cx="11106700" cy="6888618"/>
          </a:xfrm>
          <a:prstGeom prst="rect">
            <a:avLst/>
          </a:prstGeom>
          <a:effectLst>
            <a:outerShdw blurRad="76200" dist="226786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52" name="Object 17"/>
          <p:cNvSpPr txBox="1"/>
          <p:nvPr/>
        </p:nvSpPr>
        <p:spPr>
          <a:xfrm>
            <a:off x="2858869" y="3437798"/>
            <a:ext cx="2581083" cy="57139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유사도 기준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54" name="Object 17"/>
          <p:cNvSpPr txBox="1"/>
          <p:nvPr/>
        </p:nvSpPr>
        <p:spPr>
          <a:xfrm>
            <a:off x="2935683" y="2912490"/>
            <a:ext cx="5149791" cy="57139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검색결과 일치한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1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권의 도서 정보만 불러오기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55" name="Object 17"/>
          <p:cNvSpPr txBox="1"/>
          <p:nvPr/>
        </p:nvSpPr>
        <p:spPr>
          <a:xfrm>
            <a:off x="5680786" y="5814008"/>
            <a:ext cx="5221210" cy="57139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요청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URL, Client ID, Secret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입력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57" name="Object 15"/>
          <p:cNvSpPr txBox="1"/>
          <p:nvPr/>
        </p:nvSpPr>
        <p:spPr>
          <a:xfrm>
            <a:off x="8889313" y="2262159"/>
            <a:ext cx="8042416" cy="1328559"/>
          </a:xfrm>
          <a:prstGeom prst="rect">
            <a:avLst/>
          </a:prstGeom>
          <a:solidFill>
            <a:schemeClr val="lt1">
              <a:alpha val="71000"/>
            </a:schemeClr>
          </a:solidFill>
        </p:spPr>
        <p:txBody>
          <a:bodyPr vert="horz" wrap="square" lIns="91440" tIns="45720" rIns="91440" bIns="45720" anchor="t"/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네이버  책  검색  결과를  출력해주는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REST  API</a:t>
            </a:r>
            <a:endParaRPr lang="en-US" altLang="ko-KR" sz="24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비로그인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open API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으로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GET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으로 호출 시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HTTP Header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에 발급 받은 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client ID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와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Secret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값을 전송</a:t>
            </a:r>
            <a:endParaRPr lang="ko-KR" altLang="en-US" sz="24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sp>
        <p:nvSpPr>
          <p:cNvPr id="1058" name="Object 17"/>
          <p:cNvSpPr txBox="1"/>
          <p:nvPr/>
        </p:nvSpPr>
        <p:spPr>
          <a:xfrm>
            <a:off x="7421561" y="5328592"/>
            <a:ext cx="3629232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출력 포맷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JSON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객체로  요청</a:t>
            </a:r>
            <a:endParaRPr lang="ko-KR" altLang="en-US" sz="20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59" name=""/>
          <p:cNvSpPr/>
          <p:nvPr/>
        </p:nvSpPr>
        <p:spPr>
          <a:xfrm>
            <a:off x="4834286" y="4988056"/>
            <a:ext cx="5746284" cy="3108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2fa599"/>
              </a:solidFill>
            </a:endParaRPr>
          </a:p>
        </p:txBody>
      </p:sp>
      <p:sp>
        <p:nvSpPr>
          <p:cNvPr id="1060" name=""/>
          <p:cNvSpPr/>
          <p:nvPr/>
        </p:nvSpPr>
        <p:spPr>
          <a:xfrm>
            <a:off x="11563489" y="7705753"/>
            <a:ext cx="1625594" cy="310888"/>
          </a:xfrm>
          <a:prstGeom prst="rect">
            <a:avLst/>
          </a:prstGeom>
          <a:noFill/>
          <a:ln w="635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2fa599"/>
              </a:solidFill>
            </a:endParaRPr>
          </a:p>
        </p:txBody>
      </p:sp>
      <p:sp>
        <p:nvSpPr>
          <p:cNvPr id="1061" name="Object 17"/>
          <p:cNvSpPr txBox="1"/>
          <p:nvPr/>
        </p:nvSpPr>
        <p:spPr>
          <a:xfrm>
            <a:off x="11578328" y="7033725"/>
            <a:ext cx="4309713" cy="571397"/>
          </a:xfrm>
          <a:prstGeom prst="rect">
            <a:avLst/>
          </a:prstGeom>
          <a:solidFill>
            <a:schemeClr val="lt1">
              <a:alpha val="8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해당 도서 링크 이동으로 구매 정보 제공</a:t>
            </a:r>
            <a:endParaRPr lang="ko-KR" altLang="en-US" sz="20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추천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장르별 인기 순위</a:t>
            </a:r>
            <a:endParaRPr lang="ko-KR" altLang="en-US" sz="32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91137" y="1589877"/>
            <a:ext cx="10296862" cy="8697123"/>
          </a:xfrm>
          <a:prstGeom prst="rect">
            <a:avLst/>
          </a:prstGeom>
          <a:effectLst>
            <a:outerShdw blurRad="76200" dist="76200" dir="5400000" algn="ctr" rotWithShape="0">
              <a:srgbClr val="000000">
                <a:alpha val="50000"/>
              </a:srgbClr>
            </a:outerShdw>
            <a:softEdge rad="63500"/>
          </a:effectLst>
        </p:spPr>
      </p:pic>
      <p:pic>
        <p:nvPicPr>
          <p:cNvPr id="105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2163731"/>
            <a:ext cx="8614737" cy="4210657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60" name="Object 17"/>
          <p:cNvSpPr txBox="1"/>
          <p:nvPr/>
        </p:nvSpPr>
        <p:spPr>
          <a:xfrm>
            <a:off x="4681221" y="3253275"/>
            <a:ext cx="2691590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//API 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요청한 결과 반환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62" name="Object 17"/>
          <p:cNvSpPr txBox="1"/>
          <p:nvPr/>
        </p:nvSpPr>
        <p:spPr>
          <a:xfrm>
            <a:off x="5455322" y="3799006"/>
            <a:ext cx="3159415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//HTML 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태그 제거 및 변경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63" name="Object 17"/>
          <p:cNvSpPr txBox="1"/>
          <p:nvPr/>
        </p:nvSpPr>
        <p:spPr>
          <a:xfrm>
            <a:off x="498478" y="6882507"/>
            <a:ext cx="7617781" cy="249509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응답받은 </a:t>
            </a:r>
            <a:r>
              <a:rPr lang="en-US" altLang="ko-KR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JSON</a:t>
            </a:r>
            <a:r>
              <a:rPr lang="ko-KR" altLang="en-US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객체에는 </a:t>
            </a:r>
            <a:r>
              <a:rPr lang="en-US" altLang="ko-KR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items</a:t>
            </a:r>
            <a:r>
              <a:rPr lang="ko-KR" altLang="en-US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속성으로 표현</a:t>
            </a:r>
            <a:endParaRPr lang="ko-KR" altLang="en-US" sz="24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개별 검색 결과로 </a:t>
            </a:r>
            <a:r>
              <a:rPr lang="en-US" altLang="ko-KR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title, author, publisher,l ink, description, isbn, image </a:t>
            </a:r>
            <a:r>
              <a:rPr lang="ko-KR" altLang="en-US" sz="24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등이 포함</a:t>
            </a:r>
            <a:endParaRPr lang="ko-KR" altLang="en-US" sz="20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64" name="Object 17"/>
          <p:cNvSpPr txBox="1"/>
          <p:nvPr/>
        </p:nvSpPr>
        <p:spPr>
          <a:xfrm>
            <a:off x="12692934" y="6882507"/>
            <a:ext cx="5595066" cy="1020721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//NBook 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객체를 생성하여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List&lt;NBook&gt;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에 추가</a:t>
            </a:r>
            <a:endParaRPr lang="ko-KR" altLang="en-US" sz="20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//DataGridView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에 데이터 바인딩하여 정보 제공</a:t>
            </a:r>
            <a:endParaRPr lang="ko-KR" altLang="en-US" sz="20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cxnSp>
        <p:nvCxnSpPr>
          <p:cNvPr id="1067" name=""/>
          <p:cNvCxnSpPr/>
          <p:nvPr/>
        </p:nvCxnSpPr>
        <p:spPr>
          <a:xfrm>
            <a:off x="11865924" y="2724012"/>
            <a:ext cx="3780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"/>
          <p:cNvCxnSpPr/>
          <p:nvPr/>
        </p:nvCxnSpPr>
        <p:spPr>
          <a:xfrm>
            <a:off x="12095140" y="3368024"/>
            <a:ext cx="3780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"/>
          <p:cNvCxnSpPr/>
          <p:nvPr/>
        </p:nvCxnSpPr>
        <p:spPr>
          <a:xfrm>
            <a:off x="12479212" y="3967178"/>
            <a:ext cx="3780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"/>
          <p:cNvCxnSpPr/>
          <p:nvPr/>
        </p:nvCxnSpPr>
        <p:spPr>
          <a:xfrm>
            <a:off x="12801832" y="4612420"/>
            <a:ext cx="42811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"/>
          <p:cNvCxnSpPr/>
          <p:nvPr/>
        </p:nvCxnSpPr>
        <p:spPr>
          <a:xfrm>
            <a:off x="11864694" y="5534194"/>
            <a:ext cx="3780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"/>
          <p:cNvCxnSpPr/>
          <p:nvPr/>
        </p:nvCxnSpPr>
        <p:spPr>
          <a:xfrm>
            <a:off x="11771288" y="5179618"/>
            <a:ext cx="3780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"/>
          <p:cNvCxnSpPr/>
          <p:nvPr/>
        </p:nvCxnSpPr>
        <p:spPr>
          <a:xfrm>
            <a:off x="11865924" y="5846260"/>
            <a:ext cx="3780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장르별 보유 현황 차트</a:t>
            </a:r>
            <a:endParaRPr lang="ko-KR" altLang="en-US" sz="32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6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2436" y="2572793"/>
            <a:ext cx="8693586" cy="6502374"/>
          </a:xfrm>
          <a:prstGeom prst="rect">
            <a:avLst/>
          </a:prstGeom>
          <a:effectLst>
            <a:outerShdw blurRad="76200" dist="294821" dir="18900000" algn="ctr" rotWithShape="0">
              <a:srgbClr val="000000">
                <a:alpha val="42000"/>
              </a:srgbClr>
            </a:outerShdw>
            <a:softEdge rad="63500"/>
          </a:effectLst>
        </p:spPr>
      </p:pic>
      <p:pic>
        <p:nvPicPr>
          <p:cNvPr id="106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73797" y="5966572"/>
            <a:ext cx="10003742" cy="4137349"/>
          </a:xfrm>
          <a:prstGeom prst="rect">
            <a:avLst/>
          </a:prstGeom>
          <a:effectLst>
            <a:outerShdw blurRad="76200" dist="181429" dir="189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71" name="Object 15"/>
          <p:cNvSpPr txBox="1"/>
          <p:nvPr/>
        </p:nvSpPr>
        <p:spPr>
          <a:xfrm>
            <a:off x="9522046" y="2115216"/>
            <a:ext cx="7107246" cy="2519008"/>
          </a:xfrm>
          <a:prstGeom prst="rect">
            <a:avLst/>
          </a:prstGeom>
          <a:solidFill>
            <a:schemeClr val="lt1">
              <a:alpha val="65000"/>
            </a:schemeClr>
          </a:solidFill>
        </p:spPr>
        <p:txBody>
          <a:bodyPr vert="horz" wrap="square" lIns="91440" tIns="45720" rIns="91440" bIns="45720" anchor="t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3200" b="0" kern="0" spc="-200">
                <a:solidFill>
                  <a:srgbClr val="ffb352"/>
                </a:solidFill>
                <a:latin typeface="G마켓 산스 TTF Medium"/>
                <a:ea typeface="G마켓 산스 TTF Medium"/>
                <a:cs typeface="G마켓 산스 Bold"/>
              </a:rPr>
              <a:t>객체 모듈화 </a:t>
            </a:r>
            <a:endParaRPr lang="en-US" altLang="ko-KR" sz="32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ko-KR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DB Halper (DB</a:t>
            </a:r>
            <a:r>
              <a:rPr lang="ko-KR" altLang="en-US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연결 객체</a:t>
            </a:r>
            <a:r>
              <a:rPr lang="en-US" altLang="ko-KR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)</a:t>
            </a:r>
            <a:r>
              <a:rPr lang="ko-KR" altLang="en-US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  <a:endParaRPr lang="ko-KR" altLang="en-US" sz="24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전달되는 쿼리문을 통해 결과 받기</a:t>
            </a:r>
            <a:endParaRPr lang="ko-KR" altLang="en-US" sz="24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ko-KR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DB Manager</a:t>
            </a:r>
            <a:r>
              <a:rPr lang="ko-KR" altLang="en-US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  <a:r>
              <a:rPr lang="en-US" altLang="ko-KR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(DAO</a:t>
            </a:r>
            <a:r>
              <a:rPr lang="ko-KR" altLang="en-US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객체</a:t>
            </a:r>
            <a:r>
              <a:rPr lang="en-US" altLang="ko-KR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)</a:t>
            </a:r>
            <a:r>
              <a:rPr lang="ko-KR" altLang="en-US" sz="24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  <a:endParaRPr lang="ko-KR" altLang="en-US" sz="24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데이터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(</a:t>
            </a:r>
            <a:r>
              <a:rPr lang="ko-KR" altLang="en-US" sz="22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테이블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)</a:t>
            </a:r>
            <a:r>
              <a:rPr lang="ko-KR" altLang="en-US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결과 처리 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(</a:t>
            </a:r>
            <a:r>
              <a:rPr lang="ko-KR" altLang="en-US" sz="22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변환</a:t>
            </a:r>
            <a:r>
              <a:rPr lang="en-US" altLang="ko-KR" sz="24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)</a:t>
            </a:r>
            <a:endParaRPr lang="en-US" altLang="ko-KR" sz="24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장르별 보유 현황 차트</a:t>
            </a:r>
            <a:endParaRPr lang="ko-KR" altLang="en-US" sz="32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66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22046" y="1461388"/>
            <a:ext cx="8316991" cy="4362593"/>
          </a:xfrm>
          <a:prstGeom prst="rect">
            <a:avLst/>
          </a:prstGeom>
          <a:effectLst>
            <a:outerShdw blurRad="76200" dist="90713" dir="2700000" algn="ctr" rotWithShape="0">
              <a:srgbClr val="000000">
                <a:alpha val="50000"/>
              </a:srgbClr>
            </a:outerShdw>
            <a:softEdge rad="12700"/>
          </a:effectLst>
        </p:spPr>
      </p:pic>
      <p:pic>
        <p:nvPicPr>
          <p:cNvPr id="106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010" y="2021806"/>
            <a:ext cx="5753338" cy="8265193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07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65986" y="6343736"/>
            <a:ext cx="12007863" cy="3563131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71" name="Object 17"/>
          <p:cNvSpPr txBox="1"/>
          <p:nvPr/>
        </p:nvSpPr>
        <p:spPr>
          <a:xfrm>
            <a:off x="3741733" y="2021806"/>
            <a:ext cx="2838615" cy="571397"/>
          </a:xfrm>
          <a:prstGeom prst="rect">
            <a:avLst/>
          </a:prstGeom>
          <a:solidFill>
            <a:schemeClr val="lt1">
              <a:alpha val="59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장르별 도서 권수 비교</a:t>
            </a:r>
            <a:endParaRPr lang="ko-KR" altLang="en-US" sz="20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72" name="Object 17"/>
          <p:cNvSpPr txBox="1"/>
          <p:nvPr/>
        </p:nvSpPr>
        <p:spPr>
          <a:xfrm>
            <a:off x="5665986" y="6058037"/>
            <a:ext cx="4536540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각 장르별 보유 권수 대비 대출건수 비교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73" name=""/>
          <p:cNvSpPr/>
          <p:nvPr/>
        </p:nvSpPr>
        <p:spPr>
          <a:xfrm>
            <a:off x="9522046" y="1461388"/>
            <a:ext cx="2147871" cy="2547976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4" name=""/>
          <p:cNvSpPr/>
          <p:nvPr/>
        </p:nvSpPr>
        <p:spPr>
          <a:xfrm>
            <a:off x="11840947" y="2346121"/>
            <a:ext cx="5832902" cy="3326488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514905" y="688544"/>
            <a:ext cx="3587652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관리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대여</a:t>
            </a:r>
            <a:endParaRPr lang="ko-KR" altLang="en-US" sz="32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75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608193" y="1589876"/>
            <a:ext cx="8598349" cy="4536540"/>
          </a:xfrm>
          <a:prstGeom prst="rect">
            <a:avLst/>
          </a:prstGeom>
        </p:spPr>
      </p:pic>
      <p:pic>
        <p:nvPicPr>
          <p:cNvPr id="107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3059859"/>
            <a:ext cx="10656179" cy="7227140"/>
          </a:xfrm>
          <a:prstGeom prst="rect">
            <a:avLst/>
          </a:prstGeom>
          <a:effectLst>
            <a:outerShdw blurRad="76200" dist="249464" dir="18900000" algn="ctr" rotWithShape="0">
              <a:srgbClr val="000000">
                <a:alpha val="35000"/>
              </a:srgbClr>
            </a:outerShdw>
          </a:effectLst>
        </p:spPr>
      </p:pic>
      <p:pic>
        <p:nvPicPr>
          <p:cNvPr id="1077" name="그림 1"/>
          <p:cNvPicPr>
            <a:picLocks noChangeAspect="1"/>
          </p:cNvPicPr>
          <p:nvPr/>
        </p:nvPicPr>
        <p:blipFill rotWithShape="1">
          <a:blip r:embed="rId6"/>
          <a:srcRect l="68280" t="62350" r="17610" b="17720"/>
          <a:stretch>
            <a:fillRect/>
          </a:stretch>
        </p:blipFill>
        <p:spPr>
          <a:xfrm>
            <a:off x="14134194" y="4132280"/>
            <a:ext cx="2713582" cy="2022439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78" name=""/>
          <p:cNvSpPr/>
          <p:nvPr/>
        </p:nvSpPr>
        <p:spPr>
          <a:xfrm>
            <a:off x="10656180" y="2110352"/>
            <a:ext cx="2948751" cy="1899012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0" name="Object 15"/>
          <p:cNvSpPr txBox="1"/>
          <p:nvPr/>
        </p:nvSpPr>
        <p:spPr>
          <a:xfrm>
            <a:off x="5672164" y="6467701"/>
            <a:ext cx="8079624" cy="604872"/>
          </a:xfrm>
          <a:prstGeom prst="rect">
            <a:avLst/>
          </a:prstGeom>
          <a:solidFill>
            <a:schemeClr val="lt1">
              <a:alpha val="65000"/>
            </a:schemeClr>
          </a:solidFill>
        </p:spPr>
        <p:txBody>
          <a:bodyPr vert="horz" wrap="square" lIns="91440" tIns="45720" rIns="91440" bIns="45720" anchor="t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28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도서 대여 목록 검사를 통해 이미 대여된 도서는 대여불가</a:t>
            </a:r>
            <a:r>
              <a:rPr lang="ko-KR" altLang="en-US" sz="28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  <a:endParaRPr lang="ko-KR" altLang="en-US" sz="24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ctr">
              <a:lnSpc>
                <a:spcPct val="130000"/>
              </a:lnSpc>
              <a:defRPr/>
            </a:pPr>
            <a:endParaRPr lang="ko-KR" altLang="en-US" sz="24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sp>
        <p:nvSpPr>
          <p:cNvPr id="1081" name=""/>
          <p:cNvSpPr/>
          <p:nvPr/>
        </p:nvSpPr>
        <p:spPr>
          <a:xfrm>
            <a:off x="6422077" y="3858147"/>
            <a:ext cx="907307" cy="529263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2" name="Object 15"/>
          <p:cNvSpPr txBox="1"/>
          <p:nvPr/>
        </p:nvSpPr>
        <p:spPr>
          <a:xfrm>
            <a:off x="4387063" y="4538628"/>
            <a:ext cx="5884641" cy="604872"/>
          </a:xfrm>
          <a:prstGeom prst="rect">
            <a:avLst/>
          </a:prstGeom>
          <a:solidFill>
            <a:schemeClr val="lt1">
              <a:alpha val="65000"/>
            </a:schemeClr>
          </a:solidFill>
        </p:spPr>
        <p:txBody>
          <a:bodyPr vert="horz" wrap="square" lIns="91440" tIns="45720" rIns="91440" bIns="45720" anchor="t"/>
          <a:lstStyle/>
          <a:p>
            <a:pPr algn="ctr">
              <a:lnSpc>
                <a:spcPct val="130000"/>
              </a:lnSpc>
              <a:defRPr/>
            </a:pPr>
            <a:r>
              <a:rPr lang="en-US" altLang="ko-KR" sz="28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rentBook </a:t>
            </a:r>
            <a:r>
              <a:rPr lang="ko-KR" altLang="en-US" sz="28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도서 대여 목록 </a:t>
            </a:r>
            <a:r>
              <a:rPr lang="en-US" altLang="ko-KR" sz="28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(DB)</a:t>
            </a:r>
            <a:r>
              <a:rPr lang="ko-KR" altLang="en-US" sz="28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  <a:r>
              <a:rPr lang="en-US" altLang="ko-KR" sz="2800" b="0" kern="0" spc="-2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Bold"/>
              </a:rPr>
              <a:t> </a:t>
            </a:r>
            <a:r>
              <a:rPr lang="ko-KR" altLang="en-US" sz="2800" b="0" kern="0" spc="-2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관리</a:t>
            </a:r>
            <a:endParaRPr lang="ko-KR" altLang="en-US" sz="28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ctr">
              <a:lnSpc>
                <a:spcPct val="130000"/>
              </a:lnSpc>
              <a:defRPr/>
            </a:pPr>
            <a:endParaRPr lang="ko-KR" altLang="en-US" sz="2400" b="0" kern="0" spc="-200">
              <a:solidFill>
                <a:srgbClr val="1c2f69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514905" y="688544"/>
            <a:ext cx="3587652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관리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반납</a:t>
            </a:r>
            <a:endParaRPr lang="ko-KR" altLang="en-US" sz="32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83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02557" y="1892313"/>
            <a:ext cx="10328674" cy="4909669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29000"/>
              </a:srgbClr>
            </a:outerShdw>
            <a:softEdge rad="38100"/>
          </a:effectLst>
        </p:spPr>
      </p:pic>
      <p:pic>
        <p:nvPicPr>
          <p:cNvPr id="108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3158" y="4765455"/>
            <a:ext cx="15339306" cy="4784573"/>
          </a:xfrm>
          <a:prstGeom prst="rect">
            <a:avLst/>
          </a:prstGeom>
          <a:effectLst>
            <a:outerShdw blurRad="76200" dist="136070" dir="189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85" name=""/>
          <p:cNvSpPr/>
          <p:nvPr/>
        </p:nvSpPr>
        <p:spPr>
          <a:xfrm>
            <a:off x="12266894" y="2110353"/>
            <a:ext cx="2245345" cy="529263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514905" y="688544"/>
            <a:ext cx="3587652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관리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연장</a:t>
            </a:r>
            <a:endParaRPr lang="ko-KR" altLang="en-US" sz="32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83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02557" y="1892313"/>
            <a:ext cx="10328674" cy="4909669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29000"/>
              </a:srgbClr>
            </a:outerShdw>
            <a:softEdge rad="38100"/>
          </a:effectLst>
        </p:spPr>
      </p:pic>
      <p:sp>
        <p:nvSpPr>
          <p:cNvPr id="1085" name=""/>
          <p:cNvSpPr/>
          <p:nvPr/>
        </p:nvSpPr>
        <p:spPr>
          <a:xfrm>
            <a:off x="14610772" y="2110353"/>
            <a:ext cx="2245345" cy="529263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86" name="그림 7"/>
          <p:cNvPicPr>
            <a:picLocks noChangeAspect="1"/>
          </p:cNvPicPr>
          <p:nvPr/>
        </p:nvPicPr>
        <p:blipFill rotWithShape="1">
          <a:blip r:embed="rId5"/>
          <a:srcRect l="46390" t="37410" r="31750" b="22230"/>
          <a:stretch>
            <a:fillRect/>
          </a:stretch>
        </p:blipFill>
        <p:spPr>
          <a:xfrm>
            <a:off x="14253885" y="3706929"/>
            <a:ext cx="2602232" cy="1833881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  <a:softEdge rad="38100"/>
          </a:effectLst>
        </p:spPr>
      </p:pic>
      <p:pic>
        <p:nvPicPr>
          <p:cNvPr id="108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9127" y="4347148"/>
            <a:ext cx="12806860" cy="5474982"/>
          </a:xfrm>
          <a:prstGeom prst="rect">
            <a:avLst/>
          </a:prstGeom>
          <a:effectLst>
            <a:outerShdw blurRad="76200" dist="121558" dir="189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Picture 3" descr="C:\Users\user\Desktop\사진모음 (2)\셀클릭시 이동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11976" y="1741095"/>
            <a:ext cx="8305800" cy="5153025"/>
          </a:xfrm>
          <a:prstGeom prst="rect">
            <a:avLst/>
          </a:prstGeom>
          <a:noFill/>
          <a:effectLst>
            <a:outerShdw blurRad="76200" sx="104000" sy="104000" algn="ctr" rotWithShape="0">
              <a:srgbClr val="000000">
                <a:alpha val="50000"/>
              </a:srgbClr>
            </a:outerShdw>
            <a:softEdge rad="63500"/>
          </a:effectLst>
        </p:spPr>
      </p:pic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514905" y="688544"/>
            <a:ext cx="5855922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우리 지역 도서관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_kakao API</a:t>
            </a:r>
            <a:endParaRPr lang="en-US" altLang="ko-KR" sz="32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sp>
        <p:nvSpPr>
          <p:cNvPr id="1085" name=""/>
          <p:cNvSpPr/>
          <p:nvPr/>
        </p:nvSpPr>
        <p:spPr>
          <a:xfrm>
            <a:off x="9711976" y="2110353"/>
            <a:ext cx="944204" cy="452448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9" name=""/>
          <p:cNvSpPr/>
          <p:nvPr/>
        </p:nvSpPr>
        <p:spPr>
          <a:xfrm>
            <a:off x="9900090" y="2491378"/>
            <a:ext cx="2646315" cy="1669204"/>
          </a:xfrm>
          <a:prstGeom prst="rect">
            <a:avLst/>
          </a:prstGeom>
          <a:noFill/>
          <a:ln w="635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1" name=""/>
          <p:cNvSpPr/>
          <p:nvPr/>
        </p:nvSpPr>
        <p:spPr>
          <a:xfrm>
            <a:off x="13075668" y="2491378"/>
            <a:ext cx="4536540" cy="367283"/>
          </a:xfrm>
          <a:prstGeom prst="rect">
            <a:avLst/>
          </a:prstGeom>
          <a:noFill/>
          <a:ln w="635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9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1400" y="2110353"/>
            <a:ext cx="8770644" cy="8176646"/>
          </a:xfrm>
          <a:prstGeom prst="rect">
            <a:avLst/>
          </a:prstGeom>
        </p:spPr>
      </p:pic>
      <p:sp>
        <p:nvSpPr>
          <p:cNvPr id="1093" name="Object 17"/>
          <p:cNvSpPr txBox="1"/>
          <p:nvPr/>
        </p:nvSpPr>
        <p:spPr>
          <a:xfrm>
            <a:off x="6724513" y="4479925"/>
            <a:ext cx="2646314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요청 결과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(JSON) 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94" name="Object 17"/>
          <p:cNvSpPr txBox="1"/>
          <p:nvPr/>
        </p:nvSpPr>
        <p:spPr>
          <a:xfrm>
            <a:off x="6876913" y="4632325"/>
            <a:ext cx="2646314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요청 결과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(JSON) 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95" name="Object 17"/>
          <p:cNvSpPr txBox="1"/>
          <p:nvPr/>
        </p:nvSpPr>
        <p:spPr>
          <a:xfrm>
            <a:off x="5170912" y="6470155"/>
            <a:ext cx="4729177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//JSON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속성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“documents”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으로 표현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96" name="Object 17"/>
          <p:cNvSpPr txBox="1"/>
          <p:nvPr/>
        </p:nvSpPr>
        <p:spPr>
          <a:xfrm>
            <a:off x="6212344" y="8276943"/>
            <a:ext cx="2931656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해당 장소명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(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도서관 명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) 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97" name="Object 17"/>
          <p:cNvSpPr txBox="1"/>
          <p:nvPr/>
        </p:nvSpPr>
        <p:spPr>
          <a:xfrm>
            <a:off x="6439171" y="8848340"/>
            <a:ext cx="6107234" cy="57139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지도 위치 표시를 위한 좌표 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(X: 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경도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Y: </a:t>
            </a:r>
            <a:r>
              <a:rPr lang="ko-KR" altLang="en-US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위도</a:t>
            </a:r>
            <a:r>
              <a:rPr lang="en-US" altLang="ko-KR" sz="20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) 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67" y="4217276"/>
            <a:ext cx="10002484" cy="187727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8200" b="0" kern="0" spc="-300">
                <a:solidFill>
                  <a:srgbClr val="2fa599"/>
                </a:solidFill>
                <a:latin typeface="G마켓 산스 TTF Bold"/>
                <a:ea typeface="G마켓 산스 TTF Bold"/>
                <a:cs typeface="G마켓 산스 Bold"/>
              </a:rPr>
              <a:t>Thank</a:t>
            </a:r>
            <a:r>
              <a:rPr lang="en-US" sz="8200" b="0" kern="0" spc="-300">
                <a:solidFill>
                  <a:srgbClr val="1c2f69"/>
                </a:solidFill>
                <a:latin typeface="G마켓 산스 TTF Bold"/>
                <a:ea typeface="G마켓 산스 TTF Bold"/>
                <a:cs typeface="G마켓 산스 Bold"/>
              </a:rPr>
              <a:t> You!</a:t>
            </a:r>
            <a:endParaRPr lang="en-US">
              <a:latin typeface="G마켓 산스 TTF Bold"/>
              <a:ea typeface="G마켓 산스 TTF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6366" y="1281965"/>
            <a:ext cx="3451634" cy="1575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6900" b="0" kern="0" spc="-300">
                <a:solidFill>
                  <a:srgbClr val="1c2f69"/>
                </a:solidFill>
                <a:latin typeface="G마켓 산스 Bold"/>
                <a:cs typeface="G마켓 산스 Bold"/>
              </a:rPr>
              <a:t>Contents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600200" y="6400886"/>
            <a:ext cx="365679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1" kern="0" spc="-100">
                <a:solidFill>
                  <a:srgbClr val="e3401f"/>
                </a:solidFill>
                <a:latin typeface="G마켓 산스 Bold"/>
                <a:cs typeface="G마켓 산스 Bold"/>
              </a:rPr>
              <a:t>사용자 환경</a:t>
            </a:r>
            <a:endParaRPr lang="ko-KR" altLang="en-US" sz="3200" b="1" kern="0" spc="-100">
              <a:solidFill>
                <a:srgbClr val="e3401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2246977" y="3437184"/>
            <a:ext cx="2282669" cy="2735570"/>
            <a:chOff x="2246977" y="3437184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46977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67000" y="4191086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2743200" y="4584644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01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929807" y="6959800"/>
            <a:ext cx="2917009" cy="326400"/>
            <a:chOff x="1929807" y="6959800"/>
            <a:chExt cx="2917009" cy="3264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29807" y="6959800"/>
              <a:ext cx="2917009" cy="3264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581697" y="6400886"/>
            <a:ext cx="3352800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1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주요 기능</a:t>
            </a:r>
            <a:endParaRPr lang="ko-KR" altLang="en-US" sz="3200" b="1" kern="0" spc="-100">
              <a:solidFill>
                <a:srgbClr val="2fa599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3" name="그룹 1003"/>
          <p:cNvGrpSpPr/>
          <p:nvPr/>
        </p:nvGrpSpPr>
        <p:grpSpPr>
          <a:xfrm rot="0">
            <a:off x="6083341" y="3437184"/>
            <a:ext cx="2282669" cy="2735570"/>
            <a:chOff x="6083341" y="3437184"/>
            <a:chExt cx="2282669" cy="27355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83341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536113" y="4229100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6553200" y="4584644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2</a:t>
            </a:r>
            <a:endParaRPr lang="en-US" altLang="ko-KR" sz="7100" b="0" kern="0" spc="-300">
              <a:solidFill>
                <a:srgbClr val="ffff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4" name="그룹 1004"/>
          <p:cNvGrpSpPr/>
          <p:nvPr/>
        </p:nvGrpSpPr>
        <p:grpSpPr>
          <a:xfrm rot="0">
            <a:off x="5769363" y="6959800"/>
            <a:ext cx="2910624" cy="326400"/>
            <a:chOff x="5769363" y="6959800"/>
            <a:chExt cx="2910624" cy="3264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769363" y="6959800"/>
              <a:ext cx="2910624" cy="3264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30144" y="6400886"/>
            <a:ext cx="326178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358a3c"/>
                </a:solidFill>
                <a:latin typeface="G마켓 산스 Bold"/>
                <a:cs typeface="G마켓 산스 Bold"/>
              </a:rPr>
              <a:t> </a:t>
            </a:r>
            <a:r>
              <a:rPr lang="ko-KR" altLang="en-US" sz="3200" b="1" kern="0" spc="-100">
                <a:solidFill>
                  <a:srgbClr val="358a3c"/>
                </a:solidFill>
                <a:latin typeface="G마켓 산스 Bold"/>
                <a:cs typeface="G마켓 산스 Bold"/>
              </a:rPr>
              <a:t>개발 및 구현</a:t>
            </a:r>
            <a:endParaRPr lang="ko-KR" altLang="en-US" sz="3200" b="1" kern="0" spc="-100">
              <a:solidFill>
                <a:srgbClr val="358a3c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5" name="그룹 1005"/>
          <p:cNvGrpSpPr/>
          <p:nvPr/>
        </p:nvGrpSpPr>
        <p:grpSpPr>
          <a:xfrm rot="0">
            <a:off x="9919704" y="3437184"/>
            <a:ext cx="2282669" cy="2735570"/>
            <a:chOff x="9919704" y="3437184"/>
            <a:chExt cx="2282669" cy="27355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919704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444350" y="4152900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10477406" y="4489461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3</a:t>
            </a:r>
            <a:endParaRPr lang="en-US" altLang="ko-KR" sz="7100" b="0" kern="0" spc="-300">
              <a:solidFill>
                <a:srgbClr val="ffff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9597246" y="6959800"/>
            <a:ext cx="2927586" cy="326400"/>
            <a:chOff x="9597246" y="6959800"/>
            <a:chExt cx="2927586" cy="3264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597246" y="6959800"/>
              <a:ext cx="2927586" cy="3264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3435978" y="6400886"/>
            <a:ext cx="293933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1" kern="0" spc="-100">
                <a:solidFill>
                  <a:srgbClr val="ffb352"/>
                </a:solidFill>
                <a:latin typeface="G마켓 산스 Bold"/>
                <a:cs typeface="G마켓 산스 Bold"/>
              </a:rPr>
              <a:t>개선 사항</a:t>
            </a:r>
            <a:endParaRPr lang="ko-KR" altLang="en-US" sz="3200" b="1" kern="0" spc="-100">
              <a:solidFill>
                <a:srgbClr val="ffb352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7" name="그룹 1007"/>
          <p:cNvGrpSpPr/>
          <p:nvPr/>
        </p:nvGrpSpPr>
        <p:grpSpPr>
          <a:xfrm rot="0">
            <a:off x="13756068" y="3437184"/>
            <a:ext cx="2282669" cy="2735570"/>
            <a:chOff x="13756068" y="3437184"/>
            <a:chExt cx="2282669" cy="27355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3756068" y="3437184"/>
              <a:ext cx="2282669" cy="273557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4173200" y="4171883"/>
            <a:ext cx="1464887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5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PART</a:t>
            </a:r>
            <a:endParaRPr lang="en-US"/>
          </a:p>
        </p:txBody>
      </p:sp>
      <p:sp>
        <p:nvSpPr>
          <p:cNvPr id="39" name="Object 39"/>
          <p:cNvSpPr txBox="1"/>
          <p:nvPr/>
        </p:nvSpPr>
        <p:spPr>
          <a:xfrm>
            <a:off x="14206256" y="4508444"/>
            <a:ext cx="1409794" cy="162565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0</a:t>
            </a:r>
            <a:r>
              <a:rPr lang="en-US" altLang="ko-KR" sz="7100" b="0" kern="0" spc="-300">
                <a:solidFill>
                  <a:srgbClr val="ffffff"/>
                </a:solidFill>
                <a:latin typeface="G마켓 산스 Bold"/>
                <a:cs typeface="G마켓 산스 Bold"/>
              </a:rPr>
              <a:t>4</a:t>
            </a:r>
            <a:endParaRPr lang="en-US" altLang="ko-KR" sz="7100" b="0" kern="0" spc="-300">
              <a:solidFill>
                <a:srgbClr val="ffffff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08" name="그룹 1008"/>
          <p:cNvGrpSpPr/>
          <p:nvPr/>
        </p:nvGrpSpPr>
        <p:grpSpPr>
          <a:xfrm rot="0">
            <a:off x="13438898" y="6959800"/>
            <a:ext cx="2917009" cy="326400"/>
            <a:chOff x="13438898" y="6959800"/>
            <a:chExt cx="2917009" cy="32640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438898" y="6959800"/>
              <a:ext cx="2917009" cy="3264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31411" y="6894725"/>
            <a:ext cx="4056529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3600" b="1" kern="0" spc="-100">
                <a:solidFill>
                  <a:srgbClr val="e3401f"/>
                </a:solidFill>
                <a:latin typeface="G마켓 산스 Bold"/>
                <a:cs typeface="G마켓 산스 Bold"/>
              </a:rPr>
              <a:t>Visual Studio IDE</a:t>
            </a:r>
            <a:endParaRPr lang="en-US" sz="3600" b="1" kern="0" spc="-100">
              <a:solidFill>
                <a:srgbClr val="e3401f"/>
              </a:solidFill>
              <a:latin typeface="G마켓 산스 Bold"/>
              <a:cs typeface="G마켓 산스 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05655" y="6894725"/>
            <a:ext cx="3133553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MsSQL</a:t>
            </a:r>
            <a:r>
              <a:rPr lang="en-US" altLang="ko-KR" sz="2600" b="0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 </a:t>
            </a:r>
            <a:r>
              <a:rPr lang="en-US" altLang="ko-KR" sz="2600" b="1" kern="0" spc="-100">
                <a:solidFill>
                  <a:srgbClr val="2fa599"/>
                </a:solidFill>
                <a:latin typeface="G마켓 산스 Bold"/>
                <a:cs typeface="G마켓 산스 Bold"/>
              </a:rPr>
              <a:t>(RDBMS)</a:t>
            </a:r>
            <a:endParaRPr lang="en-US" altLang="ko-KR" sz="2600" b="1" kern="0" spc="-100">
              <a:solidFill>
                <a:srgbClr val="2fa599"/>
              </a:solidFill>
              <a:latin typeface="G마켓 산스 Bold"/>
              <a:cs typeface="G마켓 산스 Bold"/>
            </a:endParaRPr>
          </a:p>
        </p:txBody>
      </p:sp>
      <p:grpSp>
        <p:nvGrpSpPr>
          <p:cNvPr id="1010" name=""/>
          <p:cNvGrpSpPr/>
          <p:nvPr/>
        </p:nvGrpSpPr>
        <p:grpSpPr>
          <a:xfrm rot="0">
            <a:off x="-153629" y="153629"/>
            <a:ext cx="3806172" cy="1847132"/>
            <a:chOff x="4483679" y="3529045"/>
            <a:chExt cx="3806172" cy="1847132"/>
          </a:xfrm>
        </p:grpSpPr>
        <p:grpSp>
          <p:nvGrpSpPr>
            <p:cNvPr id="1011" name="그룹 1001"/>
            <p:cNvGrpSpPr/>
            <p:nvPr/>
          </p:nvGrpSpPr>
          <p:grpSpPr>
            <a:xfrm rot="0">
              <a:off x="5065005" y="3529045"/>
              <a:ext cx="3129276" cy="1847132"/>
              <a:chOff x="3591653" y="1165805"/>
              <a:chExt cx="10170114" cy="6607929"/>
            </a:xfrm>
          </p:grpSpPr>
          <p:pic>
            <p:nvPicPr>
              <p:cNvPr id="1012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591653" y="1165805"/>
                <a:ext cx="10170114" cy="6607929"/>
              </a:xfrm>
              <a:prstGeom prst="rect">
                <a:avLst/>
              </a:prstGeom>
            </p:spPr>
          </p:pic>
        </p:grpSp>
        <p:sp>
          <p:nvSpPr>
            <p:cNvPr id="1013" name="Object 5"/>
            <p:cNvSpPr txBox="1"/>
            <p:nvPr/>
          </p:nvSpPr>
          <p:spPr>
            <a:xfrm>
              <a:off x="6287369" y="3729703"/>
              <a:ext cx="2002482" cy="1445818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e3401f"/>
                  </a:solidFill>
                  <a:latin typeface="G마켓 산스 Bold"/>
                  <a:cs typeface="G마켓 산스 Bold"/>
                </a:rPr>
                <a:t>사용자 </a:t>
              </a:r>
              <a:endParaRPr lang="ko-KR" altLang="en-US" sz="3600" b="1" kern="0" spc="-500">
                <a:solidFill>
                  <a:srgbClr val="e3401f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e3401f"/>
                  </a:solidFill>
                  <a:latin typeface="G마켓 산스 Bold"/>
                  <a:cs typeface="G마켓 산스 Bold"/>
                </a:rPr>
                <a:t>환경</a:t>
              </a:r>
              <a:endParaRPr lang="ko-KR" altLang="en-US" sz="3600" b="1" kern="0" spc="-500">
                <a:solidFill>
                  <a:srgbClr val="e3401f"/>
                </a:solidFill>
                <a:latin typeface="G마켓 산스 Bold"/>
                <a:cs typeface="G마켓 산스 Bold"/>
              </a:endParaRPr>
            </a:p>
          </p:txBody>
        </p:sp>
        <p:grpSp>
          <p:nvGrpSpPr>
            <p:cNvPr id="1014" name=""/>
            <p:cNvGrpSpPr/>
            <p:nvPr/>
          </p:nvGrpSpPr>
          <p:grpSpPr>
            <a:xfrm rot="0">
              <a:off x="4483679" y="3858147"/>
              <a:ext cx="2694487" cy="1284446"/>
              <a:chOff x="4411812" y="3858147"/>
              <a:chExt cx="2694487" cy="1284446"/>
            </a:xfrm>
          </p:grpSpPr>
          <p:sp>
            <p:nvSpPr>
              <p:cNvPr id="1015" name="Object 6"/>
              <p:cNvSpPr txBox="1"/>
              <p:nvPr/>
            </p:nvSpPr>
            <p:spPr>
              <a:xfrm>
                <a:off x="4985505" y="3858147"/>
                <a:ext cx="1512180" cy="546061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sz="2800" b="0" kern="0" spc="-200">
                    <a:solidFill>
                      <a:srgbClr val="ffffff"/>
                    </a:solidFill>
                    <a:latin typeface="G마켓 산스 Bold"/>
                    <a:cs typeface="G마켓 산스 Bold"/>
                  </a:rPr>
                  <a:t>PART</a:t>
                </a:r>
                <a:endParaRPr lang="en-US" sz="2800"/>
              </a:p>
            </p:txBody>
          </p:sp>
          <p:sp>
            <p:nvSpPr>
              <p:cNvPr id="1016" name="Object 7"/>
              <p:cNvSpPr txBox="1"/>
              <p:nvPr/>
            </p:nvSpPr>
            <p:spPr>
              <a:xfrm>
                <a:off x="4411812" y="4234009"/>
                <a:ext cx="2694487" cy="90858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ctr">
                  <a:defRPr/>
                </a:pPr>
                <a:r>
                  <a:rPr lang="en-US" sz="4000" b="1" kern="0" spc="-500">
                    <a:solidFill>
                      <a:srgbClr val="ffffff"/>
                    </a:solidFill>
                    <a:latin typeface="G마켓 산스 Bold"/>
                    <a:cs typeface="G마켓 산스 Bold"/>
                  </a:rPr>
                  <a:t>01</a:t>
                </a:r>
                <a:endParaRPr lang="en-US" sz="4000" b="1"/>
              </a:p>
            </p:txBody>
          </p:sp>
        </p:grpSp>
      </p:grpSp>
      <p:grpSp>
        <p:nvGrpSpPr>
          <p:cNvPr id="1029" name=""/>
          <p:cNvGrpSpPr/>
          <p:nvPr/>
        </p:nvGrpSpPr>
        <p:grpSpPr>
          <a:xfrm rot="0">
            <a:off x="1822225" y="3703169"/>
            <a:ext cx="2826406" cy="2863675"/>
            <a:chOff x="1575001" y="2305590"/>
            <a:chExt cx="3073630" cy="3131331"/>
          </a:xfrm>
        </p:grpSpPr>
        <p:grpSp>
          <p:nvGrpSpPr>
            <p:cNvPr id="1017" name="그룹 1001"/>
            <p:cNvGrpSpPr/>
            <p:nvPr/>
          </p:nvGrpSpPr>
          <p:grpSpPr>
            <a:xfrm rot="0">
              <a:off x="1575001" y="2305590"/>
              <a:ext cx="3073630" cy="3131331"/>
              <a:chOff x="1400744" y="2673960"/>
              <a:chExt cx="2558872" cy="2129801"/>
            </a:xfrm>
          </p:grpSpPr>
          <p:pic>
            <p:nvPicPr>
              <p:cNvPr id="1018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400744" y="2673960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19" name="그림 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136419" y="3218601"/>
              <a:ext cx="1950794" cy="1924898"/>
            </a:xfrm>
            <a:prstGeom prst="rect">
              <a:avLst/>
            </a:prstGeom>
          </p:spPr>
        </p:pic>
      </p:grpSp>
      <p:grpSp>
        <p:nvGrpSpPr>
          <p:cNvPr id="1030" name=""/>
          <p:cNvGrpSpPr/>
          <p:nvPr/>
        </p:nvGrpSpPr>
        <p:grpSpPr>
          <a:xfrm rot="0">
            <a:off x="5859228" y="3699135"/>
            <a:ext cx="2826406" cy="2863675"/>
            <a:chOff x="5359311" y="2305591"/>
            <a:chExt cx="3073630" cy="3131331"/>
          </a:xfrm>
        </p:grpSpPr>
        <p:grpSp>
          <p:nvGrpSpPr>
            <p:cNvPr id="1020" name="그룹 1004"/>
            <p:cNvGrpSpPr/>
            <p:nvPr/>
          </p:nvGrpSpPr>
          <p:grpSpPr>
            <a:xfrm rot="0">
              <a:off x="5359311" y="2305591"/>
              <a:ext cx="3073630" cy="3131330"/>
              <a:chOff x="9361491" y="2673960"/>
              <a:chExt cx="2558872" cy="2129801"/>
            </a:xfrm>
          </p:grpSpPr>
          <p:pic>
            <p:nvPicPr>
              <p:cNvPr id="1021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361491" y="2673960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22" name="그림 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957215" y="3223384"/>
              <a:ext cx="1877822" cy="1920115"/>
            </a:xfrm>
            <a:prstGeom prst="rect">
              <a:avLst/>
            </a:prstGeom>
          </p:spPr>
        </p:pic>
      </p:grpSp>
      <p:grpSp>
        <p:nvGrpSpPr>
          <p:cNvPr id="1031" name=""/>
          <p:cNvGrpSpPr/>
          <p:nvPr/>
        </p:nvGrpSpPr>
        <p:grpSpPr>
          <a:xfrm rot="0">
            <a:off x="9900090" y="3699135"/>
            <a:ext cx="2813032" cy="2859642"/>
            <a:chOff x="1528340" y="5873029"/>
            <a:chExt cx="3120290" cy="3131331"/>
          </a:xfrm>
        </p:grpSpPr>
        <p:grpSp>
          <p:nvGrpSpPr>
            <p:cNvPr id="1023" name="그룹 1005"/>
            <p:cNvGrpSpPr/>
            <p:nvPr/>
          </p:nvGrpSpPr>
          <p:grpSpPr>
            <a:xfrm rot="0">
              <a:off x="1528340" y="5873029"/>
              <a:ext cx="3120289" cy="3131331"/>
              <a:chOff x="1429172" y="6156522"/>
              <a:chExt cx="2558872" cy="2129801"/>
            </a:xfrm>
          </p:grpSpPr>
          <p:pic>
            <p:nvPicPr>
              <p:cNvPr id="1024" name="Object 21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429172" y="6156522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25" name="그림 7"/>
            <p:cNvPicPr>
              <a:picLocks noChangeAspect="1"/>
            </p:cNvPicPr>
            <p:nvPr/>
          </p:nvPicPr>
          <p:blipFill rotWithShape="1">
            <a:blip r:embed="rId9"/>
            <a:srcRect l="8300" t="20580" r="8900"/>
            <a:stretch>
              <a:fillRect/>
            </a:stretch>
          </p:blipFill>
          <p:spPr>
            <a:xfrm>
              <a:off x="1687090" y="7012764"/>
              <a:ext cx="2769704" cy="1531570"/>
            </a:xfrm>
            <a:prstGeom prst="rect">
              <a:avLst/>
            </a:prstGeom>
          </p:spPr>
        </p:pic>
      </p:grpSp>
      <p:grpSp>
        <p:nvGrpSpPr>
          <p:cNvPr id="1032" name=""/>
          <p:cNvGrpSpPr/>
          <p:nvPr/>
        </p:nvGrpSpPr>
        <p:grpSpPr>
          <a:xfrm rot="0">
            <a:off x="13918888" y="3703168"/>
            <a:ext cx="2846926" cy="2880663"/>
            <a:chOff x="5278758" y="5862525"/>
            <a:chExt cx="3154184" cy="3141833"/>
          </a:xfrm>
        </p:grpSpPr>
        <p:grpSp>
          <p:nvGrpSpPr>
            <p:cNvPr id="1026" name="그룹 1006"/>
            <p:cNvGrpSpPr/>
            <p:nvPr/>
          </p:nvGrpSpPr>
          <p:grpSpPr>
            <a:xfrm rot="0">
              <a:off x="5278758" y="5862525"/>
              <a:ext cx="3154183" cy="3141832"/>
              <a:chOff x="9389919" y="6156522"/>
              <a:chExt cx="2558872" cy="2129801"/>
            </a:xfrm>
          </p:grpSpPr>
          <p:pic>
            <p:nvPicPr>
              <p:cNvPr id="1027" name="Object 2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9389919" y="6156522"/>
                <a:ext cx="2558872" cy="2129801"/>
              </a:xfrm>
              <a:prstGeom prst="rect">
                <a:avLst/>
              </a:prstGeom>
            </p:spPr>
          </p:pic>
        </p:grpSp>
        <p:pic>
          <p:nvPicPr>
            <p:cNvPr id="1028" name="그림 8"/>
            <p:cNvPicPr>
              <a:picLocks noChangeAspect="1"/>
            </p:cNvPicPr>
            <p:nvPr/>
          </p:nvPicPr>
          <p:blipFill rotWithShape="1">
            <a:blip r:embed="rId11"/>
            <a:srcRect l="6510" r="9470"/>
            <a:stretch>
              <a:fillRect/>
            </a:stretch>
          </p:blipFill>
          <p:spPr>
            <a:xfrm>
              <a:off x="5427455" y="6786040"/>
              <a:ext cx="2818280" cy="1928445"/>
            </a:xfrm>
            <a:prstGeom prst="rect">
              <a:avLst/>
            </a:prstGeom>
          </p:spPr>
        </p:pic>
      </p:grpSp>
      <p:sp>
        <p:nvSpPr>
          <p:cNvPr id="1033" name="Object 31"/>
          <p:cNvSpPr txBox="1"/>
          <p:nvPr/>
        </p:nvSpPr>
        <p:spPr>
          <a:xfrm>
            <a:off x="9379672" y="6894725"/>
            <a:ext cx="3853868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100">
                <a:solidFill>
                  <a:srgbClr val="358a3c"/>
                </a:solidFill>
                <a:latin typeface="G마켓 산스 Bold"/>
                <a:cs typeface="G마켓 산스 Bold"/>
              </a:rPr>
              <a:t>Naver Developers</a:t>
            </a:r>
            <a:endParaRPr lang="en-US" altLang="ko-KR" sz="3600" b="1" kern="0" spc="-100">
              <a:solidFill>
                <a:srgbClr val="358a3c"/>
              </a:solidFill>
              <a:latin typeface="G마켓 산스 Bold"/>
              <a:cs typeface="G마켓 산스 Bold"/>
            </a:endParaRPr>
          </a:p>
        </p:txBody>
      </p:sp>
      <p:sp>
        <p:nvSpPr>
          <p:cNvPr id="1034" name="Object 35"/>
          <p:cNvSpPr txBox="1"/>
          <p:nvPr/>
        </p:nvSpPr>
        <p:spPr>
          <a:xfrm>
            <a:off x="13604743" y="6894725"/>
            <a:ext cx="4083073" cy="60139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3600" b="1" kern="0" spc="-100">
                <a:solidFill>
                  <a:srgbClr val="ffb352"/>
                </a:solidFill>
                <a:latin typeface="G마켓 산스 Bold"/>
                <a:cs typeface="G마켓 산스 Bold"/>
              </a:rPr>
              <a:t>KaKao Developers</a:t>
            </a:r>
            <a:endParaRPr lang="en-US" altLang="ko-KR" sz="3600" b="1" kern="0" spc="-100">
              <a:solidFill>
                <a:srgbClr val="ffb352"/>
              </a:solidFill>
              <a:latin typeface="G마켓 산스 Bold"/>
              <a:cs typeface="G마켓 산스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82104" y="846012"/>
            <a:ext cx="600658" cy="61218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2700" b="0" kern="0" spc="-100">
                <a:solidFill>
                  <a:srgbClr val="ffffff"/>
                </a:solidFill>
                <a:latin typeface="G마켓 산스 Bold"/>
                <a:cs typeface="G마켓 산스 Bold"/>
              </a:rPr>
              <a:t>02</a:t>
            </a:r>
            <a:endParaRPr 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-61452" y="163445"/>
            <a:ext cx="3898457" cy="1854419"/>
            <a:chOff x="1381759" y="1812173"/>
            <a:chExt cx="3898457" cy="1854419"/>
          </a:xfrm>
        </p:grpSpPr>
        <p:grpSp>
          <p:nvGrpSpPr>
            <p:cNvPr id="1008" name="그룹 1001"/>
            <p:cNvGrpSpPr/>
            <p:nvPr/>
          </p:nvGrpSpPr>
          <p:grpSpPr>
            <a:xfrm rot="0">
              <a:off x="1903767" y="1812173"/>
              <a:ext cx="3127729" cy="1854419"/>
              <a:chOff x="2478510" y="832640"/>
              <a:chExt cx="13328695" cy="8660186"/>
            </a:xfrm>
          </p:grpSpPr>
          <p:pic>
            <p:nvPicPr>
              <p:cNvPr id="1009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78510" y="832640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0" name="Object 5"/>
            <p:cNvSpPr txBox="1"/>
            <p:nvPr/>
          </p:nvSpPr>
          <p:spPr>
            <a:xfrm>
              <a:off x="3138982" y="2021832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2fa599"/>
                  </a:solidFill>
                  <a:latin typeface="G마켓 산스 Bold"/>
                  <a:cs typeface="G마켓 산스 Bold"/>
                </a:rPr>
                <a:t>주요 </a:t>
              </a:r>
              <a:endParaRPr lang="ko-KR" altLang="en-US" sz="3600" b="1" kern="0" spc="-500">
                <a:solidFill>
                  <a:srgbClr val="2fa599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2fa599"/>
                  </a:solidFill>
                  <a:latin typeface="G마켓 산스 Bold"/>
                  <a:cs typeface="G마켓 산스 Bold"/>
                </a:rPr>
                <a:t>기능</a:t>
              </a:r>
              <a:endParaRPr lang="ko-KR" altLang="en-US" sz="3600" b="1" kern="0" spc="-500">
                <a:solidFill>
                  <a:srgbClr val="2fa599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1" name="Object 6"/>
            <p:cNvSpPr txBox="1"/>
            <p:nvPr/>
          </p:nvSpPr>
          <p:spPr>
            <a:xfrm>
              <a:off x="1955452" y="2091413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2" name="Object 7"/>
            <p:cNvSpPr txBox="1"/>
            <p:nvPr/>
          </p:nvSpPr>
          <p:spPr>
            <a:xfrm>
              <a:off x="1381759" y="2467276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2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</p:grpSp>
      <p:grpSp>
        <p:nvGrpSpPr>
          <p:cNvPr id="1013" name="그룹 1003"/>
          <p:cNvGrpSpPr/>
          <p:nvPr/>
        </p:nvGrpSpPr>
        <p:grpSpPr>
          <a:xfrm rot="0">
            <a:off x="1331744" y="4976894"/>
            <a:ext cx="1400822" cy="958695"/>
            <a:chOff x="1331744" y="4976894"/>
            <a:chExt cx="1400822" cy="958695"/>
          </a:xfrm>
        </p:grpSpPr>
        <p:pic>
          <p:nvPicPr>
            <p:cNvPr id="1014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31744" y="4976894"/>
              <a:ext cx="1400822" cy="958695"/>
            </a:xfrm>
            <a:prstGeom prst="rect">
              <a:avLst/>
            </a:prstGeom>
          </p:spPr>
        </p:pic>
      </p:grpSp>
      <p:grpSp>
        <p:nvGrpSpPr>
          <p:cNvPr id="1015" name="그룹 1004"/>
          <p:cNvGrpSpPr/>
          <p:nvPr/>
        </p:nvGrpSpPr>
        <p:grpSpPr>
          <a:xfrm rot="0">
            <a:off x="2450683" y="5773212"/>
            <a:ext cx="14255412" cy="199632"/>
            <a:chOff x="2450683" y="5773212"/>
            <a:chExt cx="14255412" cy="199632"/>
          </a:xfrm>
        </p:grpSpPr>
        <p:pic>
          <p:nvPicPr>
            <p:cNvPr id="1016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450683" y="5773212"/>
              <a:ext cx="14255412" cy="199632"/>
            </a:xfrm>
            <a:prstGeom prst="rect">
              <a:avLst/>
            </a:prstGeom>
          </p:spPr>
        </p:pic>
      </p:grpSp>
      <p:sp>
        <p:nvSpPr>
          <p:cNvPr id="1017" name="Object 18"/>
          <p:cNvSpPr txBox="1"/>
          <p:nvPr/>
        </p:nvSpPr>
        <p:spPr>
          <a:xfrm>
            <a:off x="3219669" y="6153902"/>
            <a:ext cx="2458450" cy="60139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e3401f"/>
                </a:solidFill>
                <a:latin typeface="G마켓 산스 TTF Medium"/>
                <a:ea typeface="G마켓 산스 TTF Medium"/>
                <a:cs typeface="G마켓 산스 Bold"/>
              </a:rPr>
              <a:t>회원 관리</a:t>
            </a:r>
            <a:endParaRPr lang="ko-KR" altLang="en-US" sz="3600" b="0" kern="0" spc="-100">
              <a:solidFill>
                <a:srgbClr val="e3401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grpSp>
        <p:nvGrpSpPr>
          <p:cNvPr id="1018" name="그룹 1005"/>
          <p:cNvGrpSpPr/>
          <p:nvPr/>
        </p:nvGrpSpPr>
        <p:grpSpPr>
          <a:xfrm rot="0">
            <a:off x="4322981" y="5699033"/>
            <a:ext cx="328944" cy="328944"/>
            <a:chOff x="4322981" y="5699033"/>
            <a:chExt cx="328944" cy="328944"/>
          </a:xfrm>
        </p:grpSpPr>
        <p:pic>
          <p:nvPicPr>
            <p:cNvPr id="1019" name="Object 1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322981" y="5699033"/>
              <a:ext cx="328944" cy="328944"/>
            </a:xfrm>
            <a:prstGeom prst="rect">
              <a:avLst/>
            </a:prstGeom>
          </p:spPr>
        </p:pic>
      </p:grpSp>
      <p:sp>
        <p:nvSpPr>
          <p:cNvPr id="1020" name="Object 22"/>
          <p:cNvSpPr txBox="1"/>
          <p:nvPr/>
        </p:nvSpPr>
        <p:spPr>
          <a:xfrm>
            <a:off x="6130995" y="1925810"/>
            <a:ext cx="4312941" cy="2533996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장르별 도서 추천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 정보 상세보기 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(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줄거리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출판사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구매처 등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)</a:t>
            </a:r>
            <a:endParaRPr lang="en-US" altLang="ko-KR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네이버 도서검색 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API 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사용</a:t>
            </a:r>
            <a:endParaRPr 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21" name="Object 23"/>
          <p:cNvSpPr txBox="1"/>
          <p:nvPr/>
        </p:nvSpPr>
        <p:spPr>
          <a:xfrm>
            <a:off x="5710428" y="5065480"/>
            <a:ext cx="4312941" cy="60139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2fa599"/>
                </a:solidFill>
                <a:latin typeface="G마켓 산스 TTF Medium"/>
                <a:ea typeface="G마켓 산스 TTF Medium"/>
                <a:cs typeface="G마켓 산스 Bold"/>
              </a:rPr>
              <a:t>도서추천 및 상세보기</a:t>
            </a:r>
            <a:endParaRPr lang="ko-KR" altLang="en-US" sz="3600" b="0" kern="0" spc="-100">
              <a:solidFill>
                <a:srgbClr val="2fa599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grpSp>
        <p:nvGrpSpPr>
          <p:cNvPr id="1022" name="그룹 1006"/>
          <p:cNvGrpSpPr/>
          <p:nvPr/>
        </p:nvGrpSpPr>
        <p:grpSpPr>
          <a:xfrm rot="0">
            <a:off x="7702427" y="5708557"/>
            <a:ext cx="328944" cy="328944"/>
            <a:chOff x="7702427" y="5708557"/>
            <a:chExt cx="328944" cy="328944"/>
          </a:xfrm>
        </p:grpSpPr>
        <p:pic>
          <p:nvPicPr>
            <p:cNvPr id="1023" name="Object 2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702427" y="5708557"/>
              <a:ext cx="328944" cy="328944"/>
            </a:xfrm>
            <a:prstGeom prst="rect">
              <a:avLst/>
            </a:prstGeom>
          </p:spPr>
        </p:pic>
      </p:grpSp>
      <p:sp>
        <p:nvSpPr>
          <p:cNvPr id="1024" name="Object 28"/>
          <p:cNvSpPr txBox="1"/>
          <p:nvPr/>
        </p:nvSpPr>
        <p:spPr>
          <a:xfrm>
            <a:off x="9036460" y="6153902"/>
            <a:ext cx="4385322" cy="60139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Bold"/>
              </a:rPr>
              <a:t>도서검색 및 대여관리</a:t>
            </a:r>
            <a:endParaRPr lang="ko-KR" altLang="en-US" sz="36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grpSp>
        <p:nvGrpSpPr>
          <p:cNvPr id="1025" name="그룹 1007"/>
          <p:cNvGrpSpPr/>
          <p:nvPr/>
        </p:nvGrpSpPr>
        <p:grpSpPr>
          <a:xfrm rot="0">
            <a:off x="11081873" y="5699033"/>
            <a:ext cx="328944" cy="328944"/>
            <a:chOff x="11081873" y="5699033"/>
            <a:chExt cx="328944" cy="328944"/>
          </a:xfrm>
        </p:grpSpPr>
        <p:pic>
          <p:nvPicPr>
            <p:cNvPr id="1026" name="Object 2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1081873" y="5699033"/>
              <a:ext cx="328944" cy="328944"/>
            </a:xfrm>
            <a:prstGeom prst="rect">
              <a:avLst/>
            </a:prstGeom>
          </p:spPr>
        </p:pic>
      </p:grpSp>
      <p:sp>
        <p:nvSpPr>
          <p:cNvPr id="1028" name="Object 33"/>
          <p:cNvSpPr txBox="1"/>
          <p:nvPr/>
        </p:nvSpPr>
        <p:spPr>
          <a:xfrm>
            <a:off x="12068339" y="4685114"/>
            <a:ext cx="5443846" cy="91677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b352"/>
                </a:solidFill>
                <a:latin typeface="G마켓 산스 TTF Medium"/>
                <a:ea typeface="G마켓 산스 TTF Medium"/>
                <a:cs typeface="G마켓 산스 Bold"/>
              </a:rPr>
              <a:t>우리지역 도서관 </a:t>
            </a:r>
            <a:endParaRPr lang="ko-KR" altLang="en-US" sz="3600" b="0" kern="0" spc="-100">
              <a:solidFill>
                <a:srgbClr val="ffb352"/>
              </a:solidFill>
              <a:latin typeface="G마켓 산스 TTF Medium"/>
              <a:ea typeface="G마켓 산스 TTF Medium"/>
              <a:cs typeface="G마켓 산스 Bold"/>
            </a:endParaRPr>
          </a:p>
          <a:p>
            <a:pPr algn="ctr">
              <a:defRPr/>
            </a:pPr>
            <a:r>
              <a:rPr lang="ko-KR" altLang="en-US" sz="3600" b="0" kern="0" spc="-100">
                <a:solidFill>
                  <a:srgbClr val="ffb352"/>
                </a:solidFill>
                <a:latin typeface="G마켓 산스 TTF Medium"/>
                <a:ea typeface="G마켓 산스 TTF Medium"/>
                <a:cs typeface="G마켓 산스 Bold"/>
              </a:rPr>
              <a:t>찾아보기</a:t>
            </a:r>
            <a:endParaRPr lang="ko-KR" altLang="en-US" sz="3600" b="0" kern="0" spc="-100">
              <a:solidFill>
                <a:srgbClr val="ffb352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grpSp>
        <p:nvGrpSpPr>
          <p:cNvPr id="1029" name="그룹 1008"/>
          <p:cNvGrpSpPr/>
          <p:nvPr/>
        </p:nvGrpSpPr>
        <p:grpSpPr>
          <a:xfrm rot="0">
            <a:off x="14461318" y="5708557"/>
            <a:ext cx="328944" cy="328944"/>
            <a:chOff x="14461318" y="5708557"/>
            <a:chExt cx="328944" cy="328944"/>
          </a:xfrm>
        </p:grpSpPr>
        <p:pic>
          <p:nvPicPr>
            <p:cNvPr id="1030" name="Object 3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4461318" y="5708557"/>
              <a:ext cx="328944" cy="328944"/>
            </a:xfrm>
            <a:prstGeom prst="rect">
              <a:avLst/>
            </a:prstGeom>
          </p:spPr>
        </p:pic>
      </p:grpSp>
      <p:grpSp>
        <p:nvGrpSpPr>
          <p:cNvPr id="1031" name="그룹 1009"/>
          <p:cNvGrpSpPr/>
          <p:nvPr/>
        </p:nvGrpSpPr>
        <p:grpSpPr>
          <a:xfrm rot="0">
            <a:off x="3543851" y="6666294"/>
            <a:ext cx="1863768" cy="362368"/>
            <a:chOff x="3543851" y="6666294"/>
            <a:chExt cx="1863768" cy="362368"/>
          </a:xfrm>
        </p:grpSpPr>
        <p:pic>
          <p:nvPicPr>
            <p:cNvPr id="1032" name="Object 37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3543851" y="6666294"/>
              <a:ext cx="1863768" cy="362368"/>
            </a:xfrm>
            <a:prstGeom prst="rect">
              <a:avLst/>
            </a:prstGeom>
          </p:spPr>
        </p:pic>
      </p:grpSp>
      <p:grpSp>
        <p:nvGrpSpPr>
          <p:cNvPr id="1033" name="그룹 1010"/>
          <p:cNvGrpSpPr/>
          <p:nvPr/>
        </p:nvGrpSpPr>
        <p:grpSpPr>
          <a:xfrm rot="0">
            <a:off x="9390723" y="6666294"/>
            <a:ext cx="3738042" cy="316281"/>
            <a:chOff x="10327861" y="6666294"/>
            <a:chExt cx="1863768" cy="362368"/>
          </a:xfrm>
        </p:grpSpPr>
        <p:pic>
          <p:nvPicPr>
            <p:cNvPr id="1034" name="Object 40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0327861" y="6666294"/>
              <a:ext cx="1863768" cy="362368"/>
            </a:xfrm>
            <a:prstGeom prst="rect">
              <a:avLst/>
            </a:prstGeom>
          </p:spPr>
        </p:pic>
      </p:grpSp>
      <p:grpSp>
        <p:nvGrpSpPr>
          <p:cNvPr id="1035" name="그룹 1011"/>
          <p:cNvGrpSpPr/>
          <p:nvPr/>
        </p:nvGrpSpPr>
        <p:grpSpPr>
          <a:xfrm rot="0">
            <a:off x="6130995" y="4666454"/>
            <a:ext cx="3662474" cy="300917"/>
            <a:chOff x="6921614" y="4605003"/>
            <a:chExt cx="1863768" cy="362368"/>
          </a:xfrm>
        </p:grpSpPr>
        <p:pic>
          <p:nvPicPr>
            <p:cNvPr id="1036" name="Object 43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6921614" y="4605003"/>
              <a:ext cx="1863768" cy="362368"/>
            </a:xfrm>
            <a:prstGeom prst="rect">
              <a:avLst/>
            </a:prstGeom>
          </p:spPr>
        </p:pic>
      </p:grpSp>
      <p:grpSp>
        <p:nvGrpSpPr>
          <p:cNvPr id="1037" name="그룹 1012"/>
          <p:cNvGrpSpPr/>
          <p:nvPr/>
        </p:nvGrpSpPr>
        <p:grpSpPr>
          <a:xfrm rot="0">
            <a:off x="13231074" y="4459806"/>
            <a:ext cx="3015986" cy="300916"/>
            <a:chOff x="13705625" y="4605003"/>
            <a:chExt cx="1863768" cy="362368"/>
          </a:xfrm>
        </p:grpSpPr>
        <p:pic>
          <p:nvPicPr>
            <p:cNvPr id="1038" name="Object 46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3705625" y="4605003"/>
              <a:ext cx="1863768" cy="362368"/>
            </a:xfrm>
            <a:prstGeom prst="rect">
              <a:avLst/>
            </a:prstGeom>
          </p:spPr>
        </p:pic>
      </p:grpSp>
      <p:sp>
        <p:nvSpPr>
          <p:cNvPr id="1039" name="Object 17"/>
          <p:cNvSpPr txBox="1"/>
          <p:nvPr/>
        </p:nvSpPr>
        <p:spPr>
          <a:xfrm>
            <a:off x="3543851" y="7029223"/>
            <a:ext cx="3647966" cy="2992382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회원 가입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로그인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로그아웃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회원 정보 수정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41" name="Object 22"/>
          <p:cNvSpPr txBox="1"/>
          <p:nvPr/>
        </p:nvSpPr>
        <p:spPr>
          <a:xfrm>
            <a:off x="12996832" y="2139813"/>
            <a:ext cx="3934896" cy="210599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행정구별 도서관 찾기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도서관 위치 지도 표시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카카오 지도 </a:t>
            </a: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API 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사용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42" name="Object 22"/>
          <p:cNvSpPr txBox="1"/>
          <p:nvPr/>
        </p:nvSpPr>
        <p:spPr>
          <a:xfrm>
            <a:off x="9254347" y="7029223"/>
            <a:ext cx="4312941" cy="2726987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 대여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도서 반납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대여 연장 및 연체 관리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MsSQL 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이용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741732" y="688543"/>
            <a:ext cx="230229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회원 가입</a:t>
            </a:r>
            <a:endParaRPr lang="ko-KR" altLang="en-US" sz="36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21" name="Picture 3" descr="C:\Users\user\Desktop\사진모음 (2)\회원가입시전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29353" y="1978590"/>
            <a:ext cx="7107246" cy="7822441"/>
          </a:xfrm>
          <a:prstGeom prst="rect">
            <a:avLst/>
          </a:prstGeom>
          <a:noFill/>
          <a:effectLst>
            <a:outerShdw blurRad="76200" dist="226786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pic>
        <p:nvPicPr>
          <p:cNvPr id="1020" name="Picture 2" descr="C:\Users\user\Desktop\사진모음 (2)\회원가입시전2.JPG"/>
          <p:cNvPicPr>
            <a:picLocks noChangeAspect="1" noChangeArrowheads="1"/>
          </p:cNvPicPr>
          <p:nvPr/>
        </p:nvPicPr>
        <p:blipFill rotWithShape="1">
          <a:blip r:embed="rId5"/>
          <a:srcRect l="32660" t="56110" r="5950" b="18510"/>
          <a:stretch>
            <a:fillRect/>
          </a:stretch>
        </p:blipFill>
        <p:spPr>
          <a:xfrm>
            <a:off x="6410901" y="5889811"/>
            <a:ext cx="5020725" cy="2250940"/>
          </a:xfrm>
          <a:prstGeom prst="rect">
            <a:avLst/>
          </a:prstGeom>
          <a:noFill/>
          <a:effectLst>
            <a:outerShdw blurRad="76200" sx="104000" sy="104000" algn="ctr" rotWithShape="0">
              <a:srgbClr val="000000">
                <a:alpha val="50000"/>
              </a:srgbClr>
            </a:outerShdw>
            <a:softEdge rad="38100"/>
          </a:effectLst>
        </p:spPr>
      </p:pic>
      <p:pic>
        <p:nvPicPr>
          <p:cNvPr id="10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3448" y="2724012"/>
            <a:ext cx="11628021" cy="2689938"/>
          </a:xfrm>
          <a:prstGeom prst="rect">
            <a:avLst/>
          </a:prstGeom>
          <a:effectLst>
            <a:outerShdw blurRad="76200" dist="249464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26" name="Object 17"/>
          <p:cNvSpPr txBox="1"/>
          <p:nvPr/>
        </p:nvSpPr>
        <p:spPr>
          <a:xfrm>
            <a:off x="1167250" y="3102057"/>
            <a:ext cx="9753561" cy="680481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비밀 번호 영문</a:t>
            </a: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숫자</a:t>
            </a: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특수포함 </a:t>
            </a: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1~32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자리일 시 가입 가능</a:t>
            </a:r>
            <a:endParaRPr lang="ko-KR" altLang="en-US" sz="28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2" descr="C:\Users\user\Desktop\사진모음 (2)\비번찾기메인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295218" y="3328884"/>
            <a:ext cx="8695035" cy="6591852"/>
          </a:xfrm>
          <a:prstGeom prst="rect">
            <a:avLst/>
          </a:prstGeom>
          <a:noFill/>
          <a:effectLst>
            <a:outerShdw blurRad="76200" dist="226786" dir="2700000" algn="ctr" rotWithShape="0">
              <a:srgbClr val="000000">
                <a:alpha val="50000"/>
              </a:srgbClr>
            </a:outerShdw>
            <a:softEdge rad="127000"/>
          </a:effectLst>
        </p:spPr>
      </p:pic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457056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회원 </a:t>
            </a:r>
            <a:r>
              <a:rPr lang="en-US" altLang="ko-KR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ID/PW </a:t>
            </a: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찾기</a:t>
            </a:r>
            <a:endParaRPr lang="ko-KR" altLang="en-US" sz="36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7010" y="2714163"/>
            <a:ext cx="9303470" cy="5941863"/>
          </a:xfrm>
          <a:prstGeom prst="rect">
            <a:avLst/>
          </a:prstGeom>
          <a:effectLst>
            <a:outerShdw blurRad="76200" dist="430893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33" name="Object 17"/>
          <p:cNvSpPr txBox="1"/>
          <p:nvPr/>
        </p:nvSpPr>
        <p:spPr>
          <a:xfrm>
            <a:off x="2187972" y="3706929"/>
            <a:ext cx="6502374" cy="569695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회원 이름과 이메일 을 통한 아이디 찾기</a:t>
            </a:r>
            <a:r>
              <a:rPr lang="ko-KR" altLang="en-US" sz="20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0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4570569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회원 </a:t>
            </a:r>
            <a:r>
              <a:rPr lang="en-US" altLang="ko-KR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ID/PW </a:t>
            </a:r>
            <a:r>
              <a:rPr lang="ko-KR" altLang="en-US" sz="36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찾기</a:t>
            </a:r>
            <a:endParaRPr lang="ko-KR" altLang="en-US" sz="36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26" name="Picture 4" descr="C:\Users\user\Desktop\사진모음 (2)\비번재설정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620576" y="4160583"/>
            <a:ext cx="7412268" cy="5859697"/>
          </a:xfrm>
          <a:prstGeom prst="rect">
            <a:avLst/>
          </a:prstGeom>
          <a:noFill/>
          <a:effectLst>
            <a:outerShdw blurRad="76200" dist="76200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pic>
        <p:nvPicPr>
          <p:cNvPr id="10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62942" y="7536096"/>
            <a:ext cx="10511818" cy="1767071"/>
          </a:xfrm>
          <a:prstGeom prst="rect">
            <a:avLst/>
          </a:prstGeom>
          <a:effectLst>
            <a:outerShdw blurRad="76200" dist="136071" dir="18900000" algn="ctr" rotWithShape="0">
              <a:srgbClr val="000000">
                <a:alpha val="50000"/>
              </a:srgbClr>
            </a:outerShdw>
            <a:softEdge rad="38100"/>
          </a:effectLst>
        </p:spPr>
      </p:pic>
      <p:pic>
        <p:nvPicPr>
          <p:cNvPr id="103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0404" y="2831238"/>
            <a:ext cx="9500398" cy="4259193"/>
          </a:xfrm>
          <a:prstGeom prst="rect">
            <a:avLst/>
          </a:prstGeom>
          <a:effectLst>
            <a:outerShdw blurRad="76200" dist="272143" dir="2700000" algn="ctr" rotWithShape="0">
              <a:srgbClr val="000000">
                <a:alpha val="50000"/>
              </a:srgbClr>
            </a:outerShdw>
            <a:softEdge rad="38100"/>
          </a:effectLst>
        </p:spPr>
      </p:pic>
      <p:sp>
        <p:nvSpPr>
          <p:cNvPr id="1035" name="Object 17"/>
          <p:cNvSpPr txBox="1"/>
          <p:nvPr/>
        </p:nvSpPr>
        <p:spPr>
          <a:xfrm>
            <a:off x="1640984" y="2110353"/>
            <a:ext cx="7503016" cy="369977"/>
          </a:xfrm>
          <a:prstGeom prst="rect">
            <a:avLst/>
          </a:prstGeom>
          <a:solidFill>
            <a:schemeClr val="lt1"/>
          </a:solidFill>
        </p:spPr>
        <p:txBody>
          <a:bodyPr vert="horz" wrap="square" lIns="91440" tIns="45720" rIns="91440" bIns="45720" anchor="t"/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//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존재 하지 않은 회원일 시 비밀번호 재설정 불가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36" name=""/>
          <p:cNvSpPr/>
          <p:nvPr/>
        </p:nvSpPr>
        <p:spPr>
          <a:xfrm>
            <a:off x="14512239" y="5899590"/>
            <a:ext cx="2419488" cy="378045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7" name=""/>
          <p:cNvSpPr/>
          <p:nvPr/>
        </p:nvSpPr>
        <p:spPr>
          <a:xfrm>
            <a:off x="15268330" y="7536096"/>
            <a:ext cx="1130519" cy="593125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로그인 완료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_my page</a:t>
            </a:r>
            <a:endParaRPr lang="en-US" altLang="ko-KR" sz="32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pic>
        <p:nvPicPr>
          <p:cNvPr id="1038" name="Picture 2" descr="C:\Users\user\Desktop\사진모음 (2)\마이페이지 수정가능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268127" y="1548078"/>
            <a:ext cx="11756292" cy="8434399"/>
          </a:xfrm>
          <a:prstGeom prst="rect">
            <a:avLst/>
          </a:prstGeom>
          <a:noFill/>
          <a:effectLst>
            <a:outerShdw blurRad="76200" dist="226786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sp>
        <p:nvSpPr>
          <p:cNvPr id="1039" name=""/>
          <p:cNvSpPr/>
          <p:nvPr/>
        </p:nvSpPr>
        <p:spPr>
          <a:xfrm>
            <a:off x="9711976" y="5143500"/>
            <a:ext cx="4385322" cy="621777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0" name="Object 17"/>
          <p:cNvSpPr txBox="1"/>
          <p:nvPr/>
        </p:nvSpPr>
        <p:spPr>
          <a:xfrm>
            <a:off x="14398826" y="5143500"/>
            <a:ext cx="2759728" cy="663574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대여한 도서 목록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41" name=""/>
          <p:cNvSpPr/>
          <p:nvPr/>
        </p:nvSpPr>
        <p:spPr>
          <a:xfrm>
            <a:off x="9711976" y="2110353"/>
            <a:ext cx="5631962" cy="2672007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2" name="Object 17"/>
          <p:cNvSpPr txBox="1"/>
          <p:nvPr/>
        </p:nvSpPr>
        <p:spPr>
          <a:xfrm>
            <a:off x="11110743" y="2782782"/>
            <a:ext cx="4006368" cy="663574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도서 반납</a:t>
            </a:r>
            <a:r>
              <a:rPr lang="en-US" altLang="ko-KR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,</a:t>
            </a: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 연장 관리 </a:t>
            </a:r>
            <a:endParaRPr lang="ko-KR" altLang="en-US" sz="28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43" name=""/>
          <p:cNvSpPr/>
          <p:nvPr/>
        </p:nvSpPr>
        <p:spPr>
          <a:xfrm>
            <a:off x="5629090" y="1778566"/>
            <a:ext cx="3817346" cy="7750256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4" name="Object 17"/>
          <p:cNvSpPr txBox="1"/>
          <p:nvPr/>
        </p:nvSpPr>
        <p:spPr>
          <a:xfrm>
            <a:off x="6357316" y="7562988"/>
            <a:ext cx="2360893" cy="663574"/>
          </a:xfrm>
          <a:prstGeom prst="rect">
            <a:avLst/>
          </a:prstGeom>
          <a:solidFill>
            <a:schemeClr val="lt1">
              <a:alpha val="7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회원 정보 수정  </a:t>
            </a:r>
            <a:endParaRPr lang="ko-KR" altLang="en-US" sz="2800" b="0" kern="0" spc="-100">
              <a:solidFill>
                <a:srgbClr val="358a3c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2388" y="2110353"/>
            <a:ext cx="14156903" cy="7913228"/>
          </a:xfrm>
          <a:prstGeom prst="rect">
            <a:avLst/>
          </a:prstGeom>
          <a:effectLst>
            <a:outerShdw blurRad="76200" dist="294821" dir="2700000" algn="ctr" rotWithShape="0">
              <a:srgbClr val="000000">
                <a:alpha val="50000"/>
              </a:srgbClr>
            </a:outerShdw>
            <a:softEdge rad="63500"/>
          </a:effectLst>
        </p:spPr>
      </p:pic>
      <p:grpSp>
        <p:nvGrpSpPr>
          <p:cNvPr id="1001" name="그룹 1001"/>
          <p:cNvGrpSpPr/>
          <p:nvPr/>
        </p:nvGrpSpPr>
        <p:grpSpPr>
          <a:xfrm rot="0">
            <a:off x="1063158" y="637116"/>
            <a:ext cx="17297636" cy="622842"/>
            <a:chOff x="1063158" y="637116"/>
            <a:chExt cx="17297636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63158" y="637116"/>
              <a:ext cx="17297636" cy="62284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-82986" y="163755"/>
            <a:ext cx="3824719" cy="1946598"/>
            <a:chOff x="10423876" y="6882507"/>
            <a:chExt cx="3824719" cy="1946598"/>
          </a:xfrm>
        </p:grpSpPr>
        <p:grpSp>
          <p:nvGrpSpPr>
            <p:cNvPr id="1014" name="그룹 1001"/>
            <p:cNvGrpSpPr/>
            <p:nvPr/>
          </p:nvGrpSpPr>
          <p:grpSpPr>
            <a:xfrm rot="0">
              <a:off x="10962466" y="6882507"/>
              <a:ext cx="3112363" cy="1946598"/>
              <a:chOff x="2411728" y="1174376"/>
              <a:chExt cx="13328695" cy="8660186"/>
            </a:xfrm>
          </p:grpSpPr>
          <p:pic>
            <p:nvPicPr>
              <p:cNvPr id="1015" name="Object 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2411728" y="1174376"/>
                <a:ext cx="13328695" cy="8660186"/>
              </a:xfrm>
              <a:prstGeom prst="rect">
                <a:avLst/>
              </a:prstGeom>
            </p:spPr>
          </p:pic>
        </p:grpSp>
        <p:sp>
          <p:nvSpPr>
            <p:cNvPr id="1016" name="Object 6"/>
            <p:cNvSpPr txBox="1"/>
            <p:nvPr/>
          </p:nvSpPr>
          <p:spPr>
            <a:xfrm>
              <a:off x="10997568" y="7239856"/>
              <a:ext cx="1512180" cy="546061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2800" b="0" kern="0" spc="-200">
                  <a:solidFill>
                    <a:srgbClr val="ffffff"/>
                  </a:solidFill>
                  <a:latin typeface="G마켓 산스 Bold"/>
                  <a:cs typeface="G마켓 산스 Bold"/>
                </a:rPr>
                <a:t>PART</a:t>
              </a:r>
              <a:endParaRPr lang="en-US" sz="2800"/>
            </a:p>
          </p:txBody>
        </p:sp>
        <p:sp>
          <p:nvSpPr>
            <p:cNvPr id="1017" name="Object 7"/>
            <p:cNvSpPr txBox="1"/>
            <p:nvPr/>
          </p:nvSpPr>
          <p:spPr>
            <a:xfrm>
              <a:off x="10423876" y="7615719"/>
              <a:ext cx="2694487" cy="90858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en-US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0</a:t>
              </a:r>
              <a:r>
                <a:rPr lang="en-US" altLang="ko-KR" sz="4000" b="1" kern="0" spc="-500">
                  <a:solidFill>
                    <a:srgbClr val="ffffff"/>
                  </a:solidFill>
                  <a:latin typeface="G마켓 산스 Bold"/>
                  <a:cs typeface="G마켓 산스 Bold"/>
                </a:rPr>
                <a:t>3</a:t>
              </a:r>
              <a:endParaRPr lang="en-US" altLang="ko-KR" sz="4000" b="1" kern="0" spc="-500">
                <a:solidFill>
                  <a:srgbClr val="ffffff"/>
                </a:solidFill>
                <a:latin typeface="G마켓 산스 Bold"/>
                <a:cs typeface="G마켓 산스 Bold"/>
              </a:endParaRPr>
            </a:p>
          </p:txBody>
        </p:sp>
        <p:sp>
          <p:nvSpPr>
            <p:cNvPr id="1018" name="Object 5"/>
            <p:cNvSpPr txBox="1"/>
            <p:nvPr/>
          </p:nvSpPr>
          <p:spPr>
            <a:xfrm>
              <a:off x="12107361" y="7117260"/>
              <a:ext cx="2141234" cy="1231286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개발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  <a:p>
              <a:pPr algn="ctr">
                <a:defRPr/>
              </a:pPr>
              <a:r>
                <a:rPr lang="ko-KR" altLang="en-US" sz="3600" b="1" kern="0" spc="-500">
                  <a:solidFill>
                    <a:srgbClr val="358a3c"/>
                  </a:solidFill>
                  <a:latin typeface="G마켓 산스 Bold"/>
                  <a:cs typeface="G마켓 산스 Bold"/>
                </a:rPr>
                <a:t>구현</a:t>
              </a:r>
              <a:endParaRPr lang="ko-KR" altLang="en-US" sz="3600" b="1" kern="0" spc="-500">
                <a:solidFill>
                  <a:srgbClr val="358a3c"/>
                </a:solidFill>
                <a:latin typeface="G마켓 산스 Bold"/>
                <a:cs typeface="G마켓 산스 Bold"/>
              </a:endParaRPr>
            </a:p>
          </p:txBody>
        </p:sp>
      </p:grpSp>
      <p:sp>
        <p:nvSpPr>
          <p:cNvPr id="1019" name="Object 8"/>
          <p:cNvSpPr txBox="1"/>
          <p:nvPr/>
        </p:nvSpPr>
        <p:spPr>
          <a:xfrm>
            <a:off x="3439296" y="688543"/>
            <a:ext cx="5175441" cy="5714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도서 추천</a:t>
            </a:r>
            <a:r>
              <a:rPr lang="en-US" altLang="ko-KR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_</a:t>
            </a:r>
            <a:r>
              <a:rPr lang="ko-KR" altLang="en-US" sz="3200" b="0" kern="0" spc="-100">
                <a:solidFill>
                  <a:srgbClr val="ffffff"/>
                </a:solidFill>
                <a:latin typeface="G마켓 산스 TTF Medium"/>
                <a:ea typeface="G마켓 산스 TTF Medium"/>
                <a:cs typeface="G마켓 산스 Bold"/>
              </a:rPr>
              <a:t>장르별 인기 순위</a:t>
            </a:r>
            <a:endParaRPr lang="ko-KR" altLang="en-US" sz="3200" b="0" kern="0" spc="-100">
              <a:solidFill>
                <a:srgbClr val="ffffff"/>
              </a:solidFill>
              <a:latin typeface="G마켓 산스 TTF Medium"/>
              <a:ea typeface="G마켓 산스 TTF Medium"/>
              <a:cs typeface="G마켓 산스 Bold"/>
            </a:endParaRPr>
          </a:p>
        </p:txBody>
      </p:sp>
      <p:sp>
        <p:nvSpPr>
          <p:cNvPr id="1041" name=""/>
          <p:cNvSpPr/>
          <p:nvPr/>
        </p:nvSpPr>
        <p:spPr>
          <a:xfrm>
            <a:off x="8294762" y="4538628"/>
            <a:ext cx="6973567" cy="5065803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3" name=""/>
          <p:cNvSpPr/>
          <p:nvPr/>
        </p:nvSpPr>
        <p:spPr>
          <a:xfrm>
            <a:off x="4725849" y="4538628"/>
            <a:ext cx="3216844" cy="4309713"/>
          </a:xfrm>
          <a:prstGeom prst="rect">
            <a:avLst/>
          </a:prstGeom>
          <a:noFill/>
          <a:ln w="50800">
            <a:solidFill>
              <a:srgbClr val="ffb3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9" name=""/>
          <p:cNvSpPr/>
          <p:nvPr/>
        </p:nvSpPr>
        <p:spPr>
          <a:xfrm>
            <a:off x="4521310" y="5391120"/>
            <a:ext cx="3635185" cy="483511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0" name="Object 17"/>
          <p:cNvSpPr txBox="1"/>
          <p:nvPr/>
        </p:nvSpPr>
        <p:spPr>
          <a:xfrm>
            <a:off x="4388674" y="3875054"/>
            <a:ext cx="5162166" cy="66357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장르별 인기 순위 도서 정보 제공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  <p:sp>
        <p:nvSpPr>
          <p:cNvPr id="1048" name=""/>
          <p:cNvSpPr/>
          <p:nvPr/>
        </p:nvSpPr>
        <p:spPr>
          <a:xfrm>
            <a:off x="8507196" y="5614181"/>
            <a:ext cx="6538775" cy="299157"/>
          </a:xfrm>
          <a:prstGeom prst="rect">
            <a:avLst/>
          </a:prstGeom>
          <a:noFill/>
          <a:ln w="50800">
            <a:solidFill>
              <a:srgbClr val="2fa59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9" name="Object 17"/>
          <p:cNvSpPr txBox="1"/>
          <p:nvPr/>
        </p:nvSpPr>
        <p:spPr>
          <a:xfrm>
            <a:off x="12464888" y="6066967"/>
            <a:ext cx="5162166" cy="571397"/>
          </a:xfrm>
          <a:prstGeom prst="rect">
            <a:avLst/>
          </a:prstGeom>
          <a:solidFill>
            <a:schemeClr val="lt1">
              <a:alpha val="93000"/>
            </a:schemeClr>
          </a:solidFill>
        </p:spPr>
        <p:txBody>
          <a:bodyPr vert="horz" wrap="square" lIns="91440" tIns="45720" rIns="91440" bIns="45720" anchor="t"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sz="2800" b="0" kern="0" spc="-100">
                <a:solidFill>
                  <a:srgbClr val="358a3c"/>
                </a:solidFill>
                <a:latin typeface="G마켓 산스 TTF Medium"/>
                <a:ea typeface="G마켓 산스 TTF Medium"/>
                <a:cs typeface="G마켓 산스 Medium"/>
              </a:rPr>
              <a:t>클릭시 선택한 도서 상세정보 제공</a:t>
            </a:r>
            <a:r>
              <a:rPr lang="ko-KR" altLang="en-US" sz="2800" b="0" kern="0" spc="-100">
                <a:solidFill>
                  <a:srgbClr val="1c2f69"/>
                </a:solidFill>
                <a:latin typeface="G마켓 산스 TTF Medium"/>
                <a:ea typeface="G마켓 산스 TTF Medium"/>
                <a:cs typeface="G마켓 산스 Medium"/>
              </a:rPr>
              <a:t> </a:t>
            </a:r>
            <a:endParaRPr lang="ko-KR" altLang="en-US" sz="2800" b="0" kern="0" spc="-100">
              <a:solidFill>
                <a:srgbClr val="1c2f69"/>
              </a:solidFill>
              <a:latin typeface="G마켓 산스 TTF Medium"/>
              <a:ea typeface="G마켓 산스 TTF Medium"/>
              <a:cs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301</ep:Words>
  <ep:PresentationFormat>On-screen Show (4:3)</ep:PresentationFormat>
  <ep:Paragraphs>67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2021-07-21T20:14:31.000</dcterms:created>
  <dc:creator>officegen</dc:creator>
  <cp:lastModifiedBy>gksdl</cp:lastModifiedBy>
  <dcterms:modified xsi:type="dcterms:W3CDTF">2021-07-22T13:29:37.655</dcterms:modified>
  <cp:revision>97</cp:revision>
  <cp:version>1000.0000.01</cp:version>
</cp:coreProperties>
</file>