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18737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D0889A"/>
    <a:srgbClr val="8B6C63"/>
    <a:srgbClr val="9FCCEE"/>
    <a:srgbClr val="F6F2C7"/>
    <a:srgbClr val="678681"/>
    <a:srgbClr val="325051"/>
    <a:srgbClr val="475E53"/>
    <a:srgbClr val="E6E6E6"/>
    <a:srgbClr val="9A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3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3066493"/>
            <a:ext cx="9445625" cy="6523343"/>
          </a:xfrm>
        </p:spPr>
        <p:txBody>
          <a:bodyPr anchor="b"/>
          <a:lstStyle>
            <a:lvl1pPr algn="ctr">
              <a:defRPr sz="72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9841402"/>
            <a:ext cx="8334375" cy="4523833"/>
          </a:xfrm>
        </p:spPr>
        <p:txBody>
          <a:bodyPr/>
          <a:lstStyle>
            <a:lvl1pPr marL="0" indent="0" algn="ctr">
              <a:buNone/>
              <a:defRPr sz="2917"/>
            </a:lvl1pPr>
            <a:lvl2pPr marL="555635" indent="0" algn="ctr">
              <a:buNone/>
              <a:defRPr sz="2431"/>
            </a:lvl2pPr>
            <a:lvl3pPr marL="1111270" indent="0" algn="ctr">
              <a:buNone/>
              <a:defRPr sz="2188"/>
            </a:lvl3pPr>
            <a:lvl4pPr marL="1666905" indent="0" algn="ctr">
              <a:buNone/>
              <a:defRPr sz="1944"/>
            </a:lvl4pPr>
            <a:lvl5pPr marL="2222541" indent="0" algn="ctr">
              <a:buNone/>
              <a:defRPr sz="1944"/>
            </a:lvl5pPr>
            <a:lvl6pPr marL="2778176" indent="0" algn="ctr">
              <a:buNone/>
              <a:defRPr sz="1944"/>
            </a:lvl6pPr>
            <a:lvl7pPr marL="3333811" indent="0" algn="ctr">
              <a:buNone/>
              <a:defRPr sz="1944"/>
            </a:lvl7pPr>
            <a:lvl8pPr marL="3889446" indent="0" algn="ctr">
              <a:buNone/>
              <a:defRPr sz="1944"/>
            </a:lvl8pPr>
            <a:lvl9pPr marL="4445081" indent="0" algn="ctr">
              <a:buNone/>
              <a:defRPr sz="19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997586"/>
            <a:ext cx="2396133" cy="158789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5" y="997586"/>
            <a:ext cx="7049492" cy="158789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9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4671309"/>
            <a:ext cx="9584531" cy="7794180"/>
          </a:xfrm>
        </p:spPr>
        <p:txBody>
          <a:bodyPr anchor="b"/>
          <a:lstStyle>
            <a:lvl1pPr>
              <a:defRPr sz="72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2539225"/>
            <a:ext cx="9584531" cy="4098775"/>
          </a:xfrm>
        </p:spPr>
        <p:txBody>
          <a:bodyPr/>
          <a:lstStyle>
            <a:lvl1pPr marL="0" indent="0">
              <a:buNone/>
              <a:defRPr sz="2917">
                <a:solidFill>
                  <a:schemeClr val="tx1"/>
                </a:solidFill>
              </a:defRPr>
            </a:lvl1pPr>
            <a:lvl2pPr marL="555635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11127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3pPr>
            <a:lvl4pPr marL="1666905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4pPr>
            <a:lvl5pPr marL="222254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5pPr>
            <a:lvl6pPr marL="277817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6pPr>
            <a:lvl7pPr marL="333381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7pPr>
            <a:lvl8pPr marL="388944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8pPr>
            <a:lvl9pPr marL="444508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4987929"/>
            <a:ext cx="4722813" cy="118886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4987929"/>
            <a:ext cx="4722813" cy="118886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97590"/>
            <a:ext cx="9584531" cy="3621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3" y="4593233"/>
            <a:ext cx="4701108" cy="2251073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3" y="6844306"/>
            <a:ext cx="4701108" cy="100669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4" y="4593233"/>
            <a:ext cx="4724260" cy="2251073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4" y="6844306"/>
            <a:ext cx="4724260" cy="100669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7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8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49151"/>
            <a:ext cx="3584070" cy="4372028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2697823"/>
            <a:ext cx="5625703" cy="13315601"/>
          </a:xfrm>
        </p:spPr>
        <p:txBody>
          <a:bodyPr/>
          <a:lstStyle>
            <a:lvl1pPr>
              <a:defRPr sz="3889"/>
            </a:lvl1pPr>
            <a:lvl2pPr>
              <a:defRPr sz="3403"/>
            </a:lvl2pPr>
            <a:lvl3pPr>
              <a:defRPr sz="2917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621179"/>
            <a:ext cx="3584070" cy="10413929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1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49151"/>
            <a:ext cx="3584070" cy="4372028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2697823"/>
            <a:ext cx="5625703" cy="13315601"/>
          </a:xfrm>
        </p:spPr>
        <p:txBody>
          <a:bodyPr anchor="t"/>
          <a:lstStyle>
            <a:lvl1pPr marL="0" indent="0">
              <a:buNone/>
              <a:defRPr sz="3889"/>
            </a:lvl1pPr>
            <a:lvl2pPr marL="555635" indent="0">
              <a:buNone/>
              <a:defRPr sz="3403"/>
            </a:lvl2pPr>
            <a:lvl3pPr marL="1111270" indent="0">
              <a:buNone/>
              <a:defRPr sz="2917"/>
            </a:lvl3pPr>
            <a:lvl4pPr marL="1666905" indent="0">
              <a:buNone/>
              <a:defRPr sz="2431"/>
            </a:lvl4pPr>
            <a:lvl5pPr marL="2222541" indent="0">
              <a:buNone/>
              <a:defRPr sz="2431"/>
            </a:lvl5pPr>
            <a:lvl6pPr marL="2778176" indent="0">
              <a:buNone/>
              <a:defRPr sz="2431"/>
            </a:lvl6pPr>
            <a:lvl7pPr marL="3333811" indent="0">
              <a:buNone/>
              <a:defRPr sz="2431"/>
            </a:lvl7pPr>
            <a:lvl8pPr marL="3889446" indent="0">
              <a:buNone/>
              <a:defRPr sz="2431"/>
            </a:lvl8pPr>
            <a:lvl9pPr marL="4445081" indent="0">
              <a:buNone/>
              <a:defRPr sz="243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621179"/>
            <a:ext cx="3584070" cy="10413929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3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997590"/>
            <a:ext cx="9584531" cy="362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4987929"/>
            <a:ext cx="9584531" cy="118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17366671"/>
            <a:ext cx="2500313" cy="997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6B8C-2385-4D2A-8F03-DCFC4602376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17366671"/>
            <a:ext cx="3750469" cy="997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17366671"/>
            <a:ext cx="2500313" cy="997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4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11270" rtl="0" eaLnBrk="1" latinLnBrk="1" hangingPunct="1">
        <a:lnSpc>
          <a:spcPct val="90000"/>
        </a:lnSpc>
        <a:spcBef>
          <a:spcPct val="0"/>
        </a:spcBef>
        <a:buNone/>
        <a:defRPr sz="5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18" indent="-277818" algn="l" defTabSz="1111270" rtl="0" eaLnBrk="1" latinLnBrk="1" hangingPunct="1">
        <a:lnSpc>
          <a:spcPct val="90000"/>
        </a:lnSpc>
        <a:spcBef>
          <a:spcPts val="1215"/>
        </a:spcBef>
        <a:buFont typeface="Arial" panose="020B0604020202020204" pitchFamily="34" charset="0"/>
        <a:buChar char="•"/>
        <a:defRPr sz="3403" kern="1200">
          <a:solidFill>
            <a:schemeClr val="tx1"/>
          </a:solidFill>
          <a:latin typeface="+mn-lt"/>
          <a:ea typeface="+mn-ea"/>
          <a:cs typeface="+mn-cs"/>
        </a:defRPr>
      </a:lvl1pPr>
      <a:lvl2pPr marL="833453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2pPr>
      <a:lvl3pPr marL="1389088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944723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500358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3055993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611629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4167264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722899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55635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111270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666905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222541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2778176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333811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3889446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445081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44">
            <a:extLst>
              <a:ext uri="{FF2B5EF4-FFF2-40B4-BE49-F238E27FC236}">
                <a16:creationId xmlns:a16="http://schemas.microsoft.com/office/drawing/2014/main" id="{19376EFF-F183-4CD3-A456-99387AAD4857}"/>
              </a:ext>
            </a:extLst>
          </p:cNvPr>
          <p:cNvSpPr/>
          <p:nvPr/>
        </p:nvSpPr>
        <p:spPr>
          <a:xfrm>
            <a:off x="488535" y="1967395"/>
            <a:ext cx="7011879" cy="2049774"/>
          </a:xfrm>
          <a:prstGeom prst="rect">
            <a:avLst/>
          </a:prstGeom>
          <a:solidFill>
            <a:schemeClr val="bg1"/>
          </a:solidFill>
          <a:ln w="63500">
            <a:solidFill>
              <a:srgbClr val="9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 dirty="0"/>
          </a:p>
        </p:txBody>
      </p:sp>
      <p:sp>
        <p:nvSpPr>
          <p:cNvPr id="8" name="Round Same Side Corner Rectangle 21">
            <a:extLst>
              <a:ext uri="{FF2B5EF4-FFF2-40B4-BE49-F238E27FC236}">
                <a16:creationId xmlns:a16="http://schemas.microsoft.com/office/drawing/2014/main" id="{59383553-AA68-4F36-A6EB-A6489A44F69B}"/>
              </a:ext>
            </a:extLst>
          </p:cNvPr>
          <p:cNvSpPr/>
          <p:nvPr/>
        </p:nvSpPr>
        <p:spPr>
          <a:xfrm>
            <a:off x="488535" y="1673732"/>
            <a:ext cx="7011879" cy="331667"/>
          </a:xfrm>
          <a:prstGeom prst="round2SameRect">
            <a:avLst/>
          </a:prstGeom>
          <a:solidFill>
            <a:srgbClr val="9AB7B8"/>
          </a:solidFill>
          <a:ln w="63500">
            <a:solidFill>
              <a:srgbClr val="9AB7B8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ight Arrow Callout 31">
            <a:extLst>
              <a:ext uri="{FF2B5EF4-FFF2-40B4-BE49-F238E27FC236}">
                <a16:creationId xmlns:a16="http://schemas.microsoft.com/office/drawing/2014/main" id="{75B0374C-A043-41CC-AB6E-C6551400A24E}"/>
              </a:ext>
            </a:extLst>
          </p:cNvPr>
          <p:cNvSpPr/>
          <p:nvPr/>
        </p:nvSpPr>
        <p:spPr>
          <a:xfrm rot="5400000">
            <a:off x="8090602" y="2108900"/>
            <a:ext cx="2924352" cy="2151530"/>
          </a:xfrm>
          <a:prstGeom prst="rightArrowCallout">
            <a:avLst>
              <a:gd name="adj1" fmla="val 9138"/>
              <a:gd name="adj2" fmla="val 12932"/>
              <a:gd name="adj3" fmla="val 12224"/>
              <a:gd name="adj4" fmla="val 80415"/>
            </a:avLst>
          </a:prstGeom>
          <a:solidFill>
            <a:schemeClr val="bg1"/>
          </a:solidFill>
          <a:ln w="31750">
            <a:solidFill>
              <a:srgbClr val="9AB7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Callout 51">
            <a:extLst>
              <a:ext uri="{FF2B5EF4-FFF2-40B4-BE49-F238E27FC236}">
                <a16:creationId xmlns:a16="http://schemas.microsoft.com/office/drawing/2014/main" id="{8F48F415-194F-4F84-BBAF-67153EF1ADFF}"/>
              </a:ext>
            </a:extLst>
          </p:cNvPr>
          <p:cNvSpPr/>
          <p:nvPr/>
        </p:nvSpPr>
        <p:spPr>
          <a:xfrm>
            <a:off x="8471746" y="15537586"/>
            <a:ext cx="2163659" cy="2615986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A5A5A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/>
          </a:p>
        </p:txBody>
      </p:sp>
      <p:cxnSp>
        <p:nvCxnSpPr>
          <p:cNvPr id="26" name="Straight Connector 1364">
            <a:extLst>
              <a:ext uri="{FF2B5EF4-FFF2-40B4-BE49-F238E27FC236}">
                <a16:creationId xmlns:a16="http://schemas.microsoft.com/office/drawing/2014/main" id="{F48F6EC2-12F6-424C-AEEA-1665DF83DA42}"/>
              </a:ext>
            </a:extLst>
          </p:cNvPr>
          <p:cNvCxnSpPr>
            <a:cxnSpLocks/>
          </p:cNvCxnSpPr>
          <p:nvPr/>
        </p:nvCxnSpPr>
        <p:spPr>
          <a:xfrm>
            <a:off x="7752808" y="2861991"/>
            <a:ext cx="511724" cy="0"/>
          </a:xfrm>
          <a:prstGeom prst="line">
            <a:avLst/>
          </a:prstGeom>
          <a:ln w="38100">
            <a:solidFill>
              <a:srgbClr val="9AB7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794A73-E434-4DE7-B911-1A02EACF81A1}"/>
              </a:ext>
            </a:extLst>
          </p:cNvPr>
          <p:cNvSpPr txBox="1"/>
          <p:nvPr/>
        </p:nvSpPr>
        <p:spPr>
          <a:xfrm>
            <a:off x="610482" y="1651400"/>
            <a:ext cx="6754529" cy="369332"/>
          </a:xfrm>
          <a:prstGeom prst="rect">
            <a:avLst/>
          </a:prstGeom>
          <a:noFill/>
          <a:ln>
            <a:solidFill>
              <a:srgbClr val="9AB7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Data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8DC80B-C65B-438B-90C0-C773961E52AA}"/>
              </a:ext>
            </a:extLst>
          </p:cNvPr>
          <p:cNvSpPr txBox="1"/>
          <p:nvPr/>
        </p:nvSpPr>
        <p:spPr>
          <a:xfrm>
            <a:off x="563989" y="2066895"/>
            <a:ext cx="6024912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2014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년에 실시된 행복도 설문조사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1~5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로 각 문항에 대한 불만족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~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만족 표시 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목적은 행복도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(1~100)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예측 및 서울시에 대한 정책제안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24292E"/>
                </a:solidFill>
                <a:latin typeface="+mn-ea"/>
              </a:rPr>
              <a:t>45496*203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13.6Mb</a:t>
            </a:r>
          </a:p>
        </p:txBody>
      </p:sp>
      <p:sp>
        <p:nvSpPr>
          <p:cNvPr id="37" name="갈매기형 수장 4">
            <a:extLst>
              <a:ext uri="{FF2B5EF4-FFF2-40B4-BE49-F238E27FC236}">
                <a16:creationId xmlns:a16="http://schemas.microsoft.com/office/drawing/2014/main" id="{88F9D457-B5C3-43DA-9004-1F4C9C5F8999}"/>
              </a:ext>
            </a:extLst>
          </p:cNvPr>
          <p:cNvSpPr/>
          <p:nvPr/>
        </p:nvSpPr>
        <p:spPr>
          <a:xfrm>
            <a:off x="1766830" y="480465"/>
            <a:ext cx="7883355" cy="607109"/>
          </a:xfrm>
          <a:prstGeom prst="chevron">
            <a:avLst/>
          </a:prstGeom>
          <a:solidFill>
            <a:srgbClr val="939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2020 Spring </a:t>
            </a:r>
            <a:r>
              <a:rPr lang="ko-KR" altLang="en-US" b="1" dirty="0">
                <a:solidFill>
                  <a:schemeClr val="bg1"/>
                </a:solidFill>
              </a:rPr>
              <a:t>학회 데이터 분석 </a:t>
            </a:r>
            <a:r>
              <a:rPr lang="en-US" altLang="ko-KR" b="1" dirty="0">
                <a:solidFill>
                  <a:schemeClr val="bg1"/>
                </a:solidFill>
              </a:rPr>
              <a:t>Project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1344">
            <a:extLst>
              <a:ext uri="{FF2B5EF4-FFF2-40B4-BE49-F238E27FC236}">
                <a16:creationId xmlns:a16="http://schemas.microsoft.com/office/drawing/2014/main" id="{C62A01E0-2263-419C-AAD8-0DB47A4F76EF}"/>
              </a:ext>
            </a:extLst>
          </p:cNvPr>
          <p:cNvSpPr/>
          <p:nvPr/>
        </p:nvSpPr>
        <p:spPr>
          <a:xfrm>
            <a:off x="495411" y="5084174"/>
            <a:ext cx="7011879" cy="3003247"/>
          </a:xfrm>
          <a:prstGeom prst="rect">
            <a:avLst/>
          </a:prstGeom>
          <a:solidFill>
            <a:schemeClr val="bg1"/>
          </a:solidFill>
          <a:ln w="63500">
            <a:solidFill>
              <a:srgbClr val="9F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 dirty="0"/>
          </a:p>
        </p:txBody>
      </p:sp>
      <p:sp>
        <p:nvSpPr>
          <p:cNvPr id="39" name="Round Same Side Corner Rectangle 21">
            <a:extLst>
              <a:ext uri="{FF2B5EF4-FFF2-40B4-BE49-F238E27FC236}">
                <a16:creationId xmlns:a16="http://schemas.microsoft.com/office/drawing/2014/main" id="{E12ACAC9-DBC0-467A-A80E-DE29A4121AC8}"/>
              </a:ext>
            </a:extLst>
          </p:cNvPr>
          <p:cNvSpPr/>
          <p:nvPr/>
        </p:nvSpPr>
        <p:spPr>
          <a:xfrm>
            <a:off x="495411" y="4790511"/>
            <a:ext cx="7011879" cy="331667"/>
          </a:xfrm>
          <a:prstGeom prst="round2SameRect">
            <a:avLst/>
          </a:prstGeom>
          <a:solidFill>
            <a:srgbClr val="9FCCEE"/>
          </a:solidFill>
          <a:ln w="63500">
            <a:solidFill>
              <a:srgbClr val="9FCCEE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ight Arrow Callout 31">
            <a:extLst>
              <a:ext uri="{FF2B5EF4-FFF2-40B4-BE49-F238E27FC236}">
                <a16:creationId xmlns:a16="http://schemas.microsoft.com/office/drawing/2014/main" id="{756817EB-A6E9-4550-BEE5-7BDA90162D5D}"/>
              </a:ext>
            </a:extLst>
          </p:cNvPr>
          <p:cNvSpPr/>
          <p:nvPr/>
        </p:nvSpPr>
        <p:spPr>
          <a:xfrm rot="5400000">
            <a:off x="7684703" y="5638458"/>
            <a:ext cx="3749903" cy="2151530"/>
          </a:xfrm>
          <a:prstGeom prst="rightArrowCallout">
            <a:avLst>
              <a:gd name="adj1" fmla="val 9138"/>
              <a:gd name="adj2" fmla="val 12932"/>
              <a:gd name="adj3" fmla="val 12224"/>
              <a:gd name="adj4" fmla="val 85834"/>
            </a:avLst>
          </a:prstGeom>
          <a:solidFill>
            <a:schemeClr val="bg1"/>
          </a:solidFill>
          <a:ln w="31750">
            <a:solidFill>
              <a:srgbClr val="9FCCE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1364">
            <a:extLst>
              <a:ext uri="{FF2B5EF4-FFF2-40B4-BE49-F238E27FC236}">
                <a16:creationId xmlns:a16="http://schemas.microsoft.com/office/drawing/2014/main" id="{DB69E302-FEFB-4F2B-8568-0768476395EC}"/>
              </a:ext>
            </a:extLst>
          </p:cNvPr>
          <p:cNvCxnSpPr>
            <a:cxnSpLocks/>
          </p:cNvCxnSpPr>
          <p:nvPr/>
        </p:nvCxnSpPr>
        <p:spPr>
          <a:xfrm>
            <a:off x="7747541" y="6397870"/>
            <a:ext cx="511724" cy="0"/>
          </a:xfrm>
          <a:prstGeom prst="line">
            <a:avLst/>
          </a:prstGeom>
          <a:ln w="38100">
            <a:solidFill>
              <a:srgbClr val="9FCCE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C8B229-846C-4C95-B718-D276448DE3DE}"/>
              </a:ext>
            </a:extLst>
          </p:cNvPr>
          <p:cNvSpPr txBox="1"/>
          <p:nvPr/>
        </p:nvSpPr>
        <p:spPr>
          <a:xfrm>
            <a:off x="617358" y="4768179"/>
            <a:ext cx="6754529" cy="369332"/>
          </a:xfrm>
          <a:prstGeom prst="rect">
            <a:avLst/>
          </a:prstGeom>
          <a:solidFill>
            <a:srgbClr val="9FCCEE"/>
          </a:solidFill>
          <a:ln>
            <a:solidFill>
              <a:srgbClr val="9FCC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EDA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6DC09F-A5DC-406F-A3DF-04B8D4421517}"/>
              </a:ext>
            </a:extLst>
          </p:cNvPr>
          <p:cNvSpPr txBox="1"/>
          <p:nvPr/>
        </p:nvSpPr>
        <p:spPr>
          <a:xfrm>
            <a:off x="576132" y="5184827"/>
            <a:ext cx="679575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1~5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척도를 최대한 보전하기 위해 긍정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부정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보통 범주화 후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one hot vector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처리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비슷한 의미를 가지는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col(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문항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삭제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Correlation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큰 문항은 삭제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많이 가지는 데이터를 일부 삭제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기여도를 알아도 정책적 제안이 민감한 변수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종교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정치색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삭제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행복도가 극단치인 데이터 삭제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극단치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500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제거후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정규화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데이터의 크기가 커서 그 크기를 줄이는 데에 주력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 이후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Lasso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이용해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 selection</a:t>
            </a:r>
          </a:p>
        </p:txBody>
      </p:sp>
      <p:sp>
        <p:nvSpPr>
          <p:cNvPr id="55" name="Rectangle 1344">
            <a:extLst>
              <a:ext uri="{FF2B5EF4-FFF2-40B4-BE49-F238E27FC236}">
                <a16:creationId xmlns:a16="http://schemas.microsoft.com/office/drawing/2014/main" id="{04205FCD-F9FB-4E8A-9BC7-D6340A5F4125}"/>
              </a:ext>
            </a:extLst>
          </p:cNvPr>
          <p:cNvSpPr/>
          <p:nvPr/>
        </p:nvSpPr>
        <p:spPr>
          <a:xfrm>
            <a:off x="483268" y="9121803"/>
            <a:ext cx="7011879" cy="2322331"/>
          </a:xfrm>
          <a:prstGeom prst="rect">
            <a:avLst/>
          </a:prstGeom>
          <a:solidFill>
            <a:schemeClr val="bg1"/>
          </a:solidFill>
          <a:ln w="63500">
            <a:solidFill>
              <a:srgbClr val="8B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 dirty="0"/>
          </a:p>
        </p:txBody>
      </p:sp>
      <p:sp>
        <p:nvSpPr>
          <p:cNvPr id="56" name="Round Same Side Corner Rectangle 21">
            <a:extLst>
              <a:ext uri="{FF2B5EF4-FFF2-40B4-BE49-F238E27FC236}">
                <a16:creationId xmlns:a16="http://schemas.microsoft.com/office/drawing/2014/main" id="{946C1379-9AEF-4519-80AD-8772F9507520}"/>
              </a:ext>
            </a:extLst>
          </p:cNvPr>
          <p:cNvSpPr/>
          <p:nvPr/>
        </p:nvSpPr>
        <p:spPr>
          <a:xfrm>
            <a:off x="483268" y="8828140"/>
            <a:ext cx="7011879" cy="331667"/>
          </a:xfrm>
          <a:prstGeom prst="round2SameRect">
            <a:avLst/>
          </a:prstGeom>
          <a:solidFill>
            <a:srgbClr val="8B6C63"/>
          </a:solidFill>
          <a:ln w="63500">
            <a:solidFill>
              <a:srgbClr val="8B6C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Right Arrow Callout 31">
            <a:extLst>
              <a:ext uri="{FF2B5EF4-FFF2-40B4-BE49-F238E27FC236}">
                <a16:creationId xmlns:a16="http://schemas.microsoft.com/office/drawing/2014/main" id="{A3ED3B0B-26AE-4560-99D5-9F15813637A6}"/>
              </a:ext>
            </a:extLst>
          </p:cNvPr>
          <p:cNvSpPr/>
          <p:nvPr/>
        </p:nvSpPr>
        <p:spPr>
          <a:xfrm rot="5400000">
            <a:off x="7964177" y="9384471"/>
            <a:ext cx="3166669" cy="2151530"/>
          </a:xfrm>
          <a:prstGeom prst="rightArrowCallout">
            <a:avLst>
              <a:gd name="adj1" fmla="val 9138"/>
              <a:gd name="adj2" fmla="val 12932"/>
              <a:gd name="adj3" fmla="val 12224"/>
              <a:gd name="adj4" fmla="val 82748"/>
            </a:avLst>
          </a:prstGeom>
          <a:solidFill>
            <a:schemeClr val="bg1"/>
          </a:solidFill>
          <a:ln w="31750">
            <a:solidFill>
              <a:srgbClr val="8B6C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1364">
            <a:extLst>
              <a:ext uri="{FF2B5EF4-FFF2-40B4-BE49-F238E27FC236}">
                <a16:creationId xmlns:a16="http://schemas.microsoft.com/office/drawing/2014/main" id="{3D106F9F-819F-48FC-859E-6C3B0CFDADA8}"/>
              </a:ext>
            </a:extLst>
          </p:cNvPr>
          <p:cNvCxnSpPr>
            <a:cxnSpLocks/>
          </p:cNvCxnSpPr>
          <p:nvPr/>
        </p:nvCxnSpPr>
        <p:spPr>
          <a:xfrm>
            <a:off x="7711844" y="10102654"/>
            <a:ext cx="511724" cy="0"/>
          </a:xfrm>
          <a:prstGeom prst="line">
            <a:avLst/>
          </a:prstGeom>
          <a:ln w="38100">
            <a:solidFill>
              <a:srgbClr val="8B6C6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95EE9E-28C8-47E4-9B7D-123B165DD88F}"/>
              </a:ext>
            </a:extLst>
          </p:cNvPr>
          <p:cNvSpPr txBox="1"/>
          <p:nvPr/>
        </p:nvSpPr>
        <p:spPr>
          <a:xfrm>
            <a:off x="605215" y="8805808"/>
            <a:ext cx="6754529" cy="369332"/>
          </a:xfrm>
          <a:prstGeom prst="rect">
            <a:avLst/>
          </a:prstGeom>
          <a:solidFill>
            <a:srgbClr val="8B6C63"/>
          </a:solidFill>
          <a:ln>
            <a:solidFill>
              <a:srgbClr val="8B6C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A09AFC-3CAB-4168-8C11-BACFD687CE4E}"/>
              </a:ext>
            </a:extLst>
          </p:cNvPr>
          <p:cNvSpPr txBox="1"/>
          <p:nvPr/>
        </p:nvSpPr>
        <p:spPr>
          <a:xfrm>
            <a:off x="563989" y="9222456"/>
            <a:ext cx="6807897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Ridge/Lasso/</a:t>
            </a:r>
            <a:r>
              <a:rPr lang="en-US" altLang="ko-KR" sz="1500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svm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/….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많은 모델을 비교 후에 어느정도 성능이 나오는 모델을 선택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Tuning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depth/</a:t>
            </a:r>
            <a:r>
              <a:rPr lang="en-US" altLang="ko-KR" sz="1500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n_estimator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/learning rate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등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몇 개의 파라미터를 고른 후 직접 돌려보면서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 </a:t>
            </a:r>
            <a:r>
              <a:rPr lang="en-US" altLang="ko-KR" sz="1500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mse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와 비교하며 조절함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이때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500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해석력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또한 중요하기 때문에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Neural Network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방식은 사용하지 않음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최종적으로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Forest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선택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949A30-B0DC-40F2-81D8-35F01377484F}"/>
              </a:ext>
            </a:extLst>
          </p:cNvPr>
          <p:cNvSpPr txBox="1"/>
          <p:nvPr/>
        </p:nvSpPr>
        <p:spPr>
          <a:xfrm>
            <a:off x="8547390" y="2713200"/>
            <a:ext cx="2064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3"/>
              </a:spcBef>
            </a:pPr>
            <a:r>
              <a:rPr lang="en-US" altLang="ko-KR" sz="1600" b="1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45496*203 </a:t>
            </a:r>
            <a:r>
              <a:rPr lang="ko-KR" altLang="en-US" sz="1600" b="1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데이터 </a:t>
            </a:r>
            <a:endParaRPr lang="en-US" altLang="ko-KR" sz="1600" b="1" spc="6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809931-CA0D-4487-8759-ECB2D48D8848}"/>
              </a:ext>
            </a:extLst>
          </p:cNvPr>
          <p:cNvSpPr txBox="1"/>
          <p:nvPr/>
        </p:nvSpPr>
        <p:spPr>
          <a:xfrm>
            <a:off x="8664951" y="6170024"/>
            <a:ext cx="197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3"/>
              </a:spcBef>
            </a:pPr>
            <a:r>
              <a:rPr lang="en-US" altLang="ko-KR" sz="1600" b="1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13637*86 </a:t>
            </a:r>
            <a:r>
              <a:rPr lang="ko-KR" altLang="en-US" sz="1600" b="1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</a:t>
            </a:r>
            <a:endParaRPr lang="en-US" altLang="ko-KR" sz="1600" b="1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C6835B-DECE-4D20-ABB1-FBB8D18CAC54}"/>
              </a:ext>
            </a:extLst>
          </p:cNvPr>
          <p:cNvSpPr txBox="1"/>
          <p:nvPr/>
        </p:nvSpPr>
        <p:spPr>
          <a:xfrm>
            <a:off x="8559355" y="9674333"/>
            <a:ext cx="1970469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3"/>
              </a:spcBef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Lasso (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해석 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+ </a:t>
            </a:r>
          </a:p>
          <a:p>
            <a:pPr algn="ctr">
              <a:spcBef>
                <a:spcPts val="243"/>
              </a:spcBef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Forest(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6" name="Rectangle 1344">
            <a:extLst>
              <a:ext uri="{FF2B5EF4-FFF2-40B4-BE49-F238E27FC236}">
                <a16:creationId xmlns:a16="http://schemas.microsoft.com/office/drawing/2014/main" id="{058909DB-3FEA-4690-B30E-111AF163767E}"/>
              </a:ext>
            </a:extLst>
          </p:cNvPr>
          <p:cNvSpPr/>
          <p:nvPr/>
        </p:nvSpPr>
        <p:spPr>
          <a:xfrm>
            <a:off x="495411" y="12455960"/>
            <a:ext cx="7011879" cy="2322331"/>
          </a:xfrm>
          <a:prstGeom prst="rect">
            <a:avLst/>
          </a:prstGeom>
          <a:solidFill>
            <a:schemeClr val="bg1"/>
          </a:solidFill>
          <a:ln w="63500">
            <a:solidFill>
              <a:srgbClr val="D08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 dirty="0"/>
          </a:p>
        </p:txBody>
      </p:sp>
      <p:sp>
        <p:nvSpPr>
          <p:cNvPr id="67" name="Round Same Side Corner Rectangle 21">
            <a:extLst>
              <a:ext uri="{FF2B5EF4-FFF2-40B4-BE49-F238E27FC236}">
                <a16:creationId xmlns:a16="http://schemas.microsoft.com/office/drawing/2014/main" id="{146CBA78-736B-4325-A79D-771CD666E25E}"/>
              </a:ext>
            </a:extLst>
          </p:cNvPr>
          <p:cNvSpPr/>
          <p:nvPr/>
        </p:nvSpPr>
        <p:spPr>
          <a:xfrm>
            <a:off x="495411" y="12162297"/>
            <a:ext cx="7011879" cy="331667"/>
          </a:xfrm>
          <a:prstGeom prst="round2SameRect">
            <a:avLst/>
          </a:prstGeom>
          <a:solidFill>
            <a:srgbClr val="D0889A"/>
          </a:solidFill>
          <a:ln w="63500">
            <a:solidFill>
              <a:srgbClr val="D0889A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Right Arrow Callout 31">
            <a:extLst>
              <a:ext uri="{FF2B5EF4-FFF2-40B4-BE49-F238E27FC236}">
                <a16:creationId xmlns:a16="http://schemas.microsoft.com/office/drawing/2014/main" id="{F219BB72-76A6-475E-887C-714E9194861B}"/>
              </a:ext>
            </a:extLst>
          </p:cNvPr>
          <p:cNvSpPr/>
          <p:nvPr/>
        </p:nvSpPr>
        <p:spPr>
          <a:xfrm rot="5400000">
            <a:off x="7976320" y="12718629"/>
            <a:ext cx="3166669" cy="2151530"/>
          </a:xfrm>
          <a:prstGeom prst="rightArrowCallout">
            <a:avLst>
              <a:gd name="adj1" fmla="val 9138"/>
              <a:gd name="adj2" fmla="val 12932"/>
              <a:gd name="adj3" fmla="val 12224"/>
              <a:gd name="adj4" fmla="val 82748"/>
            </a:avLst>
          </a:prstGeom>
          <a:solidFill>
            <a:schemeClr val="bg1"/>
          </a:solidFill>
          <a:ln w="31750">
            <a:solidFill>
              <a:srgbClr val="D0889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Connector 1364">
            <a:extLst>
              <a:ext uri="{FF2B5EF4-FFF2-40B4-BE49-F238E27FC236}">
                <a16:creationId xmlns:a16="http://schemas.microsoft.com/office/drawing/2014/main" id="{0CE57D4E-FDC8-4406-9604-3C6740220A21}"/>
              </a:ext>
            </a:extLst>
          </p:cNvPr>
          <p:cNvCxnSpPr>
            <a:cxnSpLocks/>
          </p:cNvCxnSpPr>
          <p:nvPr/>
        </p:nvCxnSpPr>
        <p:spPr>
          <a:xfrm>
            <a:off x="7723987" y="13436811"/>
            <a:ext cx="511724" cy="0"/>
          </a:xfrm>
          <a:prstGeom prst="line">
            <a:avLst/>
          </a:prstGeom>
          <a:ln w="38100">
            <a:solidFill>
              <a:srgbClr val="D0889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F39351F-1CE9-4CA1-95BB-2BCCFC883313}"/>
              </a:ext>
            </a:extLst>
          </p:cNvPr>
          <p:cNvSpPr txBox="1"/>
          <p:nvPr/>
        </p:nvSpPr>
        <p:spPr>
          <a:xfrm>
            <a:off x="617358" y="12139965"/>
            <a:ext cx="6754529" cy="369332"/>
          </a:xfrm>
          <a:prstGeom prst="rect">
            <a:avLst/>
          </a:prstGeom>
          <a:solidFill>
            <a:srgbClr val="D0889A"/>
          </a:solidFill>
          <a:ln>
            <a:solidFill>
              <a:srgbClr val="D088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Interpret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7AD24-E724-4E69-92F2-9B0FDDFF14A2}"/>
              </a:ext>
            </a:extLst>
          </p:cNvPr>
          <p:cNvSpPr txBox="1"/>
          <p:nvPr/>
        </p:nvSpPr>
        <p:spPr>
          <a:xfrm>
            <a:off x="576132" y="12556613"/>
            <a:ext cx="6807897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모델을 이용하여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 set(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평가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에 대해서 행복도 예측 진행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구체적인 정책제안을 위해서는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 importance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만으로는 부족하므로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Lasso regression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계수들을 추가로 이용해 정책 제안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48912D-4226-499B-AD70-D8B5FD9693D0}"/>
              </a:ext>
            </a:extLst>
          </p:cNvPr>
          <p:cNvSpPr txBox="1"/>
          <p:nvPr/>
        </p:nvSpPr>
        <p:spPr>
          <a:xfrm>
            <a:off x="8571498" y="13008490"/>
            <a:ext cx="1970469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3"/>
              </a:spcBef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Lasso (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해석 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+ </a:t>
            </a:r>
          </a:p>
          <a:p>
            <a:pPr algn="ctr">
              <a:spcBef>
                <a:spcPts val="243"/>
              </a:spcBef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Forest(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80" name="Rectangle 1344">
            <a:extLst>
              <a:ext uri="{FF2B5EF4-FFF2-40B4-BE49-F238E27FC236}">
                <a16:creationId xmlns:a16="http://schemas.microsoft.com/office/drawing/2014/main" id="{4C9BFFA2-5858-4AF7-BD57-60435F2B1B2E}"/>
              </a:ext>
            </a:extLst>
          </p:cNvPr>
          <p:cNvSpPr/>
          <p:nvPr/>
        </p:nvSpPr>
        <p:spPr>
          <a:xfrm>
            <a:off x="483268" y="15831250"/>
            <a:ext cx="7011879" cy="2322331"/>
          </a:xfrm>
          <a:prstGeom prst="rect">
            <a:avLst/>
          </a:prstGeom>
          <a:solidFill>
            <a:schemeClr val="bg1"/>
          </a:solidFill>
          <a:ln w="6350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 dirty="0"/>
          </a:p>
        </p:txBody>
      </p:sp>
      <p:sp>
        <p:nvSpPr>
          <p:cNvPr id="82" name="Round Same Side Corner Rectangle 21">
            <a:extLst>
              <a:ext uri="{FF2B5EF4-FFF2-40B4-BE49-F238E27FC236}">
                <a16:creationId xmlns:a16="http://schemas.microsoft.com/office/drawing/2014/main" id="{68820D08-008B-40A0-986A-14009E3E5809}"/>
              </a:ext>
            </a:extLst>
          </p:cNvPr>
          <p:cNvSpPr/>
          <p:nvPr/>
        </p:nvSpPr>
        <p:spPr>
          <a:xfrm>
            <a:off x="483268" y="15537587"/>
            <a:ext cx="7011879" cy="331667"/>
          </a:xfrm>
          <a:prstGeom prst="round2SameRect">
            <a:avLst/>
          </a:prstGeom>
          <a:solidFill>
            <a:srgbClr val="A5A5A5"/>
          </a:solidFill>
          <a:ln w="63500">
            <a:solidFill>
              <a:srgbClr val="A5A5A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3" name="Straight Connector 1364">
            <a:extLst>
              <a:ext uri="{FF2B5EF4-FFF2-40B4-BE49-F238E27FC236}">
                <a16:creationId xmlns:a16="http://schemas.microsoft.com/office/drawing/2014/main" id="{61480AE7-A4FC-4E39-9C06-3E21BD8F515C}"/>
              </a:ext>
            </a:extLst>
          </p:cNvPr>
          <p:cNvCxnSpPr>
            <a:cxnSpLocks/>
          </p:cNvCxnSpPr>
          <p:nvPr/>
        </p:nvCxnSpPr>
        <p:spPr>
          <a:xfrm>
            <a:off x="7711844" y="16812101"/>
            <a:ext cx="511724" cy="0"/>
          </a:xfrm>
          <a:prstGeom prst="line">
            <a:avLst/>
          </a:prstGeom>
          <a:ln w="38100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D1F171C-C7EA-4964-BA88-474665C60EAE}"/>
              </a:ext>
            </a:extLst>
          </p:cNvPr>
          <p:cNvSpPr txBox="1"/>
          <p:nvPr/>
        </p:nvSpPr>
        <p:spPr>
          <a:xfrm>
            <a:off x="605215" y="15515255"/>
            <a:ext cx="6754529" cy="369332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Result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69FD84-2B9A-46A0-B0A0-5445D9ECDBA6}"/>
              </a:ext>
            </a:extLst>
          </p:cNvPr>
          <p:cNvSpPr txBox="1"/>
          <p:nvPr/>
        </p:nvSpPr>
        <p:spPr>
          <a:xfrm>
            <a:off x="563989" y="15931903"/>
            <a:ext cx="680789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MSE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예측력만 비교하였을 때에는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 조에서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등</a:t>
            </a:r>
            <a:endParaRPr lang="en-US" altLang="ko-KR" sz="15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설문조사 데이터에서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One hot vector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처리를 하느라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문항을 많이 줄였는데도 데이터의 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dimension </a:t>
            </a: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너무 컸다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해석 결과가 상식과 크게 다르지 않아서 의미가 크지 않았다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50091" indent="-5009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범주형 데이터에 대한 지식을 더 쌓아야 </a:t>
            </a:r>
            <a:r>
              <a:rPr lang="ko-KR" altLang="en-US" sz="1500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겠다</a:t>
            </a:r>
            <a:r>
              <a:rPr lang="en-US" altLang="ko-KR" sz="15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C8845F-0033-4DF9-9A48-6E2863AD1B3B}"/>
              </a:ext>
            </a:extLst>
          </p:cNvPr>
          <p:cNvSpPr txBox="1"/>
          <p:nvPr/>
        </p:nvSpPr>
        <p:spPr>
          <a:xfrm>
            <a:off x="8594466" y="16642824"/>
            <a:ext cx="19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3"/>
              </a:spcBef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MSE 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예측력은 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ESC  3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 조 중 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등</a:t>
            </a:r>
            <a:endParaRPr lang="en-US" altLang="ko-KR" sz="16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8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268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한인욱</dc:creator>
  <cp:lastModifiedBy>한인욱</cp:lastModifiedBy>
  <cp:revision>22</cp:revision>
  <dcterms:created xsi:type="dcterms:W3CDTF">2021-01-20T07:43:13Z</dcterms:created>
  <dcterms:modified xsi:type="dcterms:W3CDTF">2021-01-21T07:37:45Z</dcterms:modified>
</cp:coreProperties>
</file>