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1125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E53"/>
    <a:srgbClr val="E6E6E6"/>
    <a:srgbClr val="325051"/>
    <a:srgbClr val="9A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6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38" y="2948801"/>
            <a:ext cx="9445625" cy="6272977"/>
          </a:xfrm>
        </p:spPr>
        <p:txBody>
          <a:bodyPr anchor="b"/>
          <a:lstStyle>
            <a:lvl1pPr algn="ctr">
              <a:defRPr sz="72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9463688"/>
            <a:ext cx="8334375" cy="4350208"/>
          </a:xfrm>
        </p:spPr>
        <p:txBody>
          <a:bodyPr/>
          <a:lstStyle>
            <a:lvl1pPr marL="0" indent="0" algn="ctr">
              <a:buNone/>
              <a:defRPr sz="2917"/>
            </a:lvl1pPr>
            <a:lvl2pPr marL="555635" indent="0" algn="ctr">
              <a:buNone/>
              <a:defRPr sz="2431"/>
            </a:lvl2pPr>
            <a:lvl3pPr marL="1111270" indent="0" algn="ctr">
              <a:buNone/>
              <a:defRPr sz="2188"/>
            </a:lvl3pPr>
            <a:lvl4pPr marL="1666905" indent="0" algn="ctr">
              <a:buNone/>
              <a:defRPr sz="1944"/>
            </a:lvl4pPr>
            <a:lvl5pPr marL="2222541" indent="0" algn="ctr">
              <a:buNone/>
              <a:defRPr sz="1944"/>
            </a:lvl5pPr>
            <a:lvl6pPr marL="2778176" indent="0" algn="ctr">
              <a:buNone/>
              <a:defRPr sz="1944"/>
            </a:lvl6pPr>
            <a:lvl7pPr marL="3333811" indent="0" algn="ctr">
              <a:buNone/>
              <a:defRPr sz="1944"/>
            </a:lvl7pPr>
            <a:lvl8pPr marL="3889446" indent="0" algn="ctr">
              <a:buNone/>
              <a:defRPr sz="1944"/>
            </a:lvl8pPr>
            <a:lvl9pPr marL="4445081" indent="0" algn="ctr">
              <a:buNone/>
              <a:defRPr sz="19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7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959298"/>
            <a:ext cx="2396133" cy="152695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5" y="959298"/>
            <a:ext cx="7049492" cy="152695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2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4492024"/>
            <a:ext cx="9584531" cy="7495038"/>
          </a:xfrm>
        </p:spPr>
        <p:txBody>
          <a:bodyPr anchor="b"/>
          <a:lstStyle>
            <a:lvl1pPr>
              <a:defRPr sz="72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12057968"/>
            <a:ext cx="9584531" cy="3941464"/>
          </a:xfrm>
        </p:spPr>
        <p:txBody>
          <a:bodyPr/>
          <a:lstStyle>
            <a:lvl1pPr marL="0" indent="0">
              <a:buNone/>
              <a:defRPr sz="2917">
                <a:solidFill>
                  <a:schemeClr val="tx1"/>
                </a:solidFill>
              </a:defRPr>
            </a:lvl1pPr>
            <a:lvl2pPr marL="555635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11127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3pPr>
            <a:lvl4pPr marL="1666905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4pPr>
            <a:lvl5pPr marL="222254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5pPr>
            <a:lvl6pPr marL="277817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6pPr>
            <a:lvl7pPr marL="333381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7pPr>
            <a:lvl8pPr marL="388944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8pPr>
            <a:lvl9pPr marL="444508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3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4796492"/>
            <a:ext cx="4722813" cy="114323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4796492"/>
            <a:ext cx="4722813" cy="114323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959302"/>
            <a:ext cx="9584531" cy="348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3" y="4416945"/>
            <a:ext cx="4701108" cy="2164676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3" y="6581620"/>
            <a:ext cx="4701108" cy="96805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4" y="4416945"/>
            <a:ext cx="4724260" cy="2164676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4" y="6581620"/>
            <a:ext cx="4724260" cy="96805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201208"/>
            <a:ext cx="3584070" cy="4204229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2594280"/>
            <a:ext cx="5625703" cy="12804547"/>
          </a:xfrm>
        </p:spPr>
        <p:txBody>
          <a:bodyPr/>
          <a:lstStyle>
            <a:lvl1pPr>
              <a:defRPr sz="3889"/>
            </a:lvl1pPr>
            <a:lvl2pPr>
              <a:defRPr sz="3403"/>
            </a:lvl2pPr>
            <a:lvl3pPr>
              <a:defRPr sz="2917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5405437"/>
            <a:ext cx="3584070" cy="10014242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201208"/>
            <a:ext cx="3584070" cy="4204229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2594280"/>
            <a:ext cx="5625703" cy="12804547"/>
          </a:xfrm>
        </p:spPr>
        <p:txBody>
          <a:bodyPr anchor="t"/>
          <a:lstStyle>
            <a:lvl1pPr marL="0" indent="0">
              <a:buNone/>
              <a:defRPr sz="3889"/>
            </a:lvl1pPr>
            <a:lvl2pPr marL="555635" indent="0">
              <a:buNone/>
              <a:defRPr sz="3403"/>
            </a:lvl2pPr>
            <a:lvl3pPr marL="1111270" indent="0">
              <a:buNone/>
              <a:defRPr sz="2917"/>
            </a:lvl3pPr>
            <a:lvl4pPr marL="1666905" indent="0">
              <a:buNone/>
              <a:defRPr sz="2431"/>
            </a:lvl4pPr>
            <a:lvl5pPr marL="2222541" indent="0">
              <a:buNone/>
              <a:defRPr sz="2431"/>
            </a:lvl5pPr>
            <a:lvl6pPr marL="2778176" indent="0">
              <a:buNone/>
              <a:defRPr sz="2431"/>
            </a:lvl6pPr>
            <a:lvl7pPr marL="3333811" indent="0">
              <a:buNone/>
              <a:defRPr sz="2431"/>
            </a:lvl7pPr>
            <a:lvl8pPr marL="3889446" indent="0">
              <a:buNone/>
              <a:defRPr sz="2431"/>
            </a:lvl8pPr>
            <a:lvl9pPr marL="4445081" indent="0">
              <a:buNone/>
              <a:defRPr sz="243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5405437"/>
            <a:ext cx="3584070" cy="10014242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0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959302"/>
            <a:ext cx="9584531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4796492"/>
            <a:ext cx="9584531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16700137"/>
            <a:ext cx="2500313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6B8C-2385-4D2A-8F03-DCFC4602376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16700137"/>
            <a:ext cx="375046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16700137"/>
            <a:ext cx="2500313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773C-23BE-4D38-A820-A11F1F2E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0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1270" rtl="0" eaLnBrk="1" latinLnBrk="1" hangingPunct="1">
        <a:lnSpc>
          <a:spcPct val="90000"/>
        </a:lnSpc>
        <a:spcBef>
          <a:spcPct val="0"/>
        </a:spcBef>
        <a:buNone/>
        <a:defRPr sz="5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18" indent="-277818" algn="l" defTabSz="1111270" rtl="0" eaLnBrk="1" latinLnBrk="1" hangingPunct="1">
        <a:lnSpc>
          <a:spcPct val="90000"/>
        </a:lnSpc>
        <a:spcBef>
          <a:spcPts val="1215"/>
        </a:spcBef>
        <a:buFont typeface="Arial" panose="020B0604020202020204" pitchFamily="34" charset="0"/>
        <a:buChar char="•"/>
        <a:defRPr sz="3403" kern="1200">
          <a:solidFill>
            <a:schemeClr val="tx1"/>
          </a:solidFill>
          <a:latin typeface="+mn-lt"/>
          <a:ea typeface="+mn-ea"/>
          <a:cs typeface="+mn-cs"/>
        </a:defRPr>
      </a:lvl1pPr>
      <a:lvl2pPr marL="833453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2pPr>
      <a:lvl3pPr marL="1389088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944723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500358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3055993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611629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4167264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722899" indent="-277818" algn="l" defTabSz="1111270" rtl="0" eaLnBrk="1" latinLnBrk="1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55635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111270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666905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222541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2778176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333811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3889446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445081" algn="l" defTabSz="1111270" rtl="0" eaLnBrk="1" latinLnBrk="1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27DD09B-7FEE-419B-9FB2-6B186E22ABAF}"/>
              </a:ext>
            </a:extLst>
          </p:cNvPr>
          <p:cNvSpPr txBox="1">
            <a:spLocks/>
          </p:cNvSpPr>
          <p:nvPr/>
        </p:nvSpPr>
        <p:spPr>
          <a:xfrm>
            <a:off x="1666908" y="368719"/>
            <a:ext cx="7398700" cy="471089"/>
          </a:xfrm>
          <a:prstGeom prst="rect">
            <a:avLst/>
          </a:prstGeom>
        </p:spPr>
        <p:txBody>
          <a:bodyPr vert="horz" lIns="55490" tIns="27745" rIns="55490" bIns="27745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24" dirty="0">
                <a:latin typeface="+mj-ea"/>
              </a:rPr>
              <a:t>2020</a:t>
            </a:r>
            <a:r>
              <a:rPr lang="ko-KR" altLang="en-US" sz="2124" dirty="0">
                <a:latin typeface="+mj-ea"/>
              </a:rPr>
              <a:t>년 </a:t>
            </a:r>
            <a:r>
              <a:rPr lang="en-US" altLang="ko-KR" sz="2124" dirty="0">
                <a:latin typeface="+mj-ea"/>
              </a:rPr>
              <a:t>ESC </a:t>
            </a:r>
            <a:r>
              <a:rPr lang="ko-KR" altLang="en-US" sz="2124" dirty="0">
                <a:latin typeface="+mj-ea"/>
              </a:rPr>
              <a:t>학회 </a:t>
            </a:r>
            <a:r>
              <a:rPr lang="en-US" altLang="ko-KR" sz="2124" dirty="0">
                <a:latin typeface="+mj-ea"/>
              </a:rPr>
              <a:t>Spring</a:t>
            </a:r>
            <a:r>
              <a:rPr lang="ko-KR" altLang="en-US" sz="2124" dirty="0">
                <a:latin typeface="+mj-ea"/>
              </a:rPr>
              <a:t> 데이터 분석 </a:t>
            </a:r>
            <a:r>
              <a:rPr lang="en-US" altLang="ko-KR" sz="2124" dirty="0">
                <a:latin typeface="+mj-ea"/>
              </a:rPr>
              <a:t>Project</a:t>
            </a:r>
            <a:r>
              <a:rPr lang="ko-KR" altLang="en-US" sz="3641" dirty="0">
                <a:latin typeface="+mj-ea"/>
              </a:rPr>
              <a:t> </a:t>
            </a:r>
            <a:endParaRPr lang="en-US" sz="3641" dirty="0">
              <a:latin typeface="+mj-ea"/>
            </a:endParaRPr>
          </a:p>
        </p:txBody>
      </p:sp>
      <p:sp>
        <p:nvSpPr>
          <p:cNvPr id="7" name="Rectangle 1344">
            <a:extLst>
              <a:ext uri="{FF2B5EF4-FFF2-40B4-BE49-F238E27FC236}">
                <a16:creationId xmlns:a16="http://schemas.microsoft.com/office/drawing/2014/main" id="{19376EFF-F183-4CD3-A456-99387AAD4857}"/>
              </a:ext>
            </a:extLst>
          </p:cNvPr>
          <p:cNvSpPr/>
          <p:nvPr/>
        </p:nvSpPr>
        <p:spPr>
          <a:xfrm>
            <a:off x="488535" y="1607826"/>
            <a:ext cx="6645226" cy="2049774"/>
          </a:xfrm>
          <a:prstGeom prst="rect">
            <a:avLst/>
          </a:prstGeom>
          <a:solidFill>
            <a:schemeClr val="bg1"/>
          </a:solidFill>
          <a:ln w="63500">
            <a:solidFill>
              <a:srgbClr val="9A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 dirty="0"/>
          </a:p>
        </p:txBody>
      </p:sp>
      <p:sp>
        <p:nvSpPr>
          <p:cNvPr id="8" name="Round Same Side Corner Rectangle 21">
            <a:extLst>
              <a:ext uri="{FF2B5EF4-FFF2-40B4-BE49-F238E27FC236}">
                <a16:creationId xmlns:a16="http://schemas.microsoft.com/office/drawing/2014/main" id="{59383553-AA68-4F36-A6EB-A6489A44F69B}"/>
              </a:ext>
            </a:extLst>
          </p:cNvPr>
          <p:cNvSpPr/>
          <p:nvPr/>
        </p:nvSpPr>
        <p:spPr>
          <a:xfrm>
            <a:off x="488535" y="1314162"/>
            <a:ext cx="6645226" cy="331667"/>
          </a:xfrm>
          <a:prstGeom prst="round2SameRect">
            <a:avLst/>
          </a:prstGeom>
          <a:solidFill>
            <a:srgbClr val="9AB7B8"/>
          </a:solidFill>
          <a:ln w="63500">
            <a:solidFill>
              <a:srgbClr val="9AB7B8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ight Arrow Callout 31">
            <a:extLst>
              <a:ext uri="{FF2B5EF4-FFF2-40B4-BE49-F238E27FC236}">
                <a16:creationId xmlns:a16="http://schemas.microsoft.com/office/drawing/2014/main" id="{75B0374C-A043-41CC-AB6E-C6551400A24E}"/>
              </a:ext>
            </a:extLst>
          </p:cNvPr>
          <p:cNvSpPr/>
          <p:nvPr/>
        </p:nvSpPr>
        <p:spPr>
          <a:xfrm rot="5400000">
            <a:off x="7800158" y="1700576"/>
            <a:ext cx="2924352" cy="2151530"/>
          </a:xfrm>
          <a:prstGeom prst="rightArrowCallout">
            <a:avLst>
              <a:gd name="adj1" fmla="val 9138"/>
              <a:gd name="adj2" fmla="val 12932"/>
              <a:gd name="adj3" fmla="val 12224"/>
              <a:gd name="adj4" fmla="val 80415"/>
            </a:avLst>
          </a:prstGeom>
          <a:solidFill>
            <a:schemeClr val="bg1"/>
          </a:solidFill>
          <a:ln w="31750">
            <a:solidFill>
              <a:srgbClr val="9AB7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52">
            <a:extLst>
              <a:ext uri="{FF2B5EF4-FFF2-40B4-BE49-F238E27FC236}">
                <a16:creationId xmlns:a16="http://schemas.microsoft.com/office/drawing/2014/main" id="{A9EEA54B-349A-4D09-8E57-5743F4F92F39}"/>
              </a:ext>
            </a:extLst>
          </p:cNvPr>
          <p:cNvSpPr/>
          <p:nvPr/>
        </p:nvSpPr>
        <p:spPr>
          <a:xfrm>
            <a:off x="5086043" y="7971143"/>
            <a:ext cx="2113461" cy="1770264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/>
          </a:p>
        </p:txBody>
      </p:sp>
      <p:sp>
        <p:nvSpPr>
          <p:cNvPr id="15" name="Rectangle 1353">
            <a:extLst>
              <a:ext uri="{FF2B5EF4-FFF2-40B4-BE49-F238E27FC236}">
                <a16:creationId xmlns:a16="http://schemas.microsoft.com/office/drawing/2014/main" id="{438266ED-A764-4671-959F-4A695150B708}"/>
              </a:ext>
            </a:extLst>
          </p:cNvPr>
          <p:cNvSpPr/>
          <p:nvPr/>
        </p:nvSpPr>
        <p:spPr>
          <a:xfrm>
            <a:off x="7434671" y="7984864"/>
            <a:ext cx="1728035" cy="17565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/>
          </a:p>
        </p:txBody>
      </p:sp>
      <p:sp>
        <p:nvSpPr>
          <p:cNvPr id="16" name="Rectangle 1354">
            <a:extLst>
              <a:ext uri="{FF2B5EF4-FFF2-40B4-BE49-F238E27FC236}">
                <a16:creationId xmlns:a16="http://schemas.microsoft.com/office/drawing/2014/main" id="{86671FDA-ABC2-4220-B1AF-603D6F391C53}"/>
              </a:ext>
            </a:extLst>
          </p:cNvPr>
          <p:cNvSpPr/>
          <p:nvPr/>
        </p:nvSpPr>
        <p:spPr>
          <a:xfrm>
            <a:off x="9397873" y="7971143"/>
            <a:ext cx="1371261" cy="1770264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/>
          </a:p>
        </p:txBody>
      </p:sp>
      <p:sp>
        <p:nvSpPr>
          <p:cNvPr id="17" name="Rectangle 1355">
            <a:extLst>
              <a:ext uri="{FF2B5EF4-FFF2-40B4-BE49-F238E27FC236}">
                <a16:creationId xmlns:a16="http://schemas.microsoft.com/office/drawing/2014/main" id="{C9BAAA30-9007-474F-8162-1E76D6E23101}"/>
              </a:ext>
            </a:extLst>
          </p:cNvPr>
          <p:cNvSpPr/>
          <p:nvPr/>
        </p:nvSpPr>
        <p:spPr>
          <a:xfrm>
            <a:off x="488535" y="4619324"/>
            <a:ext cx="2716962" cy="1745775"/>
          </a:xfrm>
          <a:prstGeom prst="rect">
            <a:avLst/>
          </a:prstGeom>
          <a:solidFill>
            <a:schemeClr val="bg1"/>
          </a:solidFill>
          <a:ln w="63500">
            <a:solidFill>
              <a:srgbClr val="475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/>
          </a:p>
        </p:txBody>
      </p:sp>
      <p:sp>
        <p:nvSpPr>
          <p:cNvPr id="18" name="Round Same Side Corner Rectangle 22">
            <a:extLst>
              <a:ext uri="{FF2B5EF4-FFF2-40B4-BE49-F238E27FC236}">
                <a16:creationId xmlns:a16="http://schemas.microsoft.com/office/drawing/2014/main" id="{08193B6E-6D38-4F52-8279-80800F40981F}"/>
              </a:ext>
            </a:extLst>
          </p:cNvPr>
          <p:cNvSpPr/>
          <p:nvPr/>
        </p:nvSpPr>
        <p:spPr>
          <a:xfrm>
            <a:off x="488535" y="4325660"/>
            <a:ext cx="2716962" cy="331667"/>
          </a:xfrm>
          <a:prstGeom prst="round2SameRect">
            <a:avLst/>
          </a:prstGeom>
          <a:solidFill>
            <a:srgbClr val="475E53"/>
          </a:solidFill>
          <a:ln w="63500">
            <a:solidFill>
              <a:srgbClr val="475E5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ound Same Side Corner Rectangle 23">
            <a:extLst>
              <a:ext uri="{FF2B5EF4-FFF2-40B4-BE49-F238E27FC236}">
                <a16:creationId xmlns:a16="http://schemas.microsoft.com/office/drawing/2014/main" id="{C6026BC2-F2E0-45E1-AA79-B98BAF37C1FA}"/>
              </a:ext>
            </a:extLst>
          </p:cNvPr>
          <p:cNvSpPr/>
          <p:nvPr/>
        </p:nvSpPr>
        <p:spPr>
          <a:xfrm>
            <a:off x="5086043" y="7677479"/>
            <a:ext cx="2113461" cy="331667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 w="635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 Same Side Corner Rectangle 24">
            <a:extLst>
              <a:ext uri="{FF2B5EF4-FFF2-40B4-BE49-F238E27FC236}">
                <a16:creationId xmlns:a16="http://schemas.microsoft.com/office/drawing/2014/main" id="{03437DFE-6BD1-41C7-804F-229A8F25AE3C}"/>
              </a:ext>
            </a:extLst>
          </p:cNvPr>
          <p:cNvSpPr/>
          <p:nvPr/>
        </p:nvSpPr>
        <p:spPr>
          <a:xfrm>
            <a:off x="7434671" y="7691200"/>
            <a:ext cx="1728035" cy="331667"/>
          </a:xfrm>
          <a:prstGeom prst="round2Same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 Same Side Corner Rectangle 25">
            <a:extLst>
              <a:ext uri="{FF2B5EF4-FFF2-40B4-BE49-F238E27FC236}">
                <a16:creationId xmlns:a16="http://schemas.microsoft.com/office/drawing/2014/main" id="{407FF445-8107-4CE3-87D3-1B66B1921218}"/>
              </a:ext>
            </a:extLst>
          </p:cNvPr>
          <p:cNvSpPr/>
          <p:nvPr/>
        </p:nvSpPr>
        <p:spPr>
          <a:xfrm>
            <a:off x="9397873" y="7677479"/>
            <a:ext cx="1371261" cy="331667"/>
          </a:xfrm>
          <a:prstGeom prst="round2Same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56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ight Arrow Callout 32">
            <a:extLst>
              <a:ext uri="{FF2B5EF4-FFF2-40B4-BE49-F238E27FC236}">
                <a16:creationId xmlns:a16="http://schemas.microsoft.com/office/drawing/2014/main" id="{59680F02-32B3-43AA-AF18-C379B8D2D9D7}"/>
              </a:ext>
            </a:extLst>
          </p:cNvPr>
          <p:cNvSpPr/>
          <p:nvPr/>
        </p:nvSpPr>
        <p:spPr>
          <a:xfrm>
            <a:off x="488535" y="6748181"/>
            <a:ext cx="2716959" cy="5549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190"/>
            </a:avLst>
          </a:prstGeom>
          <a:solidFill>
            <a:schemeClr val="bg1"/>
          </a:solidFill>
          <a:ln w="31750">
            <a:solidFill>
              <a:srgbClr val="475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Callout 33">
            <a:extLst>
              <a:ext uri="{FF2B5EF4-FFF2-40B4-BE49-F238E27FC236}">
                <a16:creationId xmlns:a16="http://schemas.microsoft.com/office/drawing/2014/main" id="{DE60A930-49AD-4C3A-B54C-C9E1F89305BC}"/>
              </a:ext>
            </a:extLst>
          </p:cNvPr>
          <p:cNvSpPr/>
          <p:nvPr/>
        </p:nvSpPr>
        <p:spPr>
          <a:xfrm>
            <a:off x="5086041" y="10099998"/>
            <a:ext cx="2113457" cy="5549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601"/>
            </a:avLst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Callout 34">
            <a:extLst>
              <a:ext uri="{FF2B5EF4-FFF2-40B4-BE49-F238E27FC236}">
                <a16:creationId xmlns:a16="http://schemas.microsoft.com/office/drawing/2014/main" id="{6B24DF34-A2C2-426E-A17B-016100B92364}"/>
              </a:ext>
            </a:extLst>
          </p:cNvPr>
          <p:cNvSpPr/>
          <p:nvPr/>
        </p:nvSpPr>
        <p:spPr>
          <a:xfrm>
            <a:off x="7434669" y="10076339"/>
            <a:ext cx="1728035" cy="5549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923"/>
            </a:avLst>
          </a:prstGeom>
          <a:solidFill>
            <a:schemeClr val="bg1"/>
          </a:solidFill>
          <a:ln w="317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Callout 51">
            <a:extLst>
              <a:ext uri="{FF2B5EF4-FFF2-40B4-BE49-F238E27FC236}">
                <a16:creationId xmlns:a16="http://schemas.microsoft.com/office/drawing/2014/main" id="{8F48F415-194F-4F84-BBAF-67153EF1ADFF}"/>
              </a:ext>
            </a:extLst>
          </p:cNvPr>
          <p:cNvSpPr/>
          <p:nvPr/>
        </p:nvSpPr>
        <p:spPr>
          <a:xfrm>
            <a:off x="9397874" y="10076339"/>
            <a:ext cx="1371255" cy="554902"/>
          </a:xfrm>
          <a:custGeom>
            <a:avLst/>
            <a:gdLst/>
            <a:ahLst/>
            <a:cxnLst/>
            <a:rect l="l" t="t" r="r" b="b"/>
            <a:pathLst>
              <a:path w="1144182" h="914400">
                <a:moveTo>
                  <a:pt x="0" y="0"/>
                </a:moveTo>
                <a:lnTo>
                  <a:pt x="1144182" y="0"/>
                </a:lnTo>
                <a:lnTo>
                  <a:pt x="1144182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8"/>
          </a:p>
        </p:txBody>
      </p:sp>
      <p:cxnSp>
        <p:nvCxnSpPr>
          <p:cNvPr id="26" name="Straight Connector 1364">
            <a:extLst>
              <a:ext uri="{FF2B5EF4-FFF2-40B4-BE49-F238E27FC236}">
                <a16:creationId xmlns:a16="http://schemas.microsoft.com/office/drawing/2014/main" id="{F48F6EC2-12F6-424C-AEEA-1665DF83DA42}"/>
              </a:ext>
            </a:extLst>
          </p:cNvPr>
          <p:cNvCxnSpPr>
            <a:cxnSpLocks/>
          </p:cNvCxnSpPr>
          <p:nvPr/>
        </p:nvCxnSpPr>
        <p:spPr>
          <a:xfrm>
            <a:off x="7393670" y="2490753"/>
            <a:ext cx="511724" cy="0"/>
          </a:xfrm>
          <a:prstGeom prst="line">
            <a:avLst/>
          </a:prstGeom>
          <a:ln w="38100">
            <a:solidFill>
              <a:srgbClr val="9AB7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65">
            <a:extLst>
              <a:ext uri="{FF2B5EF4-FFF2-40B4-BE49-F238E27FC236}">
                <a16:creationId xmlns:a16="http://schemas.microsoft.com/office/drawing/2014/main" id="{5286F335-1B11-4787-944C-9B8934DAAE26}"/>
              </a:ext>
            </a:extLst>
          </p:cNvPr>
          <p:cNvCxnSpPr>
            <a:cxnSpLocks/>
          </p:cNvCxnSpPr>
          <p:nvPr/>
        </p:nvCxnSpPr>
        <p:spPr>
          <a:xfrm>
            <a:off x="1800689" y="6389588"/>
            <a:ext cx="0" cy="274981"/>
          </a:xfrm>
          <a:prstGeom prst="line">
            <a:avLst/>
          </a:prstGeom>
          <a:ln w="38100">
            <a:solidFill>
              <a:srgbClr val="475E5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66">
            <a:extLst>
              <a:ext uri="{FF2B5EF4-FFF2-40B4-BE49-F238E27FC236}">
                <a16:creationId xmlns:a16="http://schemas.microsoft.com/office/drawing/2014/main" id="{D434C02B-E4B8-451B-94D0-3BA2472403B2}"/>
              </a:ext>
            </a:extLst>
          </p:cNvPr>
          <p:cNvCxnSpPr>
            <a:cxnSpLocks/>
          </p:cNvCxnSpPr>
          <p:nvPr/>
        </p:nvCxnSpPr>
        <p:spPr>
          <a:xfrm>
            <a:off x="6123475" y="9741407"/>
            <a:ext cx="0" cy="27498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67">
            <a:extLst>
              <a:ext uri="{FF2B5EF4-FFF2-40B4-BE49-F238E27FC236}">
                <a16:creationId xmlns:a16="http://schemas.microsoft.com/office/drawing/2014/main" id="{F1BD18BC-67D4-40BF-9484-1C4953A930AA}"/>
              </a:ext>
            </a:extLst>
          </p:cNvPr>
          <p:cNvCxnSpPr>
            <a:cxnSpLocks/>
          </p:cNvCxnSpPr>
          <p:nvPr/>
        </p:nvCxnSpPr>
        <p:spPr>
          <a:xfrm>
            <a:off x="8293107" y="9741407"/>
            <a:ext cx="0" cy="274981"/>
          </a:xfrm>
          <a:prstGeom prst="line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68">
            <a:extLst>
              <a:ext uri="{FF2B5EF4-FFF2-40B4-BE49-F238E27FC236}">
                <a16:creationId xmlns:a16="http://schemas.microsoft.com/office/drawing/2014/main" id="{DA4871A0-9A49-4191-8C9C-960F433C4E61}"/>
              </a:ext>
            </a:extLst>
          </p:cNvPr>
          <p:cNvCxnSpPr>
            <a:cxnSpLocks/>
          </p:cNvCxnSpPr>
          <p:nvPr/>
        </p:nvCxnSpPr>
        <p:spPr>
          <a:xfrm>
            <a:off x="10238734" y="9716918"/>
            <a:ext cx="0" cy="274981"/>
          </a:xfrm>
          <a:prstGeom prst="line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EA5B09D-C9AA-4629-98EB-19C1F0ABC43D}"/>
              </a:ext>
            </a:extLst>
          </p:cNvPr>
          <p:cNvSpPr txBox="1"/>
          <p:nvPr/>
        </p:nvSpPr>
        <p:spPr>
          <a:xfrm>
            <a:off x="5350474" y="7725988"/>
            <a:ext cx="1546001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92" b="1" dirty="0">
                <a:solidFill>
                  <a:schemeClr val="bg1"/>
                </a:solidFill>
                <a:cs typeface="Arial" pitchFamily="34" charset="0"/>
              </a:rPr>
              <a:t>Modeling</a:t>
            </a:r>
            <a:endParaRPr lang="ko-KR" altLang="en-US" sz="1092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10D133-7957-4F72-A946-3F2209879CAD}"/>
              </a:ext>
            </a:extLst>
          </p:cNvPr>
          <p:cNvSpPr txBox="1"/>
          <p:nvPr/>
        </p:nvSpPr>
        <p:spPr>
          <a:xfrm>
            <a:off x="7694346" y="7725988"/>
            <a:ext cx="1264060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92" b="1" dirty="0">
                <a:solidFill>
                  <a:schemeClr val="bg1"/>
                </a:solidFill>
                <a:cs typeface="Arial" pitchFamily="34" charset="0"/>
              </a:rPr>
              <a:t>Interpret</a:t>
            </a:r>
            <a:endParaRPr lang="ko-KR" altLang="en-US" sz="1092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7218B1-97C5-4B85-8C16-5E498BDF2146}"/>
              </a:ext>
            </a:extLst>
          </p:cNvPr>
          <p:cNvSpPr txBox="1"/>
          <p:nvPr/>
        </p:nvSpPr>
        <p:spPr>
          <a:xfrm>
            <a:off x="9626738" y="7712267"/>
            <a:ext cx="1003080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92" b="1" dirty="0">
                <a:solidFill>
                  <a:schemeClr val="bg1"/>
                </a:solidFill>
                <a:cs typeface="Arial" pitchFamily="34" charset="0"/>
              </a:rPr>
              <a:t>Result</a:t>
            </a:r>
            <a:endParaRPr lang="ko-KR" altLang="en-US" sz="1092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D2DD98-8EFE-4C31-913A-F0E6B8D53A91}"/>
              </a:ext>
            </a:extLst>
          </p:cNvPr>
          <p:cNvSpPr txBox="1"/>
          <p:nvPr/>
        </p:nvSpPr>
        <p:spPr>
          <a:xfrm>
            <a:off x="833780" y="4368081"/>
            <a:ext cx="1987463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92" b="1" dirty="0">
                <a:solidFill>
                  <a:schemeClr val="bg1"/>
                </a:solidFill>
                <a:cs typeface="Arial" pitchFamily="34" charset="0"/>
              </a:rPr>
              <a:t>EDA</a:t>
            </a:r>
            <a:endParaRPr lang="ko-KR" altLang="en-US" sz="1092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8E2D5-1258-46AA-A5E0-E6FAD711DA96}"/>
              </a:ext>
            </a:extLst>
          </p:cNvPr>
          <p:cNvSpPr txBox="1"/>
          <p:nvPr/>
        </p:nvSpPr>
        <p:spPr>
          <a:xfrm>
            <a:off x="5318291" y="10288404"/>
            <a:ext cx="1260703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 + Lasso</a:t>
            </a:r>
            <a:endParaRPr lang="ko-KR" altLang="en-US" sz="8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794A73-E434-4DE7-B911-1A02EACF81A1}"/>
              </a:ext>
            </a:extLst>
          </p:cNvPr>
          <p:cNvSpPr txBox="1"/>
          <p:nvPr/>
        </p:nvSpPr>
        <p:spPr>
          <a:xfrm>
            <a:off x="610481" y="1291831"/>
            <a:ext cx="6401333" cy="369332"/>
          </a:xfrm>
          <a:prstGeom prst="rect">
            <a:avLst/>
          </a:prstGeom>
          <a:noFill/>
          <a:ln>
            <a:solidFill>
              <a:srgbClr val="9AB7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Data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B4993-95AF-4301-8BBB-A460277B061D}"/>
              </a:ext>
            </a:extLst>
          </p:cNvPr>
          <p:cNvSpPr txBox="1"/>
          <p:nvPr/>
        </p:nvSpPr>
        <p:spPr>
          <a:xfrm>
            <a:off x="560843" y="4714429"/>
            <a:ext cx="2580331" cy="191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1~5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척도를 최대한 보전하기 위해 긍정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부정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보통 범주화 후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one hot vector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처리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비슷한 의미를 가지는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col(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문항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은 삭제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Correlation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큰 문항은 삭제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많이 가지는 데이터를 일부 삭제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기여도를 알아도 정책적 제안이 민감한 변수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종교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정치색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삭제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행복도가 극단치인 데이터 삭제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극단치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728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제거후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정규화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데이터의 크기가 커서 그 크기를 줄이는 데에 주력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 이후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Lasso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이용해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Feature selection</a:t>
            </a: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04036" indent="-104036">
              <a:buFont typeface="Arial" panose="020B0604020202020204" pitchFamily="34" charset="0"/>
              <a:buChar char="•"/>
            </a:pPr>
            <a:endParaRPr lang="en-US" altLang="ko-KR" sz="728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8DC80B-C65B-438B-90C0-C773961E52AA}"/>
              </a:ext>
            </a:extLst>
          </p:cNvPr>
          <p:cNvSpPr txBox="1"/>
          <p:nvPr/>
        </p:nvSpPr>
        <p:spPr>
          <a:xfrm>
            <a:off x="569256" y="1708479"/>
            <a:ext cx="5709868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년에 실시된 행복도 설문조사</a:t>
            </a:r>
            <a:endParaRPr lang="en-US" altLang="ko-KR" sz="16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1~5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 각 문항에 대한 불만족</a:t>
            </a: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만족 표시 </a:t>
            </a:r>
            <a:endParaRPr lang="en-US" altLang="ko-KR" sz="16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목적은 행복도</a:t>
            </a: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(1~100) </a:t>
            </a:r>
            <a:r>
              <a:rPr lang="ko-KR" altLang="en-US" sz="1600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 및 서울시에 대한 정책제안</a:t>
            </a:r>
            <a:endParaRPr lang="en-US" altLang="ko-KR" sz="16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45496*203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1600" spc="61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  <a:cs typeface="Arial" pitchFamily="34" charset="0"/>
              </a:rPr>
              <a:t>13.6Mb</a:t>
            </a:r>
            <a:endParaRPr lang="en-US" altLang="ko-KR" sz="1600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6033E5-6A4E-451F-B06F-745C8DDE7151}"/>
              </a:ext>
            </a:extLst>
          </p:cNvPr>
          <p:cNvSpPr txBox="1"/>
          <p:nvPr/>
        </p:nvSpPr>
        <p:spPr>
          <a:xfrm>
            <a:off x="5129627" y="8051627"/>
            <a:ext cx="2004134" cy="14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Ridge/Lasso/</a:t>
            </a:r>
            <a:r>
              <a:rPr lang="en-US" altLang="ko-KR" sz="728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svm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/….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많은 모델을 비교 후에 어느정도 성능이 나오는 모델을 선택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Tuning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은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depth/</a:t>
            </a:r>
            <a:r>
              <a:rPr lang="en-US" altLang="ko-KR" sz="728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n_estimator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/learning rate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등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몇 개의 파라미터를 고른 후 직접 돌려보면서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 </a:t>
            </a:r>
            <a:r>
              <a:rPr lang="en-US" altLang="ko-KR" sz="728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mse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와 비교하며 조절함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이때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728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해석력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또한 중요하기 때문에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Neural Network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방식은 사용하지 않음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최종적으로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Forest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선택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9C7CE7-93D1-4DAD-B64D-7E9D63F11B46}"/>
              </a:ext>
            </a:extLst>
          </p:cNvPr>
          <p:cNvSpPr txBox="1"/>
          <p:nvPr/>
        </p:nvSpPr>
        <p:spPr>
          <a:xfrm>
            <a:off x="1211395" y="6936584"/>
            <a:ext cx="102148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" dirty="0">
                <a:solidFill>
                  <a:srgbClr val="24292E"/>
                </a:solidFill>
                <a:latin typeface="-apple-system"/>
              </a:rPr>
              <a:t>31848*42</a:t>
            </a:r>
            <a:r>
              <a:rPr lang="ko-KR" alt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데이터</a:t>
            </a:r>
            <a:endParaRPr lang="en-US" altLang="ko-KR" sz="85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FBA8B6-3A94-45F3-8FFF-A16512EDCF5A}"/>
              </a:ext>
            </a:extLst>
          </p:cNvPr>
          <p:cNvSpPr txBox="1"/>
          <p:nvPr/>
        </p:nvSpPr>
        <p:spPr>
          <a:xfrm>
            <a:off x="7500414" y="8056627"/>
            <a:ext cx="171483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는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트리 모델이기 때문에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Importance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만 제공하고 그 의미를 구체적으로 알 수 없다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그래서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Lasso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계수와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Importance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같이 이용하여 해석함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42A333-45B3-498C-9769-534F6B62FADD}"/>
              </a:ext>
            </a:extLst>
          </p:cNvPr>
          <p:cNvSpPr txBox="1"/>
          <p:nvPr/>
        </p:nvSpPr>
        <p:spPr>
          <a:xfrm>
            <a:off x="7649532" y="10256657"/>
            <a:ext cx="107872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서울시 정책 제안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DA19C8-6FE6-4367-8E19-723F8E5FF44F}"/>
              </a:ext>
            </a:extLst>
          </p:cNvPr>
          <p:cNvSpPr txBox="1"/>
          <p:nvPr/>
        </p:nvSpPr>
        <p:spPr>
          <a:xfrm>
            <a:off x="9464887" y="8018638"/>
            <a:ext cx="1217630" cy="14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MSE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예측력만 비교하면 학회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 조 중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등을 함</a:t>
            </a: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설문조사 데이터에서 </a:t>
            </a:r>
            <a:r>
              <a:rPr lang="en-US" altLang="ko-KR" sz="728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Onehot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vector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처리를 해서 너무 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 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올라가서 예측력이 </a:t>
            </a:r>
            <a:r>
              <a:rPr lang="ko-KR" altLang="en-US" sz="728" spc="6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안좋아진듯</a:t>
            </a: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하다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r>
              <a:rPr lang="ko-KR" altLang="en-US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해석 결과가 상식과 크게 다르지 않았음</a:t>
            </a:r>
            <a:r>
              <a:rPr lang="en-US" altLang="ko-KR" sz="728" spc="6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marL="50091" indent="-50091">
              <a:spcBef>
                <a:spcPts val="243"/>
              </a:spcBef>
              <a:buFont typeface="Arial" panose="020B0604020202020204" pitchFamily="34" charset="0"/>
              <a:buChar char="•"/>
            </a:pPr>
            <a:endParaRPr lang="en-US" altLang="ko-KR" sz="728" spc="6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91ED60-AE22-4C75-9F8E-45938D720C67}"/>
              </a:ext>
            </a:extLst>
          </p:cNvPr>
          <p:cNvSpPr txBox="1"/>
          <p:nvPr/>
        </p:nvSpPr>
        <p:spPr>
          <a:xfrm>
            <a:off x="9534341" y="10261287"/>
            <a:ext cx="107872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8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개조 중 </a:t>
            </a:r>
            <a:r>
              <a:rPr lang="en-US" altLang="ko-KR" sz="8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8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78558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</TotalTime>
  <Words>238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-apple-system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한인욱</dc:creator>
  <cp:lastModifiedBy>한인욱</cp:lastModifiedBy>
  <cp:revision>13</cp:revision>
  <dcterms:created xsi:type="dcterms:W3CDTF">2021-01-20T07:43:13Z</dcterms:created>
  <dcterms:modified xsi:type="dcterms:W3CDTF">2021-01-21T06:00:06Z</dcterms:modified>
</cp:coreProperties>
</file>