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61"/>
  </p:notesMasterIdLst>
  <p:sldIdLst>
    <p:sldId id="288" r:id="rId3"/>
    <p:sldId id="256" r:id="rId4"/>
    <p:sldId id="257" r:id="rId5"/>
    <p:sldId id="266" r:id="rId6"/>
    <p:sldId id="260" r:id="rId7"/>
    <p:sldId id="261" r:id="rId8"/>
    <p:sldId id="262" r:id="rId9"/>
    <p:sldId id="263" r:id="rId10"/>
    <p:sldId id="264" r:id="rId11"/>
    <p:sldId id="285" r:id="rId12"/>
    <p:sldId id="265" r:id="rId13"/>
    <p:sldId id="267" r:id="rId14"/>
    <p:sldId id="268" r:id="rId15"/>
    <p:sldId id="284" r:id="rId16"/>
    <p:sldId id="270" r:id="rId17"/>
    <p:sldId id="271" r:id="rId18"/>
    <p:sldId id="286" r:id="rId19"/>
    <p:sldId id="287" r:id="rId20"/>
    <p:sldId id="273" r:id="rId21"/>
    <p:sldId id="289" r:id="rId22"/>
    <p:sldId id="290" r:id="rId23"/>
    <p:sldId id="291" r:id="rId24"/>
    <p:sldId id="294" r:id="rId25"/>
    <p:sldId id="292" r:id="rId26"/>
    <p:sldId id="295" r:id="rId27"/>
    <p:sldId id="293" r:id="rId28"/>
    <p:sldId id="274" r:id="rId29"/>
    <p:sldId id="296" r:id="rId30"/>
    <p:sldId id="297" r:id="rId31"/>
    <p:sldId id="275" r:id="rId32"/>
    <p:sldId id="276" r:id="rId33"/>
    <p:sldId id="277" r:id="rId34"/>
    <p:sldId id="278" r:id="rId35"/>
    <p:sldId id="279" r:id="rId36"/>
    <p:sldId id="280" r:id="rId37"/>
    <p:sldId id="298" r:id="rId38"/>
    <p:sldId id="281" r:id="rId39"/>
    <p:sldId id="303" r:id="rId40"/>
    <p:sldId id="305" r:id="rId41"/>
    <p:sldId id="299" r:id="rId42"/>
    <p:sldId id="321" r:id="rId43"/>
    <p:sldId id="300" r:id="rId44"/>
    <p:sldId id="301" r:id="rId45"/>
    <p:sldId id="302" r:id="rId46"/>
    <p:sldId id="304" r:id="rId47"/>
    <p:sldId id="306" r:id="rId48"/>
    <p:sldId id="309" r:id="rId49"/>
    <p:sldId id="310" r:id="rId50"/>
    <p:sldId id="322" r:id="rId51"/>
    <p:sldId id="311" r:id="rId52"/>
    <p:sldId id="323" r:id="rId53"/>
    <p:sldId id="317" r:id="rId54"/>
    <p:sldId id="318" r:id="rId55"/>
    <p:sldId id="319" r:id="rId56"/>
    <p:sldId id="320" r:id="rId57"/>
    <p:sldId id="307" r:id="rId58"/>
    <p:sldId id="308" r:id="rId59"/>
    <p:sldId id="259" r:id="rId6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86129" autoAdjust="0"/>
  </p:normalViewPr>
  <p:slideViewPr>
    <p:cSldViewPr>
      <p:cViewPr varScale="1">
        <p:scale>
          <a:sx n="97" d="100"/>
          <a:sy n="97" d="100"/>
        </p:scale>
        <p:origin x="1157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5D13C-90B4-4215-B629-B45E1158ECAB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8DA39-55D1-4925-9EF2-886546AAD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11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41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이건 </a:t>
            </a:r>
            <a:r>
              <a:rPr lang="en-US" altLang="ko-KR" dirty="0" err="1"/>
              <a:t>Som</a:t>
            </a:r>
            <a:r>
              <a:rPr lang="en-US" altLang="ko-KR" dirty="0"/>
              <a:t> algorithm </a:t>
            </a:r>
            <a:r>
              <a:rPr lang="ko-KR" altLang="en-US" dirty="0" err="1"/>
              <a:t>이란것인데</a:t>
            </a:r>
            <a:r>
              <a:rPr lang="en-US" altLang="ko-KR" dirty="0"/>
              <a:t>, X 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 을 각자 잘 구별되는 특성을 가지도록 분류를 </a:t>
            </a:r>
            <a:r>
              <a:rPr lang="ko-KR" altLang="en-US" dirty="0" err="1"/>
              <a:t>해준것이다</a:t>
            </a:r>
            <a:r>
              <a:rPr lang="en-US" altLang="ko-KR" dirty="0"/>
              <a:t>! </a:t>
            </a:r>
          </a:p>
          <a:p>
            <a:r>
              <a:rPr lang="ko-KR" altLang="en-US" dirty="0"/>
              <a:t>각 원</a:t>
            </a:r>
            <a:r>
              <a:rPr lang="en-US" altLang="ko-KR" dirty="0"/>
              <a:t>(24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ko-KR" altLang="en-US" dirty="0" err="1"/>
              <a:t>해당하는것이</a:t>
            </a:r>
            <a:r>
              <a:rPr lang="ko-KR" altLang="en-US" dirty="0"/>
              <a:t> 구별되는 특성 </a:t>
            </a:r>
            <a:r>
              <a:rPr lang="en-US" altLang="ko-KR" dirty="0" err="1"/>
              <a:t>lable</a:t>
            </a:r>
            <a:r>
              <a:rPr lang="en-US" altLang="ko-KR" dirty="0"/>
              <a:t> </a:t>
            </a:r>
            <a:r>
              <a:rPr lang="ko-KR" altLang="en-US" dirty="0"/>
              <a:t>각 </a:t>
            </a:r>
            <a:r>
              <a:rPr lang="en-US" altLang="ko-KR" dirty="0"/>
              <a:t>x </a:t>
            </a:r>
            <a:r>
              <a:rPr lang="ko-KR" altLang="en-US" dirty="0"/>
              <a:t>데이터는 이중 하나의 특성 </a:t>
            </a:r>
            <a:r>
              <a:rPr lang="en-US" altLang="ko-KR" dirty="0" err="1"/>
              <a:t>lable</a:t>
            </a:r>
            <a:r>
              <a:rPr lang="en-US" altLang="ko-KR" dirty="0"/>
              <a:t> </a:t>
            </a:r>
            <a:r>
              <a:rPr lang="ko-KR" altLang="en-US" dirty="0"/>
              <a:t>로 분류가 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기억해야할것은</a:t>
            </a:r>
            <a:r>
              <a:rPr lang="ko-KR" altLang="en-US" dirty="0"/>
              <a:t> </a:t>
            </a:r>
            <a:r>
              <a:rPr lang="en-US" altLang="ko-KR" dirty="0"/>
              <a:t>y </a:t>
            </a:r>
            <a:r>
              <a:rPr lang="en-US" altLang="ko-KR" dirty="0" err="1"/>
              <a:t>lable</a:t>
            </a:r>
            <a:r>
              <a:rPr lang="en-US" altLang="ko-KR" dirty="0"/>
              <a:t> </a:t>
            </a:r>
            <a:r>
              <a:rPr lang="ko-KR" altLang="en-US" dirty="0"/>
              <a:t>이 </a:t>
            </a:r>
            <a:r>
              <a:rPr lang="ko-KR" altLang="en-US" dirty="0" err="1"/>
              <a:t>없는상태에서</a:t>
            </a:r>
            <a:r>
              <a:rPr lang="ko-KR" altLang="en-US" dirty="0"/>
              <a:t> 데이터들을 나누었다는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246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경우에는 이상치 탐지 알고리즘이다</a:t>
            </a:r>
            <a:r>
              <a:rPr lang="en-US" altLang="ko-KR" dirty="0"/>
              <a:t>. </a:t>
            </a:r>
            <a:r>
              <a:rPr lang="ko-KR" altLang="en-US" dirty="0"/>
              <a:t>데이터가 있는 상태에서 이상치를 </a:t>
            </a:r>
            <a:r>
              <a:rPr lang="ko-KR" altLang="en-US" dirty="0" err="1"/>
              <a:t>분류하는것도</a:t>
            </a:r>
            <a:r>
              <a:rPr lang="ko-KR" altLang="en-US" dirty="0"/>
              <a:t> 비지도학습 중 하나이다</a:t>
            </a:r>
            <a:r>
              <a:rPr lang="en-US" altLang="ko-KR" dirty="0"/>
              <a:t>. ( </a:t>
            </a:r>
            <a:r>
              <a:rPr lang="ko-KR" altLang="en-US" dirty="0"/>
              <a:t>여기서 </a:t>
            </a:r>
            <a:r>
              <a:rPr lang="en-US" altLang="ko-KR" dirty="0" err="1"/>
              <a:t>featyre</a:t>
            </a:r>
            <a:r>
              <a:rPr lang="en-US" altLang="ko-KR" dirty="0"/>
              <a:t> 1, 2 </a:t>
            </a:r>
            <a:r>
              <a:rPr lang="ko-KR" altLang="en-US" dirty="0"/>
              <a:t>는 </a:t>
            </a:r>
            <a:r>
              <a:rPr lang="en-US" altLang="ko-KR" dirty="0"/>
              <a:t>X </a:t>
            </a:r>
            <a:r>
              <a:rPr lang="ko-KR" altLang="en-US" dirty="0"/>
              <a:t>의 특성이다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900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기계는 보상이 최대가 되게 행동한다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폭탄으로 가면 </a:t>
            </a:r>
            <a:r>
              <a:rPr lang="en-US" altLang="ko-KR" dirty="0"/>
              <a:t>-100, end </a:t>
            </a:r>
            <a:r>
              <a:rPr lang="ko-KR" altLang="en-US" dirty="0"/>
              <a:t>에 도달하면 </a:t>
            </a:r>
            <a:r>
              <a:rPr lang="en-US" altLang="ko-KR" dirty="0"/>
              <a:t>+ 1000 </a:t>
            </a:r>
            <a:r>
              <a:rPr lang="ko-KR" altLang="en-US" dirty="0"/>
              <a:t>등의 보상을 주어서</a:t>
            </a:r>
            <a:r>
              <a:rPr lang="en-US" altLang="ko-KR" dirty="0"/>
              <a:t>, end </a:t>
            </a:r>
            <a:r>
              <a:rPr lang="ko-KR" altLang="en-US" dirty="0"/>
              <a:t>까지 이동하려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928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117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Training </a:t>
            </a:r>
            <a:r>
              <a:rPr lang="ko-KR" altLang="en-US" dirty="0" err="1"/>
              <a:t>할때에는</a:t>
            </a:r>
            <a:r>
              <a:rPr lang="ko-KR" altLang="en-US" dirty="0"/>
              <a:t> 전체 데이터에 대해서 학습을 시킨다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그다음에</a:t>
            </a:r>
            <a:r>
              <a:rPr lang="ko-KR" altLang="en-US" dirty="0"/>
              <a:t> 론칭을 한 뒤에 새로운 데이터가 올 것이다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배치학습이 경우에는 새로운 데이터가 오면 </a:t>
            </a:r>
            <a:r>
              <a:rPr lang="en-US" altLang="ko-KR" dirty="0"/>
              <a:t>, </a:t>
            </a:r>
            <a:r>
              <a:rPr lang="ko-KR" altLang="en-US" dirty="0"/>
              <a:t>기존의 데이터까지 사용해서 </a:t>
            </a:r>
            <a:r>
              <a:rPr lang="en-US" altLang="ko-KR" dirty="0"/>
              <a:t>full </a:t>
            </a:r>
            <a:r>
              <a:rPr lang="ko-KR" altLang="en-US" dirty="0"/>
              <a:t>로 사용해 </a:t>
            </a:r>
            <a:r>
              <a:rPr lang="en-US" altLang="ko-KR" dirty="0"/>
              <a:t>update </a:t>
            </a:r>
            <a:r>
              <a:rPr lang="ko-KR" altLang="en-US" dirty="0"/>
              <a:t>를 하지만 이 경우에는 </a:t>
            </a:r>
            <a:r>
              <a:rPr lang="en-US" altLang="ko-KR" dirty="0"/>
              <a:t>new date</a:t>
            </a:r>
            <a:r>
              <a:rPr lang="ko-KR" altLang="en-US" dirty="0"/>
              <a:t> 에 대해서만 새로 학습을 해서</a:t>
            </a:r>
            <a:r>
              <a:rPr lang="en-US" altLang="ko-KR" dirty="0"/>
              <a:t> update </a:t>
            </a:r>
            <a:r>
              <a:rPr lang="ko-KR" altLang="en-US" dirty="0"/>
              <a:t>하게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학습이 끝난 데이터는 필요하지 않으므로 버린다</a:t>
            </a:r>
            <a:r>
              <a:rPr lang="en-US" altLang="ko-KR" dirty="0"/>
              <a:t>. </a:t>
            </a:r>
            <a:r>
              <a:rPr lang="ko-KR" altLang="en-US" dirty="0"/>
              <a:t>공간을 절약할 수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 err="1"/>
              <a:t>이떄</a:t>
            </a:r>
            <a:r>
              <a:rPr lang="ko-KR" altLang="en-US" dirty="0"/>
              <a:t> 변화하는 데이터에 대해 얼마나 빠르게 적응할지를 알려주는게 있는데</a:t>
            </a:r>
            <a:r>
              <a:rPr lang="en-US" altLang="ko-KR" dirty="0"/>
              <a:t>, </a:t>
            </a:r>
            <a:r>
              <a:rPr lang="ko-KR" altLang="en-US" dirty="0"/>
              <a:t>이 값을 </a:t>
            </a:r>
            <a:r>
              <a:rPr lang="ko-KR" altLang="en-US" dirty="0" err="1"/>
              <a:t>학습률</a:t>
            </a:r>
            <a:r>
              <a:rPr lang="ko-KR" altLang="en-US" dirty="0"/>
              <a:t> 이라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높으면 시스템이 데이터에 빨리 적응하지만</a:t>
            </a:r>
            <a:r>
              <a:rPr lang="en-US" altLang="ko-KR" dirty="0"/>
              <a:t>, </a:t>
            </a:r>
            <a:r>
              <a:rPr lang="ko-KR" altLang="en-US" dirty="0"/>
              <a:t>이전의 데이터를 빨리 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이때에는 나쁜 데이터가 </a:t>
            </a:r>
            <a:r>
              <a:rPr lang="ko-KR" altLang="en-US" dirty="0" err="1"/>
              <a:t>주입되었을때에는</a:t>
            </a:r>
            <a:r>
              <a:rPr lang="ko-KR" altLang="en-US" dirty="0"/>
              <a:t> 시스템 성능이 </a:t>
            </a:r>
            <a:r>
              <a:rPr lang="ko-KR" altLang="en-US" dirty="0" err="1"/>
              <a:t>안좋아짐을</a:t>
            </a:r>
            <a:r>
              <a:rPr lang="ko-KR" altLang="en-US" dirty="0"/>
              <a:t>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954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데이터는 각 모델들에 대해 테스트 정확도를 나타낸 것이다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아래는 백만 단위의 데이터 수</a:t>
            </a:r>
            <a:r>
              <a:rPr lang="en-US" altLang="ko-KR" dirty="0"/>
              <a:t>. </a:t>
            </a:r>
            <a:r>
              <a:rPr lang="ko-KR" altLang="en-US" dirty="0"/>
              <a:t>데이터가 증가할수록 정확도가 높아진다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데이터 수가 적으면 종종 단순선형회귀나 더 심하면 주사위던지기보다 </a:t>
            </a:r>
            <a:r>
              <a:rPr lang="ko-KR" altLang="en-US" dirty="0" err="1"/>
              <a:t>안좋은</a:t>
            </a:r>
            <a:r>
              <a:rPr lang="ko-KR" altLang="en-US" dirty="0"/>
              <a:t> 모델이 만들어지기도 한다 </a:t>
            </a:r>
            <a:r>
              <a:rPr lang="ko-KR" altLang="en-US" dirty="0" err="1"/>
              <a:t>ㄷㄷ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33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점선은 파란색 </a:t>
            </a:r>
            <a:r>
              <a:rPr lang="ko-KR" altLang="en-US" dirty="0" err="1"/>
              <a:t>점들만을</a:t>
            </a:r>
            <a:r>
              <a:rPr lang="ko-KR" altLang="en-US" dirty="0"/>
              <a:t> 이용해 예측한 나라의 </a:t>
            </a:r>
            <a:r>
              <a:rPr lang="ko-KR" altLang="en-US" dirty="0" err="1"/>
              <a:t>행복도이다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이때에 대표성 없는 훈련데이터</a:t>
            </a:r>
            <a:r>
              <a:rPr lang="en-US" altLang="ko-KR" dirty="0"/>
              <a:t>(</a:t>
            </a:r>
            <a:r>
              <a:rPr lang="ko-KR" altLang="en-US" dirty="0"/>
              <a:t>가난한 나라만 사용하였다</a:t>
            </a:r>
            <a:r>
              <a:rPr lang="en-US" altLang="ko-KR" dirty="0"/>
              <a:t>.) </a:t>
            </a:r>
            <a:r>
              <a:rPr lang="ko-KR" altLang="en-US" dirty="0"/>
              <a:t>를 사용한 탓에 부유한 나라 </a:t>
            </a:r>
            <a:r>
              <a:rPr lang="en-US" altLang="ko-KR" dirty="0"/>
              <a:t>(</a:t>
            </a:r>
            <a:r>
              <a:rPr lang="ko-KR" altLang="en-US" dirty="0"/>
              <a:t>노르웨이</a:t>
            </a:r>
            <a:r>
              <a:rPr lang="en-US" altLang="ko-KR" dirty="0"/>
              <a:t>, </a:t>
            </a:r>
            <a:r>
              <a:rPr lang="ko-KR" altLang="en-US" dirty="0"/>
              <a:t>스위스</a:t>
            </a:r>
            <a:r>
              <a:rPr lang="en-US" altLang="ko-KR" dirty="0"/>
              <a:t>) </a:t>
            </a:r>
            <a:r>
              <a:rPr lang="ko-KR" altLang="en-US" dirty="0"/>
              <a:t>의 예측이 제대로 되고있지 않다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대표성있는</a:t>
            </a:r>
            <a:r>
              <a:rPr lang="ko-KR" altLang="en-US" dirty="0"/>
              <a:t> 데이터</a:t>
            </a:r>
            <a:r>
              <a:rPr lang="en-US" altLang="ko-KR" dirty="0"/>
              <a:t>(</a:t>
            </a:r>
            <a:r>
              <a:rPr lang="ko-KR" altLang="en-US" dirty="0"/>
              <a:t>빨간색</a:t>
            </a:r>
            <a:r>
              <a:rPr lang="en-US" altLang="ko-KR" dirty="0"/>
              <a:t>) </a:t>
            </a:r>
            <a:r>
              <a:rPr lang="ko-KR" altLang="en-US" dirty="0"/>
              <a:t>을 쓰면 편향된 데이터</a:t>
            </a:r>
            <a:r>
              <a:rPr lang="en-US" altLang="ko-KR" dirty="0"/>
              <a:t>(</a:t>
            </a:r>
            <a:r>
              <a:rPr lang="ko-KR" altLang="en-US" dirty="0"/>
              <a:t>파란색</a:t>
            </a:r>
            <a:r>
              <a:rPr lang="en-US" altLang="ko-KR" dirty="0"/>
              <a:t>) </a:t>
            </a:r>
            <a:r>
              <a:rPr lang="ko-KR" altLang="en-US" dirty="0"/>
              <a:t>을 </a:t>
            </a:r>
            <a:r>
              <a:rPr lang="ko-KR" altLang="en-US" dirty="0" err="1"/>
              <a:t>많이쓰는것보다</a:t>
            </a:r>
            <a:r>
              <a:rPr lang="ko-KR" altLang="en-US" dirty="0"/>
              <a:t> 오히려 성능이 좋다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630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Train data </a:t>
            </a:r>
            <a:r>
              <a:rPr lang="ko-KR" altLang="en-US" dirty="0"/>
              <a:t>가 에러</a:t>
            </a:r>
            <a:r>
              <a:rPr lang="en-US" altLang="ko-KR" dirty="0"/>
              <a:t>, </a:t>
            </a:r>
            <a:r>
              <a:rPr lang="ko-KR" altLang="en-US" dirty="0"/>
              <a:t>이상치</a:t>
            </a:r>
            <a:r>
              <a:rPr lang="en-US" altLang="ko-KR" dirty="0"/>
              <a:t>, </a:t>
            </a:r>
            <a:r>
              <a:rPr lang="ko-KR" altLang="en-US" dirty="0"/>
              <a:t>잡음 이 있다면 </a:t>
            </a:r>
            <a:r>
              <a:rPr lang="ko-KR" altLang="en-US" dirty="0" err="1"/>
              <a:t>머신러닝은</a:t>
            </a:r>
            <a:r>
              <a:rPr lang="ko-KR" altLang="en-US" dirty="0"/>
              <a:t> 잘 작동하지 않는다</a:t>
            </a:r>
            <a:r>
              <a:rPr lang="en-US" altLang="ko-KR" dirty="0"/>
              <a:t>. </a:t>
            </a:r>
            <a:r>
              <a:rPr lang="ko-KR" altLang="en-US" dirty="0"/>
              <a:t>문제를 보면 이상치때문에 선형분류가 제대로 먹히지 않고 있음을 알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일부 샘플이 이상치라면 그것들을 무시하거나</a:t>
            </a:r>
            <a:r>
              <a:rPr lang="en-US" altLang="ko-KR" dirty="0"/>
              <a:t>(</a:t>
            </a:r>
            <a:r>
              <a:rPr lang="ko-KR" altLang="en-US" dirty="0"/>
              <a:t>데이터를 지움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평균으로 채우거나 등등의 선택이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508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Overfitting </a:t>
            </a:r>
            <a:r>
              <a:rPr lang="ko-KR" altLang="en-US" dirty="0"/>
              <a:t>이 왜 일어날까</a:t>
            </a:r>
            <a:r>
              <a:rPr lang="en-US" altLang="ko-KR" dirty="0"/>
              <a:t>? </a:t>
            </a:r>
            <a:r>
              <a:rPr lang="ko-KR" altLang="en-US" dirty="0"/>
              <a:t>그것은 바로 </a:t>
            </a:r>
            <a:r>
              <a:rPr lang="en-US" altLang="ko-KR" dirty="0"/>
              <a:t>train set </a:t>
            </a:r>
            <a:r>
              <a:rPr lang="ko-KR" altLang="en-US" dirty="0"/>
              <a:t>에 너</a:t>
            </a:r>
            <a:r>
              <a:rPr lang="en-US" altLang="ko-KR" dirty="0"/>
              <a:t>~~~~~~</a:t>
            </a:r>
            <a:r>
              <a:rPr lang="ko-KR" altLang="en-US" dirty="0"/>
              <a:t>무 집중해서 그렇다</a:t>
            </a:r>
            <a:r>
              <a:rPr lang="en-US" altLang="ko-KR" dirty="0"/>
              <a:t>! </a:t>
            </a:r>
          </a:p>
          <a:p>
            <a:r>
              <a:rPr lang="en-US" altLang="ko-KR" dirty="0"/>
              <a:t>Train set </a:t>
            </a:r>
            <a:r>
              <a:rPr lang="ko-KR" altLang="en-US" dirty="0"/>
              <a:t>에 </a:t>
            </a:r>
            <a:r>
              <a:rPr lang="en-US" altLang="ko-KR" dirty="0"/>
              <a:t>overfitting </a:t>
            </a:r>
            <a:r>
              <a:rPr lang="ko-KR" altLang="en-US" dirty="0"/>
              <a:t>한 데이터는</a:t>
            </a:r>
            <a:r>
              <a:rPr lang="en-US" altLang="ko-KR" dirty="0"/>
              <a:t>, test </a:t>
            </a:r>
            <a:r>
              <a:rPr lang="ko-KR" altLang="en-US" dirty="0"/>
              <a:t>에 잘 </a:t>
            </a:r>
            <a:r>
              <a:rPr lang="ko-KR" altLang="en-US" dirty="0" err="1"/>
              <a:t>맞을수가</a:t>
            </a:r>
            <a:r>
              <a:rPr lang="ko-KR" altLang="en-US" dirty="0"/>
              <a:t> 없음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524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132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이 경우는 별로 좋지 않다</a:t>
            </a:r>
            <a:r>
              <a:rPr lang="en-US" altLang="ko-KR" dirty="0"/>
              <a:t>. </a:t>
            </a:r>
            <a:r>
              <a:rPr lang="ko-KR" altLang="en-US" dirty="0"/>
              <a:t>왜냐하면</a:t>
            </a:r>
            <a:r>
              <a:rPr lang="en-US" altLang="ko-KR" dirty="0"/>
              <a:t>, </a:t>
            </a:r>
            <a:r>
              <a:rPr lang="ko-KR" altLang="en-US" dirty="0"/>
              <a:t>우리가 </a:t>
            </a:r>
            <a:r>
              <a:rPr lang="ko-KR" altLang="en-US" dirty="0" err="1"/>
              <a:t>어찌저찌해서</a:t>
            </a:r>
            <a:r>
              <a:rPr lang="ko-KR" altLang="en-US" dirty="0"/>
              <a:t> 모델을 </a:t>
            </a:r>
            <a:r>
              <a:rPr lang="ko-KR" altLang="en-US" dirty="0" err="1"/>
              <a:t>론칭했다고</a:t>
            </a:r>
            <a:r>
              <a:rPr lang="ko-KR" altLang="en-US" dirty="0"/>
              <a:t> 하자</a:t>
            </a:r>
            <a:r>
              <a:rPr lang="en-US" altLang="ko-KR" dirty="0"/>
              <a:t>. </a:t>
            </a:r>
            <a:r>
              <a:rPr lang="ko-KR" altLang="en-US" dirty="0"/>
              <a:t>그런데 </a:t>
            </a:r>
            <a:r>
              <a:rPr lang="ko-KR" altLang="en-US" dirty="0" err="1"/>
              <a:t>스팸발송자가</a:t>
            </a:r>
            <a:r>
              <a:rPr lang="ko-KR" altLang="en-US" dirty="0"/>
              <a:t> 이것을 알고</a:t>
            </a:r>
            <a:r>
              <a:rPr lang="en-US" altLang="ko-KR" dirty="0"/>
              <a:t>, </a:t>
            </a:r>
            <a:r>
              <a:rPr lang="ko-KR" altLang="en-US" dirty="0"/>
              <a:t>대출</a:t>
            </a:r>
            <a:r>
              <a:rPr lang="en-US" altLang="ko-KR" dirty="0"/>
              <a:t>! </a:t>
            </a:r>
            <a:r>
              <a:rPr lang="ko-KR" altLang="en-US" dirty="0" err="1"/>
              <a:t>대단한을</a:t>
            </a:r>
            <a:r>
              <a:rPr lang="ko-KR" altLang="en-US" dirty="0"/>
              <a:t> </a:t>
            </a:r>
            <a:r>
              <a:rPr lang="ko-KR" altLang="en-US" dirty="0" err="1"/>
              <a:t>돈빌려줘요</a:t>
            </a:r>
            <a:r>
              <a:rPr lang="en-US" altLang="ko-KR" dirty="0"/>
              <a:t>~ </a:t>
            </a:r>
            <a:r>
              <a:rPr lang="ko-KR" altLang="en-US" dirty="0"/>
              <a:t>굉장해 로 </a:t>
            </a:r>
            <a:r>
              <a:rPr lang="ko-KR" altLang="en-US" dirty="0" err="1"/>
              <a:t>바꾸어버리면</a:t>
            </a:r>
            <a:r>
              <a:rPr lang="ko-KR" altLang="en-US" dirty="0"/>
              <a:t> 우리가 </a:t>
            </a:r>
            <a:r>
              <a:rPr lang="ko-KR" altLang="en-US" dirty="0" err="1"/>
              <a:t>론칭한</a:t>
            </a:r>
            <a:r>
              <a:rPr lang="ko-KR" altLang="en-US" dirty="0"/>
              <a:t> 프로그램은 쓰레기가 </a:t>
            </a:r>
            <a:r>
              <a:rPr lang="ko-KR" altLang="en-US" dirty="0" err="1"/>
              <a:t>되는것이다</a:t>
            </a:r>
            <a:r>
              <a:rPr lang="en-US" altLang="ko-KR" dirty="0"/>
              <a:t>. </a:t>
            </a:r>
            <a:r>
              <a:rPr lang="ko-KR" altLang="en-US" dirty="0"/>
              <a:t>그러면 어떻게 </a:t>
            </a:r>
            <a:r>
              <a:rPr lang="ko-KR" altLang="en-US" dirty="0" err="1"/>
              <a:t>해야할까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9869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모델이 샘플에 얼마나 잘 적용이 될지 판단하는 방법은 새로운 샘플에 적용시키는 것이다</a:t>
            </a:r>
            <a:r>
              <a:rPr lang="en-US" altLang="ko-KR" dirty="0"/>
              <a:t>. </a:t>
            </a:r>
            <a:r>
              <a:rPr lang="ko-KR" altLang="en-US" dirty="0"/>
              <a:t>이를 위해서 </a:t>
            </a:r>
            <a:r>
              <a:rPr lang="en-US" altLang="ko-KR" dirty="0"/>
              <a:t>data </a:t>
            </a:r>
            <a:r>
              <a:rPr lang="ko-KR" altLang="en-US" dirty="0"/>
              <a:t>를 다 쓰지 않고</a:t>
            </a:r>
            <a:r>
              <a:rPr lang="en-US" altLang="ko-KR" dirty="0"/>
              <a:t>, </a:t>
            </a:r>
            <a:r>
              <a:rPr lang="ko-KR" altLang="en-US" dirty="0"/>
              <a:t>모델훈련을 위한 </a:t>
            </a:r>
            <a:r>
              <a:rPr lang="en-US" altLang="ko-KR" dirty="0"/>
              <a:t>testing set </a:t>
            </a:r>
            <a:r>
              <a:rPr lang="ko-KR" altLang="en-US" dirty="0"/>
              <a:t>을 만들어 그 모델을 평가하기 위한 </a:t>
            </a:r>
            <a:r>
              <a:rPr lang="en-US" altLang="ko-KR" dirty="0"/>
              <a:t>data</a:t>
            </a:r>
            <a:r>
              <a:rPr lang="ko-KR" altLang="en-US" dirty="0"/>
              <a:t> 를 하나 </a:t>
            </a:r>
            <a:r>
              <a:rPr lang="ko-KR" altLang="en-US" dirty="0" err="1"/>
              <a:t>뗴어둔다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때에 모델을 </a:t>
            </a:r>
            <a:r>
              <a:rPr lang="ko-KR" altLang="en-US" dirty="0" err="1"/>
              <a:t>학습할때에</a:t>
            </a:r>
            <a:r>
              <a:rPr lang="ko-KR" altLang="en-US" dirty="0"/>
              <a:t> </a:t>
            </a:r>
            <a:r>
              <a:rPr lang="en-US" altLang="ko-KR" dirty="0"/>
              <a:t>test set</a:t>
            </a:r>
            <a:r>
              <a:rPr lang="ko-KR" altLang="en-US" dirty="0"/>
              <a:t> 의 어떠한</a:t>
            </a:r>
            <a:r>
              <a:rPr lang="en-US" altLang="ko-KR" dirty="0"/>
              <a:t>! </a:t>
            </a:r>
            <a:r>
              <a:rPr lang="ko-KR" altLang="en-US" dirty="0"/>
              <a:t>정보도 이용하면 안된다</a:t>
            </a:r>
            <a:r>
              <a:rPr lang="en-US" altLang="ko-KR" dirty="0"/>
              <a:t>. (ex </a:t>
            </a:r>
            <a:r>
              <a:rPr lang="ko-KR" altLang="en-US" dirty="0"/>
              <a:t>아</a:t>
            </a:r>
            <a:r>
              <a:rPr lang="en-US" altLang="ko-KR" dirty="0"/>
              <a:t>! Testing set</a:t>
            </a:r>
            <a:r>
              <a:rPr lang="ko-KR" altLang="en-US" dirty="0"/>
              <a:t> 의 평균이 </a:t>
            </a:r>
            <a:r>
              <a:rPr lang="en-US" altLang="ko-KR" dirty="0"/>
              <a:t>training </a:t>
            </a:r>
            <a:r>
              <a:rPr lang="ko-KR" altLang="en-US" dirty="0"/>
              <a:t>보다 조금 높네</a:t>
            </a:r>
            <a:r>
              <a:rPr lang="en-US" altLang="ko-KR" dirty="0"/>
              <a:t>? </a:t>
            </a:r>
            <a:r>
              <a:rPr lang="ko-KR" altLang="en-US" dirty="0"/>
              <a:t>그러면 </a:t>
            </a:r>
            <a:r>
              <a:rPr lang="en-US" altLang="ko-KR" dirty="0"/>
              <a:t>model </a:t>
            </a:r>
            <a:r>
              <a:rPr lang="ko-KR" altLang="en-US" dirty="0"/>
              <a:t>의 평균을 약간 올려서 추정해볼까</a:t>
            </a:r>
            <a:r>
              <a:rPr lang="en-US" altLang="ko-KR" dirty="0"/>
              <a:t>..? (</a:t>
            </a:r>
            <a:r>
              <a:rPr lang="en-US" altLang="ko-KR" dirty="0" err="1"/>
              <a:t>nononono</a:t>
            </a:r>
            <a:r>
              <a:rPr lang="en-US" altLang="ko-KR" dirty="0"/>
              <a:t>!)  </a:t>
            </a:r>
          </a:p>
          <a:p>
            <a:r>
              <a:rPr lang="en-US" altLang="ko-KR" dirty="0"/>
              <a:t>Training set </a:t>
            </a:r>
            <a:r>
              <a:rPr lang="ko-KR" altLang="en-US" dirty="0"/>
              <a:t>에서의 오차가 작다</a:t>
            </a:r>
            <a:r>
              <a:rPr lang="en-US" altLang="ko-KR" dirty="0"/>
              <a:t>/ testing set</a:t>
            </a:r>
            <a:r>
              <a:rPr lang="ko-KR" altLang="en-US" dirty="0"/>
              <a:t>에서의 오차가 크다</a:t>
            </a:r>
            <a:r>
              <a:rPr lang="en-US" altLang="ko-KR" dirty="0"/>
              <a:t>. -&gt; overfitting</a:t>
            </a:r>
          </a:p>
          <a:p>
            <a:r>
              <a:rPr lang="ko-KR" altLang="en-US" dirty="0"/>
              <a:t>아래이 경우는 </a:t>
            </a:r>
            <a:r>
              <a:rPr lang="en-US" altLang="ko-KR" dirty="0"/>
              <a:t>cross validation </a:t>
            </a:r>
            <a:r>
              <a:rPr lang="ko-KR" altLang="en-US" dirty="0"/>
              <a:t>으로 </a:t>
            </a:r>
            <a:r>
              <a:rPr lang="en-US" altLang="ko-KR" dirty="0"/>
              <a:t>training </a:t>
            </a:r>
            <a:r>
              <a:rPr lang="ko-KR" altLang="en-US" dirty="0"/>
              <a:t>의 </a:t>
            </a:r>
            <a:r>
              <a:rPr lang="en-US" altLang="ko-KR" dirty="0"/>
              <a:t>set </a:t>
            </a:r>
            <a:r>
              <a:rPr lang="ko-KR" altLang="en-US" dirty="0"/>
              <a:t>을 또 쪼개서 </a:t>
            </a:r>
            <a:r>
              <a:rPr lang="en-US" altLang="ko-KR" dirty="0"/>
              <a:t>validation </a:t>
            </a:r>
            <a:r>
              <a:rPr lang="ko-KR" altLang="en-US" dirty="0"/>
              <a:t>으로 나눈다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518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이처럼 </a:t>
            </a:r>
            <a:r>
              <a:rPr lang="en-US" altLang="ko-KR" dirty="0"/>
              <a:t>training data </a:t>
            </a:r>
            <a:r>
              <a:rPr lang="ko-KR" altLang="en-US" dirty="0"/>
              <a:t>를 </a:t>
            </a:r>
            <a:r>
              <a:rPr lang="en-US" altLang="ko-KR" dirty="0"/>
              <a:t>k </a:t>
            </a:r>
            <a:r>
              <a:rPr lang="ko-KR" altLang="en-US" dirty="0"/>
              <a:t>개의 조각을 낸 후</a:t>
            </a:r>
            <a:r>
              <a:rPr lang="en-US" altLang="ko-KR" dirty="0"/>
              <a:t>, model</a:t>
            </a:r>
            <a:r>
              <a:rPr lang="ko-KR" altLang="en-US" dirty="0"/>
              <a:t> 을 각각 </a:t>
            </a:r>
            <a:r>
              <a:rPr lang="en-US" altLang="ko-KR" dirty="0"/>
              <a:t>k-1</a:t>
            </a:r>
            <a:r>
              <a:rPr lang="ko-KR" altLang="en-US" dirty="0"/>
              <a:t>개의 </a:t>
            </a:r>
            <a:r>
              <a:rPr lang="en-US" altLang="ko-KR" dirty="0"/>
              <a:t>fold </a:t>
            </a:r>
            <a:r>
              <a:rPr lang="ko-KR" altLang="en-US" dirty="0"/>
              <a:t>에서 </a:t>
            </a:r>
            <a:r>
              <a:rPr lang="en-US" altLang="ko-KR" dirty="0"/>
              <a:t>training </a:t>
            </a:r>
            <a:r>
              <a:rPr lang="ko-KR" altLang="en-US" dirty="0"/>
              <a:t>시킨 후</a:t>
            </a:r>
            <a:r>
              <a:rPr lang="en-US" altLang="ko-KR" dirty="0"/>
              <a:t>, </a:t>
            </a:r>
            <a:r>
              <a:rPr lang="ko-KR" altLang="en-US" dirty="0"/>
              <a:t>나머지 하나에 대해서 </a:t>
            </a:r>
            <a:r>
              <a:rPr lang="en-US" altLang="ko-KR" dirty="0"/>
              <a:t>test </a:t>
            </a:r>
            <a:r>
              <a:rPr lang="ko-KR" altLang="en-US" dirty="0"/>
              <a:t>를 하고 그 에러들을 평균을 낸 것으로 모델의 </a:t>
            </a:r>
            <a:r>
              <a:rPr lang="en-US" altLang="ko-KR" dirty="0"/>
              <a:t>fitting </a:t>
            </a:r>
            <a:r>
              <a:rPr lang="ko-KR" altLang="en-US" dirty="0"/>
              <a:t>상태를 판단한다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그럼 왜 </a:t>
            </a:r>
            <a:r>
              <a:rPr lang="en-US" altLang="ko-KR" dirty="0"/>
              <a:t>cross validation </a:t>
            </a:r>
            <a:r>
              <a:rPr lang="ko-KR" altLang="en-US" dirty="0"/>
              <a:t>을 할까</a:t>
            </a:r>
            <a:r>
              <a:rPr lang="en-US" altLang="ko-KR" dirty="0"/>
              <a:t>… ? </a:t>
            </a:r>
            <a:r>
              <a:rPr lang="ko-KR" altLang="en-US" dirty="0"/>
              <a:t>그냥 </a:t>
            </a:r>
            <a:r>
              <a:rPr lang="en-US" altLang="ko-KR" dirty="0"/>
              <a:t>train </a:t>
            </a:r>
            <a:r>
              <a:rPr lang="ko-KR" altLang="en-US" dirty="0"/>
              <a:t>과 </a:t>
            </a:r>
            <a:r>
              <a:rPr lang="en-US" altLang="ko-KR" dirty="0"/>
              <a:t>test </a:t>
            </a:r>
            <a:r>
              <a:rPr lang="ko-KR" altLang="en-US" dirty="0"/>
              <a:t>를 나누면 </a:t>
            </a:r>
            <a:r>
              <a:rPr lang="ko-KR" altLang="en-US" dirty="0" err="1"/>
              <a:t>되는것</a:t>
            </a:r>
            <a:r>
              <a:rPr lang="ko-KR" altLang="en-US" dirty="0"/>
              <a:t> 아니야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9800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경우는 그냥 </a:t>
            </a:r>
            <a:r>
              <a:rPr lang="en-US" altLang="ko-KR" dirty="0"/>
              <a:t>train / test set </a:t>
            </a:r>
            <a:r>
              <a:rPr lang="ko-KR" altLang="en-US" dirty="0"/>
              <a:t>을 나눈 경우이다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Overfitting </a:t>
            </a:r>
            <a:r>
              <a:rPr lang="ko-KR" altLang="en-US" dirty="0"/>
              <a:t>은 왜 일어날까</a:t>
            </a:r>
            <a:r>
              <a:rPr lang="en-US" altLang="ko-KR" dirty="0"/>
              <a:t>? </a:t>
            </a:r>
            <a:r>
              <a:rPr lang="ko-KR" altLang="en-US" dirty="0"/>
              <a:t>그건 바로 </a:t>
            </a:r>
            <a:r>
              <a:rPr lang="en-US" altLang="ko-KR" dirty="0"/>
              <a:t>train set </a:t>
            </a:r>
            <a:r>
              <a:rPr lang="ko-KR" altLang="en-US" dirty="0"/>
              <a:t>이 </a:t>
            </a:r>
            <a:r>
              <a:rPr lang="ko-KR" altLang="en-US" dirty="0" err="1"/>
              <a:t>고정되어있어서</a:t>
            </a:r>
            <a:r>
              <a:rPr lang="en-US" altLang="ko-KR" dirty="0"/>
              <a:t>, </a:t>
            </a:r>
            <a:r>
              <a:rPr lang="ko-KR" altLang="en-US" dirty="0"/>
              <a:t>모델을 학습하면 그 </a:t>
            </a:r>
            <a:r>
              <a:rPr lang="en-US" altLang="ko-KR" dirty="0"/>
              <a:t>train set </a:t>
            </a:r>
            <a:r>
              <a:rPr lang="ko-KR" altLang="en-US" dirty="0"/>
              <a:t>에 대해 </a:t>
            </a:r>
            <a:r>
              <a:rPr lang="en-US" altLang="ko-KR" dirty="0"/>
              <a:t>error </a:t>
            </a:r>
            <a:r>
              <a:rPr lang="ko-KR" altLang="en-US" dirty="0"/>
              <a:t>가 매우 작게 즉</a:t>
            </a:r>
            <a:r>
              <a:rPr lang="en-US" altLang="ko-KR" dirty="0"/>
              <a:t>, train set</a:t>
            </a:r>
            <a:r>
              <a:rPr lang="ko-KR" altLang="en-US" dirty="0"/>
              <a:t>에 딱 맞게 </a:t>
            </a:r>
            <a:r>
              <a:rPr lang="en-US" altLang="ko-KR" dirty="0"/>
              <a:t>fitting </a:t>
            </a:r>
            <a:r>
              <a:rPr lang="ko-KR" altLang="en-US" dirty="0"/>
              <a:t>이 되어서 </a:t>
            </a:r>
            <a:r>
              <a:rPr lang="en-US" altLang="ko-KR" dirty="0"/>
              <a:t>test </a:t>
            </a:r>
            <a:r>
              <a:rPr lang="ko-KR" altLang="en-US" dirty="0"/>
              <a:t>에는 맞지 않게 되어버리는 것이다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그런데 아래같이 </a:t>
            </a:r>
            <a:r>
              <a:rPr lang="en-US" altLang="ko-KR" dirty="0"/>
              <a:t>k-fold </a:t>
            </a:r>
            <a:r>
              <a:rPr lang="ko-KR" altLang="en-US" dirty="0"/>
              <a:t>를 </a:t>
            </a:r>
            <a:r>
              <a:rPr lang="ko-KR" altLang="en-US" dirty="0" err="1"/>
              <a:t>쓰게될</a:t>
            </a:r>
            <a:r>
              <a:rPr lang="ko-KR" altLang="en-US" dirty="0"/>
              <a:t> 경우 </a:t>
            </a:r>
            <a:r>
              <a:rPr lang="en-US" altLang="ko-KR" dirty="0"/>
              <a:t>train set</a:t>
            </a:r>
            <a:r>
              <a:rPr lang="ko-KR" altLang="en-US" dirty="0"/>
              <a:t> 을 변화시키면서 평가하기 </a:t>
            </a:r>
            <a:r>
              <a:rPr lang="ko-KR" altLang="en-US" dirty="0" err="1"/>
              <a:t>떄문에</a:t>
            </a:r>
            <a:r>
              <a:rPr lang="ko-KR" altLang="en-US" dirty="0"/>
              <a:t> 특정한 첫번쨰 </a:t>
            </a:r>
            <a:r>
              <a:rPr lang="en-US" altLang="ko-KR" dirty="0"/>
              <a:t>(1,2,3,4)train set </a:t>
            </a:r>
            <a:r>
              <a:rPr lang="ko-KR" altLang="en-US" dirty="0"/>
              <a:t>에 딱 맞는다고 하더라도 나머지 </a:t>
            </a:r>
            <a:r>
              <a:rPr lang="en-US" altLang="ko-KR" dirty="0"/>
              <a:t>train set </a:t>
            </a:r>
            <a:r>
              <a:rPr lang="ko-KR" altLang="en-US" dirty="0"/>
              <a:t>에서는 </a:t>
            </a:r>
            <a:r>
              <a:rPr lang="ko-KR" altLang="en-US" dirty="0" err="1"/>
              <a:t>안좋은</a:t>
            </a:r>
            <a:r>
              <a:rPr lang="ko-KR" altLang="en-US" dirty="0"/>
              <a:t> 모델이기 때문에 </a:t>
            </a:r>
            <a:r>
              <a:rPr lang="en-US" altLang="ko-KR" dirty="0"/>
              <a:t>score </a:t>
            </a:r>
            <a:r>
              <a:rPr lang="ko-KR" altLang="en-US" dirty="0"/>
              <a:t>가 낮게 </a:t>
            </a:r>
            <a:r>
              <a:rPr lang="ko-KR" altLang="en-US" dirty="0" err="1"/>
              <a:t>나올것이다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 err="1"/>
              <a:t>overffiting</a:t>
            </a:r>
            <a:r>
              <a:rPr lang="en-US" altLang="ko-KR" dirty="0"/>
              <a:t> </a:t>
            </a:r>
            <a:r>
              <a:rPr lang="ko-KR" altLang="en-US" dirty="0"/>
              <a:t>을 어느정도 방지해준다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470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해석의 용이성이다</a:t>
            </a:r>
            <a:r>
              <a:rPr lang="en-US" altLang="ko-KR" dirty="0"/>
              <a:t>. Train/</a:t>
            </a:r>
            <a:r>
              <a:rPr lang="ko-KR" altLang="en-US" dirty="0"/>
              <a:t> </a:t>
            </a:r>
            <a:r>
              <a:rPr lang="en-US" altLang="ko-KR" dirty="0"/>
              <a:t>test </a:t>
            </a:r>
            <a:r>
              <a:rPr lang="ko-KR" altLang="en-US" dirty="0"/>
              <a:t>만 나누었다고 가정하자</a:t>
            </a:r>
            <a:r>
              <a:rPr lang="en-US" altLang="ko-KR" dirty="0"/>
              <a:t>.  </a:t>
            </a:r>
          </a:p>
          <a:p>
            <a:r>
              <a:rPr lang="ko-KR" altLang="en-US" dirty="0"/>
              <a:t>우리는 핸드폰으로 찍은 개</a:t>
            </a:r>
            <a:r>
              <a:rPr lang="en-US" altLang="ko-KR" dirty="0"/>
              <a:t>/</a:t>
            </a:r>
            <a:r>
              <a:rPr lang="ko-KR" altLang="en-US" dirty="0"/>
              <a:t>고양이 사진에 대해 개</a:t>
            </a:r>
            <a:r>
              <a:rPr lang="en-US" altLang="ko-KR" dirty="0"/>
              <a:t>/</a:t>
            </a:r>
            <a:r>
              <a:rPr lang="ko-KR" altLang="en-US" dirty="0"/>
              <a:t>고양이 분류 모델을 만들었다고 하자</a:t>
            </a:r>
            <a:r>
              <a:rPr lang="en-US" altLang="ko-KR" dirty="0"/>
              <a:t>. </a:t>
            </a:r>
            <a:r>
              <a:rPr lang="ko-KR" altLang="en-US" dirty="0"/>
              <a:t>이제 이 모델을 데이터를 이용해 </a:t>
            </a:r>
            <a:r>
              <a:rPr lang="ko-KR" altLang="en-US" dirty="0" err="1"/>
              <a:t>평가하고싶다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그러나 이 때에 </a:t>
            </a:r>
            <a:r>
              <a:rPr lang="en-US" altLang="ko-KR" dirty="0"/>
              <a:t>‘</a:t>
            </a:r>
            <a:r>
              <a:rPr lang="ko-KR" altLang="en-US" dirty="0"/>
              <a:t>핸드폰</a:t>
            </a:r>
            <a:r>
              <a:rPr lang="en-US" altLang="ko-KR" dirty="0"/>
              <a:t>’ </a:t>
            </a:r>
            <a:r>
              <a:rPr lang="ko-KR" altLang="en-US" dirty="0"/>
              <a:t>으로 찍은 사진의 분류이기 때문에 일반 사진들을 </a:t>
            </a:r>
            <a:r>
              <a:rPr lang="en-US" altLang="ko-KR" dirty="0"/>
              <a:t>data set </a:t>
            </a:r>
            <a:r>
              <a:rPr lang="ko-KR" altLang="en-US" dirty="0"/>
              <a:t>으로 쓰게 되면 데이터가 대표성이 없는 데이터가 될 것이다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그러나 </a:t>
            </a:r>
            <a:r>
              <a:rPr lang="ko-KR" altLang="en-US" dirty="0" err="1"/>
              <a:t>웹사이트들에는</a:t>
            </a:r>
            <a:r>
              <a:rPr lang="ko-KR" altLang="en-US" dirty="0"/>
              <a:t> 핸드폰 사진인지</a:t>
            </a:r>
            <a:r>
              <a:rPr lang="en-US" altLang="ko-KR" dirty="0"/>
              <a:t>, </a:t>
            </a:r>
            <a:r>
              <a:rPr lang="ko-KR" altLang="en-US" dirty="0"/>
              <a:t>카메라 사진인지 잘 모를 개</a:t>
            </a:r>
            <a:r>
              <a:rPr lang="en-US" altLang="ko-KR" dirty="0"/>
              <a:t>/</a:t>
            </a:r>
            <a:r>
              <a:rPr lang="ko-KR" altLang="en-US" dirty="0"/>
              <a:t>고양이 사진이 넘쳐난다</a:t>
            </a:r>
            <a:r>
              <a:rPr lang="en-US" altLang="ko-KR" dirty="0"/>
              <a:t>.  </a:t>
            </a:r>
            <a:r>
              <a:rPr lang="ko-KR" altLang="en-US" dirty="0"/>
              <a:t>즉 데이터를 </a:t>
            </a:r>
            <a:r>
              <a:rPr lang="ko-KR" altLang="en-US" dirty="0" err="1"/>
              <a:t>모을때</a:t>
            </a:r>
            <a:r>
              <a:rPr lang="ko-KR" altLang="en-US" dirty="0"/>
              <a:t> 핸드폰으로만 찍은 데이터를 </a:t>
            </a:r>
            <a:r>
              <a:rPr lang="ko-KR" altLang="en-US" dirty="0" err="1"/>
              <a:t>써야한다는</a:t>
            </a:r>
            <a:r>
              <a:rPr lang="ko-KR" altLang="en-US" dirty="0"/>
              <a:t> 것이다</a:t>
            </a:r>
            <a:r>
              <a:rPr lang="en-US" altLang="ko-KR" dirty="0"/>
              <a:t>. </a:t>
            </a:r>
            <a:r>
              <a:rPr lang="ko-KR" altLang="en-US" dirty="0"/>
              <a:t>우리는 간신히 핸드폰으로 찍은 개</a:t>
            </a:r>
            <a:r>
              <a:rPr lang="en-US" altLang="ko-KR" dirty="0"/>
              <a:t>/</a:t>
            </a:r>
            <a:r>
              <a:rPr lang="ko-KR" altLang="en-US" dirty="0"/>
              <a:t>고양이 사진을 </a:t>
            </a:r>
            <a:r>
              <a:rPr lang="en-US" altLang="ko-KR" dirty="0"/>
              <a:t>5000</a:t>
            </a:r>
            <a:r>
              <a:rPr lang="ko-KR" altLang="en-US" dirty="0"/>
              <a:t>개 모았으나 이는 매우 부족한 </a:t>
            </a:r>
            <a:r>
              <a:rPr lang="en-US" altLang="ko-KR" dirty="0"/>
              <a:t>data</a:t>
            </a:r>
            <a:r>
              <a:rPr lang="ko-KR" altLang="en-US" dirty="0"/>
              <a:t>이다</a:t>
            </a:r>
            <a:r>
              <a:rPr lang="en-US" altLang="ko-KR" dirty="0"/>
              <a:t>… </a:t>
            </a:r>
            <a:r>
              <a:rPr lang="ko-KR" altLang="en-US" dirty="0"/>
              <a:t>그래서 우리는 </a:t>
            </a:r>
            <a:r>
              <a:rPr lang="en-US" altLang="ko-KR" dirty="0"/>
              <a:t>test set </a:t>
            </a:r>
            <a:r>
              <a:rPr lang="ko-KR" altLang="en-US" dirty="0"/>
              <a:t>에 이 핸드폰으로 찍은 </a:t>
            </a:r>
            <a:r>
              <a:rPr lang="en-US" altLang="ko-KR" dirty="0"/>
              <a:t>data </a:t>
            </a:r>
            <a:r>
              <a:rPr lang="ko-KR" altLang="en-US" dirty="0"/>
              <a:t>중에 </a:t>
            </a:r>
            <a:r>
              <a:rPr lang="en-US" altLang="ko-KR" dirty="0"/>
              <a:t>2000</a:t>
            </a:r>
            <a:r>
              <a:rPr lang="ko-KR" altLang="en-US" dirty="0"/>
              <a:t>개를 쓰도록 하고</a:t>
            </a:r>
            <a:endParaRPr lang="en-US" altLang="ko-KR" dirty="0"/>
          </a:p>
          <a:p>
            <a:r>
              <a:rPr lang="ko-KR" altLang="en-US" dirty="0"/>
              <a:t>나머지 </a:t>
            </a:r>
            <a:r>
              <a:rPr lang="en-US" altLang="ko-KR" dirty="0"/>
              <a:t>3000</a:t>
            </a:r>
            <a:r>
              <a:rPr lang="ko-KR" altLang="en-US" dirty="0"/>
              <a:t>개의 사진과</a:t>
            </a:r>
            <a:r>
              <a:rPr lang="en-US" altLang="ko-KR" dirty="0"/>
              <a:t>,</a:t>
            </a:r>
            <a:r>
              <a:rPr lang="ko-KR" altLang="en-US" dirty="0"/>
              <a:t> 웹사이트의 사진을 섞어서 </a:t>
            </a:r>
            <a:r>
              <a:rPr lang="en-US" altLang="ko-KR" dirty="0"/>
              <a:t>train set </a:t>
            </a:r>
            <a:r>
              <a:rPr lang="ko-KR" altLang="en-US" dirty="0"/>
              <a:t>의 데이터로 결정했다</a:t>
            </a:r>
            <a:r>
              <a:rPr lang="en-US" altLang="ko-KR" dirty="0"/>
              <a:t>. (</a:t>
            </a:r>
            <a:r>
              <a:rPr lang="ko-KR" altLang="en-US" dirty="0"/>
              <a:t>대표성이 </a:t>
            </a:r>
            <a:r>
              <a:rPr lang="ko-KR" altLang="en-US" dirty="0" err="1"/>
              <a:t>보장됫는지는</a:t>
            </a:r>
            <a:r>
              <a:rPr lang="ko-KR" altLang="en-US" dirty="0"/>
              <a:t> 아직 모름</a:t>
            </a:r>
            <a:r>
              <a:rPr lang="en-US" altLang="ko-KR" dirty="0"/>
              <a:t>…)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1018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Tran / test </a:t>
            </a:r>
            <a:r>
              <a:rPr lang="ko-KR" altLang="en-US" dirty="0"/>
              <a:t>를 그냥 </a:t>
            </a:r>
            <a:r>
              <a:rPr lang="ko-KR" altLang="en-US" dirty="0" err="1"/>
              <a:t>썻을떄</a:t>
            </a:r>
            <a:r>
              <a:rPr lang="ko-KR" altLang="en-US" dirty="0"/>
              <a:t> </a:t>
            </a:r>
            <a:r>
              <a:rPr lang="en-US" altLang="ko-KR" dirty="0"/>
              <a:t>train set </a:t>
            </a:r>
            <a:r>
              <a:rPr lang="ko-KR" altLang="en-US" dirty="0"/>
              <a:t>의 에러가 낮고 </a:t>
            </a:r>
            <a:r>
              <a:rPr lang="en-US" altLang="ko-KR" dirty="0"/>
              <a:t>test set</a:t>
            </a:r>
            <a:r>
              <a:rPr lang="ko-KR" altLang="en-US" dirty="0"/>
              <a:t> 의 에러가 높다고 하자</a:t>
            </a:r>
            <a:r>
              <a:rPr lang="en-US" altLang="ko-KR" dirty="0"/>
              <a:t>. </a:t>
            </a:r>
            <a:r>
              <a:rPr lang="ko-KR" altLang="en-US" dirty="0"/>
              <a:t>그러면 </a:t>
            </a:r>
            <a:r>
              <a:rPr lang="ko-KR" altLang="en-US" dirty="0" err="1"/>
              <a:t>이떄</a:t>
            </a:r>
            <a:r>
              <a:rPr lang="ko-KR" altLang="en-US" dirty="0"/>
              <a:t> 해석을 어떻게 </a:t>
            </a:r>
            <a:r>
              <a:rPr lang="ko-KR" altLang="en-US" dirty="0" err="1"/>
              <a:t>해야할까</a:t>
            </a:r>
            <a:r>
              <a:rPr lang="en-US" altLang="ko-KR" dirty="0"/>
              <a:t>? </a:t>
            </a:r>
          </a:p>
          <a:p>
            <a:pPr marL="228600" indent="-228600">
              <a:buAutoNum type="alphaUcPeriod"/>
            </a:pPr>
            <a:r>
              <a:rPr lang="ko-KR" altLang="en-US" dirty="0"/>
              <a:t>웹사이트에서 모은 사진의 대표성이 떨어져서</a:t>
            </a:r>
            <a:r>
              <a:rPr lang="en-US" altLang="ko-KR" dirty="0"/>
              <a:t>, </a:t>
            </a:r>
            <a:r>
              <a:rPr lang="ko-KR" altLang="en-US" dirty="0"/>
              <a:t>모델은 좋았지만</a:t>
            </a:r>
            <a:r>
              <a:rPr lang="en-US" altLang="ko-KR" dirty="0"/>
              <a:t> TEST</a:t>
            </a:r>
            <a:r>
              <a:rPr lang="ko-KR" altLang="en-US" dirty="0"/>
              <a:t> </a:t>
            </a:r>
            <a:r>
              <a:rPr lang="en-US" altLang="ko-KR" dirty="0"/>
              <a:t>SET(</a:t>
            </a:r>
            <a:r>
              <a:rPr lang="ko-KR" altLang="en-US" dirty="0"/>
              <a:t>핸드폰으로 찍은 </a:t>
            </a:r>
            <a:r>
              <a:rPr lang="en-US" altLang="ko-KR" dirty="0"/>
              <a:t>5000</a:t>
            </a:r>
            <a:r>
              <a:rPr lang="ko-KR" altLang="en-US" dirty="0"/>
              <a:t>개의 데이터</a:t>
            </a:r>
            <a:r>
              <a:rPr lang="en-US" altLang="ko-KR" dirty="0"/>
              <a:t>) </a:t>
            </a:r>
            <a:r>
              <a:rPr lang="ko-KR" altLang="en-US" dirty="0"/>
              <a:t>에 대해 잘 맞지가 않았다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28600" indent="-228600">
              <a:buAutoNum type="alphaUcPeriod"/>
            </a:pPr>
            <a:r>
              <a:rPr lang="ko-KR" altLang="en-US" dirty="0"/>
              <a:t>웹사이트에서 모은 사진의 대표성은 잘 맞지만</a:t>
            </a:r>
            <a:r>
              <a:rPr lang="en-US" altLang="ko-KR" dirty="0"/>
              <a:t>( </a:t>
            </a:r>
            <a:r>
              <a:rPr lang="ko-KR" altLang="en-US" dirty="0"/>
              <a:t>즉 핸드폰이나</a:t>
            </a:r>
            <a:r>
              <a:rPr lang="en-US" altLang="ko-KR" dirty="0"/>
              <a:t>, </a:t>
            </a:r>
            <a:r>
              <a:rPr lang="ko-KR" altLang="en-US" dirty="0"/>
              <a:t>사진기 사진이나 </a:t>
            </a:r>
            <a:r>
              <a:rPr lang="ko-KR" altLang="en-US" dirty="0" err="1"/>
              <a:t>또이또이</a:t>
            </a:r>
            <a:r>
              <a:rPr lang="en-US" altLang="ko-KR" dirty="0"/>
              <a:t>), </a:t>
            </a:r>
            <a:r>
              <a:rPr lang="ko-KR" altLang="en-US" dirty="0"/>
              <a:t>모델이 </a:t>
            </a:r>
            <a:r>
              <a:rPr lang="ko-KR" altLang="en-US" dirty="0" err="1"/>
              <a:t>안좋아서</a:t>
            </a:r>
            <a:r>
              <a:rPr lang="en-US" altLang="ko-KR" dirty="0"/>
              <a:t>, train set </a:t>
            </a:r>
            <a:r>
              <a:rPr lang="ko-KR" altLang="en-US" dirty="0"/>
              <a:t>에 </a:t>
            </a:r>
            <a:r>
              <a:rPr lang="en-US" altLang="ko-KR" dirty="0"/>
              <a:t>overfitting </a:t>
            </a:r>
            <a:r>
              <a:rPr lang="ko-KR" altLang="en-US" dirty="0"/>
              <a:t>되어서 </a:t>
            </a:r>
            <a:r>
              <a:rPr lang="en-US" altLang="ko-KR" dirty="0"/>
              <a:t>test set </a:t>
            </a:r>
            <a:r>
              <a:rPr lang="ko-KR" altLang="en-US" dirty="0"/>
              <a:t>에 맞지가 않았다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즉 해석상 오류가 생긴다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 startAt="2"/>
            </a:pPr>
            <a:r>
              <a:rPr lang="en-US" altLang="ko-KR" dirty="0"/>
              <a:t>Cross Validation</a:t>
            </a:r>
            <a:r>
              <a:rPr lang="ko-KR" altLang="en-US" dirty="0"/>
              <a:t> 으로 </a:t>
            </a:r>
            <a:r>
              <a:rPr lang="ko-KR" altLang="en-US" dirty="0" err="1"/>
              <a:t>진행했을때</a:t>
            </a:r>
            <a:r>
              <a:rPr lang="ko-KR" altLang="en-US" dirty="0"/>
              <a:t> </a:t>
            </a:r>
            <a:r>
              <a:rPr lang="en-US" altLang="ko-KR" dirty="0"/>
              <a:t>train set </a:t>
            </a:r>
            <a:r>
              <a:rPr lang="ko-KR" altLang="en-US" dirty="0"/>
              <a:t>의 에러가 낮고 </a:t>
            </a:r>
            <a:r>
              <a:rPr lang="en-US" altLang="ko-KR" dirty="0"/>
              <a:t>test set </a:t>
            </a:r>
            <a:r>
              <a:rPr lang="ko-KR" altLang="en-US" dirty="0"/>
              <a:t>의 에러가 높다면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A.  </a:t>
            </a:r>
            <a:r>
              <a:rPr lang="ko-KR" altLang="en-US" dirty="0"/>
              <a:t>이는 </a:t>
            </a:r>
            <a:r>
              <a:rPr lang="en-US" altLang="ko-KR" dirty="0"/>
              <a:t>cross validation </a:t>
            </a:r>
            <a:r>
              <a:rPr lang="ko-KR" altLang="en-US" dirty="0"/>
              <a:t>으로 학습한 </a:t>
            </a:r>
            <a:r>
              <a:rPr lang="en-US" altLang="ko-KR" dirty="0"/>
              <a:t>model </a:t>
            </a:r>
            <a:r>
              <a:rPr lang="ko-KR" altLang="en-US" dirty="0"/>
              <a:t>이기 </a:t>
            </a:r>
            <a:r>
              <a:rPr lang="ko-KR" altLang="en-US" dirty="0" err="1"/>
              <a:t>떄문에</a:t>
            </a:r>
            <a:r>
              <a:rPr lang="en-US" altLang="ko-KR" dirty="0"/>
              <a:t>, overfitting </a:t>
            </a:r>
            <a:r>
              <a:rPr lang="ko-KR" altLang="en-US" dirty="0"/>
              <a:t>의 경우는 아니다</a:t>
            </a:r>
            <a:r>
              <a:rPr lang="en-US" altLang="ko-KR" dirty="0"/>
              <a:t>. </a:t>
            </a:r>
            <a:r>
              <a:rPr lang="ko-KR" altLang="en-US" dirty="0"/>
              <a:t>이는 데이터 불일치에서 오는 </a:t>
            </a:r>
            <a:r>
              <a:rPr lang="en-US" altLang="ko-KR" dirty="0"/>
              <a:t>error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813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5212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신경망 훈련은 일반적으로 엄청 많은 데이터가 요구된다</a:t>
            </a:r>
            <a:r>
              <a:rPr lang="en-US" altLang="ko-KR" dirty="0"/>
              <a:t>. </a:t>
            </a:r>
            <a:r>
              <a:rPr lang="ko-KR" altLang="en-US" dirty="0"/>
              <a:t>지금 사회는 엄청나게 많은 정보가 있어서 위 같은 신경망 훈련에 매우 </a:t>
            </a:r>
            <a:r>
              <a:rPr lang="ko-KR" altLang="en-US" dirty="0" err="1"/>
              <a:t>최적화되어있다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하드웨어의 발전으로 </a:t>
            </a:r>
            <a:r>
              <a:rPr lang="en-US" altLang="ko-KR" dirty="0"/>
              <a:t>train </a:t>
            </a:r>
            <a:r>
              <a:rPr lang="ko-KR" altLang="en-US" dirty="0"/>
              <a:t>의 시간이 매우 감소되었다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Train algorithm </a:t>
            </a:r>
            <a:r>
              <a:rPr lang="ko-KR" altLang="en-US" dirty="0"/>
              <a:t>이 효율적으로 향상됨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변수가 많기 때문이다</a:t>
            </a:r>
            <a:r>
              <a:rPr lang="en-US" altLang="ko-KR" dirty="0"/>
              <a:t>. </a:t>
            </a:r>
            <a:r>
              <a:rPr lang="ko-KR" altLang="en-US" dirty="0"/>
              <a:t>그래서 실전에서 </a:t>
            </a:r>
            <a:r>
              <a:rPr lang="en-US" altLang="ko-KR" dirty="0"/>
              <a:t>local min </a:t>
            </a:r>
            <a:r>
              <a:rPr lang="ko-KR" altLang="en-US" dirty="0"/>
              <a:t>으로 빠지는 경우는 거의 없음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인공신경망이 유망해지면서 투자도 많이 되고</a:t>
            </a:r>
            <a:r>
              <a:rPr lang="en-US" altLang="ko-KR" dirty="0"/>
              <a:t>, </a:t>
            </a:r>
            <a:r>
              <a:rPr lang="ko-KR" altLang="en-US" dirty="0" err="1"/>
              <a:t>그에따라</a:t>
            </a:r>
            <a:r>
              <a:rPr lang="ko-KR" altLang="en-US" dirty="0"/>
              <a:t> 또 진보하기 시작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4178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생물학적인 뉴런에 대해서 살펴보자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생물학적 뉴런은 활동전위라고 부르는 전기 자극을 만들고</a:t>
            </a:r>
            <a:r>
              <a:rPr lang="en-US" altLang="ko-KR" dirty="0"/>
              <a:t>, </a:t>
            </a:r>
            <a:r>
              <a:rPr lang="ko-KR" altLang="en-US" dirty="0"/>
              <a:t>이 신호는 축색돌기를 따라서 이동하고</a:t>
            </a:r>
            <a:r>
              <a:rPr lang="en-US" altLang="ko-KR" dirty="0"/>
              <a:t>, </a:t>
            </a:r>
            <a:r>
              <a:rPr lang="ko-KR" altLang="en-US" dirty="0"/>
              <a:t>시냅스 말단</a:t>
            </a:r>
            <a:r>
              <a:rPr lang="en-US" altLang="ko-KR" dirty="0"/>
              <a:t>(</a:t>
            </a:r>
            <a:r>
              <a:rPr lang="ko-KR" altLang="en-US" dirty="0" err="1"/>
              <a:t>축색종말</a:t>
            </a:r>
            <a:r>
              <a:rPr lang="en-US" altLang="ko-KR" dirty="0"/>
              <a:t>) </a:t>
            </a:r>
            <a:r>
              <a:rPr lang="ko-KR" altLang="en-US" dirty="0"/>
              <a:t>에서 화학물질을 분비하도록 한다</a:t>
            </a:r>
            <a:r>
              <a:rPr lang="en-US" altLang="ko-KR" dirty="0"/>
              <a:t>. </a:t>
            </a:r>
            <a:r>
              <a:rPr lang="ko-KR" altLang="en-US" dirty="0"/>
              <a:t> 충분한 화학물질이 분비되면 다음 </a:t>
            </a:r>
            <a:r>
              <a:rPr lang="ko-KR" altLang="en-US" dirty="0" err="1"/>
              <a:t>뉴론에서</a:t>
            </a:r>
            <a:r>
              <a:rPr lang="ko-KR" altLang="en-US" dirty="0"/>
              <a:t> 다시 전기자극을 전달하게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즉 전기 신호를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9401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오른쪽은 인공 뉴런이다</a:t>
            </a:r>
            <a:r>
              <a:rPr lang="en-US" altLang="ko-KR" dirty="0"/>
              <a:t>. </a:t>
            </a:r>
            <a:r>
              <a:rPr lang="ko-KR" altLang="en-US" dirty="0" err="1"/>
              <a:t>입력값</a:t>
            </a:r>
            <a:r>
              <a:rPr lang="ko-KR" altLang="en-US" dirty="0"/>
              <a:t> </a:t>
            </a:r>
            <a:r>
              <a:rPr lang="en-US" altLang="ko-KR" dirty="0"/>
              <a:t>x1 ~ </a:t>
            </a:r>
            <a:r>
              <a:rPr lang="en-US" altLang="ko-KR" dirty="0" err="1"/>
              <a:t>Xm</a:t>
            </a:r>
            <a:r>
              <a:rPr lang="en-US" altLang="ko-KR" dirty="0"/>
              <a:t> </a:t>
            </a:r>
            <a:r>
              <a:rPr lang="ko-KR" altLang="en-US" dirty="0"/>
              <a:t>을 신호로 받고</a:t>
            </a:r>
            <a:r>
              <a:rPr lang="en-US" altLang="ko-KR" dirty="0"/>
              <a:t>, </a:t>
            </a:r>
            <a:r>
              <a:rPr lang="ko-KR" altLang="en-US" dirty="0"/>
              <a:t>이를 모두 더한 뒤</a:t>
            </a:r>
            <a:r>
              <a:rPr lang="en-US" altLang="ko-KR" dirty="0"/>
              <a:t>, f( x1w1 + …. + b ) </a:t>
            </a:r>
            <a:r>
              <a:rPr lang="ko-KR" altLang="en-US" dirty="0"/>
              <a:t>를 출력한다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자연 뉴런과 매우 </a:t>
            </a:r>
            <a:r>
              <a:rPr lang="ko-KR" altLang="en-US" dirty="0" err="1"/>
              <a:t>비슷한것을</a:t>
            </a:r>
            <a:r>
              <a:rPr lang="ko-KR" altLang="en-US" dirty="0"/>
              <a:t>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738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 뇌의 뉴런의 모양이다</a:t>
            </a:r>
            <a:r>
              <a:rPr lang="en-US" altLang="ko-KR" dirty="0"/>
              <a:t>. </a:t>
            </a:r>
            <a:r>
              <a:rPr lang="ko-KR" altLang="en-US" dirty="0"/>
              <a:t>매우 </a:t>
            </a:r>
            <a:r>
              <a:rPr lang="ko-KR" altLang="en-US" dirty="0" err="1"/>
              <a:t>얽혀있는것을</a:t>
            </a:r>
            <a:r>
              <a:rPr lang="ko-KR" altLang="en-US" dirty="0"/>
              <a:t> 볼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단순한 </a:t>
            </a:r>
            <a:r>
              <a:rPr lang="ko-KR" altLang="en-US" dirty="0" err="1"/>
              <a:t>뉼ㄴ으로</a:t>
            </a:r>
            <a:r>
              <a:rPr lang="ko-KR" altLang="en-US" dirty="0"/>
              <a:t> 구성된 거대한 네트워크가 매우 복잡하게 </a:t>
            </a:r>
            <a:r>
              <a:rPr lang="ko-KR" altLang="en-US" dirty="0" err="1"/>
              <a:t>얽혀있는것을</a:t>
            </a:r>
            <a:r>
              <a:rPr lang="ko-KR" altLang="en-US" dirty="0"/>
              <a:t>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559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데이터를 받으면 자기가 알아서 업데이트하고</a:t>
            </a:r>
            <a:r>
              <a:rPr lang="en-US" altLang="ko-KR" dirty="0"/>
              <a:t>, algorithm </a:t>
            </a:r>
            <a:r>
              <a:rPr lang="ko-KR" altLang="en-US" dirty="0"/>
              <a:t>을 </a:t>
            </a:r>
            <a:r>
              <a:rPr lang="ko-KR" altLang="en-US" dirty="0" err="1"/>
              <a:t>유지보수하는</a:t>
            </a:r>
            <a:r>
              <a:rPr lang="ko-KR" altLang="en-US" dirty="0"/>
              <a:t> 모델이 있으면</a:t>
            </a:r>
            <a:r>
              <a:rPr lang="en-US" altLang="ko-KR" dirty="0"/>
              <a:t>, </a:t>
            </a:r>
            <a:r>
              <a:rPr lang="ko-KR" altLang="en-US" dirty="0"/>
              <a:t>그러한 모델은 스팸 발송자가 </a:t>
            </a:r>
            <a:r>
              <a:rPr lang="ko-KR" altLang="en-US" dirty="0" err="1"/>
              <a:t>너무좋아</a:t>
            </a:r>
            <a:r>
              <a:rPr lang="en-US" altLang="ko-KR" dirty="0"/>
              <a:t>~ </a:t>
            </a:r>
            <a:r>
              <a:rPr lang="ko-KR" altLang="en-US" dirty="0"/>
              <a:t>이런 단어를 추가하여 넣어도 모델에서 알아서 조절해 줄 것이다</a:t>
            </a:r>
            <a:r>
              <a:rPr lang="en-US" altLang="ko-KR" dirty="0"/>
              <a:t>. </a:t>
            </a:r>
            <a:r>
              <a:rPr lang="ko-KR" altLang="en-US" dirty="0"/>
              <a:t>이런 구조를 </a:t>
            </a:r>
            <a:r>
              <a:rPr lang="ko-KR" altLang="en-US" dirty="0" err="1"/>
              <a:t>가진것이</a:t>
            </a:r>
            <a:r>
              <a:rPr lang="ko-KR" altLang="en-US" dirty="0"/>
              <a:t> </a:t>
            </a:r>
            <a:r>
              <a:rPr lang="ko-KR" altLang="en-US" dirty="0" err="1"/>
              <a:t>머신러닝이다</a:t>
            </a:r>
            <a:r>
              <a:rPr lang="en-US" altLang="ko-KR" dirty="0"/>
              <a:t> </a:t>
            </a:r>
            <a:r>
              <a:rPr lang="ko-KR" altLang="en-US" dirty="0" err="1"/>
              <a:t>머신러닝은</a:t>
            </a:r>
            <a:r>
              <a:rPr lang="ko-KR" altLang="en-US" dirty="0"/>
              <a:t> 데이터를 받으면</a:t>
            </a:r>
            <a:r>
              <a:rPr lang="en-US" altLang="ko-KR" dirty="0"/>
              <a:t>, </a:t>
            </a:r>
            <a:r>
              <a:rPr lang="ko-KR" altLang="en-US" dirty="0"/>
              <a:t>계속 업데이트가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7101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맥켈러와</a:t>
            </a:r>
            <a:r>
              <a:rPr lang="ko-KR" altLang="en-US" dirty="0"/>
              <a:t> </a:t>
            </a:r>
            <a:r>
              <a:rPr lang="ko-KR" altLang="en-US" dirty="0" err="1"/>
              <a:t>피츠는</a:t>
            </a:r>
            <a:r>
              <a:rPr lang="ko-KR" altLang="en-US" dirty="0"/>
              <a:t> 이런 간단한 인공 뉴런으로 어떠한 논리 명제도 계산할 수 </a:t>
            </a:r>
            <a:r>
              <a:rPr lang="ko-KR" altLang="en-US" dirty="0" err="1"/>
              <a:t>있다는것을</a:t>
            </a:r>
            <a:r>
              <a:rPr lang="ko-KR" altLang="en-US" dirty="0"/>
              <a:t> 증명하였습니다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여기서는 인공 뉴런이 적어도 입력이 </a:t>
            </a:r>
            <a:r>
              <a:rPr lang="en-US" altLang="ko-KR" dirty="0"/>
              <a:t>2</a:t>
            </a:r>
            <a:r>
              <a:rPr lang="ko-KR" altLang="en-US" dirty="0"/>
              <a:t>개는 되야 활성화된다고 하면 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은 </a:t>
            </a:r>
            <a:r>
              <a:rPr lang="ko-KR" altLang="en-US" dirty="0" err="1"/>
              <a:t>항등함수로</a:t>
            </a:r>
            <a:r>
              <a:rPr lang="ko-KR" altLang="en-US" dirty="0"/>
              <a:t> </a:t>
            </a:r>
            <a:r>
              <a:rPr lang="en-US" altLang="ko-KR" dirty="0"/>
              <a:t>c </a:t>
            </a:r>
            <a:r>
              <a:rPr lang="ko-KR" altLang="en-US" dirty="0"/>
              <a:t>가 켜지면 </a:t>
            </a:r>
            <a:r>
              <a:rPr lang="en-US" altLang="ko-KR" dirty="0"/>
              <a:t>a </a:t>
            </a:r>
            <a:r>
              <a:rPr lang="ko-KR" altLang="en-US" dirty="0"/>
              <a:t>도 켜진다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는 </a:t>
            </a:r>
            <a:r>
              <a:rPr lang="en-US" altLang="ko-KR" dirty="0" err="1"/>
              <a:t>a,b</a:t>
            </a:r>
            <a:r>
              <a:rPr lang="en-US" altLang="ko-KR" dirty="0"/>
              <a:t> </a:t>
            </a:r>
            <a:r>
              <a:rPr lang="ko-KR" altLang="en-US" dirty="0" err="1"/>
              <a:t>둘다</a:t>
            </a:r>
            <a:r>
              <a:rPr lang="ko-KR" altLang="en-US" dirty="0"/>
              <a:t> 켜져야 </a:t>
            </a:r>
            <a:r>
              <a:rPr lang="en-US" altLang="ko-KR" dirty="0"/>
              <a:t>c </a:t>
            </a:r>
            <a:r>
              <a:rPr lang="ko-KR" altLang="en-US" dirty="0"/>
              <a:t>가 켜진다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A </a:t>
            </a:r>
            <a:r>
              <a:rPr lang="ko-KR" altLang="en-US" dirty="0"/>
              <a:t>나 </a:t>
            </a:r>
            <a:r>
              <a:rPr lang="en-US" altLang="ko-KR" dirty="0"/>
              <a:t>b </a:t>
            </a:r>
            <a:r>
              <a:rPr lang="ko-KR" altLang="en-US" dirty="0"/>
              <a:t>하나면 쳐지면 </a:t>
            </a:r>
            <a:r>
              <a:rPr lang="en-US" altLang="ko-KR" dirty="0"/>
              <a:t>c </a:t>
            </a:r>
            <a:r>
              <a:rPr lang="ko-KR" altLang="en-US" dirty="0"/>
              <a:t>가 켜진다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어떤 입력이 뉴런의 활성화를 억제할 수 있다면</a:t>
            </a:r>
            <a:r>
              <a:rPr lang="en-US" altLang="ko-KR" dirty="0"/>
              <a:t>, </a:t>
            </a:r>
            <a:r>
              <a:rPr lang="ko-KR" altLang="en-US" dirty="0"/>
              <a:t>이 경우는 </a:t>
            </a:r>
            <a:r>
              <a:rPr lang="en-US" altLang="ko-KR" dirty="0"/>
              <a:t>B</a:t>
            </a:r>
            <a:r>
              <a:rPr lang="ko-KR" altLang="en-US" dirty="0"/>
              <a:t> 가 활성화되면 </a:t>
            </a:r>
            <a:r>
              <a:rPr lang="en-US" altLang="ko-KR" dirty="0"/>
              <a:t>A </a:t>
            </a:r>
            <a:r>
              <a:rPr lang="ko-KR" altLang="en-US" dirty="0"/>
              <a:t>가 억제된다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381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</a:t>
            </a:r>
            <a:r>
              <a:rPr lang="en-US" altLang="ko-KR" dirty="0"/>
              <a:t> </a:t>
            </a:r>
            <a:r>
              <a:rPr lang="ko-KR" altLang="en-US" dirty="0"/>
              <a:t>간단한 인공 신경망 </a:t>
            </a:r>
            <a:r>
              <a:rPr lang="ko-KR" altLang="en-US" dirty="0" err="1"/>
              <a:t>구조중</a:t>
            </a:r>
            <a:r>
              <a:rPr lang="ko-KR" altLang="en-US" dirty="0"/>
              <a:t> 하나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압력과 출력이 </a:t>
            </a:r>
            <a:r>
              <a:rPr lang="en-US" altLang="ko-KR" dirty="0" err="1"/>
              <a:t>conti</a:t>
            </a:r>
            <a:r>
              <a:rPr lang="en-US" altLang="ko-KR" dirty="0"/>
              <a:t> </a:t>
            </a:r>
            <a:r>
              <a:rPr lang="ko-KR" altLang="en-US" dirty="0"/>
              <a:t>한 수이다</a:t>
            </a:r>
            <a:r>
              <a:rPr lang="en-US" altLang="ko-KR" dirty="0"/>
              <a:t>. </a:t>
            </a:r>
            <a:r>
              <a:rPr lang="ko-KR" altLang="en-US" dirty="0"/>
              <a:t>각각의 입력 연결은 가중치와 </a:t>
            </a:r>
            <a:r>
              <a:rPr lang="ko-KR" altLang="en-US" dirty="0" err="1"/>
              <a:t>연관되어있다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각각즤</a:t>
            </a:r>
            <a:r>
              <a:rPr lang="ko-KR" altLang="en-US" dirty="0"/>
              <a:t> 가중치 합을 계산 </a:t>
            </a:r>
            <a:r>
              <a:rPr lang="en-US" altLang="ko-KR" dirty="0"/>
              <a:t>(w1x1 + w2x2 + … </a:t>
            </a:r>
            <a:r>
              <a:rPr lang="en-US" altLang="ko-KR" dirty="0" err="1"/>
              <a:t>w_nxn</a:t>
            </a:r>
            <a:r>
              <a:rPr lang="en-US" altLang="ko-KR" dirty="0"/>
              <a:t> =</a:t>
            </a:r>
            <a:r>
              <a:rPr lang="en-US" altLang="ko-KR" dirty="0" err="1"/>
              <a:t>xw</a:t>
            </a:r>
            <a:r>
              <a:rPr lang="en-US" altLang="ko-KR" dirty="0"/>
              <a:t> </a:t>
            </a:r>
            <a:r>
              <a:rPr lang="ko-KR" altLang="en-US" dirty="0"/>
              <a:t>한 뒤 여기에 계단함수를 적용해 결과출력</a:t>
            </a:r>
            <a:r>
              <a:rPr lang="en-US" altLang="ko-KR" dirty="0"/>
              <a:t>. (Heaviside </a:t>
            </a:r>
            <a:r>
              <a:rPr lang="ko-KR" altLang="en-US" dirty="0"/>
              <a:t>또는 </a:t>
            </a:r>
            <a:r>
              <a:rPr lang="en-US" altLang="ko-KR" dirty="0" err="1"/>
              <a:t>sgn</a:t>
            </a:r>
            <a:r>
              <a:rPr lang="en-US" altLang="ko-KR" dirty="0"/>
              <a:t> </a:t>
            </a:r>
            <a:r>
              <a:rPr lang="ko-KR" altLang="en-US" dirty="0"/>
              <a:t>함수 적용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1312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6566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이제 이 간단한 뉴런 네트워크를 적용해서 꽃을 분류해보자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5345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O </a:t>
            </a:r>
            <a:r>
              <a:rPr lang="ko-KR" altLang="en-US" dirty="0"/>
              <a:t>과 </a:t>
            </a:r>
            <a:r>
              <a:rPr lang="en-US" altLang="ko-KR" dirty="0"/>
              <a:t>x </a:t>
            </a:r>
            <a:r>
              <a:rPr lang="ko-KR" altLang="en-US" dirty="0"/>
              <a:t>는 </a:t>
            </a:r>
            <a:r>
              <a:rPr lang="en-US" altLang="ko-KR" dirty="0" err="1"/>
              <a:t>setosa</a:t>
            </a:r>
            <a:r>
              <a:rPr lang="en-US" altLang="ko-KR" dirty="0"/>
              <a:t> / virginica </a:t>
            </a:r>
            <a:r>
              <a:rPr lang="ko-KR" altLang="en-US" dirty="0"/>
              <a:t>의 데이터이다</a:t>
            </a:r>
            <a:r>
              <a:rPr lang="en-US" altLang="ko-KR" dirty="0"/>
              <a:t>. </a:t>
            </a:r>
            <a:r>
              <a:rPr lang="ko-KR" altLang="en-US" dirty="0"/>
              <a:t>우리의 목표는 꽃받침의 길이와 폭을 가지고 분류하는 모델을 </a:t>
            </a:r>
            <a:r>
              <a:rPr lang="en-US" altLang="ko-KR" dirty="0"/>
              <a:t>perceptron </a:t>
            </a:r>
            <a:r>
              <a:rPr lang="ko-KR" altLang="en-US" dirty="0"/>
              <a:t>을 이용해 이 그림처럼 분류하고 싶다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이를 위해서 일단 코딩을 </a:t>
            </a:r>
            <a:r>
              <a:rPr lang="ko-KR" altLang="en-US" dirty="0" err="1"/>
              <a:t>해야하는데</a:t>
            </a:r>
            <a:r>
              <a:rPr lang="ko-KR" altLang="en-US" dirty="0"/>
              <a:t> </a:t>
            </a:r>
            <a:r>
              <a:rPr lang="en-US" altLang="ko-KR" dirty="0" err="1"/>
              <a:t>setosa</a:t>
            </a:r>
            <a:r>
              <a:rPr lang="en-US" altLang="ko-KR" dirty="0"/>
              <a:t> / </a:t>
            </a:r>
            <a:r>
              <a:rPr lang="en-US" altLang="ko-KR" dirty="0" err="1"/>
              <a:t>viginica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LABEL </a:t>
            </a:r>
            <a:r>
              <a:rPr lang="ko-KR" altLang="en-US" dirty="0"/>
              <a:t>을 </a:t>
            </a:r>
            <a:r>
              <a:rPr lang="en-US" altLang="ko-KR" dirty="0"/>
              <a:t>1, -1 </a:t>
            </a:r>
            <a:r>
              <a:rPr lang="ko-KR" altLang="en-US" dirty="0"/>
              <a:t>로 </a:t>
            </a:r>
            <a:r>
              <a:rPr lang="ko-KR" altLang="en-US" dirty="0" err="1"/>
              <a:t>바꾸어주자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7243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5714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예를 들어서 </a:t>
            </a:r>
            <a:r>
              <a:rPr lang="en-US" altLang="ko-KR" dirty="0"/>
              <a:t>X1( </a:t>
            </a:r>
            <a:r>
              <a:rPr lang="ko-KR" altLang="en-US" dirty="0"/>
              <a:t>꽃받침의 길이</a:t>
            </a:r>
            <a:r>
              <a:rPr lang="en-US" altLang="ko-KR" dirty="0"/>
              <a:t>) X2(</a:t>
            </a:r>
            <a:r>
              <a:rPr lang="ko-KR" altLang="en-US" dirty="0"/>
              <a:t>꽃받침의 폭</a:t>
            </a:r>
            <a:r>
              <a:rPr lang="en-US" altLang="ko-KR" dirty="0"/>
              <a:t>) </a:t>
            </a:r>
            <a:r>
              <a:rPr lang="ko-KR" altLang="en-US" dirty="0"/>
              <a:t>이라 하자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W0 ~ W2 </a:t>
            </a:r>
            <a:r>
              <a:rPr lang="ko-KR" altLang="en-US" dirty="0"/>
              <a:t>는 임의로 </a:t>
            </a:r>
            <a:r>
              <a:rPr lang="en-US" altLang="ko-KR" dirty="0"/>
              <a:t>1,1,1 </a:t>
            </a:r>
            <a:r>
              <a:rPr lang="ko-KR" altLang="en-US" dirty="0"/>
              <a:t>이라고 하자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이때 우리가 가지고 있는 데이터들 중 </a:t>
            </a:r>
            <a:r>
              <a:rPr lang="en-US" altLang="ko-KR" dirty="0"/>
              <a:t>1,1.5,-1 </a:t>
            </a:r>
            <a:r>
              <a:rPr lang="ko-KR" altLang="en-US" dirty="0"/>
              <a:t>의 데이터가 있다고 하자</a:t>
            </a:r>
            <a:r>
              <a:rPr lang="en-US" altLang="ko-KR" dirty="0"/>
              <a:t>. </a:t>
            </a:r>
            <a:r>
              <a:rPr lang="ko-KR" altLang="en-US" dirty="0"/>
              <a:t>이를 여기에 넣어보면 예측이 </a:t>
            </a:r>
            <a:r>
              <a:rPr lang="en-US" altLang="ko-KR" dirty="0"/>
              <a:t>1</a:t>
            </a:r>
            <a:r>
              <a:rPr lang="ko-KR" altLang="en-US" dirty="0"/>
              <a:t>로 </a:t>
            </a:r>
            <a:r>
              <a:rPr lang="ko-KR" altLang="en-US" dirty="0" err="1"/>
              <a:t>된것을</a:t>
            </a:r>
            <a:r>
              <a:rPr lang="ko-KR" altLang="en-US" dirty="0"/>
              <a:t> 볼 수 있다 그러나 진짜 </a:t>
            </a:r>
            <a:r>
              <a:rPr lang="en-US" altLang="ko-KR" dirty="0"/>
              <a:t>Y </a:t>
            </a:r>
            <a:r>
              <a:rPr lang="ko-KR" altLang="en-US" dirty="0"/>
              <a:t>는 </a:t>
            </a:r>
            <a:r>
              <a:rPr lang="en-US" altLang="ko-KR" dirty="0"/>
              <a:t>-1 </a:t>
            </a:r>
            <a:r>
              <a:rPr lang="ko-KR" altLang="en-US" dirty="0"/>
              <a:t>이므로 이는 </a:t>
            </a:r>
            <a:r>
              <a:rPr lang="ko-KR" altLang="en-US" dirty="0" err="1"/>
              <a:t>틀린값이고</a:t>
            </a:r>
            <a:r>
              <a:rPr lang="en-US" altLang="ko-KR" dirty="0"/>
              <a:t>, LOSS </a:t>
            </a:r>
            <a:r>
              <a:rPr lang="ko-KR" altLang="en-US" dirty="0"/>
              <a:t>가 크게 나온다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즉 가중치가 갱신이 되는데</a:t>
            </a:r>
            <a:r>
              <a:rPr lang="en-US" altLang="ko-KR" dirty="0"/>
              <a:t>, </a:t>
            </a:r>
            <a:r>
              <a:rPr lang="ko-KR" altLang="en-US" dirty="0"/>
              <a:t>이 때에 </a:t>
            </a:r>
            <a:r>
              <a:rPr lang="en-US" altLang="ko-KR" dirty="0"/>
              <a:t>w0, w1, w2 </a:t>
            </a:r>
            <a:r>
              <a:rPr lang="ko-KR" altLang="en-US" dirty="0"/>
              <a:t>는 작아져야 할 것이다</a:t>
            </a:r>
            <a:r>
              <a:rPr lang="en-US" altLang="ko-KR" dirty="0"/>
              <a:t>. </a:t>
            </a:r>
            <a:r>
              <a:rPr lang="ko-KR" altLang="en-US" dirty="0"/>
              <a:t>예로 </a:t>
            </a:r>
            <a:r>
              <a:rPr lang="en-US" altLang="ko-KR" dirty="0"/>
              <a:t>w0, w1, w2 </a:t>
            </a:r>
            <a:r>
              <a:rPr lang="ko-KR" altLang="en-US" dirty="0"/>
              <a:t>에 </a:t>
            </a:r>
            <a:r>
              <a:rPr lang="en-US" altLang="ko-KR" dirty="0"/>
              <a:t>2</a:t>
            </a:r>
            <a:r>
              <a:rPr lang="ko-KR" altLang="en-US" dirty="0"/>
              <a:t>씩 </a:t>
            </a:r>
            <a:r>
              <a:rPr lang="ko-KR" altLang="en-US" dirty="0" err="1"/>
              <a:t>뺴주면</a:t>
            </a:r>
            <a:r>
              <a:rPr lang="ko-KR" altLang="en-US" dirty="0"/>
              <a:t> 예측을 제대로 해 </a:t>
            </a:r>
            <a:r>
              <a:rPr lang="ko-KR" altLang="en-US" dirty="0" err="1"/>
              <a:t>줄것</a:t>
            </a:r>
            <a:r>
              <a:rPr lang="en-US" altLang="ko-KR" dirty="0"/>
              <a:t>!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67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7710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손실함수라는 말이 어려울 수 있는데</a:t>
            </a:r>
            <a:r>
              <a:rPr lang="en-US" altLang="ko-KR" dirty="0"/>
              <a:t>, </a:t>
            </a:r>
            <a:r>
              <a:rPr lang="ko-KR" altLang="en-US" dirty="0"/>
              <a:t>모델에서 작아지게 하고싶은 값이라고 생각하면 쉽다 회귀에서 </a:t>
            </a:r>
            <a:r>
              <a:rPr lang="en-US" altLang="ko-KR" dirty="0"/>
              <a:t>LSE (LEAST SQURE METHOD) </a:t>
            </a:r>
            <a:r>
              <a:rPr lang="ko-KR" altLang="en-US" dirty="0"/>
              <a:t>에서는 </a:t>
            </a:r>
            <a:r>
              <a:rPr lang="ko-KR" altLang="en-US" dirty="0" err="1"/>
              <a:t>오차제곱이</a:t>
            </a:r>
            <a:r>
              <a:rPr lang="ko-KR" altLang="en-US" dirty="0"/>
              <a:t> 손실함수가 되어서 이 값을 최소화하려고 하려고 모델이 형성됨을 기억하자</a:t>
            </a:r>
            <a:r>
              <a:rPr lang="en-US" altLang="ko-KR" dirty="0"/>
              <a:t>! </a:t>
            </a:r>
            <a:r>
              <a:rPr lang="ko-KR" altLang="en-US" dirty="0"/>
              <a:t>여기서는 손실함수를 위처럼 적용한다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나는 수학이 싫으니까 뒤에서 빨리 이것이 </a:t>
            </a:r>
            <a:r>
              <a:rPr lang="ko-KR" altLang="en-US" dirty="0" err="1"/>
              <a:t>뭔지만</a:t>
            </a:r>
            <a:r>
              <a:rPr lang="ko-KR" altLang="en-US" dirty="0"/>
              <a:t> 체크하고 넘어가자 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721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손실함수는 </a:t>
            </a:r>
            <a:r>
              <a:rPr lang="en-US" altLang="ko-KR" dirty="0" err="1"/>
              <a:t>Yhat</a:t>
            </a:r>
            <a:r>
              <a:rPr lang="en-US" altLang="ko-KR" dirty="0"/>
              <a:t> Y</a:t>
            </a:r>
            <a:r>
              <a:rPr lang="ko-KR" altLang="en-US" dirty="0"/>
              <a:t>가 같으면 </a:t>
            </a:r>
            <a:r>
              <a:rPr lang="en-US" altLang="ko-KR" dirty="0"/>
              <a:t>0 </a:t>
            </a:r>
            <a:r>
              <a:rPr lang="ko-KR" altLang="en-US" dirty="0"/>
              <a:t>이고 다르면 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r>
              <a:rPr lang="en-US" altLang="ko-KR" dirty="0"/>
              <a:t> </a:t>
            </a:r>
            <a:r>
              <a:rPr lang="ko-KR" altLang="en-US" dirty="0"/>
              <a:t>라는 사실에 집중하자</a:t>
            </a:r>
            <a:r>
              <a:rPr lang="en-US" altLang="ko-KR" dirty="0"/>
              <a:t>. </a:t>
            </a:r>
            <a:r>
              <a:rPr lang="ko-KR" altLang="en-US" dirty="0"/>
              <a:t>즉 우리의 예측과 실제가 잘 맞으면 손실함수가 낮아져서 </a:t>
            </a:r>
            <a:r>
              <a:rPr lang="ko-KR" altLang="en-US" dirty="0" err="1"/>
              <a:t>좋은거고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우리의 예측과 실제가 매우 다르면 손실함수가 높아져서 </a:t>
            </a:r>
            <a:r>
              <a:rPr lang="ko-KR" altLang="en-US" dirty="0" err="1"/>
              <a:t>안좋은거고</a:t>
            </a:r>
            <a:r>
              <a:rPr lang="en-US" altLang="ko-KR" dirty="0"/>
              <a:t>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736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이와같에</a:t>
            </a:r>
            <a:r>
              <a:rPr lang="ko-KR" altLang="en-US" dirty="0"/>
              <a:t> 데이터를 받고</a:t>
            </a:r>
            <a:r>
              <a:rPr lang="en-US" altLang="ko-KR" dirty="0"/>
              <a:t> </a:t>
            </a:r>
            <a:r>
              <a:rPr lang="ko-KR" altLang="en-US" dirty="0"/>
              <a:t>계속 업데이트 한다면</a:t>
            </a:r>
            <a:r>
              <a:rPr lang="en-US" altLang="ko-KR" dirty="0"/>
              <a:t>, </a:t>
            </a:r>
            <a:r>
              <a:rPr lang="ko-KR" altLang="en-US" dirty="0"/>
              <a:t>스팸 발송자는 결국 계속 걸리기때문에 포기하게 될 것이다 </a:t>
            </a:r>
            <a:r>
              <a:rPr lang="en-US" altLang="ko-KR" dirty="0"/>
              <a:t>^^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4536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어떠한 기준이 있어야 될 것이다</a:t>
            </a:r>
            <a:r>
              <a:rPr lang="en-US" altLang="ko-KR" dirty="0"/>
              <a:t>!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4764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Loss </a:t>
            </a:r>
            <a:r>
              <a:rPr lang="ko-KR" altLang="en-US" dirty="0"/>
              <a:t>에 대해서 </a:t>
            </a:r>
            <a:r>
              <a:rPr lang="en-US" altLang="ko-KR" dirty="0"/>
              <a:t>w </a:t>
            </a:r>
            <a:r>
              <a:rPr lang="ko-KR" altLang="en-US" dirty="0"/>
              <a:t>로 미분한다</a:t>
            </a:r>
            <a:r>
              <a:rPr lang="en-US" altLang="ko-KR" dirty="0"/>
              <a:t>! </a:t>
            </a:r>
            <a:r>
              <a:rPr lang="ko-KR" altLang="en-US" dirty="0"/>
              <a:t>그러면 우리가 </a:t>
            </a:r>
            <a:r>
              <a:rPr lang="en-US" altLang="ko-KR" dirty="0"/>
              <a:t>gradient </a:t>
            </a:r>
            <a:r>
              <a:rPr lang="ko-KR" altLang="en-US" dirty="0"/>
              <a:t>값을 </a:t>
            </a:r>
            <a:r>
              <a:rPr lang="ko-KR" altLang="en-US" dirty="0" err="1"/>
              <a:t>알게된다면</a:t>
            </a:r>
            <a:r>
              <a:rPr lang="en-US" altLang="ko-KR" dirty="0"/>
              <a:t>, loss</a:t>
            </a:r>
            <a:r>
              <a:rPr lang="ko-KR" altLang="en-US" dirty="0"/>
              <a:t>를 최소화 하기 위한 </a:t>
            </a:r>
            <a:r>
              <a:rPr lang="en-US" altLang="ko-KR" dirty="0"/>
              <a:t>w </a:t>
            </a:r>
            <a:r>
              <a:rPr lang="ko-KR" altLang="en-US" dirty="0"/>
              <a:t>로 서서히 접근이 가능할 것이다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4327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우리 손실함수가</a:t>
            </a:r>
            <a:r>
              <a:rPr lang="en-US" altLang="ko-KR" dirty="0"/>
              <a:t> w</a:t>
            </a:r>
            <a:r>
              <a:rPr lang="ko-KR" altLang="en-US" dirty="0"/>
              <a:t>에 대해서 미분가능한 형태가 </a:t>
            </a:r>
            <a:r>
              <a:rPr lang="ko-KR" altLang="en-US" dirty="0" err="1"/>
              <a:t>아닝ㅆ다</a:t>
            </a:r>
            <a:r>
              <a:rPr lang="en-US" altLang="ko-KR" dirty="0"/>
              <a:t>. </a:t>
            </a:r>
            <a:r>
              <a:rPr lang="ko-KR" altLang="en-US" dirty="0"/>
              <a:t>그래서 우리는 </a:t>
            </a:r>
            <a:r>
              <a:rPr lang="en-US" altLang="ko-KR" dirty="0"/>
              <a:t>perceptron </a:t>
            </a:r>
            <a:r>
              <a:rPr lang="ko-KR" altLang="en-US" dirty="0"/>
              <a:t>의 </a:t>
            </a:r>
            <a:r>
              <a:rPr lang="en-US" altLang="ko-KR" dirty="0"/>
              <a:t>loss </a:t>
            </a:r>
            <a:r>
              <a:rPr lang="ko-KR" altLang="en-US" dirty="0"/>
              <a:t>를 위로 결정한다</a:t>
            </a:r>
            <a:r>
              <a:rPr lang="en-US" altLang="ko-KR" dirty="0"/>
              <a:t>! </a:t>
            </a:r>
            <a:r>
              <a:rPr lang="ko-KR" altLang="en-US" dirty="0"/>
              <a:t>그러면 </a:t>
            </a:r>
            <a:r>
              <a:rPr lang="en-US" altLang="ko-KR" dirty="0"/>
              <a:t>loss </a:t>
            </a:r>
            <a:r>
              <a:rPr lang="ko-KR" altLang="en-US" dirty="0"/>
              <a:t>가 </a:t>
            </a:r>
            <a:r>
              <a:rPr lang="en-US" altLang="ko-KR" dirty="0"/>
              <a:t>w </a:t>
            </a:r>
            <a:r>
              <a:rPr lang="ko-KR" altLang="en-US" dirty="0"/>
              <a:t>에 대해 미분가능해지고</a:t>
            </a:r>
            <a:r>
              <a:rPr lang="en-US" altLang="ko-KR" dirty="0"/>
              <a:t>, </a:t>
            </a:r>
            <a:r>
              <a:rPr lang="ko-KR" altLang="en-US" dirty="0"/>
              <a:t>그에 따라서 </a:t>
            </a:r>
            <a:r>
              <a:rPr lang="en-US" altLang="ko-KR" dirty="0"/>
              <a:t>gradient method </a:t>
            </a:r>
            <a:r>
              <a:rPr lang="ko-KR" altLang="en-US" dirty="0"/>
              <a:t>를 적용할 수 </a:t>
            </a:r>
            <a:r>
              <a:rPr lang="ko-KR" altLang="en-US" dirty="0" err="1"/>
              <a:t>있게된다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782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W </a:t>
            </a:r>
            <a:r>
              <a:rPr lang="ko-KR" altLang="en-US" dirty="0"/>
              <a:t>를 위의 방법으로 </a:t>
            </a:r>
            <a:r>
              <a:rPr lang="en-US" altLang="ko-KR" dirty="0"/>
              <a:t>update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4593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즉 </a:t>
            </a:r>
            <a:r>
              <a:rPr lang="en-US" altLang="ko-KR" dirty="0"/>
              <a:t>w </a:t>
            </a:r>
            <a:r>
              <a:rPr lang="ko-KR" altLang="en-US" dirty="0"/>
              <a:t>를 </a:t>
            </a:r>
            <a:r>
              <a:rPr lang="en-US" altLang="ko-KR" dirty="0"/>
              <a:t>update </a:t>
            </a:r>
            <a:r>
              <a:rPr lang="ko-KR" altLang="en-US" dirty="0"/>
              <a:t>하기 위한 기준은 위와 같다</a:t>
            </a:r>
            <a:r>
              <a:rPr lang="en-US" altLang="ko-KR" dirty="0"/>
              <a:t>. Loss </a:t>
            </a:r>
            <a:r>
              <a:rPr lang="ko-KR" altLang="en-US" dirty="0"/>
              <a:t>에 대해서 </a:t>
            </a:r>
            <a:r>
              <a:rPr lang="en-US" altLang="ko-KR" dirty="0"/>
              <a:t>w </a:t>
            </a:r>
            <a:r>
              <a:rPr lang="ko-KR" altLang="en-US" dirty="0"/>
              <a:t>로 미분해 그 값을 특정한 다음</a:t>
            </a:r>
            <a:r>
              <a:rPr lang="en-US" altLang="ko-KR" dirty="0"/>
              <a:t>, learning rate </a:t>
            </a:r>
            <a:r>
              <a:rPr lang="ko-KR" altLang="en-US" dirty="0"/>
              <a:t>를 곱해서 </a:t>
            </a:r>
            <a:r>
              <a:rPr lang="en-US" altLang="ko-KR" dirty="0"/>
              <a:t>update! </a:t>
            </a:r>
          </a:p>
          <a:p>
            <a:pPr marL="0" indent="0">
              <a:buNone/>
            </a:pPr>
            <a:r>
              <a:rPr lang="ko-KR" altLang="en-US" dirty="0"/>
              <a:t>아마 </a:t>
            </a:r>
            <a:r>
              <a:rPr lang="en-US" altLang="ko-KR" dirty="0"/>
              <a:t>update </a:t>
            </a:r>
            <a:r>
              <a:rPr lang="ko-KR" altLang="en-US" dirty="0"/>
              <a:t>값은 지금 </a:t>
            </a:r>
            <a:r>
              <a:rPr lang="en-US" altLang="ko-KR" dirty="0"/>
              <a:t>3.5 </a:t>
            </a:r>
            <a:r>
              <a:rPr lang="ko-KR" altLang="en-US" dirty="0"/>
              <a:t>를 낮추어서 </a:t>
            </a:r>
            <a:r>
              <a:rPr lang="en-US" altLang="ko-KR" dirty="0" err="1"/>
              <a:t>yhat</a:t>
            </a:r>
            <a:r>
              <a:rPr lang="en-US" altLang="ko-KR" dirty="0"/>
              <a:t> </a:t>
            </a:r>
            <a:r>
              <a:rPr lang="ko-KR" altLang="en-US" dirty="0"/>
              <a:t>을 </a:t>
            </a:r>
            <a:r>
              <a:rPr lang="en-US" altLang="ko-KR" dirty="0"/>
              <a:t>-1 </a:t>
            </a:r>
            <a:r>
              <a:rPr lang="ko-KR" altLang="en-US" dirty="0"/>
              <a:t>로 만들어주어야 하니까 </a:t>
            </a:r>
            <a:r>
              <a:rPr lang="en-US" altLang="ko-KR" dirty="0"/>
              <a:t>update </a:t>
            </a:r>
            <a:r>
              <a:rPr lang="ko-KR" altLang="en-US" dirty="0"/>
              <a:t>가 </a:t>
            </a:r>
            <a:r>
              <a:rPr lang="en-US" altLang="ko-KR" dirty="0"/>
              <a:t>– </a:t>
            </a:r>
            <a:r>
              <a:rPr lang="ko-KR" altLang="en-US" dirty="0"/>
              <a:t>로 </a:t>
            </a:r>
            <a:r>
              <a:rPr lang="ko-KR" altLang="en-US" dirty="0" err="1"/>
              <a:t>걸릴것이다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1590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95619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880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1752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5535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679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</a:t>
            </a:r>
            <a:r>
              <a:rPr lang="ko-KR" altLang="en-US" dirty="0" err="1"/>
              <a:t>머신러닝을</a:t>
            </a:r>
            <a:r>
              <a:rPr lang="ko-KR" altLang="en-US" dirty="0"/>
              <a:t> 통해 </a:t>
            </a:r>
            <a:r>
              <a:rPr lang="ko-KR" altLang="en-US" dirty="0" err="1"/>
              <a:t>배울수도</a:t>
            </a:r>
            <a:r>
              <a:rPr lang="ko-KR" altLang="en-US" dirty="0"/>
              <a:t> 있다</a:t>
            </a:r>
            <a:r>
              <a:rPr lang="en-US" altLang="ko-KR" dirty="0"/>
              <a:t>. </a:t>
            </a:r>
            <a:r>
              <a:rPr lang="ko-KR" altLang="en-US" dirty="0"/>
              <a:t>많은 데이터를 넣어 학습을 시킨 좋은 모델이 있다고 하자</a:t>
            </a:r>
            <a:r>
              <a:rPr lang="en-US" altLang="ko-KR" dirty="0"/>
              <a:t>. </a:t>
            </a:r>
            <a:r>
              <a:rPr lang="ko-KR" altLang="en-US" dirty="0"/>
              <a:t>이 모델을 찬찬히 보니 좋아</a:t>
            </a:r>
            <a:r>
              <a:rPr lang="en-US" altLang="ko-KR" dirty="0"/>
              <a:t> </a:t>
            </a:r>
            <a:r>
              <a:rPr lang="ko-KR" altLang="en-US" dirty="0"/>
              <a:t>대단해</a:t>
            </a:r>
            <a:r>
              <a:rPr lang="en-US" altLang="ko-KR" dirty="0"/>
              <a:t> </a:t>
            </a:r>
            <a:r>
              <a:rPr lang="ko-KR" altLang="en-US" dirty="0"/>
              <a:t>엄청난</a:t>
            </a:r>
            <a:r>
              <a:rPr lang="en-US" altLang="ko-KR" dirty="0"/>
              <a:t> </a:t>
            </a:r>
            <a:r>
              <a:rPr lang="ko-KR" altLang="en-US" dirty="0"/>
              <a:t>싸다</a:t>
            </a:r>
            <a:r>
              <a:rPr lang="en-US" altLang="ko-KR" dirty="0"/>
              <a:t> 4</a:t>
            </a:r>
            <a:r>
              <a:rPr lang="ko-KR" altLang="en-US" dirty="0"/>
              <a:t>개의 단어가 같이 </a:t>
            </a:r>
            <a:r>
              <a:rPr lang="ko-KR" altLang="en-US" dirty="0" err="1"/>
              <a:t>들어가있고</a:t>
            </a:r>
            <a:r>
              <a:rPr lang="en-US" altLang="ko-KR" dirty="0"/>
              <a:t>, </a:t>
            </a:r>
            <a:r>
              <a:rPr lang="ko-KR" altLang="en-US" dirty="0"/>
              <a:t>마지막에 </a:t>
            </a:r>
            <a:r>
              <a:rPr lang="en-US" altLang="ko-KR" dirty="0"/>
              <a:t>! </a:t>
            </a:r>
            <a:r>
              <a:rPr lang="ko-KR" altLang="en-US" dirty="0"/>
              <a:t>가 들어가 있는 경우에는 스팸일 확률이 </a:t>
            </a:r>
            <a:r>
              <a:rPr lang="en-US" altLang="ko-KR" dirty="0"/>
              <a:t>96% </a:t>
            </a:r>
            <a:r>
              <a:rPr lang="ko-KR" altLang="en-US" dirty="0"/>
              <a:t>로 예측하고 있다고 하자</a:t>
            </a:r>
            <a:r>
              <a:rPr lang="en-US" altLang="ko-KR" dirty="0"/>
              <a:t>. </a:t>
            </a:r>
            <a:r>
              <a:rPr lang="ko-KR" altLang="en-US" dirty="0"/>
              <a:t>그러면 우리는 저 단어들의 조합은 스팸회사에서 매우 자주 쓰는 조합이라고 생각할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실제로 스팸회사의 관리자에게 물어봤더니</a:t>
            </a:r>
            <a:r>
              <a:rPr lang="en-US" altLang="ko-KR" dirty="0"/>
              <a:t>. </a:t>
            </a:r>
            <a:r>
              <a:rPr lang="ko-KR" altLang="en-US" dirty="0"/>
              <a:t> 직원들에게 스팸발송의 예시 문구들을 신입사원에게 제공하고 있었고</a:t>
            </a:r>
            <a:r>
              <a:rPr lang="en-US" altLang="ko-KR" dirty="0"/>
              <a:t>, </a:t>
            </a:r>
            <a:r>
              <a:rPr lang="ko-KR" altLang="en-US" dirty="0"/>
              <a:t>거기에 저 </a:t>
            </a:r>
            <a:r>
              <a:rPr lang="en-US" altLang="ko-KR" dirty="0"/>
              <a:t>4</a:t>
            </a:r>
            <a:r>
              <a:rPr lang="ko-KR" altLang="en-US" dirty="0"/>
              <a:t>단어의 조합이 매우 많았음을 알 수 있었다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이러한 생각은 우리가 직접 데이터를 보고 모델을 </a:t>
            </a:r>
            <a:r>
              <a:rPr lang="ko-KR" altLang="en-US" dirty="0" err="1"/>
              <a:t>만들때에는</a:t>
            </a:r>
            <a:r>
              <a:rPr lang="ko-KR" altLang="en-US" dirty="0"/>
              <a:t> 생각할 수 없는 직관이다</a:t>
            </a:r>
            <a:r>
              <a:rPr lang="en-US" altLang="ko-KR" dirty="0"/>
              <a:t>. </a:t>
            </a:r>
            <a:r>
              <a:rPr lang="ko-KR" altLang="en-US" dirty="0"/>
              <a:t> 하지만 </a:t>
            </a:r>
            <a:r>
              <a:rPr lang="ko-KR" altLang="en-US" dirty="0" err="1"/>
              <a:t>머신러닝을</a:t>
            </a:r>
            <a:r>
              <a:rPr lang="ko-KR" altLang="en-US" dirty="0"/>
              <a:t> 통해 이러한 직관을 </a:t>
            </a:r>
            <a:r>
              <a:rPr lang="ko-KR" altLang="en-US" dirty="0" err="1"/>
              <a:t>배울수도</a:t>
            </a:r>
            <a:r>
              <a:rPr lang="ko-KR" altLang="en-US" dirty="0"/>
              <a:t> </a:t>
            </a:r>
            <a:r>
              <a:rPr lang="ko-KR" altLang="en-US" dirty="0" err="1"/>
              <a:t>있는것이다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6299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4759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1166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661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97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X,y</a:t>
            </a:r>
            <a:r>
              <a:rPr lang="en-US" altLang="ko-KR" dirty="0"/>
              <a:t> </a:t>
            </a:r>
            <a:r>
              <a:rPr lang="en-US" altLang="ko-KR" dirty="0" err="1"/>
              <a:t>lable</a:t>
            </a:r>
            <a:r>
              <a:rPr lang="en-US" altLang="ko-KR" dirty="0"/>
              <a:t> </a:t>
            </a:r>
            <a:r>
              <a:rPr lang="ko-KR" altLang="en-US" dirty="0"/>
              <a:t>이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CLASSIFICATION(</a:t>
            </a:r>
            <a:r>
              <a:rPr lang="ko-KR" altLang="en-US" dirty="0"/>
              <a:t>분류</a:t>
            </a:r>
            <a:r>
              <a:rPr lang="en-US" altLang="ko-KR" dirty="0"/>
              <a:t>) </a:t>
            </a:r>
            <a:r>
              <a:rPr lang="ko-KR" altLang="en-US" dirty="0"/>
              <a:t>문제가 이에 속한다</a:t>
            </a:r>
            <a:r>
              <a:rPr lang="en-US" altLang="ko-KR" dirty="0"/>
              <a:t>. X data </a:t>
            </a:r>
            <a:r>
              <a:rPr lang="ko-KR" altLang="en-US" dirty="0"/>
              <a:t>를 받고</a:t>
            </a:r>
            <a:r>
              <a:rPr lang="en-US" altLang="ko-KR" dirty="0"/>
              <a:t>, </a:t>
            </a:r>
            <a:r>
              <a:rPr lang="ko-KR" altLang="en-US" dirty="0"/>
              <a:t>이를 이용해 이 </a:t>
            </a:r>
            <a:r>
              <a:rPr lang="en-US" altLang="ko-KR" dirty="0"/>
              <a:t>y </a:t>
            </a:r>
            <a:r>
              <a:rPr lang="en-US" altLang="ko-KR" dirty="0" err="1"/>
              <a:t>lable</a:t>
            </a:r>
            <a:r>
              <a:rPr lang="en-US" altLang="ko-KR" dirty="0"/>
              <a:t> </a:t>
            </a:r>
            <a:r>
              <a:rPr lang="ko-KR" altLang="en-US" dirty="0"/>
              <a:t>이 </a:t>
            </a:r>
            <a:r>
              <a:rPr lang="ko-KR" altLang="en-US" dirty="0" err="1"/>
              <a:t>뭔지를</a:t>
            </a:r>
            <a:r>
              <a:rPr lang="ko-KR" altLang="en-US" dirty="0"/>
              <a:t> </a:t>
            </a:r>
            <a:r>
              <a:rPr lang="ko-KR" altLang="en-US" dirty="0" err="1"/>
              <a:t>예측하는것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위의 스팸을 예시로 들면 </a:t>
            </a:r>
            <a:r>
              <a:rPr lang="en-US" altLang="ko-KR" dirty="0"/>
              <a:t>X data</a:t>
            </a:r>
            <a:r>
              <a:rPr lang="ko-KR" altLang="en-US" dirty="0"/>
              <a:t> 는 메일의 특성 </a:t>
            </a:r>
            <a:r>
              <a:rPr lang="en-US" altLang="ko-KR" dirty="0"/>
              <a:t>( </a:t>
            </a:r>
            <a:r>
              <a:rPr lang="ko-KR" altLang="en-US" dirty="0"/>
              <a:t>길이</a:t>
            </a:r>
            <a:r>
              <a:rPr lang="en-US" altLang="ko-KR" dirty="0"/>
              <a:t>, </a:t>
            </a:r>
            <a:r>
              <a:rPr lang="ko-KR" altLang="en-US" dirty="0"/>
              <a:t>단어</a:t>
            </a:r>
            <a:r>
              <a:rPr lang="en-US" altLang="ko-KR" dirty="0"/>
              <a:t>, </a:t>
            </a:r>
            <a:r>
              <a:rPr lang="ko-KR" altLang="en-US" dirty="0"/>
              <a:t>용량</a:t>
            </a:r>
            <a:r>
              <a:rPr lang="en-US" altLang="ko-KR" dirty="0"/>
              <a:t>… ) </a:t>
            </a:r>
            <a:r>
              <a:rPr lang="ko-KR" altLang="en-US" dirty="0"/>
              <a:t>이고 </a:t>
            </a:r>
            <a:r>
              <a:rPr lang="en-US" altLang="ko-KR" dirty="0"/>
              <a:t>y data </a:t>
            </a:r>
            <a:r>
              <a:rPr lang="ko-KR" altLang="en-US" dirty="0"/>
              <a:t>는 스팸이다 </a:t>
            </a:r>
            <a:r>
              <a:rPr lang="en-US" altLang="ko-KR" dirty="0"/>
              <a:t>, </a:t>
            </a:r>
            <a:r>
              <a:rPr lang="ko-KR" altLang="en-US" dirty="0"/>
              <a:t>아니다 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045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X,y</a:t>
            </a:r>
            <a:r>
              <a:rPr lang="en-US" altLang="ko-KR" dirty="0"/>
              <a:t> </a:t>
            </a:r>
            <a:r>
              <a:rPr lang="en-US" altLang="ko-KR" dirty="0" err="1"/>
              <a:t>lable</a:t>
            </a:r>
            <a:r>
              <a:rPr lang="en-US" altLang="ko-KR" dirty="0"/>
              <a:t> </a:t>
            </a:r>
            <a:r>
              <a:rPr lang="ko-KR" altLang="en-US" dirty="0"/>
              <a:t>이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회귀 문제도 이에 속한다</a:t>
            </a:r>
            <a:r>
              <a:rPr lang="en-US" altLang="ko-KR" dirty="0"/>
              <a:t>. X data </a:t>
            </a:r>
            <a:r>
              <a:rPr lang="ko-KR" altLang="en-US" dirty="0"/>
              <a:t>를 받고</a:t>
            </a:r>
            <a:r>
              <a:rPr lang="en-US" altLang="ko-KR" dirty="0"/>
              <a:t>, </a:t>
            </a:r>
            <a:r>
              <a:rPr lang="ko-KR" altLang="en-US" dirty="0"/>
              <a:t>이를 이용해 이 </a:t>
            </a:r>
            <a:r>
              <a:rPr lang="en-US" altLang="ko-KR" dirty="0"/>
              <a:t>y </a:t>
            </a:r>
            <a:r>
              <a:rPr lang="ko-KR" altLang="en-US" dirty="0"/>
              <a:t>의 값이 </a:t>
            </a:r>
            <a:r>
              <a:rPr lang="ko-KR" altLang="en-US" dirty="0" err="1"/>
              <a:t>뭔지를</a:t>
            </a:r>
            <a:r>
              <a:rPr lang="ko-KR" altLang="en-US" dirty="0"/>
              <a:t> </a:t>
            </a:r>
            <a:r>
              <a:rPr lang="ko-KR" altLang="en-US" dirty="0" err="1"/>
              <a:t>예측하는것이다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905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Wine data set </a:t>
            </a:r>
            <a:r>
              <a:rPr lang="ko-KR" altLang="en-US" dirty="0"/>
              <a:t>은 수백가지의 와인에 대해서 산도</a:t>
            </a:r>
            <a:r>
              <a:rPr lang="en-US" altLang="ko-KR" dirty="0"/>
              <a:t>, </a:t>
            </a:r>
            <a:r>
              <a:rPr lang="ko-KR" altLang="en-US" dirty="0" err="1"/>
              <a:t>알콜양</a:t>
            </a:r>
            <a:r>
              <a:rPr lang="ko-KR" altLang="en-US" dirty="0"/>
              <a:t> 등을 기록한 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훈련데이터에 레이블이 없다</a:t>
            </a:r>
            <a:r>
              <a:rPr lang="en-US" altLang="ko-KR" dirty="0"/>
              <a:t>. </a:t>
            </a:r>
            <a:r>
              <a:rPr lang="ko-KR" altLang="en-US" dirty="0"/>
              <a:t>즉 그냥 </a:t>
            </a:r>
            <a:r>
              <a:rPr lang="en-US" altLang="ko-KR" dirty="0"/>
              <a:t>x </a:t>
            </a:r>
            <a:r>
              <a:rPr lang="en-US" altLang="ko-KR" dirty="0" err="1"/>
              <a:t>lable</a:t>
            </a:r>
            <a:r>
              <a:rPr lang="en-US" altLang="ko-KR" dirty="0"/>
              <a:t> </a:t>
            </a:r>
            <a:r>
              <a:rPr lang="ko-KR" altLang="en-US" dirty="0"/>
              <a:t>밖에 존재하지 않는다</a:t>
            </a:r>
            <a:r>
              <a:rPr lang="en-US" altLang="ko-KR" dirty="0"/>
              <a:t>. Pattern</a:t>
            </a:r>
            <a:r>
              <a:rPr lang="ko-KR" altLang="en-US" dirty="0"/>
              <a:t> 을 </a:t>
            </a:r>
            <a:r>
              <a:rPr lang="ko-KR" altLang="en-US" dirty="0" err="1"/>
              <a:t>알아내는것이</a:t>
            </a:r>
            <a:r>
              <a:rPr lang="ko-KR" altLang="en-US" dirty="0"/>
              <a:t> 비지도학습의 목적이라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8DA39-55D1-4925-9EF2-886546AADBB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75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31591"/>
            <a:ext cx="8723312" cy="3672408"/>
          </a:xfrm>
        </p:spPr>
        <p:txBody>
          <a:bodyPr/>
          <a:lstStyle/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8308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67D32-ECC6-43B4-98FE-0D83AF6A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2000" dirty="0" err="1"/>
              <a:t>머신러닝의</a:t>
            </a:r>
            <a:r>
              <a:rPr lang="ko-KR" altLang="en-US" sz="2000" dirty="0"/>
              <a:t> 종류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38D1DAC-4A20-4EE6-8B53-3DD2F01D1DE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827584" y="1203598"/>
            <a:ext cx="7632848" cy="360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43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31591"/>
            <a:ext cx="8723312" cy="367240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2000" dirty="0" err="1"/>
              <a:t>머신러닝의</a:t>
            </a:r>
            <a:r>
              <a:rPr lang="ko-KR" altLang="en-US" sz="2000" dirty="0"/>
              <a:t> 종류 </a:t>
            </a:r>
            <a:r>
              <a:rPr lang="en-US" altLang="ko-KR" sz="2000" dirty="0"/>
              <a:t>– </a:t>
            </a:r>
            <a:r>
              <a:rPr lang="ko-KR" altLang="en-US" sz="2000" dirty="0"/>
              <a:t>지도학습</a:t>
            </a:r>
            <a:r>
              <a:rPr lang="en-US" altLang="ko-KR" sz="2000" dirty="0"/>
              <a:t>(Supervised learning)</a:t>
            </a:r>
            <a:endParaRPr 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10AB5FA-9E8A-466F-B42B-668C4250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" y="1347614"/>
            <a:ext cx="8086725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38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31591"/>
            <a:ext cx="8723312" cy="367240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2000" dirty="0" err="1"/>
              <a:t>머신러닝의</a:t>
            </a:r>
            <a:r>
              <a:rPr lang="ko-KR" altLang="en-US" sz="2000" dirty="0"/>
              <a:t> 종류 </a:t>
            </a:r>
            <a:r>
              <a:rPr lang="en-US" altLang="ko-KR" sz="2000" dirty="0"/>
              <a:t>– </a:t>
            </a:r>
            <a:r>
              <a:rPr lang="ko-KR" altLang="en-US" sz="2000" dirty="0"/>
              <a:t>지도학습</a:t>
            </a:r>
            <a:r>
              <a:rPr lang="en-US" altLang="ko-KR" sz="2000" dirty="0"/>
              <a:t>(Supervised learning)</a:t>
            </a:r>
            <a:endParaRPr 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AC4EFA-C687-41B4-9651-55F5B8292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884466"/>
            <a:ext cx="85153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8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31591"/>
            <a:ext cx="8723312" cy="367240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2000" dirty="0" err="1"/>
              <a:t>머신러닝의</a:t>
            </a:r>
            <a:r>
              <a:rPr lang="ko-KR" altLang="en-US" sz="2000" dirty="0"/>
              <a:t> 종류 </a:t>
            </a:r>
            <a:r>
              <a:rPr lang="en-US" altLang="ko-KR" sz="2000" dirty="0"/>
              <a:t>- </a:t>
            </a:r>
            <a:r>
              <a:rPr lang="ko-KR" altLang="en-US" sz="2000" dirty="0"/>
              <a:t>비지도학습</a:t>
            </a:r>
            <a:r>
              <a:rPr lang="en-US" altLang="ko-KR" sz="2000" dirty="0"/>
              <a:t>(Unsupervised learning)</a:t>
            </a:r>
            <a:endParaRPr 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7F3824-3CA7-42F7-89EE-518A222A6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9943"/>
            <a:ext cx="9144000" cy="195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65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31591"/>
            <a:ext cx="8723312" cy="367240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2000" dirty="0" err="1"/>
              <a:t>머신러닝의</a:t>
            </a:r>
            <a:r>
              <a:rPr lang="ko-KR" altLang="en-US" sz="2000" dirty="0"/>
              <a:t> 종류 </a:t>
            </a:r>
            <a:r>
              <a:rPr lang="en-US" altLang="ko-KR" sz="2000" dirty="0"/>
              <a:t>- </a:t>
            </a:r>
            <a:r>
              <a:rPr lang="ko-KR" altLang="en-US" sz="2000" dirty="0"/>
              <a:t>비지도학습</a:t>
            </a:r>
            <a:r>
              <a:rPr lang="en-US" altLang="ko-KR" sz="2000" dirty="0"/>
              <a:t>(Unsupervised learning)</a:t>
            </a:r>
            <a:endParaRPr 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9687F8-B1A7-4AA0-9646-21CB8BF07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925836"/>
            <a:ext cx="7128792" cy="40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7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31591"/>
            <a:ext cx="8723312" cy="367240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2000" dirty="0" err="1"/>
              <a:t>머신러닝의</a:t>
            </a:r>
            <a:r>
              <a:rPr lang="ko-KR" altLang="en-US" sz="2000" dirty="0"/>
              <a:t> 종류 </a:t>
            </a:r>
            <a:r>
              <a:rPr lang="en-US" altLang="ko-KR" sz="2000" dirty="0"/>
              <a:t>- </a:t>
            </a:r>
            <a:r>
              <a:rPr lang="ko-KR" altLang="en-US" sz="2000" dirty="0"/>
              <a:t>비지도학습</a:t>
            </a:r>
            <a:r>
              <a:rPr lang="en-US" altLang="ko-KR" sz="2000" dirty="0"/>
              <a:t>(Unsupervised learning)</a:t>
            </a:r>
            <a:endParaRPr 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1E56672-69F1-4D2B-B8CE-2DFDCE675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1347614"/>
            <a:ext cx="80391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05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31591"/>
            <a:ext cx="8723312" cy="367240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2000" dirty="0" err="1"/>
              <a:t>머신러닝의</a:t>
            </a:r>
            <a:r>
              <a:rPr lang="ko-KR" altLang="en-US" sz="2000" dirty="0"/>
              <a:t> 종류 </a:t>
            </a:r>
            <a:r>
              <a:rPr lang="en-US" altLang="ko-KR" sz="2000" dirty="0"/>
              <a:t>– </a:t>
            </a:r>
            <a:r>
              <a:rPr lang="ko-KR" altLang="en-US" sz="2000" dirty="0"/>
              <a:t>강화학습</a:t>
            </a:r>
            <a:r>
              <a:rPr lang="en-US" altLang="ko-KR" sz="2000" dirty="0"/>
              <a:t>Reinforcement learning</a:t>
            </a:r>
            <a:endParaRPr 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080B66-7BC0-41CC-8798-212A93D02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100527"/>
            <a:ext cx="4878859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63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31591"/>
            <a:ext cx="8723312" cy="3672408"/>
          </a:xfrm>
        </p:spPr>
        <p:txBody>
          <a:bodyPr/>
          <a:lstStyle/>
          <a:p>
            <a:r>
              <a:rPr lang="ko-KR" altLang="en-US" dirty="0">
                <a:latin typeface="Arial" pitchFamily="34" charset="0"/>
                <a:cs typeface="Arial" pitchFamily="34" charset="0"/>
              </a:rPr>
              <a:t>데이터를 모두 사용해 훈련시켜야 한다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. </a:t>
            </a:r>
            <a:endParaRPr lang="en-US" altLang="ko-KR" dirty="0"/>
          </a:p>
          <a:p>
            <a:r>
              <a:rPr lang="ko-KR" altLang="en-US" dirty="0">
                <a:latin typeface="Arial" pitchFamily="34" charset="0"/>
                <a:cs typeface="Arial" pitchFamily="34" charset="0"/>
              </a:rPr>
              <a:t>이 방식은 시간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/ 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자원을 많이 먹는다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ko-KR" altLang="en-US" dirty="0">
                <a:latin typeface="Arial" pitchFamily="34" charset="0"/>
                <a:cs typeface="Arial" pitchFamily="34" charset="0"/>
              </a:rPr>
              <a:t>먼저 시스템을 </a:t>
            </a:r>
            <a:r>
              <a:rPr lang="ko-KR" altLang="en-US" dirty="0" err="1">
                <a:latin typeface="Arial" pitchFamily="34" charset="0"/>
                <a:cs typeface="Arial" pitchFamily="34" charset="0"/>
              </a:rPr>
              <a:t>훈련시키도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dirty="0" err="1">
                <a:latin typeface="Arial" pitchFamily="34" charset="0"/>
                <a:cs typeface="Arial" pitchFamily="34" charset="0"/>
              </a:rPr>
              <a:t>그다음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 제품 시스템에 적용하면 더 이상의 학습 없이 실행이 된다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ko-KR" altLang="en-US" dirty="0"/>
              <a:t>즉 </a:t>
            </a:r>
            <a:r>
              <a:rPr lang="ko-KR" altLang="en-US" dirty="0" err="1"/>
              <a:t>학습한것을</a:t>
            </a:r>
            <a:r>
              <a:rPr lang="ko-KR" altLang="en-US" dirty="0"/>
              <a:t> 적용만 한다</a:t>
            </a:r>
            <a:r>
              <a:rPr lang="en-US" altLang="ko-KR" dirty="0"/>
              <a:t>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ko-KR" altLang="en-US" dirty="0"/>
              <a:t>이 학습시스템은 새로운 데이터에 대해 학습하려면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ko-KR" altLang="en-US" dirty="0" err="1"/>
              <a:t>데이터뿐만</a:t>
            </a:r>
            <a:r>
              <a:rPr lang="ko-KR" altLang="en-US" dirty="0"/>
              <a:t> 아니라 이전의 데이터도 포함해 전체를 다시 학습시킨다</a:t>
            </a:r>
            <a:r>
              <a:rPr lang="en-US" altLang="ko-KR" dirty="0"/>
              <a:t>.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2000" dirty="0" err="1"/>
              <a:t>머신러닝의</a:t>
            </a:r>
            <a:r>
              <a:rPr lang="ko-KR" altLang="en-US" sz="2000" dirty="0"/>
              <a:t> 학습 </a:t>
            </a:r>
            <a:r>
              <a:rPr lang="en-US" altLang="ko-KR" sz="2000" dirty="0"/>
              <a:t>- </a:t>
            </a:r>
            <a:r>
              <a:rPr lang="ko-KR" altLang="en-US" sz="2000" dirty="0"/>
              <a:t>배치 학습</a:t>
            </a:r>
            <a:r>
              <a:rPr lang="en-US" altLang="ko-KR" sz="2000" dirty="0"/>
              <a:t>(batch learning)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4716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2000" dirty="0" err="1"/>
              <a:t>머신러닝의</a:t>
            </a:r>
            <a:r>
              <a:rPr lang="ko-KR" altLang="en-US" sz="2000" dirty="0"/>
              <a:t> 학습 </a:t>
            </a:r>
            <a:r>
              <a:rPr lang="en-US" altLang="ko-KR" sz="2000" dirty="0"/>
              <a:t>- </a:t>
            </a:r>
            <a:r>
              <a:rPr lang="ko-KR" altLang="en-US" sz="2000" dirty="0"/>
              <a:t>온라인 학습</a:t>
            </a:r>
            <a:endParaRPr 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4C08CA-30D7-4A48-8A9D-4F358780C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131590"/>
            <a:ext cx="80772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0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31591"/>
            <a:ext cx="8723312" cy="367240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2000" dirty="0" err="1"/>
              <a:t>머신러닝</a:t>
            </a:r>
            <a:r>
              <a:rPr lang="ko-KR" altLang="en-US" sz="2000" dirty="0"/>
              <a:t> 주의점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적은양의</a:t>
            </a:r>
            <a:r>
              <a:rPr lang="ko-KR" altLang="en-US" sz="2000" dirty="0"/>
              <a:t> 데이터</a:t>
            </a:r>
            <a:endParaRPr 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CDD4622-D2CE-486B-A19D-E24251F4F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2" y="1131591"/>
            <a:ext cx="5133975" cy="376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1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3147814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Machine learning/Deep learning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기초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3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03244" y="4199945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3226708" y="1363321"/>
            <a:ext cx="3217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2020 </a:t>
            </a:r>
            <a:r>
              <a:rPr lang="ko-KR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스터디</a:t>
            </a:r>
            <a:endParaRPr lang="en-US" altLang="ko-KR" sz="28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31591"/>
            <a:ext cx="8723312" cy="367240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2000" dirty="0" err="1"/>
              <a:t>머신러닝</a:t>
            </a:r>
            <a:r>
              <a:rPr lang="ko-KR" altLang="en-US" sz="2000" dirty="0"/>
              <a:t> 주의점 </a:t>
            </a:r>
            <a:r>
              <a:rPr lang="en-US" altLang="ko-KR" sz="2000" dirty="0"/>
              <a:t>: </a:t>
            </a:r>
            <a:r>
              <a:rPr lang="ko-KR" altLang="en-US" sz="2000" dirty="0"/>
              <a:t>대표성 없는 훈련데이터</a:t>
            </a:r>
            <a:endParaRPr 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FE2D0C-6287-4679-8687-28EAF40AF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347614"/>
            <a:ext cx="80010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16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863080" y="1760025"/>
            <a:ext cx="7659022" cy="304397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2000" dirty="0" err="1"/>
              <a:t>머신러닝</a:t>
            </a:r>
            <a:r>
              <a:rPr lang="ko-KR" altLang="en-US" sz="2000" dirty="0"/>
              <a:t> 주의점 </a:t>
            </a:r>
            <a:r>
              <a:rPr lang="en-US" altLang="ko-KR" sz="2000" dirty="0"/>
              <a:t>: </a:t>
            </a:r>
            <a:r>
              <a:rPr lang="ko-KR" altLang="en-US" sz="2000" dirty="0"/>
              <a:t>낮은 품질의 데이터</a:t>
            </a:r>
            <a:endParaRPr 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794E709-4B24-42A2-BAAC-650BAB8B9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3598"/>
            <a:ext cx="914400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41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31591"/>
            <a:ext cx="8723312" cy="3672408"/>
          </a:xfrm>
        </p:spPr>
        <p:txBody>
          <a:bodyPr/>
          <a:lstStyle/>
          <a:p>
            <a:r>
              <a:rPr lang="ko-KR" altLang="en-US" dirty="0"/>
              <a:t>훈련 데이터에 </a:t>
            </a:r>
            <a:r>
              <a:rPr lang="ko-KR" altLang="en-US" dirty="0" err="1"/>
              <a:t>관련없는</a:t>
            </a:r>
            <a:r>
              <a:rPr lang="ko-KR" altLang="en-US" dirty="0"/>
              <a:t> 특성이 많이 있으면</a:t>
            </a:r>
            <a:r>
              <a:rPr lang="en-US" altLang="ko-KR" dirty="0"/>
              <a:t>, machine </a:t>
            </a:r>
            <a:r>
              <a:rPr lang="ko-KR" altLang="en-US" dirty="0"/>
              <a:t>이 </a:t>
            </a:r>
            <a:r>
              <a:rPr lang="ko-KR" altLang="en-US" dirty="0" err="1"/>
              <a:t>학습하는데에</a:t>
            </a:r>
            <a:r>
              <a:rPr lang="ko-KR" altLang="en-US" dirty="0"/>
              <a:t> 시간이 오래 걸리지만 성능은 떨어질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Train </a:t>
            </a:r>
            <a:r>
              <a:rPr lang="ko-KR" altLang="en-US" dirty="0"/>
              <a:t>에 사용할 좋은 특성을 찾기 위해서</a:t>
            </a:r>
            <a:endParaRPr lang="en-US" altLang="ko-KR" dirty="0"/>
          </a:p>
          <a:p>
            <a:r>
              <a:rPr lang="en-US" altLang="ko-KR" dirty="0"/>
              <a:t>Feature selection, feature extraction, </a:t>
            </a:r>
            <a:r>
              <a:rPr lang="ko-KR" altLang="en-US" dirty="0"/>
              <a:t>또는 새로운 데이터를 수집해 새 특성을 만드는 등의 방법이 필요하다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</a:t>
            </a:r>
            <a:r>
              <a:rPr lang="ko-KR" altLang="en-US" dirty="0"/>
              <a:t>집값 예측에 </a:t>
            </a:r>
            <a:r>
              <a:rPr lang="en-US" altLang="ko-KR" dirty="0"/>
              <a:t>, </a:t>
            </a:r>
            <a:r>
              <a:rPr lang="ko-KR" altLang="en-US" dirty="0"/>
              <a:t>거주자의 수</a:t>
            </a:r>
            <a:r>
              <a:rPr lang="en-US" altLang="ko-KR" dirty="0"/>
              <a:t>, </a:t>
            </a:r>
            <a:r>
              <a:rPr lang="ko-KR" altLang="en-US" dirty="0"/>
              <a:t>거주자의 키</a:t>
            </a:r>
            <a:r>
              <a:rPr lang="en-US" altLang="ko-KR" dirty="0"/>
              <a:t>, </a:t>
            </a:r>
            <a:r>
              <a:rPr lang="ko-KR" altLang="en-US" dirty="0"/>
              <a:t>거주자의 평균 소비금액 등의 특성이 있다면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거주자의 키는 집값 예측에 상관없는 변수이므로 제거가 되고</a:t>
            </a:r>
            <a:r>
              <a:rPr lang="en-US" altLang="ko-KR" dirty="0"/>
              <a:t>(feature selection)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거주자의 수 </a:t>
            </a:r>
            <a:r>
              <a:rPr lang="en-US" altLang="ko-KR" dirty="0"/>
              <a:t>* </a:t>
            </a:r>
            <a:r>
              <a:rPr lang="ko-KR" altLang="en-US" dirty="0"/>
              <a:t>거주자의 평균 소비금액 </a:t>
            </a:r>
            <a:r>
              <a:rPr lang="en-US" altLang="ko-KR" dirty="0"/>
              <a:t>= </a:t>
            </a:r>
            <a:r>
              <a:rPr lang="ko-KR" altLang="en-US" dirty="0"/>
              <a:t>거주자들의 총 소비금액</a:t>
            </a:r>
            <a:r>
              <a:rPr lang="en-US" altLang="ko-KR" dirty="0"/>
              <a:t>(feature extraction) </a:t>
            </a:r>
            <a:r>
              <a:rPr lang="ko-KR" altLang="en-US" dirty="0"/>
              <a:t>으로 새로운 특성을 </a:t>
            </a:r>
            <a:r>
              <a:rPr lang="ko-KR" altLang="en-US" dirty="0" err="1"/>
              <a:t>만드는것이</a:t>
            </a:r>
            <a:r>
              <a:rPr lang="ko-KR" altLang="en-US" dirty="0"/>
              <a:t> 더 효과적일 것이다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집의 평수 라는 새로운 특성을 조사하면</a:t>
            </a:r>
            <a:r>
              <a:rPr lang="en-US" altLang="ko-KR" dirty="0"/>
              <a:t>, </a:t>
            </a:r>
            <a:r>
              <a:rPr lang="ko-KR" altLang="en-US" dirty="0"/>
              <a:t>집값예측에 큰 도움이 </a:t>
            </a:r>
            <a:r>
              <a:rPr lang="ko-KR" altLang="en-US" dirty="0" err="1"/>
              <a:t>될것이다</a:t>
            </a:r>
            <a:r>
              <a:rPr lang="en-US" altLang="ko-KR" dirty="0"/>
              <a:t>.(</a:t>
            </a:r>
            <a:r>
              <a:rPr lang="ko-KR" altLang="en-US" dirty="0"/>
              <a:t>새로운 데이터수집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** </a:t>
            </a:r>
            <a:r>
              <a:rPr lang="ko-KR" altLang="en-US" dirty="0"/>
              <a:t>위 예는 예시일 뿐이고</a:t>
            </a:r>
            <a:r>
              <a:rPr lang="en-US" altLang="ko-KR" dirty="0"/>
              <a:t>, </a:t>
            </a:r>
            <a:r>
              <a:rPr lang="ko-KR" altLang="en-US" dirty="0"/>
              <a:t>진짜 예측에 상관없는 변수인지</a:t>
            </a:r>
            <a:r>
              <a:rPr lang="en-US" altLang="ko-KR" dirty="0"/>
              <a:t>,</a:t>
            </a:r>
            <a:r>
              <a:rPr lang="ko-KR" altLang="en-US" dirty="0"/>
              <a:t>효과적일지는 분석을 해봐야 안다</a:t>
            </a:r>
            <a:r>
              <a:rPr lang="en-US" altLang="ko-KR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2000" dirty="0" err="1"/>
              <a:t>머신러닝</a:t>
            </a:r>
            <a:r>
              <a:rPr lang="ko-KR" altLang="en-US" sz="2000" dirty="0"/>
              <a:t> 주의점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관련없는</a:t>
            </a:r>
            <a:r>
              <a:rPr lang="ko-KR" altLang="en-US" sz="2000" dirty="0"/>
              <a:t> 특성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4917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2000" dirty="0" err="1"/>
              <a:t>머신러닝</a:t>
            </a:r>
            <a:r>
              <a:rPr lang="ko-KR" altLang="en-US" sz="2000" dirty="0"/>
              <a:t> 주의점 </a:t>
            </a:r>
            <a:r>
              <a:rPr lang="en-US" altLang="ko-KR" sz="2000" dirty="0"/>
              <a:t>: Over Fitting/Under Fitting</a:t>
            </a:r>
            <a:endParaRPr 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824547-0605-4D98-A502-E01AE07BF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347614"/>
            <a:ext cx="815340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26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31591"/>
            <a:ext cx="8723312" cy="367240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2000" dirty="0"/>
              <a:t>모델 평가</a:t>
            </a:r>
            <a:endParaRPr 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23F634D-F696-42C5-B7CD-8703A3438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72025"/>
            <a:ext cx="8534400" cy="399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8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/>
              <a:t>K- fold cross validation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5FEAB47-23EF-4A70-8FC7-712750988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" y="1059582"/>
            <a:ext cx="8505825" cy="379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61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31591"/>
            <a:ext cx="8723312" cy="367240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/>
              <a:t>WHY Cross validation?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11461A3-B807-438C-AC62-F344D9A07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27" y="1059582"/>
            <a:ext cx="7254577" cy="10081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5E291DA-357D-4038-A441-BBC062E1D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2427734"/>
            <a:ext cx="7715250" cy="246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15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31591"/>
            <a:ext cx="8723312" cy="367240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2000" dirty="0"/>
              <a:t>WHY Cross validation?</a:t>
            </a:r>
            <a:endParaRPr 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90DC48E-9B2C-46AD-BFCC-DED2ECDEE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131591"/>
            <a:ext cx="71723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96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31591"/>
            <a:ext cx="8723312" cy="367240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/>
              <a:t>WHY Cross validation?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11461A3-B807-438C-AC62-F344D9A07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27" y="1059582"/>
            <a:ext cx="7254577" cy="10081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5E291DA-357D-4038-A441-BBC062E1D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2427734"/>
            <a:ext cx="7715250" cy="246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27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31591"/>
            <a:ext cx="8723312" cy="3672408"/>
          </a:xfrm>
        </p:spPr>
        <p:txBody>
          <a:bodyPr/>
          <a:lstStyle/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98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31591"/>
            <a:ext cx="8723312" cy="3672408"/>
          </a:xfrm>
        </p:spPr>
        <p:txBody>
          <a:bodyPr/>
          <a:lstStyle/>
          <a:p>
            <a:r>
              <a:rPr lang="ko-KR" altLang="en-US" dirty="0">
                <a:latin typeface="Arial" pitchFamily="34" charset="0"/>
                <a:cs typeface="Arial" pitchFamily="34" charset="0"/>
              </a:rPr>
              <a:t>데이터에서 학습하도록 컴퓨터를 프로그래밍 하는 과학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/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2000" dirty="0"/>
              <a:t>머신 러닝이란</a:t>
            </a:r>
            <a:r>
              <a:rPr lang="en-US" altLang="ko-KR" sz="2000" dirty="0"/>
              <a:t>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31591"/>
            <a:ext cx="8723312" cy="3672408"/>
          </a:xfrm>
        </p:spPr>
        <p:txBody>
          <a:bodyPr/>
          <a:lstStyle/>
          <a:p>
            <a:r>
              <a:rPr lang="ko-KR" altLang="en-US" dirty="0"/>
              <a:t>인공신경망은 옛날부터 있었다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1934</a:t>
            </a:r>
            <a:r>
              <a:rPr lang="ko-KR" altLang="en-US" dirty="0"/>
              <a:t>년 신경생리학자 </a:t>
            </a:r>
            <a:r>
              <a:rPr lang="ko-KR" altLang="en-US" dirty="0" err="1"/>
              <a:t>워런</a:t>
            </a:r>
            <a:r>
              <a:rPr lang="ko-KR" altLang="en-US" dirty="0"/>
              <a:t> </a:t>
            </a:r>
            <a:r>
              <a:rPr lang="ko-KR" altLang="en-US" dirty="0" err="1"/>
              <a:t>매컬러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수학자 월터 </a:t>
            </a:r>
            <a:r>
              <a:rPr lang="ko-KR" altLang="en-US" dirty="0" err="1"/>
              <a:t>피츠가</a:t>
            </a:r>
            <a:r>
              <a:rPr lang="ko-KR" altLang="en-US" dirty="0"/>
              <a:t> 논문에서 처음 소개하였다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인공신경망이 우리 생활에 큰 영향을 줄 것이다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신경망을 훈련하기 위한 데이터가 엄청 많아졌다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하드웨어가 크게 발전하였다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훈련 알고리즘이 향상되었다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일부 문제</a:t>
            </a:r>
            <a:r>
              <a:rPr lang="en-US" altLang="ko-KR" dirty="0"/>
              <a:t>(local minimum </a:t>
            </a:r>
            <a:r>
              <a:rPr lang="ko-KR" altLang="en-US" dirty="0"/>
              <a:t>에 빠지지 않을까</a:t>
            </a:r>
            <a:r>
              <a:rPr lang="en-US" altLang="ko-KR" dirty="0"/>
              <a:t>? ) </a:t>
            </a:r>
            <a:r>
              <a:rPr lang="ko-KR" altLang="en-US" dirty="0"/>
              <a:t>의 문제가 해결되었다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인공신경망은 투자와 진보의 선순환에 들어갔다</a:t>
            </a:r>
            <a:r>
              <a:rPr lang="en-US" altLang="ko-KR" dirty="0"/>
              <a:t>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2000" dirty="0"/>
              <a:t>신경망과 딥러닝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7954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31591"/>
            <a:ext cx="8723312" cy="367240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2000" dirty="0"/>
              <a:t>생물학적 뉴런</a:t>
            </a:r>
            <a:endParaRPr 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3E0DAE-DE59-4988-8481-44696D745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" y="1131591"/>
            <a:ext cx="7686675" cy="385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1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31591"/>
            <a:ext cx="8723312" cy="367240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D61B27-A680-4AC1-B951-48F178867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" y="1131591"/>
            <a:ext cx="8810625" cy="338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31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31591"/>
            <a:ext cx="8723312" cy="367240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69B65D-F4D2-4511-BEEF-50D20BF54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68" y="1275606"/>
            <a:ext cx="830580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44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31591"/>
            <a:ext cx="8723312" cy="367240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87A8748-4FC8-4C5B-A8EC-7D3B2940F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1563638"/>
            <a:ext cx="81153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58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31591"/>
            <a:ext cx="8723312" cy="367240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/>
              <a:t>Perceptron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F83EFA-DBFB-4ADA-9837-4C74A5ECD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91630"/>
            <a:ext cx="8077200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86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C11E04D1-C555-4485-BF9A-2D3CFCB1A788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467544" y="1923678"/>
            <a:ext cx="7943850" cy="1828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7578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31591"/>
            <a:ext cx="8723312" cy="367240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F0C1B3-37FB-41BE-B214-227A4599B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9622"/>
            <a:ext cx="9144000" cy="268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651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669E5B9C-7B8A-478A-82B0-CCBD3D00CE83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33536" y="885984"/>
            <a:ext cx="4826496" cy="367188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/>
              <a:t>Example Iris dataset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F7221C-DBBC-46AE-A283-D9E26838B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646" y="902008"/>
            <a:ext cx="4426818" cy="40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222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43405953-865B-4160-856A-068C290F662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1331640" y="1131590"/>
            <a:ext cx="6264696" cy="367188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2000" dirty="0"/>
              <a:t>목표</a:t>
            </a:r>
            <a:r>
              <a:rPr lang="en-US" altLang="ko-KR" sz="2000" dirty="0"/>
              <a:t>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990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31591"/>
            <a:ext cx="8723312" cy="3672408"/>
          </a:xfrm>
        </p:spPr>
        <p:txBody>
          <a:bodyPr/>
          <a:lstStyle/>
          <a:p>
            <a:r>
              <a:rPr lang="ko-KR" altLang="en-US" dirty="0"/>
              <a:t>이메일에 자꾸 스팸이 들어온다</a:t>
            </a:r>
            <a:r>
              <a:rPr lang="en-US" altLang="ko-KR" dirty="0"/>
              <a:t>. </a:t>
            </a:r>
            <a:r>
              <a:rPr lang="ko-KR" altLang="en-US" dirty="0"/>
              <a:t>스팸을 분류하는 모형을 만들어서</a:t>
            </a:r>
            <a:r>
              <a:rPr lang="en-US" altLang="ko-KR" dirty="0"/>
              <a:t>, </a:t>
            </a:r>
            <a:r>
              <a:rPr lang="ko-KR" altLang="en-US" dirty="0"/>
              <a:t>스팸을 알아서 걸러주는 모형을 만들어서 이것을 </a:t>
            </a:r>
            <a:r>
              <a:rPr lang="ko-KR" altLang="en-US" dirty="0" err="1"/>
              <a:t>관리해야겠다</a:t>
            </a:r>
            <a:r>
              <a:rPr lang="en-US" altLang="ko-KR" dirty="0"/>
              <a:t>! 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스팸에 어떤 단어들이 주로 나타나는지 살펴본다</a:t>
            </a:r>
            <a:r>
              <a:rPr lang="en-US" altLang="ko-KR" dirty="0"/>
              <a:t>. </a:t>
            </a:r>
            <a:r>
              <a:rPr lang="ko-KR" altLang="en-US" dirty="0"/>
              <a:t>무료</a:t>
            </a:r>
            <a:r>
              <a:rPr lang="en-US" altLang="ko-KR" dirty="0"/>
              <a:t>! </a:t>
            </a:r>
            <a:r>
              <a:rPr lang="ko-KR" altLang="en-US" dirty="0"/>
              <a:t>대출</a:t>
            </a:r>
            <a:r>
              <a:rPr lang="en-US" altLang="ko-KR" dirty="0"/>
              <a:t>! </a:t>
            </a:r>
            <a:r>
              <a:rPr lang="ko-KR" altLang="en-US" dirty="0"/>
              <a:t>굉장한 등이 들어가면 아마 스팸일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발견한 각 패턴을 감지하는 알고리즘을 프로그래밍 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Ex) </a:t>
            </a:r>
            <a:r>
              <a:rPr lang="ko-KR" altLang="en-US" dirty="0"/>
              <a:t>무료 </a:t>
            </a:r>
            <a:r>
              <a:rPr lang="en-US" altLang="ko-KR" dirty="0"/>
              <a:t>= 1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대출 </a:t>
            </a:r>
            <a:r>
              <a:rPr lang="en-US" altLang="ko-KR" dirty="0"/>
              <a:t>= 3</a:t>
            </a:r>
            <a:r>
              <a:rPr lang="ko-KR" altLang="en-US" dirty="0"/>
              <a:t>점을 주고</a:t>
            </a:r>
            <a:r>
              <a:rPr lang="en-US" altLang="ko-KR" dirty="0"/>
              <a:t>, </a:t>
            </a:r>
            <a:r>
              <a:rPr lang="ko-KR" altLang="en-US" dirty="0"/>
              <a:t>이메일에 이런 단어가 나온 수만큼 저 값을 더해서</a:t>
            </a:r>
            <a:r>
              <a:rPr lang="en-US" altLang="ko-KR" dirty="0"/>
              <a:t>, 10</a:t>
            </a:r>
            <a:r>
              <a:rPr lang="ko-KR" altLang="en-US" dirty="0"/>
              <a:t>점이 넘으면 스팸으로 분류한다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프로그램을 테스트하고</a:t>
            </a:r>
            <a:r>
              <a:rPr lang="en-US" altLang="ko-KR" dirty="0"/>
              <a:t>, </a:t>
            </a:r>
            <a:r>
              <a:rPr lang="ko-KR" altLang="en-US" dirty="0"/>
              <a:t>내 프로그램이 </a:t>
            </a:r>
            <a:r>
              <a:rPr lang="ko-KR" altLang="en-US" dirty="0" err="1"/>
              <a:t>쓸만할때까지</a:t>
            </a:r>
            <a:r>
              <a:rPr lang="ko-KR" altLang="en-US" dirty="0"/>
              <a:t> </a:t>
            </a:r>
            <a:r>
              <a:rPr lang="en-US" altLang="ko-KR" dirty="0"/>
              <a:t>1~2 </a:t>
            </a:r>
            <a:r>
              <a:rPr lang="ko-KR" altLang="en-US" dirty="0"/>
              <a:t>단계를 반복한다</a:t>
            </a:r>
            <a:r>
              <a:rPr lang="en-US" altLang="ko-KR" dirty="0"/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2000" dirty="0"/>
              <a:t>예시</a:t>
            </a:r>
            <a:r>
              <a:rPr lang="en-US" altLang="ko-KR" sz="2000" dirty="0"/>
              <a:t>) </a:t>
            </a:r>
            <a:r>
              <a:rPr lang="ko-KR" altLang="en-US" sz="2000" dirty="0"/>
              <a:t>스팸필터 관리 모형 만들기 </a:t>
            </a:r>
            <a:r>
              <a:rPr lang="en-US" altLang="ko-KR" sz="2000" dirty="0"/>
              <a:t>– </a:t>
            </a:r>
            <a:r>
              <a:rPr lang="ko-KR" altLang="en-US" sz="2000" dirty="0"/>
              <a:t>전통적인 기법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03159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/>
              <a:t>Example iris </a:t>
            </a:r>
            <a:r>
              <a:rPr lang="ko-KR" altLang="en-US" sz="2000" dirty="0"/>
              <a:t>데이터분류</a:t>
            </a:r>
            <a:endParaRPr 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BCF78B-557F-4527-B287-E9D80BC03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1203598"/>
            <a:ext cx="8429625" cy="383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685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/>
              <a:t>Example iris </a:t>
            </a:r>
            <a:r>
              <a:rPr lang="ko-KR" altLang="en-US" sz="2000" dirty="0"/>
              <a:t>데이터분류</a:t>
            </a:r>
            <a:endParaRPr 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FDBAE4-A67D-4C39-9919-AB1751B06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1203598"/>
            <a:ext cx="78962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02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31591"/>
            <a:ext cx="8723312" cy="3672408"/>
          </a:xfrm>
        </p:spPr>
        <p:txBody>
          <a:bodyPr/>
          <a:lstStyle/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/>
              <a:t>MODEL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3692D36-5BA9-4811-9CAF-89B1089B2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5205"/>
            <a:ext cx="9144000" cy="376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023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31591"/>
            <a:ext cx="8723312" cy="3672408"/>
          </a:xfrm>
        </p:spPr>
        <p:txBody>
          <a:bodyPr/>
          <a:lstStyle/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/>
              <a:t>LOSS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7329887-767C-4AA6-AECC-A18EC39BA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6" y="1038982"/>
            <a:ext cx="9144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123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31591"/>
            <a:ext cx="8723312" cy="3672408"/>
          </a:xfrm>
        </p:spPr>
        <p:txBody>
          <a:bodyPr/>
          <a:lstStyle/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/>
              <a:t>LOSS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34548F-E14B-47FC-91F6-DD482AB17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1591"/>
            <a:ext cx="9144000" cy="379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172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2000" dirty="0"/>
              <a:t>그럼 가중치 갱신은 대체 어떻게 이루어지나</a:t>
            </a:r>
            <a:r>
              <a:rPr lang="en-US" altLang="ko-KR" sz="2000" dirty="0"/>
              <a:t>?</a:t>
            </a:r>
            <a:endParaRPr 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BCF78B-557F-4527-B287-E9D80BC03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1203598"/>
            <a:ext cx="8429625" cy="383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765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/>
              <a:t>Gradient descent method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9C177D-0FD9-4A24-9D17-0BFE09F9E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93" y="987574"/>
            <a:ext cx="8908413" cy="412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258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/>
              <a:t>loss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338CB04-E561-40A3-893A-C828BFF2C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059582"/>
            <a:ext cx="9144000" cy="384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855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/>
              <a:t>Update w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1A973FF-16CA-456A-94A8-38FF50FDB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911528"/>
            <a:ext cx="8496944" cy="41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993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/>
              <a:t>Example iris </a:t>
            </a:r>
            <a:r>
              <a:rPr lang="ko-KR" altLang="en-US" sz="2000" dirty="0"/>
              <a:t>데이터분류</a:t>
            </a:r>
            <a:endParaRPr 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CE66AF-E029-4BAC-948A-087D21D0B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277481"/>
            <a:ext cx="7858125" cy="3609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2CA2F0-5853-44D1-A812-66B6518A4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719" y="863144"/>
            <a:ext cx="2486025" cy="828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B1EFDAA-1A33-4407-90AE-95D663E09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176" y="1139369"/>
            <a:ext cx="27241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5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31591"/>
            <a:ext cx="8723312" cy="367240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2000" dirty="0"/>
              <a:t>예시</a:t>
            </a:r>
            <a:r>
              <a:rPr lang="en-US" altLang="ko-KR" sz="2000" dirty="0"/>
              <a:t>) </a:t>
            </a:r>
            <a:r>
              <a:rPr lang="ko-KR" altLang="en-US" sz="2000" dirty="0"/>
              <a:t>스팸필터 관리 모형 만들기 </a:t>
            </a:r>
            <a:r>
              <a:rPr lang="en-US" altLang="ko-KR" sz="2000" dirty="0"/>
              <a:t>– </a:t>
            </a:r>
            <a:r>
              <a:rPr lang="ko-KR" altLang="en-US" sz="2000" dirty="0"/>
              <a:t>전통적인 기법</a:t>
            </a:r>
            <a:endParaRPr 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912ED8-D7F7-4E72-8275-9E76C94C3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" y="1071910"/>
            <a:ext cx="82010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871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2000" dirty="0"/>
              <a:t>다층 </a:t>
            </a:r>
            <a:r>
              <a:rPr lang="ko-KR" altLang="en-US" sz="2000" dirty="0" err="1"/>
              <a:t>퍼셉트론</a:t>
            </a:r>
            <a:endParaRPr 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1A2910B-DACA-4A5D-84EC-73DE3AC11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987574"/>
            <a:ext cx="8208912" cy="399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589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31591"/>
            <a:ext cx="8723312" cy="3672408"/>
          </a:xfrm>
        </p:spPr>
        <p:txBody>
          <a:bodyPr/>
          <a:lstStyle/>
          <a:p>
            <a:r>
              <a:rPr lang="en-US" altLang="ko-KR" dirty="0"/>
              <a:t>NN FILE – HOW TO DO  Forward / Backward propagation and w update for multi NN 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48487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47602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70709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59479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19090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31591"/>
            <a:ext cx="8723312" cy="3672408"/>
          </a:xfrm>
        </p:spPr>
        <p:txBody>
          <a:bodyPr/>
          <a:lstStyle/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74368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31591"/>
            <a:ext cx="8723312" cy="3672408"/>
          </a:xfrm>
        </p:spPr>
        <p:txBody>
          <a:bodyPr/>
          <a:lstStyle/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7767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text styles </a:t>
            </a:r>
            <a:r>
              <a:rPr lang="en-US" b="1" dirty="0"/>
              <a:t>- Widescreen(16:9)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31591"/>
            <a:ext cx="8723312" cy="367240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2000" dirty="0"/>
              <a:t>예시</a:t>
            </a:r>
            <a:r>
              <a:rPr lang="en-US" altLang="ko-KR" sz="2000" dirty="0"/>
              <a:t>) </a:t>
            </a:r>
            <a:r>
              <a:rPr lang="ko-KR" altLang="en-US" sz="2000" dirty="0"/>
              <a:t>스팸필터 관리 모형 만들기 </a:t>
            </a:r>
            <a:r>
              <a:rPr lang="en-US" altLang="ko-KR" sz="2000" dirty="0"/>
              <a:t>– </a:t>
            </a:r>
            <a:r>
              <a:rPr lang="ko-KR" altLang="en-US" sz="2000" dirty="0" err="1"/>
              <a:t>머신러닝</a:t>
            </a:r>
            <a:r>
              <a:rPr lang="ko-KR" altLang="en-US" sz="2000" dirty="0"/>
              <a:t> 기법</a:t>
            </a:r>
            <a:endParaRPr 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83C34F-4DD8-4C0B-9D77-41A70F822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93" y="1048507"/>
            <a:ext cx="82105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5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31591"/>
            <a:ext cx="8723312" cy="367240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2000" dirty="0"/>
              <a:t>예시</a:t>
            </a:r>
            <a:r>
              <a:rPr lang="en-US" altLang="ko-KR" sz="2000" dirty="0"/>
              <a:t>) </a:t>
            </a:r>
            <a:r>
              <a:rPr lang="ko-KR" altLang="en-US" sz="2000" dirty="0"/>
              <a:t>스팸필터 관리 모형 만들기 </a:t>
            </a:r>
            <a:r>
              <a:rPr lang="en-US" altLang="ko-KR" sz="2000" dirty="0"/>
              <a:t>– </a:t>
            </a:r>
            <a:r>
              <a:rPr lang="ko-KR" altLang="en-US" sz="2000" dirty="0" err="1"/>
              <a:t>머신러닝</a:t>
            </a:r>
            <a:r>
              <a:rPr lang="ko-KR" altLang="en-US" sz="2000" dirty="0"/>
              <a:t> 기법</a:t>
            </a:r>
            <a:endParaRPr 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178FF4-7A2F-42AA-871D-48876BF29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" y="1128712"/>
            <a:ext cx="8048625" cy="317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5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31591"/>
            <a:ext cx="8723312" cy="367240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E73069-21E2-4E36-8764-DBC94FA98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029457"/>
            <a:ext cx="8229600" cy="38766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2000" dirty="0"/>
              <a:t>예시</a:t>
            </a:r>
            <a:r>
              <a:rPr lang="en-US" altLang="ko-KR" sz="2000" dirty="0"/>
              <a:t>) </a:t>
            </a:r>
            <a:r>
              <a:rPr lang="ko-KR" altLang="en-US" sz="2000" dirty="0"/>
              <a:t>스팸필터 관리 모형 만들기 </a:t>
            </a:r>
            <a:r>
              <a:rPr lang="en-US" altLang="ko-KR" sz="2000" dirty="0"/>
              <a:t>– </a:t>
            </a:r>
            <a:r>
              <a:rPr lang="ko-KR" altLang="en-US" sz="2000" dirty="0" err="1"/>
              <a:t>머신러닝</a:t>
            </a:r>
            <a:r>
              <a:rPr lang="ko-KR" altLang="en-US" sz="2000" dirty="0"/>
              <a:t> 기법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4551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131591"/>
            <a:ext cx="8723312" cy="3672408"/>
          </a:xfrm>
        </p:spPr>
        <p:txBody>
          <a:bodyPr/>
          <a:lstStyle/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latin typeface="Arial" pitchFamily="34" charset="0"/>
                <a:cs typeface="Arial" pitchFamily="34" charset="0"/>
              </a:rPr>
              <a:t>자동 계산대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Arial" pitchFamily="34" charset="0"/>
                <a:cs typeface="Arial" pitchFamily="34" charset="0"/>
              </a:rPr>
              <a:t>뇌를 스캔하여 종양 진단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.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부정적</a:t>
            </a:r>
            <a:r>
              <a:rPr lang="en-US" altLang="ko-KR" dirty="0"/>
              <a:t>/</a:t>
            </a:r>
            <a:r>
              <a:rPr lang="ko-KR" altLang="en-US" dirty="0"/>
              <a:t>연령에 맞지않는 동영상 필터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latin typeface="Arial" pitchFamily="34" charset="0"/>
                <a:cs typeface="Arial" pitchFamily="34" charset="0"/>
              </a:rPr>
              <a:t>음성인식 프로그램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Arial" pitchFamily="34" charset="0"/>
                <a:cs typeface="Arial" pitchFamily="34" charset="0"/>
              </a:rPr>
              <a:t>손글씨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 인식 프로그램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Arial" pitchFamily="34" charset="0"/>
                <a:cs typeface="Arial" pitchFamily="34" charset="0"/>
              </a:rPr>
              <a:t>지능형 게임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BOT 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만들기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2000" dirty="0" err="1"/>
              <a:t>머신러닝의</a:t>
            </a:r>
            <a:r>
              <a:rPr lang="ko-KR" altLang="en-US" sz="2000" dirty="0"/>
              <a:t> 실제 사례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4712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2562</Words>
  <Application>Microsoft Office PowerPoint</Application>
  <PresentationFormat>화면 슬라이드 쇼(16:9)</PresentationFormat>
  <Paragraphs>239</Paragraphs>
  <Slides>58</Slides>
  <Notes>52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58</vt:i4>
      </vt:variant>
    </vt:vector>
  </HeadingPairs>
  <TitlesOfParts>
    <vt:vector size="64" baseType="lpstr">
      <vt:lpstr>맑은 고딕</vt:lpstr>
      <vt:lpstr>Arial</vt:lpstr>
      <vt:lpstr>Calibri</vt:lpstr>
      <vt:lpstr>Wingdings</vt:lpstr>
      <vt:lpstr>Office Theme</vt:lpstr>
      <vt:lpstr>Custom Design</vt:lpstr>
      <vt:lpstr>PowerPoint 프레젠테이션</vt:lpstr>
      <vt:lpstr>PowerPoint 프레젠테이션</vt:lpstr>
      <vt:lpstr>머신 러닝이란?</vt:lpstr>
      <vt:lpstr>예시) 스팸필터 관리 모형 만들기 – 전통적인 기법</vt:lpstr>
      <vt:lpstr>예시) 스팸필터 관리 모형 만들기 – 전통적인 기법</vt:lpstr>
      <vt:lpstr>예시) 스팸필터 관리 모형 만들기 – 머신러닝 기법</vt:lpstr>
      <vt:lpstr>예시) 스팸필터 관리 모형 만들기 – 머신러닝 기법</vt:lpstr>
      <vt:lpstr>예시) 스팸필터 관리 모형 만들기 – 머신러닝 기법</vt:lpstr>
      <vt:lpstr>머신러닝의 실제 사례</vt:lpstr>
      <vt:lpstr>머신러닝의 종류</vt:lpstr>
      <vt:lpstr>머신러닝의 종류 – 지도학습(Supervised learning)</vt:lpstr>
      <vt:lpstr>머신러닝의 종류 – 지도학습(Supervised learning)</vt:lpstr>
      <vt:lpstr>머신러닝의 종류 - 비지도학습(Unsupervised learning)</vt:lpstr>
      <vt:lpstr>머신러닝의 종류 - 비지도학습(Unsupervised learning)</vt:lpstr>
      <vt:lpstr>머신러닝의 종류 - 비지도학습(Unsupervised learning)</vt:lpstr>
      <vt:lpstr>머신러닝의 종류 – 강화학습Reinforcement learning</vt:lpstr>
      <vt:lpstr>머신러닝의 학습 - 배치 학습(batch learning)</vt:lpstr>
      <vt:lpstr>머신러닝의 학습 - 온라인 학습</vt:lpstr>
      <vt:lpstr>머신러닝 주의점 : 적은양의 데이터</vt:lpstr>
      <vt:lpstr>머신러닝 주의점 : 대표성 없는 훈련데이터</vt:lpstr>
      <vt:lpstr>머신러닝 주의점 : 낮은 품질의 데이터</vt:lpstr>
      <vt:lpstr>머신러닝 주의점 : 관련없는 특성</vt:lpstr>
      <vt:lpstr>머신러닝 주의점 : Over Fitting/Under Fitting</vt:lpstr>
      <vt:lpstr>모델 평가</vt:lpstr>
      <vt:lpstr>K- fold cross validation</vt:lpstr>
      <vt:lpstr>WHY Cross validation?</vt:lpstr>
      <vt:lpstr>WHY Cross validation?</vt:lpstr>
      <vt:lpstr>WHY Cross validation?</vt:lpstr>
      <vt:lpstr>PowerPoint 프레젠테이션</vt:lpstr>
      <vt:lpstr>신경망과 딥러닝</vt:lpstr>
      <vt:lpstr>생물학적 뉴런</vt:lpstr>
      <vt:lpstr>PowerPoint 프레젠테이션</vt:lpstr>
      <vt:lpstr>PowerPoint 프레젠테이션</vt:lpstr>
      <vt:lpstr>PowerPoint 프레젠테이션</vt:lpstr>
      <vt:lpstr>Perceptron </vt:lpstr>
      <vt:lpstr>PowerPoint 프레젠테이션</vt:lpstr>
      <vt:lpstr>PowerPoint 프레젠테이션</vt:lpstr>
      <vt:lpstr>Example Iris dataset</vt:lpstr>
      <vt:lpstr>목표!</vt:lpstr>
      <vt:lpstr>Example iris 데이터분류</vt:lpstr>
      <vt:lpstr>Example iris 데이터분류</vt:lpstr>
      <vt:lpstr>MODEL</vt:lpstr>
      <vt:lpstr>LOSS</vt:lpstr>
      <vt:lpstr>LOSS</vt:lpstr>
      <vt:lpstr>그럼 가중치 갱신은 대체 어떻게 이루어지나?</vt:lpstr>
      <vt:lpstr>Gradient descent method</vt:lpstr>
      <vt:lpstr>loss</vt:lpstr>
      <vt:lpstr>Update w</vt:lpstr>
      <vt:lpstr>Example iris 데이터분류</vt:lpstr>
      <vt:lpstr>다층 퍼셉트론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한인욱</cp:lastModifiedBy>
  <cp:revision>64</cp:revision>
  <dcterms:created xsi:type="dcterms:W3CDTF">2014-04-01T16:27:38Z</dcterms:created>
  <dcterms:modified xsi:type="dcterms:W3CDTF">2020-07-26T07:51:16Z</dcterms:modified>
</cp:coreProperties>
</file>