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4F295-A418-499E-9757-B8FA994B3263}" v="224" dt="2025-06-08T11:06:46.304"/>
    <p1510:client id="{4FD8A548-1A5E-4ACC-BB19-98AF66BC7285}" v="89" dt="2025-06-08T05:38:17.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194301-904A-4341-91E3-C18E21A1E1C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8E541259-A964-49E6-BD22-95D3BE37D7E4}">
      <dgm:prSet/>
      <dgm:spPr/>
      <dgm:t>
        <a:bodyPr/>
        <a:lstStyle/>
        <a:p>
          <a:r>
            <a:rPr lang="en-US" b="1"/>
            <a:t>Problem Statement</a:t>
          </a:r>
          <a:endParaRPr lang="en-US"/>
        </a:p>
      </dgm:t>
    </dgm:pt>
    <dgm:pt modelId="{CEE58EFE-309B-49A4-866A-4FBEAFB2EE5F}" type="parTrans" cxnId="{C676CC24-B870-4E8F-8984-65152923E6BB}">
      <dgm:prSet/>
      <dgm:spPr/>
      <dgm:t>
        <a:bodyPr/>
        <a:lstStyle/>
        <a:p>
          <a:endParaRPr lang="en-US"/>
        </a:p>
      </dgm:t>
    </dgm:pt>
    <dgm:pt modelId="{4647B011-6839-404E-ACE8-81AA5A547777}" type="sibTrans" cxnId="{C676CC24-B870-4E8F-8984-65152923E6BB}">
      <dgm:prSet/>
      <dgm:spPr/>
      <dgm:t>
        <a:bodyPr/>
        <a:lstStyle/>
        <a:p>
          <a:endParaRPr lang="en-US"/>
        </a:p>
      </dgm:t>
    </dgm:pt>
    <dgm:pt modelId="{C39A896A-CDDD-44D5-AB41-FB959D37CA95}">
      <dgm:prSet/>
      <dgm:spPr/>
      <dgm:t>
        <a:bodyPr/>
        <a:lstStyle/>
        <a:p>
          <a:r>
            <a:rPr lang="en-US"/>
            <a:t>The goal of this project is to predict whether an individual may experience depression based on various factors such as demographic information, lifestyle choices, and medical history. By leveraging deep learning, the model will be able to identify patterns in the data that could indicate a higher likelihood of depression</a:t>
          </a:r>
        </a:p>
      </dgm:t>
    </dgm:pt>
    <dgm:pt modelId="{37150C02-7473-4EF4-B402-593B4C130820}" type="parTrans" cxnId="{EE670E90-7FBF-4AED-BE13-8FAE3404153A}">
      <dgm:prSet/>
      <dgm:spPr/>
      <dgm:t>
        <a:bodyPr/>
        <a:lstStyle/>
        <a:p>
          <a:endParaRPr lang="en-US"/>
        </a:p>
      </dgm:t>
    </dgm:pt>
    <dgm:pt modelId="{5B852F75-C82C-45F5-8CF3-279C4A2DDDEF}" type="sibTrans" cxnId="{EE670E90-7FBF-4AED-BE13-8FAE3404153A}">
      <dgm:prSet/>
      <dgm:spPr/>
      <dgm:t>
        <a:bodyPr/>
        <a:lstStyle/>
        <a:p>
          <a:endParaRPr lang="en-US"/>
        </a:p>
      </dgm:t>
    </dgm:pt>
    <dgm:pt modelId="{1EED34E6-73E1-4EAE-BDCE-84DD7CDC756B}" type="pres">
      <dgm:prSet presAssocID="{68194301-904A-4341-91E3-C18E21A1E1CC}" presName="Name0" presStyleCnt="0">
        <dgm:presLayoutVars>
          <dgm:dir/>
          <dgm:animLvl val="lvl"/>
          <dgm:resizeHandles val="exact"/>
        </dgm:presLayoutVars>
      </dgm:prSet>
      <dgm:spPr/>
    </dgm:pt>
    <dgm:pt modelId="{1B74A50E-F4EF-4CE6-BC3B-ED1A3F8B97A8}" type="pres">
      <dgm:prSet presAssocID="{C39A896A-CDDD-44D5-AB41-FB959D37CA95}" presName="boxAndChildren" presStyleCnt="0"/>
      <dgm:spPr/>
    </dgm:pt>
    <dgm:pt modelId="{27B108F5-2B84-4A94-ABF3-C034B77E6A52}" type="pres">
      <dgm:prSet presAssocID="{C39A896A-CDDD-44D5-AB41-FB959D37CA95}" presName="parentTextBox" presStyleLbl="node1" presStyleIdx="0" presStyleCnt="2"/>
      <dgm:spPr/>
    </dgm:pt>
    <dgm:pt modelId="{5CA9F235-E077-4E8F-8F20-DE220589D7EA}" type="pres">
      <dgm:prSet presAssocID="{4647B011-6839-404E-ACE8-81AA5A547777}" presName="sp" presStyleCnt="0"/>
      <dgm:spPr/>
    </dgm:pt>
    <dgm:pt modelId="{97EA242E-830A-48D5-9D84-9B5084233293}" type="pres">
      <dgm:prSet presAssocID="{8E541259-A964-49E6-BD22-95D3BE37D7E4}" presName="arrowAndChildren" presStyleCnt="0"/>
      <dgm:spPr/>
    </dgm:pt>
    <dgm:pt modelId="{21B6F293-8671-46D0-BAC8-E2B27B4B0A8E}" type="pres">
      <dgm:prSet presAssocID="{8E541259-A964-49E6-BD22-95D3BE37D7E4}" presName="parentTextArrow" presStyleLbl="node1" presStyleIdx="1" presStyleCnt="2"/>
      <dgm:spPr/>
    </dgm:pt>
  </dgm:ptLst>
  <dgm:cxnLst>
    <dgm:cxn modelId="{482C5E02-7971-4DC2-A89F-FA392566B318}" type="presOf" srcId="{68194301-904A-4341-91E3-C18E21A1E1CC}" destId="{1EED34E6-73E1-4EAE-BDCE-84DD7CDC756B}" srcOrd="0" destOrd="0" presId="urn:microsoft.com/office/officeart/2005/8/layout/process4"/>
    <dgm:cxn modelId="{C676CC24-B870-4E8F-8984-65152923E6BB}" srcId="{68194301-904A-4341-91E3-C18E21A1E1CC}" destId="{8E541259-A964-49E6-BD22-95D3BE37D7E4}" srcOrd="0" destOrd="0" parTransId="{CEE58EFE-309B-49A4-866A-4FBEAFB2EE5F}" sibTransId="{4647B011-6839-404E-ACE8-81AA5A547777}"/>
    <dgm:cxn modelId="{86CBF164-2FE2-495B-9E09-684BD07E1099}" type="presOf" srcId="{8E541259-A964-49E6-BD22-95D3BE37D7E4}" destId="{21B6F293-8671-46D0-BAC8-E2B27B4B0A8E}" srcOrd="0" destOrd="0" presId="urn:microsoft.com/office/officeart/2005/8/layout/process4"/>
    <dgm:cxn modelId="{EE670E90-7FBF-4AED-BE13-8FAE3404153A}" srcId="{68194301-904A-4341-91E3-C18E21A1E1CC}" destId="{C39A896A-CDDD-44D5-AB41-FB959D37CA95}" srcOrd="1" destOrd="0" parTransId="{37150C02-7473-4EF4-B402-593B4C130820}" sibTransId="{5B852F75-C82C-45F5-8CF3-279C4A2DDDEF}"/>
    <dgm:cxn modelId="{CE641BFF-15B3-4274-B6AF-230E56BC8A26}" type="presOf" srcId="{C39A896A-CDDD-44D5-AB41-FB959D37CA95}" destId="{27B108F5-2B84-4A94-ABF3-C034B77E6A52}" srcOrd="0" destOrd="0" presId="urn:microsoft.com/office/officeart/2005/8/layout/process4"/>
    <dgm:cxn modelId="{B1777C4C-F46D-4927-8574-C0303F90ECAD}" type="presParOf" srcId="{1EED34E6-73E1-4EAE-BDCE-84DD7CDC756B}" destId="{1B74A50E-F4EF-4CE6-BC3B-ED1A3F8B97A8}" srcOrd="0" destOrd="0" presId="urn:microsoft.com/office/officeart/2005/8/layout/process4"/>
    <dgm:cxn modelId="{F8D0DFD9-A8D9-4949-8643-EF10AEFF2E02}" type="presParOf" srcId="{1B74A50E-F4EF-4CE6-BC3B-ED1A3F8B97A8}" destId="{27B108F5-2B84-4A94-ABF3-C034B77E6A52}" srcOrd="0" destOrd="0" presId="urn:microsoft.com/office/officeart/2005/8/layout/process4"/>
    <dgm:cxn modelId="{6DC32CEF-BDBB-454D-96D8-1609E533A0B5}" type="presParOf" srcId="{1EED34E6-73E1-4EAE-BDCE-84DD7CDC756B}" destId="{5CA9F235-E077-4E8F-8F20-DE220589D7EA}" srcOrd="1" destOrd="0" presId="urn:microsoft.com/office/officeart/2005/8/layout/process4"/>
    <dgm:cxn modelId="{AF881845-E421-4B70-B1D6-648A7FD532AD}" type="presParOf" srcId="{1EED34E6-73E1-4EAE-BDCE-84DD7CDC756B}" destId="{97EA242E-830A-48D5-9D84-9B5084233293}" srcOrd="2" destOrd="0" presId="urn:microsoft.com/office/officeart/2005/8/layout/process4"/>
    <dgm:cxn modelId="{8171FDC0-5064-4FC0-9C1B-0270B3214D91}" type="presParOf" srcId="{97EA242E-830A-48D5-9D84-9B5084233293}" destId="{21B6F293-8671-46D0-BAC8-E2B27B4B0A8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108F5-2B84-4A94-ABF3-C034B77E6A52}">
      <dsp:nvSpPr>
        <dsp:cNvPr id="0" name=""/>
        <dsp:cNvSpPr/>
      </dsp:nvSpPr>
      <dsp:spPr>
        <a:xfrm>
          <a:off x="0" y="3700508"/>
          <a:ext cx="5831429" cy="24279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 goal of this project is to predict whether an individual may experience depression based on various factors such as demographic information, lifestyle choices, and medical history. By leveraging deep learning, the model will be able to identify patterns in the data that could indicate a higher likelihood of depression</a:t>
          </a:r>
        </a:p>
      </dsp:txBody>
      <dsp:txXfrm>
        <a:off x="0" y="3700508"/>
        <a:ext cx="5831429" cy="2427934"/>
      </dsp:txXfrm>
    </dsp:sp>
    <dsp:sp modelId="{21B6F293-8671-46D0-BAC8-E2B27B4B0A8E}">
      <dsp:nvSpPr>
        <dsp:cNvPr id="0" name=""/>
        <dsp:cNvSpPr/>
      </dsp:nvSpPr>
      <dsp:spPr>
        <a:xfrm rot="10800000">
          <a:off x="0" y="2764"/>
          <a:ext cx="5831429" cy="3734162"/>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a:t>Problem Statement</a:t>
          </a:r>
          <a:endParaRPr lang="en-US" sz="2100" kern="1200"/>
        </a:p>
      </dsp:txBody>
      <dsp:txXfrm rot="10800000">
        <a:off x="0" y="2764"/>
        <a:ext cx="5831429" cy="24263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of a brain holding a barbell&#10;&#10;AI-generated content may be incorrect.">
            <a:extLst>
              <a:ext uri="{FF2B5EF4-FFF2-40B4-BE49-F238E27FC236}">
                <a16:creationId xmlns:a16="http://schemas.microsoft.com/office/drawing/2014/main" id="{C166E1BD-BDDD-CFA6-A43B-1736A5803A93}"/>
              </a:ext>
            </a:extLst>
          </p:cNvPr>
          <p:cNvPicPr>
            <a:picLocks noChangeAspect="1"/>
          </p:cNvPicPr>
          <p:nvPr/>
        </p:nvPicPr>
        <p:blipFill>
          <a:blip r:embed="rId2"/>
          <a:srcRect r="-6" b="1423"/>
          <a:stretch>
            <a:fillRect/>
          </a:stretch>
        </p:blipFill>
        <p:spPr>
          <a:xfrm>
            <a:off x="3363690"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p:cNvSpPr>
            <a:spLocks noGrp="1"/>
          </p:cNvSpPr>
          <p:nvPr>
            <p:ph type="ctrTitle"/>
          </p:nvPr>
        </p:nvSpPr>
        <p:spPr>
          <a:xfrm>
            <a:off x="146446" y="981000"/>
            <a:ext cx="4237704" cy="5878745"/>
          </a:xfrm>
        </p:spPr>
        <p:txBody>
          <a:bodyPr>
            <a:normAutofit/>
          </a:bodyPr>
          <a:lstStyle/>
          <a:p>
            <a:pPr algn="l"/>
            <a:r>
              <a:rPr lang="en-US" sz="2800" b="1" dirty="0">
                <a:solidFill>
                  <a:schemeClr val="tx1">
                    <a:lumMod val="85000"/>
                    <a:lumOff val="15000"/>
                  </a:schemeClr>
                </a:solidFill>
                <a:latin typeface="Arial"/>
                <a:cs typeface="Arial"/>
              </a:rPr>
              <a:t>P</a:t>
            </a:r>
            <a:r>
              <a:rPr lang="en-US" sz="3200" b="1" dirty="0">
                <a:solidFill>
                  <a:schemeClr val="tx1">
                    <a:lumMod val="85000"/>
                    <a:lumOff val="15000"/>
                  </a:schemeClr>
                </a:solidFill>
                <a:latin typeface="Arial"/>
                <a:cs typeface="Arial"/>
              </a:rPr>
              <a:t>redicting Depression from Mental Health Survey Data using Deep Learning</a:t>
            </a:r>
            <a:endParaRPr lang="en-US" sz="3200" dirty="0">
              <a:solidFill>
                <a:schemeClr val="tx1">
                  <a:lumMod val="85000"/>
                  <a:lumOff val="15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626906B9-F2BE-8C98-FDE5-EB1F652B1E0C}"/>
              </a:ext>
            </a:extLst>
          </p:cNvPr>
          <p:cNvGraphicFramePr>
            <a:graphicFrameLocks noGrp="1"/>
          </p:cNvGraphicFramePr>
          <p:nvPr>
            <p:ph idx="1"/>
            <p:extLst>
              <p:ext uri="{D42A27DB-BD31-4B8C-83A1-F6EECF244321}">
                <p14:modId xmlns:p14="http://schemas.microsoft.com/office/powerpoint/2010/main" val="4111282777"/>
              </p:ext>
            </p:extLst>
          </p:nvPr>
        </p:nvGraphicFramePr>
        <p:xfrm>
          <a:off x="6098367" y="204700"/>
          <a:ext cx="5831429" cy="6131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erson with her hands on her head&#10;&#10;AI-generated content may be incorrect.">
            <a:extLst>
              <a:ext uri="{FF2B5EF4-FFF2-40B4-BE49-F238E27FC236}">
                <a16:creationId xmlns:a16="http://schemas.microsoft.com/office/drawing/2014/main" id="{EEE1D988-5C35-7A66-55CA-FBDABABC10B6}"/>
              </a:ext>
            </a:extLst>
          </p:cNvPr>
          <p:cNvPicPr>
            <a:picLocks noChangeAspect="1"/>
          </p:cNvPicPr>
          <p:nvPr/>
        </p:nvPicPr>
        <p:blipFill>
          <a:blip r:embed="rId7"/>
          <a:stretch>
            <a:fillRect/>
          </a:stretch>
        </p:blipFill>
        <p:spPr>
          <a:xfrm>
            <a:off x="266398" y="635302"/>
            <a:ext cx="5829300" cy="5829300"/>
          </a:xfrm>
          <a:prstGeom prst="rect">
            <a:avLst/>
          </a:prstGeom>
        </p:spPr>
      </p:pic>
    </p:spTree>
    <p:extLst>
      <p:ext uri="{BB962C8B-B14F-4D97-AF65-F5344CB8AC3E}">
        <p14:creationId xmlns:p14="http://schemas.microsoft.com/office/powerpoint/2010/main" val="106214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58256" y="-358254"/>
            <a:ext cx="6858000" cy="7574507"/>
          </a:xfrm>
          <a:prstGeom prst="rect">
            <a:avLst/>
          </a:prstGeom>
          <a:ln>
            <a:noFill/>
          </a:ln>
          <a:effectLst>
            <a:outerShdw blurRad="457200" dist="63500" sx="99000" sy="990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5A50C-E383-F30C-8CCF-293766C56333}"/>
              </a:ext>
            </a:extLst>
          </p:cNvPr>
          <p:cNvSpPr>
            <a:spLocks noGrp="1"/>
          </p:cNvSpPr>
          <p:nvPr>
            <p:ph type="title"/>
          </p:nvPr>
        </p:nvSpPr>
        <p:spPr>
          <a:xfrm>
            <a:off x="523845" y="5546162"/>
            <a:ext cx="6661702" cy="953611"/>
          </a:xfrm>
        </p:spPr>
        <p:txBody>
          <a:bodyPr anchor="ctr">
            <a:normAutofit/>
          </a:bodyPr>
          <a:lstStyle/>
          <a:p>
            <a:endParaRPr lang="en-US" sz="4000"/>
          </a:p>
        </p:txBody>
      </p:sp>
      <p:pic>
        <p:nvPicPr>
          <p:cNvPr id="4" name="Picture 3" descr="A graphic of a robot&#10;&#10;AI-generated content may be incorrect.">
            <a:extLst>
              <a:ext uri="{FF2B5EF4-FFF2-40B4-BE49-F238E27FC236}">
                <a16:creationId xmlns:a16="http://schemas.microsoft.com/office/drawing/2014/main" id="{8D06F5F9-96C5-D58B-DEE2-E1390EBC26EA}"/>
              </a:ext>
            </a:extLst>
          </p:cNvPr>
          <p:cNvPicPr>
            <a:picLocks noChangeAspect="1"/>
          </p:cNvPicPr>
          <p:nvPr/>
        </p:nvPicPr>
        <p:blipFill>
          <a:blip r:embed="rId2"/>
          <a:srcRect r="5715"/>
          <a:stretch>
            <a:fillRect/>
          </a:stretch>
        </p:blipFill>
        <p:spPr>
          <a:xfrm>
            <a:off x="20" y="-1"/>
            <a:ext cx="7574488" cy="6854920"/>
          </a:xfrm>
          <a:prstGeom prst="rect">
            <a:avLst/>
          </a:prstGeom>
        </p:spPr>
      </p:pic>
      <p:sp>
        <p:nvSpPr>
          <p:cNvPr id="3" name="Content Placeholder 2">
            <a:extLst>
              <a:ext uri="{FF2B5EF4-FFF2-40B4-BE49-F238E27FC236}">
                <a16:creationId xmlns:a16="http://schemas.microsoft.com/office/drawing/2014/main" id="{4EF51D42-997D-E06A-83C9-4DC206DCD700}"/>
              </a:ext>
            </a:extLst>
          </p:cNvPr>
          <p:cNvSpPr>
            <a:spLocks noGrp="1"/>
          </p:cNvSpPr>
          <p:nvPr>
            <p:ph idx="1"/>
          </p:nvPr>
        </p:nvSpPr>
        <p:spPr>
          <a:xfrm>
            <a:off x="7819969" y="586566"/>
            <a:ext cx="3991189" cy="6695791"/>
          </a:xfrm>
        </p:spPr>
        <p:txBody>
          <a:bodyPr vert="horz" lIns="91440" tIns="45720" rIns="91440" bIns="45720" rtlCol="0" anchor="ctr">
            <a:normAutofit/>
          </a:bodyPr>
          <a:lstStyle/>
          <a:p>
            <a:r>
              <a:rPr lang="en-US" dirty="0">
                <a:ea typeface="+mn-lt"/>
                <a:cs typeface="+mn-lt"/>
              </a:rPr>
              <a:t>Basic info</a:t>
            </a:r>
          </a:p>
          <a:p>
            <a:r>
              <a:rPr lang="en-US" dirty="0">
                <a:ea typeface="+mn-lt"/>
                <a:cs typeface="+mn-lt"/>
              </a:rPr>
              <a:t>Handle Missing Values</a:t>
            </a:r>
          </a:p>
          <a:p>
            <a:r>
              <a:rPr lang="en-US" dirty="0">
                <a:ea typeface="+mn-lt"/>
                <a:cs typeface="+mn-lt"/>
              </a:rPr>
              <a:t>Features Eng</a:t>
            </a:r>
          </a:p>
          <a:p>
            <a:r>
              <a:rPr lang="en-US">
                <a:ea typeface="+mn-lt"/>
                <a:cs typeface="+mn-lt"/>
              </a:rPr>
              <a:t>Encode Categorical Variables – </a:t>
            </a:r>
            <a:r>
              <a:rPr lang="en-US" err="1">
                <a:ea typeface="+mn-lt"/>
                <a:cs typeface="+mn-lt"/>
              </a:rPr>
              <a:t>oneHot</a:t>
            </a:r>
            <a:r>
              <a:rPr lang="en-US">
                <a:ea typeface="+mn-lt"/>
                <a:cs typeface="+mn-lt"/>
              </a:rPr>
              <a:t> and label</a:t>
            </a:r>
            <a:endParaRPr lang="en-US" dirty="0">
              <a:ea typeface="+mn-lt"/>
              <a:cs typeface="+mn-lt"/>
            </a:endParaRPr>
          </a:p>
          <a:p>
            <a:r>
              <a:rPr lang="en-US" dirty="0">
                <a:ea typeface="+mn-lt"/>
                <a:cs typeface="+mn-lt"/>
              </a:rPr>
              <a:t>Features Scale </a:t>
            </a:r>
          </a:p>
          <a:p>
            <a:r>
              <a:rPr lang="en-US" dirty="0">
                <a:ea typeface="+mn-lt"/>
                <a:cs typeface="+mn-lt"/>
              </a:rPr>
              <a:t>Skewness </a:t>
            </a:r>
            <a:r>
              <a:rPr lang="en-US" dirty="0" err="1">
                <a:ea typeface="+mn-lt"/>
                <a:cs typeface="+mn-lt"/>
              </a:rPr>
              <a:t>chcek</a:t>
            </a:r>
            <a:endParaRPr lang="en-US" dirty="0">
              <a:ea typeface="+mn-lt"/>
              <a:cs typeface="+mn-lt"/>
            </a:endParaRPr>
          </a:p>
          <a:p>
            <a:r>
              <a:rPr lang="en-US" dirty="0">
                <a:ea typeface="+mn-lt"/>
                <a:cs typeface="+mn-lt"/>
              </a:rPr>
              <a:t>Outlier detection and </a:t>
            </a:r>
            <a:r>
              <a:rPr lang="en-US" dirty="0" err="1">
                <a:ea typeface="+mn-lt"/>
                <a:cs typeface="+mn-lt"/>
              </a:rPr>
              <a:t>solveing</a:t>
            </a:r>
            <a:endParaRPr lang="en-US" dirty="0"/>
          </a:p>
          <a:p>
            <a:r>
              <a:rPr lang="en-US" dirty="0"/>
              <a:t>Date </a:t>
            </a:r>
            <a:r>
              <a:rPr lang="en-US" dirty="0" err="1"/>
              <a:t>Inbalance</a:t>
            </a:r>
            <a:r>
              <a:rPr lang="en-US" dirty="0"/>
              <a:t> – </a:t>
            </a:r>
            <a:r>
              <a:rPr lang="en-US" dirty="0" err="1"/>
              <a:t>reshapeing</a:t>
            </a:r>
            <a:endParaRPr lang="en-US" dirty="0"/>
          </a:p>
          <a:p>
            <a:endParaRPr lang="en-US" sz="2000"/>
          </a:p>
          <a:p>
            <a:endParaRPr lang="en-US" sz="2000"/>
          </a:p>
          <a:p>
            <a:endParaRPr lang="en-US" sz="2000"/>
          </a:p>
        </p:txBody>
      </p:sp>
    </p:spTree>
    <p:extLst>
      <p:ext uri="{BB962C8B-B14F-4D97-AF65-F5344CB8AC3E}">
        <p14:creationId xmlns:p14="http://schemas.microsoft.com/office/powerpoint/2010/main" val="304507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F4465-202C-DA7C-681A-95194F68CB80}"/>
              </a:ext>
            </a:extLst>
          </p:cNvPr>
          <p:cNvSpPr>
            <a:spLocks noGrp="1"/>
          </p:cNvSpPr>
          <p:nvPr>
            <p:ph type="title"/>
          </p:nvPr>
        </p:nvSpPr>
        <p:spPr>
          <a:xfrm>
            <a:off x="793662" y="386930"/>
            <a:ext cx="10066122" cy="1298448"/>
          </a:xfrm>
        </p:spPr>
        <p:txBody>
          <a:bodyPr anchor="b">
            <a:normAutofit/>
          </a:bodyPr>
          <a:lstStyle/>
          <a:p>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465036-E4E8-6652-F562-FCE6FEEB5FCB}"/>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t>X and y </a:t>
            </a:r>
          </a:p>
          <a:p>
            <a:r>
              <a:rPr lang="en-US" sz="2000"/>
              <a:t>Train _test_split 80 and 20.</a:t>
            </a:r>
          </a:p>
          <a:p>
            <a:r>
              <a:rPr lang="en-US" sz="2000"/>
              <a:t>Model buliding</a:t>
            </a:r>
          </a:p>
          <a:p>
            <a:endParaRPr lang="en-US" sz="2000"/>
          </a:p>
        </p:txBody>
      </p:sp>
      <p:pic>
        <p:nvPicPr>
          <p:cNvPr id="4" name="Picture 3" descr="A diagram of a network&#10;&#10;AI-generated content may be incorrect.">
            <a:extLst>
              <a:ext uri="{FF2B5EF4-FFF2-40B4-BE49-F238E27FC236}">
                <a16:creationId xmlns:a16="http://schemas.microsoft.com/office/drawing/2014/main" id="{D1BD2A26-8D21-FB9E-E45F-38FE1A3606FC}"/>
              </a:ext>
            </a:extLst>
          </p:cNvPr>
          <p:cNvPicPr>
            <a:picLocks noChangeAspect="1"/>
          </p:cNvPicPr>
          <p:nvPr/>
        </p:nvPicPr>
        <p:blipFill>
          <a:blip r:embed="rId2"/>
          <a:stretch>
            <a:fillRect/>
          </a:stretch>
        </p:blipFill>
        <p:spPr>
          <a:xfrm>
            <a:off x="5318865" y="2781311"/>
            <a:ext cx="5549419" cy="3289465"/>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96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nervous system&#10;&#10;AI-generated content may be incorrect.">
            <a:extLst>
              <a:ext uri="{FF2B5EF4-FFF2-40B4-BE49-F238E27FC236}">
                <a16:creationId xmlns:a16="http://schemas.microsoft.com/office/drawing/2014/main" id="{4B6EFA7A-3D37-5C6F-DCF0-A32192A4F30D}"/>
              </a:ext>
            </a:extLst>
          </p:cNvPr>
          <p:cNvPicPr>
            <a:picLocks noGrp="1" noChangeAspect="1"/>
          </p:cNvPicPr>
          <p:nvPr>
            <p:ph idx="1"/>
          </p:nvPr>
        </p:nvPicPr>
        <p:blipFill>
          <a:blip r:embed="rId2"/>
          <a:stretch>
            <a:fillRect/>
          </a:stretch>
        </p:blipFill>
        <p:spPr>
          <a:xfrm>
            <a:off x="643467" y="1016254"/>
            <a:ext cx="10905066" cy="482549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258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Predicting Depression from Mental Health Survey Data using Deep Learning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114</cp:revision>
  <dcterms:created xsi:type="dcterms:W3CDTF">2025-06-08T05:12:50Z</dcterms:created>
  <dcterms:modified xsi:type="dcterms:W3CDTF">2025-06-08T11:35:34Z</dcterms:modified>
</cp:coreProperties>
</file>