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11092834" r:id="rId3"/>
    <p:sldId id="257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92" autoAdjust="0"/>
  </p:normalViewPr>
  <p:slideViewPr>
    <p:cSldViewPr snapToGrid="0">
      <p:cViewPr varScale="1">
        <p:scale>
          <a:sx n="60" d="100"/>
          <a:sy n="60" d="100"/>
        </p:scale>
        <p:origin x="2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D6E7E-8B78-460F-9975-8BB6ED0EA62F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98E1A-74A4-465F-B290-584A03DE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42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Big Mountain Resort’s modeled price is $95.87, the actual price is $81.00. Even with the expected mean absolute error of $10.39, this suggests there is room for an increase.</a:t>
            </a:r>
          </a:p>
          <a:p>
            <a:r>
              <a:rPr lang="en-CA" sz="1200" dirty="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To increase the </a:t>
            </a:r>
            <a:r>
              <a:rPr lang="en-CA" dirty="0">
                <a:latin typeface="Arial" panose="020B0604020202020204" pitchFamily="34" charset="0"/>
                <a:ea typeface="DengXian" panose="02010600030101010101" pitchFamily="2" charset="-122"/>
              </a:rPr>
              <a:t>revenue, </a:t>
            </a:r>
            <a:r>
              <a:rPr lang="en-CA" sz="1200" dirty="0"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our model suggests adding a run, increasing the vertical drop by 150 feet, and installing an additional chair lift. This scenario increases support for ticket price by $1.99. Over the season, this could be expected to amount to a $3474638 increase in revenue.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98E1A-74A4-465F-B290-584A03DEF3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7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BEB1-EA8E-C86F-86CB-DBB3C7455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CA647-294F-AC2B-8F41-CBFE8F6C7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D06A9-6C27-553C-FF06-11AF2D11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D50A-2630-4842-9370-4696B09E9FD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2EBA-1F79-AA07-1A8A-82DA640F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A949E-CF9B-0F7C-7170-C88B6E60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9392-54CD-4056-89BB-03E0E869B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CB58-51E8-1FFC-C8CC-E50A360F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60C8F-5CF6-51D0-9BA1-1CC2C61E1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1B332-916E-479F-5A56-A7C0320E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D50A-2630-4842-9370-4696B09E9FD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BE828-A70D-F9A6-0D46-9989E013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ABE6C-E50C-D704-4FAB-25AF51C5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9392-54CD-4056-89BB-03E0E869B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9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67218-80DB-E594-C766-A1EB3E5A5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EC1B9-1948-EAE3-A5E3-07C0C02E2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340D5-E4AF-2DBA-8FDA-27C5C82B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D50A-2630-4842-9370-4696B09E9FD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6F4A3-73CE-87B4-D45F-9F2E12B3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0F5B3-C775-1F67-F9FD-4216A36B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9392-54CD-4056-89BB-03E0E869B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8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E37469-5CEB-1AD7-E6BF-396D10A48279}"/>
              </a:ext>
            </a:extLst>
          </p:cNvPr>
          <p:cNvGrpSpPr/>
          <p:nvPr userDrawn="1"/>
        </p:nvGrpSpPr>
        <p:grpSpPr>
          <a:xfrm flipV="1">
            <a:off x="6877050" y="3050385"/>
            <a:ext cx="5314950" cy="3807615"/>
            <a:chOff x="-1238250" y="-712594"/>
            <a:chExt cx="5314950" cy="380761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526818-2C45-CF0A-D99C-CDE4DDD8F987}"/>
                </a:ext>
              </a:extLst>
            </p:cNvPr>
            <p:cNvCxnSpPr/>
            <p:nvPr/>
          </p:nvCxnSpPr>
          <p:spPr>
            <a:xfrm flipH="1">
              <a:off x="-1238250" y="-712593"/>
              <a:ext cx="5314950" cy="1931793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8F8E69-99D3-700E-6902-E0BA2861B852}"/>
                </a:ext>
              </a:extLst>
            </p:cNvPr>
            <p:cNvCxnSpPr/>
            <p:nvPr/>
          </p:nvCxnSpPr>
          <p:spPr>
            <a:xfrm flipH="1">
              <a:off x="-1161813" y="-712593"/>
              <a:ext cx="5156200" cy="2025584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213761B-DDDA-E632-F082-05A6D2A757C2}"/>
                </a:ext>
              </a:extLst>
            </p:cNvPr>
            <p:cNvCxnSpPr/>
            <p:nvPr/>
          </p:nvCxnSpPr>
          <p:spPr>
            <a:xfrm flipH="1">
              <a:off x="-1078649" y="-712593"/>
              <a:ext cx="4997450" cy="2119375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E0C3BBD-17BC-4CE5-6BCF-D6851E6809E6}"/>
                </a:ext>
              </a:extLst>
            </p:cNvPr>
            <p:cNvCxnSpPr/>
            <p:nvPr/>
          </p:nvCxnSpPr>
          <p:spPr>
            <a:xfrm flipH="1">
              <a:off x="-988862" y="-712593"/>
              <a:ext cx="4838700" cy="2213166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AB1FB0-2F1D-E625-E345-BB0D1AA99715}"/>
                </a:ext>
              </a:extLst>
            </p:cNvPr>
            <p:cNvCxnSpPr/>
            <p:nvPr/>
          </p:nvCxnSpPr>
          <p:spPr>
            <a:xfrm flipH="1">
              <a:off x="-892559" y="-712593"/>
              <a:ext cx="4679950" cy="2306957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52F296A-3EB7-0F58-2E29-D19118C4EB6E}"/>
                </a:ext>
              </a:extLst>
            </p:cNvPr>
            <p:cNvCxnSpPr/>
            <p:nvPr/>
          </p:nvCxnSpPr>
          <p:spPr>
            <a:xfrm flipH="1">
              <a:off x="-789858" y="-712594"/>
              <a:ext cx="4521200" cy="2400748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52C5A0-DD0E-CEA2-6A96-F31EBC99620F}"/>
                </a:ext>
              </a:extLst>
            </p:cNvPr>
            <p:cNvCxnSpPr/>
            <p:nvPr/>
          </p:nvCxnSpPr>
          <p:spPr>
            <a:xfrm flipH="1">
              <a:off x="-680890" y="-712593"/>
              <a:ext cx="4362450" cy="2494539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D251E17-1DAF-4A65-A5A7-C9FA34838C7F}"/>
                </a:ext>
              </a:extLst>
            </p:cNvPr>
            <p:cNvCxnSpPr/>
            <p:nvPr/>
          </p:nvCxnSpPr>
          <p:spPr>
            <a:xfrm flipH="1">
              <a:off x="-565785" y="-712593"/>
              <a:ext cx="4203700" cy="2588330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B76C057-CD44-D9B1-52E3-3CD7C04B5D9C}"/>
                </a:ext>
              </a:extLst>
            </p:cNvPr>
            <p:cNvCxnSpPr/>
            <p:nvPr/>
          </p:nvCxnSpPr>
          <p:spPr>
            <a:xfrm flipH="1">
              <a:off x="-444692" y="-712593"/>
              <a:ext cx="4044950" cy="2682121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9DA47D8-C1B3-728A-294C-42FADC6A44E8}"/>
                </a:ext>
              </a:extLst>
            </p:cNvPr>
            <p:cNvCxnSpPr/>
            <p:nvPr/>
          </p:nvCxnSpPr>
          <p:spPr>
            <a:xfrm flipH="1">
              <a:off x="-317755" y="-712593"/>
              <a:ext cx="3886200" cy="2775912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436FB16-3D49-FBF2-CEAA-8D0FCA2D020A}"/>
                </a:ext>
              </a:extLst>
            </p:cNvPr>
            <p:cNvCxnSpPr/>
            <p:nvPr/>
          </p:nvCxnSpPr>
          <p:spPr>
            <a:xfrm flipH="1">
              <a:off x="-185135" y="-712593"/>
              <a:ext cx="3727450" cy="2869703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CE36E-2035-4475-F252-8E39645B648F}"/>
                </a:ext>
              </a:extLst>
            </p:cNvPr>
            <p:cNvCxnSpPr/>
            <p:nvPr/>
          </p:nvCxnSpPr>
          <p:spPr>
            <a:xfrm flipH="1">
              <a:off x="-46998" y="-712593"/>
              <a:ext cx="3568700" cy="2963494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83C6B8E-5ACA-17DF-722E-490DB5646AB7}"/>
                </a:ext>
              </a:extLst>
            </p:cNvPr>
            <p:cNvCxnSpPr/>
            <p:nvPr/>
          </p:nvCxnSpPr>
          <p:spPr>
            <a:xfrm flipH="1">
              <a:off x="96486" y="-712593"/>
              <a:ext cx="3409950" cy="3057285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2E58789-9BD1-3E44-3CF4-BBA37BA3EF36}"/>
                </a:ext>
              </a:extLst>
            </p:cNvPr>
            <p:cNvCxnSpPr/>
            <p:nvPr/>
          </p:nvCxnSpPr>
          <p:spPr>
            <a:xfrm flipH="1">
              <a:off x="245135" y="-712594"/>
              <a:ext cx="3251200" cy="3151076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5ACC785-8BBF-BDDC-5D11-F7D7E8949F87}"/>
                </a:ext>
              </a:extLst>
            </p:cNvPr>
            <p:cNvCxnSpPr/>
            <p:nvPr/>
          </p:nvCxnSpPr>
          <p:spPr>
            <a:xfrm flipH="1">
              <a:off x="398766" y="-712593"/>
              <a:ext cx="3092450" cy="3244868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8B156D-A4F2-5F79-13E1-71016CCA39CD}"/>
                </a:ext>
              </a:extLst>
            </p:cNvPr>
            <p:cNvCxnSpPr/>
            <p:nvPr/>
          </p:nvCxnSpPr>
          <p:spPr>
            <a:xfrm flipH="1">
              <a:off x="557185" y="-712593"/>
              <a:ext cx="2933700" cy="3338659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8D65A9-D336-C8E6-0945-76CF9BBA15BF}"/>
                </a:ext>
              </a:extLst>
            </p:cNvPr>
            <p:cNvCxnSpPr/>
            <p:nvPr/>
          </p:nvCxnSpPr>
          <p:spPr>
            <a:xfrm flipH="1">
              <a:off x="720193" y="-712594"/>
              <a:ext cx="2774950" cy="3432450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E2A540-6907-B33C-94B8-F158986269BC}"/>
                </a:ext>
              </a:extLst>
            </p:cNvPr>
            <p:cNvCxnSpPr/>
            <p:nvPr/>
          </p:nvCxnSpPr>
          <p:spPr>
            <a:xfrm flipH="1">
              <a:off x="887588" y="-712593"/>
              <a:ext cx="2616200" cy="3526241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62C952-1DD1-F121-25BD-00DFDEFBE078}"/>
                </a:ext>
              </a:extLst>
            </p:cNvPr>
            <p:cNvCxnSpPr/>
            <p:nvPr/>
          </p:nvCxnSpPr>
          <p:spPr>
            <a:xfrm flipH="1">
              <a:off x="1059159" y="-712593"/>
              <a:ext cx="2457450" cy="3620032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C63AC8-AB87-107A-E5AA-97B8FBF4FBC1}"/>
                </a:ext>
              </a:extLst>
            </p:cNvPr>
            <p:cNvCxnSpPr/>
            <p:nvPr/>
          </p:nvCxnSpPr>
          <p:spPr>
            <a:xfrm flipH="1">
              <a:off x="1234688" y="-712593"/>
              <a:ext cx="2298700" cy="3713823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B3A8791-FF89-5ABE-D7FB-B088B8E899E1}"/>
                </a:ext>
              </a:extLst>
            </p:cNvPr>
            <p:cNvCxnSpPr/>
            <p:nvPr/>
          </p:nvCxnSpPr>
          <p:spPr>
            <a:xfrm flipH="1">
              <a:off x="1413962" y="-712593"/>
              <a:ext cx="2139950" cy="3807614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39F5-3719-3F39-A180-9D744F60F0D3}"/>
              </a:ext>
            </a:extLst>
          </p:cNvPr>
          <p:cNvSpPr/>
          <p:nvPr userDrawn="1"/>
        </p:nvSpPr>
        <p:spPr>
          <a:xfrm>
            <a:off x="1174941" y="1966242"/>
            <a:ext cx="9842118" cy="308872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华文细黑"/>
              <a:cs typeface="+mn-cs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066FA76-B961-AED4-FF92-A042072B4EBB}"/>
              </a:ext>
            </a:extLst>
          </p:cNvPr>
          <p:cNvSpPr/>
          <p:nvPr userDrawn="1"/>
        </p:nvSpPr>
        <p:spPr>
          <a:xfrm rot="19026818">
            <a:off x="902409" y="1883900"/>
            <a:ext cx="918103" cy="455436"/>
          </a:xfrm>
          <a:prstGeom prst="triangle">
            <a:avLst>
              <a:gd name="adj" fmla="val 46305"/>
            </a:avLst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华文细黑"/>
              <a:cs typeface="+mn-cs"/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636A91B5-AE7A-DD00-75C5-BCF4884A2136}"/>
              </a:ext>
            </a:extLst>
          </p:cNvPr>
          <p:cNvSpPr/>
          <p:nvPr userDrawn="1"/>
        </p:nvSpPr>
        <p:spPr>
          <a:xfrm rot="7954056" flipH="1">
            <a:off x="10418438" y="4645895"/>
            <a:ext cx="918103" cy="455436"/>
          </a:xfrm>
          <a:prstGeom prst="triangle">
            <a:avLst>
              <a:gd name="adj" fmla="val 46305"/>
            </a:avLst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华文细黑"/>
              <a:cs typeface="+mn-cs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ABAA74B-DF1F-30E0-73ED-D3F0154A8252}"/>
              </a:ext>
            </a:extLst>
          </p:cNvPr>
          <p:cNvGrpSpPr/>
          <p:nvPr userDrawn="1"/>
        </p:nvGrpSpPr>
        <p:grpSpPr>
          <a:xfrm>
            <a:off x="-1495965" y="-789275"/>
            <a:ext cx="3807614" cy="5314950"/>
            <a:chOff x="-1495965" y="-789275"/>
            <a:chExt cx="3807614" cy="531495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8D3ECCB-4441-6185-1B9A-08EADBAC2812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1506352" y="902303"/>
              <a:ext cx="5314950" cy="1931793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F096BF7-092E-47B5-2078-08446FBCB2C5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1473688" y="850332"/>
              <a:ext cx="5156200" cy="2025584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633C030-4617-8A56-0026-FB582C318BD6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1439883" y="791730"/>
              <a:ext cx="4997450" cy="2119375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FF90C72-3B28-04BA-8275-B4AF85265E76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1404952" y="726603"/>
              <a:ext cx="4838700" cy="2213166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D83D631-86E5-F145-525C-7767137843EF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1368910" y="655057"/>
              <a:ext cx="4679950" cy="2306957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694D782-4B79-D7C8-4F70-05BFBA36F2B8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1331783" y="577201"/>
              <a:ext cx="4521200" cy="2400748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6924E01-CC87-5433-43E9-B9CB8EFA8060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1293591" y="493173"/>
              <a:ext cx="4362450" cy="2494539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2B0172C-89BA-B15D-EC31-057FFCCB4C6B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1254355" y="403096"/>
              <a:ext cx="4203700" cy="2588330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CD5D673-5C22-5471-5E71-528ED81DE67A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1214104" y="307118"/>
              <a:ext cx="4044950" cy="2682121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6384682-F52B-6997-DC6C-4EF6DCB3BDC7}"/>
                </a:ext>
              </a:extLst>
            </p:cNvPr>
            <p:cNvCxnSpPr/>
            <p:nvPr/>
          </p:nvCxnSpPr>
          <p:spPr>
            <a:xfrm rot="16787202" flipH="1" flipV="1">
              <a:off x="-1172856" y="205382"/>
              <a:ext cx="3886200" cy="2775912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9084736-B784-CB69-AFD3-4431D8C1678C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1130643" y="98045"/>
              <a:ext cx="3727450" cy="2869703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8631125-D8E2-A806-5BFF-4ACD7AA702FC}"/>
                </a:ext>
              </a:extLst>
            </p:cNvPr>
            <p:cNvCxnSpPr/>
            <p:nvPr/>
          </p:nvCxnSpPr>
          <p:spPr>
            <a:xfrm rot="16787202" flipH="1" flipV="1">
              <a:off x="-1087493" y="-14729"/>
              <a:ext cx="3568700" cy="2963494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B0F37E-9F81-1773-C4E2-E2A6F862442A}"/>
                </a:ext>
              </a:extLst>
            </p:cNvPr>
            <p:cNvCxnSpPr/>
            <p:nvPr/>
          </p:nvCxnSpPr>
          <p:spPr>
            <a:xfrm rot="16787202" flipH="1" flipV="1">
              <a:off x="-1043434" y="-132773"/>
              <a:ext cx="3409950" cy="3057285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9A28F8F-6654-33E7-D057-CFC8C62BA3B0}"/>
                </a:ext>
              </a:extLst>
            </p:cNvPr>
            <p:cNvCxnSpPr/>
            <p:nvPr/>
          </p:nvCxnSpPr>
          <p:spPr>
            <a:xfrm rot="16787202" flipH="1" flipV="1">
              <a:off x="-998495" y="-255906"/>
              <a:ext cx="3251200" cy="3151076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8FBC432-F7CF-1F62-3676-525CC6ED03B0}"/>
                </a:ext>
              </a:extLst>
            </p:cNvPr>
            <p:cNvCxnSpPr/>
            <p:nvPr/>
          </p:nvCxnSpPr>
          <p:spPr>
            <a:xfrm rot="16787202" flipH="1" flipV="1">
              <a:off x="-952714" y="-383948"/>
              <a:ext cx="3092450" cy="3244868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FDC377A-431D-D7A3-51FF-058241157C99}"/>
                </a:ext>
              </a:extLst>
            </p:cNvPr>
            <p:cNvCxnSpPr/>
            <p:nvPr/>
          </p:nvCxnSpPr>
          <p:spPr>
            <a:xfrm rot="16787202" flipH="1" flipV="1">
              <a:off x="-906117" y="-516709"/>
              <a:ext cx="2933700" cy="3338659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1CACCB0-526F-8128-E312-2457708AF82C}"/>
                </a:ext>
              </a:extLst>
            </p:cNvPr>
            <p:cNvCxnSpPr/>
            <p:nvPr/>
          </p:nvCxnSpPr>
          <p:spPr>
            <a:xfrm rot="16787202" flipH="1" flipV="1">
              <a:off x="-858738" y="-653991"/>
              <a:ext cx="2774950" cy="3432450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8C493C-A3E6-D903-7823-47AFBF6481C4}"/>
                </a:ext>
              </a:extLst>
            </p:cNvPr>
            <p:cNvCxnSpPr/>
            <p:nvPr/>
          </p:nvCxnSpPr>
          <p:spPr>
            <a:xfrm rot="16787202" flipH="1" flipV="1">
              <a:off x="-810614" y="-795598"/>
              <a:ext cx="2616200" cy="3526241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F06785E-AF4D-EDFE-C9BB-50CB541165FF}"/>
                </a:ext>
              </a:extLst>
            </p:cNvPr>
            <p:cNvCxnSpPr/>
            <p:nvPr/>
          </p:nvCxnSpPr>
          <p:spPr>
            <a:xfrm rot="16787202" flipH="1" flipV="1">
              <a:off x="-761782" y="-941319"/>
              <a:ext cx="2457450" cy="3620032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2DB0473-44AB-F21E-3613-ABBD08ACAB40}"/>
                </a:ext>
              </a:extLst>
            </p:cNvPr>
            <p:cNvCxnSpPr/>
            <p:nvPr/>
          </p:nvCxnSpPr>
          <p:spPr>
            <a:xfrm rot="16787202" flipH="1" flipV="1">
              <a:off x="-712275" y="-1090940"/>
              <a:ext cx="2298700" cy="3713823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F069FCF-DE00-4470-C250-92187D765791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662133" y="-1244252"/>
              <a:ext cx="2139950" cy="3807614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7522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3E63D70-BF01-DB13-9647-0D021C049658}"/>
              </a:ext>
            </a:extLst>
          </p:cNvPr>
          <p:cNvSpPr/>
          <p:nvPr userDrawn="1"/>
        </p:nvSpPr>
        <p:spPr>
          <a:xfrm>
            <a:off x="0" y="0"/>
            <a:ext cx="367976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3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9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A0FFC6-F511-6ABE-DC1C-A3D669EAD154}"/>
              </a:ext>
            </a:extLst>
          </p:cNvPr>
          <p:cNvGrpSpPr/>
          <p:nvPr userDrawn="1"/>
        </p:nvGrpSpPr>
        <p:grpSpPr>
          <a:xfrm>
            <a:off x="-1495965" y="-789275"/>
            <a:ext cx="3807614" cy="5314950"/>
            <a:chOff x="-1495965" y="-789275"/>
            <a:chExt cx="3807614" cy="531495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8A7D778-44F3-CF57-AF1E-5ACD6FF576BE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1506352" y="902303"/>
              <a:ext cx="5314950" cy="1931793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65EF5DD-9E71-FFCE-87F6-EDD960FD4E0F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1473688" y="850332"/>
              <a:ext cx="5156200" cy="2025584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FC98A3-2D7D-4570-566B-18B19FA0CFA7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1439883" y="791730"/>
              <a:ext cx="4997450" cy="2119375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F98D3A2-D537-8A11-805D-9D89C3B9CB6F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1404952" y="726603"/>
              <a:ext cx="4838700" cy="2213166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7DAC19A-A722-ED59-14E4-DFCE7C2F8B71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1368910" y="655057"/>
              <a:ext cx="4679950" cy="2306957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C1F39-CD94-0F54-2496-7DED89B2C4FB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1331783" y="577201"/>
              <a:ext cx="4521200" cy="2400748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647239-5ACD-857E-BB78-674067B61CA6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1293591" y="493173"/>
              <a:ext cx="4362450" cy="2494539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ACF5B5C-F558-349B-03CF-939A8C87A913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1254355" y="403096"/>
              <a:ext cx="4203700" cy="2588330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24EE62D-FBFA-A29B-CC94-DEF2D7CE4713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1214104" y="307118"/>
              <a:ext cx="4044950" cy="2682121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FBEAECC-C8B6-068E-F14B-0048A64954DC}"/>
                </a:ext>
              </a:extLst>
            </p:cNvPr>
            <p:cNvCxnSpPr/>
            <p:nvPr/>
          </p:nvCxnSpPr>
          <p:spPr>
            <a:xfrm rot="16787202" flipH="1" flipV="1">
              <a:off x="-1172856" y="205382"/>
              <a:ext cx="3886200" cy="2775912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E3D3668-8633-42FD-0C8F-C07DF5BC7C42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1130643" y="98045"/>
              <a:ext cx="3727450" cy="2869703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2E53FE5-0873-2FBC-0B12-2C614FD95FCF}"/>
                </a:ext>
              </a:extLst>
            </p:cNvPr>
            <p:cNvCxnSpPr/>
            <p:nvPr/>
          </p:nvCxnSpPr>
          <p:spPr>
            <a:xfrm rot="16787202" flipH="1" flipV="1">
              <a:off x="-1087493" y="-14729"/>
              <a:ext cx="3568700" cy="2963494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996ABDA-9C29-8B03-5972-750DA9D54837}"/>
                </a:ext>
              </a:extLst>
            </p:cNvPr>
            <p:cNvCxnSpPr/>
            <p:nvPr/>
          </p:nvCxnSpPr>
          <p:spPr>
            <a:xfrm rot="16787202" flipH="1" flipV="1">
              <a:off x="-1043434" y="-132773"/>
              <a:ext cx="3409950" cy="3057285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6A2075-EF61-63ED-8D68-3740D46DA5A0}"/>
                </a:ext>
              </a:extLst>
            </p:cNvPr>
            <p:cNvCxnSpPr/>
            <p:nvPr/>
          </p:nvCxnSpPr>
          <p:spPr>
            <a:xfrm rot="16787202" flipH="1" flipV="1">
              <a:off x="-998495" y="-255906"/>
              <a:ext cx="3251200" cy="3151076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7D351BF-12EC-90C8-363F-31AE18849F45}"/>
                </a:ext>
              </a:extLst>
            </p:cNvPr>
            <p:cNvCxnSpPr/>
            <p:nvPr/>
          </p:nvCxnSpPr>
          <p:spPr>
            <a:xfrm rot="16787202" flipH="1" flipV="1">
              <a:off x="-952714" y="-383948"/>
              <a:ext cx="3092450" cy="3244868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62511A-0070-BED7-2D3D-C1D77593E3F9}"/>
                </a:ext>
              </a:extLst>
            </p:cNvPr>
            <p:cNvCxnSpPr/>
            <p:nvPr/>
          </p:nvCxnSpPr>
          <p:spPr>
            <a:xfrm rot="16787202" flipH="1" flipV="1">
              <a:off x="-906117" y="-516709"/>
              <a:ext cx="2933700" cy="3338659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C6D13C-EE3C-2A62-1812-7F96B881AE3D}"/>
                </a:ext>
              </a:extLst>
            </p:cNvPr>
            <p:cNvCxnSpPr/>
            <p:nvPr/>
          </p:nvCxnSpPr>
          <p:spPr>
            <a:xfrm rot="16787202" flipH="1" flipV="1">
              <a:off x="-858738" y="-653991"/>
              <a:ext cx="2774950" cy="3432450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8EE22CB-6A56-B008-8774-EBD7B11CE168}"/>
                </a:ext>
              </a:extLst>
            </p:cNvPr>
            <p:cNvCxnSpPr/>
            <p:nvPr/>
          </p:nvCxnSpPr>
          <p:spPr>
            <a:xfrm rot="16787202" flipH="1" flipV="1">
              <a:off x="-810614" y="-795598"/>
              <a:ext cx="2616200" cy="3526241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9BC0E30-7B14-C5A1-4509-35FEAF80CF81}"/>
                </a:ext>
              </a:extLst>
            </p:cNvPr>
            <p:cNvCxnSpPr/>
            <p:nvPr/>
          </p:nvCxnSpPr>
          <p:spPr>
            <a:xfrm rot="16787202" flipH="1" flipV="1">
              <a:off x="-761782" y="-941319"/>
              <a:ext cx="2457450" cy="3620032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A0595D4-F1C5-B8C2-65B3-44D6B657B043}"/>
                </a:ext>
              </a:extLst>
            </p:cNvPr>
            <p:cNvCxnSpPr/>
            <p:nvPr/>
          </p:nvCxnSpPr>
          <p:spPr>
            <a:xfrm rot="16787202" flipH="1" flipV="1">
              <a:off x="-712275" y="-1090940"/>
              <a:ext cx="2298700" cy="3713823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C70F02F-5F15-F122-A79D-D6B630D24D4B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662133" y="-1244252"/>
              <a:ext cx="2139950" cy="3807614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511C5C9-AC11-918C-D5DA-CA4602818949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0000">
                <a:schemeClr val="accent1">
                  <a:alpha val="14000"/>
                </a:schemeClr>
              </a:gs>
              <a:gs pos="0">
                <a:schemeClr val="accent1">
                  <a:alpha val="0"/>
                </a:schemeClr>
              </a:gs>
              <a:gs pos="37000">
                <a:schemeClr val="accent1">
                  <a:alpha val="1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Circle: Hollow 85">
            <a:extLst>
              <a:ext uri="{FF2B5EF4-FFF2-40B4-BE49-F238E27FC236}">
                <a16:creationId xmlns:a16="http://schemas.microsoft.com/office/drawing/2014/main" id="{4A1A7B70-D225-D89D-1E53-1C3C141C8BA7}"/>
              </a:ext>
            </a:extLst>
          </p:cNvPr>
          <p:cNvSpPr/>
          <p:nvPr userDrawn="1"/>
        </p:nvSpPr>
        <p:spPr>
          <a:xfrm>
            <a:off x="1980498" y="4487169"/>
            <a:ext cx="1338662" cy="1338662"/>
          </a:xfrm>
          <a:prstGeom prst="donu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BE331E-E84A-D8DF-C23D-8AFA1D6276A5}"/>
              </a:ext>
            </a:extLst>
          </p:cNvPr>
          <p:cNvCxnSpPr/>
          <p:nvPr userDrawn="1"/>
        </p:nvCxnSpPr>
        <p:spPr>
          <a:xfrm flipH="1" flipV="1">
            <a:off x="6178550" y="4944234"/>
            <a:ext cx="5314950" cy="1931793"/>
          </a:xfrm>
          <a:prstGeom prst="line">
            <a:avLst/>
          </a:prstGeom>
          <a:ln w="15875">
            <a:gradFill>
              <a:gsLst>
                <a:gs pos="0">
                  <a:schemeClr val="accent1">
                    <a:alpha val="1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6A5F059-8C2F-0254-65E5-D469CF6EF856}"/>
              </a:ext>
            </a:extLst>
          </p:cNvPr>
          <p:cNvCxnSpPr/>
          <p:nvPr userDrawn="1"/>
        </p:nvCxnSpPr>
        <p:spPr>
          <a:xfrm flipH="1" flipV="1">
            <a:off x="6254987" y="4850443"/>
            <a:ext cx="5156200" cy="2025584"/>
          </a:xfrm>
          <a:prstGeom prst="line">
            <a:avLst/>
          </a:prstGeom>
          <a:ln w="15875">
            <a:gradFill>
              <a:gsLst>
                <a:gs pos="0">
                  <a:schemeClr val="accent1">
                    <a:alpha val="1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5D1AC95-764F-D39B-5A05-1EC4EA63DF09}"/>
              </a:ext>
            </a:extLst>
          </p:cNvPr>
          <p:cNvCxnSpPr/>
          <p:nvPr userDrawn="1"/>
        </p:nvCxnSpPr>
        <p:spPr>
          <a:xfrm flipH="1" flipV="1">
            <a:off x="6338151" y="4756652"/>
            <a:ext cx="4997450" cy="2119375"/>
          </a:xfrm>
          <a:prstGeom prst="line">
            <a:avLst/>
          </a:prstGeom>
          <a:ln w="15875">
            <a:gradFill>
              <a:gsLst>
                <a:gs pos="0">
                  <a:schemeClr val="accent1">
                    <a:alpha val="1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29EFB85-A6E4-9DB9-5FF2-3E9746026A2B}"/>
              </a:ext>
            </a:extLst>
          </p:cNvPr>
          <p:cNvCxnSpPr/>
          <p:nvPr userDrawn="1"/>
        </p:nvCxnSpPr>
        <p:spPr>
          <a:xfrm flipH="1" flipV="1">
            <a:off x="6427938" y="4662861"/>
            <a:ext cx="4838700" cy="2213166"/>
          </a:xfrm>
          <a:prstGeom prst="line">
            <a:avLst/>
          </a:prstGeom>
          <a:ln w="15875">
            <a:gradFill>
              <a:gsLst>
                <a:gs pos="0">
                  <a:schemeClr val="accent1">
                    <a:alpha val="1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038593C-AD84-3A0A-989F-2B02C88BEDA5}"/>
              </a:ext>
            </a:extLst>
          </p:cNvPr>
          <p:cNvCxnSpPr/>
          <p:nvPr userDrawn="1"/>
        </p:nvCxnSpPr>
        <p:spPr>
          <a:xfrm flipH="1" flipV="1">
            <a:off x="6524241" y="4569070"/>
            <a:ext cx="4679950" cy="2306957"/>
          </a:xfrm>
          <a:prstGeom prst="line">
            <a:avLst/>
          </a:prstGeom>
          <a:ln w="15875">
            <a:gradFill>
              <a:gsLst>
                <a:gs pos="0">
                  <a:schemeClr val="accent1">
                    <a:alpha val="1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2101039-D15A-1979-811A-AEFF01C3C758}"/>
              </a:ext>
            </a:extLst>
          </p:cNvPr>
          <p:cNvCxnSpPr/>
          <p:nvPr userDrawn="1"/>
        </p:nvCxnSpPr>
        <p:spPr>
          <a:xfrm flipH="1" flipV="1">
            <a:off x="6626942" y="4475280"/>
            <a:ext cx="4521200" cy="2400748"/>
          </a:xfrm>
          <a:prstGeom prst="line">
            <a:avLst/>
          </a:prstGeom>
          <a:ln w="15875">
            <a:gradFill>
              <a:gsLst>
                <a:gs pos="0">
                  <a:schemeClr val="accent1">
                    <a:alpha val="1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27E000F-B514-4370-B195-DCB60785EDAB}"/>
              </a:ext>
            </a:extLst>
          </p:cNvPr>
          <p:cNvCxnSpPr/>
          <p:nvPr userDrawn="1"/>
        </p:nvCxnSpPr>
        <p:spPr>
          <a:xfrm flipH="1" flipV="1">
            <a:off x="6735910" y="4381488"/>
            <a:ext cx="4362450" cy="2494539"/>
          </a:xfrm>
          <a:prstGeom prst="line">
            <a:avLst/>
          </a:prstGeom>
          <a:ln w="15875">
            <a:gradFill>
              <a:gsLst>
                <a:gs pos="0">
                  <a:schemeClr val="accent1">
                    <a:alpha val="1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F7FBC25-5705-788C-9DA9-3E5E795EF122}"/>
              </a:ext>
            </a:extLst>
          </p:cNvPr>
          <p:cNvCxnSpPr/>
          <p:nvPr userDrawn="1"/>
        </p:nvCxnSpPr>
        <p:spPr>
          <a:xfrm flipH="1" flipV="1">
            <a:off x="6851015" y="4287697"/>
            <a:ext cx="4203700" cy="2588330"/>
          </a:xfrm>
          <a:prstGeom prst="line">
            <a:avLst/>
          </a:prstGeom>
          <a:ln w="15875">
            <a:gradFill>
              <a:gsLst>
                <a:gs pos="0">
                  <a:schemeClr val="accent1">
                    <a:alpha val="1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1D5FE2D-F016-20EA-4C16-3359F6B51446}"/>
              </a:ext>
            </a:extLst>
          </p:cNvPr>
          <p:cNvCxnSpPr/>
          <p:nvPr userDrawn="1"/>
        </p:nvCxnSpPr>
        <p:spPr>
          <a:xfrm flipH="1" flipV="1">
            <a:off x="6972108" y="4193906"/>
            <a:ext cx="4044950" cy="2682121"/>
          </a:xfrm>
          <a:prstGeom prst="line">
            <a:avLst/>
          </a:prstGeom>
          <a:ln w="15875">
            <a:gradFill>
              <a:gsLst>
                <a:gs pos="0">
                  <a:schemeClr val="accent1">
                    <a:alpha val="1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D753C48-2499-63CF-A5D5-08A778E8945D}"/>
              </a:ext>
            </a:extLst>
          </p:cNvPr>
          <p:cNvCxnSpPr/>
          <p:nvPr userDrawn="1"/>
        </p:nvCxnSpPr>
        <p:spPr>
          <a:xfrm flipH="1" flipV="1">
            <a:off x="7099045" y="4100115"/>
            <a:ext cx="3886200" cy="2775912"/>
          </a:xfrm>
          <a:prstGeom prst="line">
            <a:avLst/>
          </a:prstGeom>
          <a:ln w="15875">
            <a:gradFill>
              <a:gsLst>
                <a:gs pos="0">
                  <a:schemeClr val="accent1">
                    <a:alpha val="1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3D6E4FE-6768-AA6C-0CF2-13D9DBAA123F}"/>
              </a:ext>
            </a:extLst>
          </p:cNvPr>
          <p:cNvCxnSpPr/>
          <p:nvPr userDrawn="1"/>
        </p:nvCxnSpPr>
        <p:spPr>
          <a:xfrm flipH="1" flipV="1">
            <a:off x="7231665" y="4006324"/>
            <a:ext cx="3727450" cy="2869703"/>
          </a:xfrm>
          <a:prstGeom prst="line">
            <a:avLst/>
          </a:prstGeom>
          <a:ln w="15875">
            <a:gradFill>
              <a:gsLst>
                <a:gs pos="0">
                  <a:schemeClr val="accent1">
                    <a:alpha val="1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1B651BC-6E74-F2A2-0999-E3D6557AF532}"/>
              </a:ext>
            </a:extLst>
          </p:cNvPr>
          <p:cNvCxnSpPr/>
          <p:nvPr userDrawn="1"/>
        </p:nvCxnSpPr>
        <p:spPr>
          <a:xfrm flipH="1" flipV="1">
            <a:off x="7369802" y="3912533"/>
            <a:ext cx="3568700" cy="2963494"/>
          </a:xfrm>
          <a:prstGeom prst="line">
            <a:avLst/>
          </a:prstGeom>
          <a:ln w="15875">
            <a:gradFill>
              <a:gsLst>
                <a:gs pos="0">
                  <a:schemeClr val="accent1">
                    <a:alpha val="1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F2CAA0A-D1EF-F721-4ACC-3C1C562BCBC7}"/>
              </a:ext>
            </a:extLst>
          </p:cNvPr>
          <p:cNvCxnSpPr/>
          <p:nvPr userDrawn="1"/>
        </p:nvCxnSpPr>
        <p:spPr>
          <a:xfrm flipH="1" flipV="1">
            <a:off x="7513286" y="3818742"/>
            <a:ext cx="3409950" cy="3057285"/>
          </a:xfrm>
          <a:prstGeom prst="line">
            <a:avLst/>
          </a:prstGeom>
          <a:ln w="15875">
            <a:gradFill>
              <a:gsLst>
                <a:gs pos="0">
                  <a:schemeClr val="accent1">
                    <a:alpha val="1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4311F7C-7812-DF4F-8603-96E8891CBF84}"/>
              </a:ext>
            </a:extLst>
          </p:cNvPr>
          <p:cNvCxnSpPr/>
          <p:nvPr userDrawn="1"/>
        </p:nvCxnSpPr>
        <p:spPr>
          <a:xfrm flipH="1" flipV="1">
            <a:off x="7661935" y="3724952"/>
            <a:ext cx="3251200" cy="3151076"/>
          </a:xfrm>
          <a:prstGeom prst="line">
            <a:avLst/>
          </a:prstGeom>
          <a:ln w="15875">
            <a:gradFill>
              <a:gsLst>
                <a:gs pos="0">
                  <a:schemeClr val="accent1">
                    <a:alpha val="1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1096FDF-D130-0FFF-3D4E-207F644DB074}"/>
              </a:ext>
            </a:extLst>
          </p:cNvPr>
          <p:cNvCxnSpPr/>
          <p:nvPr userDrawn="1"/>
        </p:nvCxnSpPr>
        <p:spPr>
          <a:xfrm flipH="1" flipV="1">
            <a:off x="7815566" y="3631159"/>
            <a:ext cx="3092450" cy="3244868"/>
          </a:xfrm>
          <a:prstGeom prst="line">
            <a:avLst/>
          </a:prstGeom>
          <a:ln w="15875">
            <a:gradFill>
              <a:gsLst>
                <a:gs pos="0">
                  <a:schemeClr val="accent1">
                    <a:alpha val="1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B810180-46C8-8971-5C1A-79972E5BC818}"/>
              </a:ext>
            </a:extLst>
          </p:cNvPr>
          <p:cNvCxnSpPr/>
          <p:nvPr userDrawn="1"/>
        </p:nvCxnSpPr>
        <p:spPr>
          <a:xfrm flipH="1" flipV="1">
            <a:off x="7973985" y="3537368"/>
            <a:ext cx="2933700" cy="3338659"/>
          </a:xfrm>
          <a:prstGeom prst="line">
            <a:avLst/>
          </a:prstGeom>
          <a:ln w="15875">
            <a:gradFill>
              <a:gsLst>
                <a:gs pos="0">
                  <a:schemeClr val="accent1">
                    <a:alpha val="1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8812BE7-EAAF-5D0F-D164-8D7B546DA761}"/>
              </a:ext>
            </a:extLst>
          </p:cNvPr>
          <p:cNvCxnSpPr/>
          <p:nvPr userDrawn="1"/>
        </p:nvCxnSpPr>
        <p:spPr>
          <a:xfrm flipH="1" flipV="1">
            <a:off x="8136993" y="3443578"/>
            <a:ext cx="2774950" cy="3432450"/>
          </a:xfrm>
          <a:prstGeom prst="line">
            <a:avLst/>
          </a:prstGeom>
          <a:ln w="15875">
            <a:gradFill>
              <a:gsLst>
                <a:gs pos="0">
                  <a:schemeClr val="accent1">
                    <a:alpha val="1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3D0020E-9985-661D-F6AA-681AF66A4653}"/>
              </a:ext>
            </a:extLst>
          </p:cNvPr>
          <p:cNvCxnSpPr/>
          <p:nvPr userDrawn="1"/>
        </p:nvCxnSpPr>
        <p:spPr>
          <a:xfrm flipH="1" flipV="1">
            <a:off x="8304388" y="3349786"/>
            <a:ext cx="2616200" cy="3526241"/>
          </a:xfrm>
          <a:prstGeom prst="line">
            <a:avLst/>
          </a:prstGeom>
          <a:ln w="15875">
            <a:gradFill>
              <a:gsLst>
                <a:gs pos="0">
                  <a:schemeClr val="accent1">
                    <a:alpha val="1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7F2D27B-4AD5-85D0-261D-B7AA3E156029}"/>
              </a:ext>
            </a:extLst>
          </p:cNvPr>
          <p:cNvCxnSpPr/>
          <p:nvPr userDrawn="1"/>
        </p:nvCxnSpPr>
        <p:spPr>
          <a:xfrm flipH="1" flipV="1">
            <a:off x="8475959" y="3255995"/>
            <a:ext cx="2457450" cy="3620032"/>
          </a:xfrm>
          <a:prstGeom prst="line">
            <a:avLst/>
          </a:prstGeom>
          <a:ln w="15875">
            <a:gradFill>
              <a:gsLst>
                <a:gs pos="0">
                  <a:schemeClr val="accent1">
                    <a:alpha val="1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D263E0A-909B-AA64-5385-32C8A0F0A85A}"/>
              </a:ext>
            </a:extLst>
          </p:cNvPr>
          <p:cNvCxnSpPr/>
          <p:nvPr userDrawn="1"/>
        </p:nvCxnSpPr>
        <p:spPr>
          <a:xfrm flipH="1" flipV="1">
            <a:off x="8651488" y="3162204"/>
            <a:ext cx="2298700" cy="3713823"/>
          </a:xfrm>
          <a:prstGeom prst="line">
            <a:avLst/>
          </a:prstGeom>
          <a:ln w="15875">
            <a:gradFill>
              <a:gsLst>
                <a:gs pos="0">
                  <a:schemeClr val="accent1">
                    <a:alpha val="1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5E310E4-E1B5-92B8-82B0-C64F4E63F39A}"/>
              </a:ext>
            </a:extLst>
          </p:cNvPr>
          <p:cNvCxnSpPr/>
          <p:nvPr userDrawn="1"/>
        </p:nvCxnSpPr>
        <p:spPr>
          <a:xfrm flipH="1" flipV="1">
            <a:off x="8830762" y="3068413"/>
            <a:ext cx="2139950" cy="3807614"/>
          </a:xfrm>
          <a:prstGeom prst="line">
            <a:avLst/>
          </a:prstGeom>
          <a:ln w="15875">
            <a:gradFill>
              <a:gsLst>
                <a:gs pos="0">
                  <a:schemeClr val="accent1">
                    <a:alpha val="10000"/>
                  </a:schemeClr>
                </a:gs>
                <a:gs pos="82000">
                  <a:schemeClr val="accent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FDD8D35B-D8C1-67AA-57DB-501715116555}"/>
              </a:ext>
            </a:extLst>
          </p:cNvPr>
          <p:cNvSpPr/>
          <p:nvPr userDrawn="1"/>
        </p:nvSpPr>
        <p:spPr>
          <a:xfrm>
            <a:off x="780813" y="1115142"/>
            <a:ext cx="10715861" cy="4922091"/>
          </a:xfrm>
          <a:prstGeom prst="roundRect">
            <a:avLst>
              <a:gd name="adj" fmla="val 289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317500" dist="101600" dir="2700000" algn="tl" rotWithShape="0">
              <a:schemeClr val="accent1">
                <a:lumMod val="50000"/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44735598-D403-6937-DD5A-86F61DA254CE}"/>
              </a:ext>
            </a:extLst>
          </p:cNvPr>
          <p:cNvSpPr/>
          <p:nvPr userDrawn="1"/>
        </p:nvSpPr>
        <p:spPr>
          <a:xfrm>
            <a:off x="9564041" y="1115142"/>
            <a:ext cx="1932634" cy="1939709"/>
          </a:xfrm>
          <a:custGeom>
            <a:avLst/>
            <a:gdLst>
              <a:gd name="adj" fmla="val 2894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44" h="3055">
                <a:moveTo>
                  <a:pt x="0" y="0"/>
                </a:moveTo>
                <a:lnTo>
                  <a:pt x="1522" y="0"/>
                </a:lnTo>
                <a:lnTo>
                  <a:pt x="1522" y="11"/>
                </a:lnTo>
                <a:cubicBezTo>
                  <a:pt x="1522" y="852"/>
                  <a:pt x="2203" y="1533"/>
                  <a:pt x="3044" y="1533"/>
                </a:cubicBezTo>
                <a:lnTo>
                  <a:pt x="3044" y="1533"/>
                </a:lnTo>
                <a:lnTo>
                  <a:pt x="3044" y="3055"/>
                </a:lnTo>
                <a:lnTo>
                  <a:pt x="3044" y="3055"/>
                </a:lnTo>
                <a:cubicBezTo>
                  <a:pt x="1363" y="3055"/>
                  <a:pt x="0" y="1692"/>
                  <a:pt x="0" y="11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8978ED40-EC72-0C4B-2B73-8D4EB1FD0F71}"/>
              </a:ext>
            </a:extLst>
          </p:cNvPr>
          <p:cNvSpPr/>
          <p:nvPr userDrawn="1"/>
        </p:nvSpPr>
        <p:spPr>
          <a:xfrm flipH="1" flipV="1">
            <a:off x="780813" y="4097524"/>
            <a:ext cx="1932634" cy="1939709"/>
          </a:xfrm>
          <a:custGeom>
            <a:avLst/>
            <a:gdLst>
              <a:gd name="adj" fmla="val 2894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44" h="3055">
                <a:moveTo>
                  <a:pt x="0" y="0"/>
                </a:moveTo>
                <a:lnTo>
                  <a:pt x="1522" y="0"/>
                </a:lnTo>
                <a:lnTo>
                  <a:pt x="1522" y="11"/>
                </a:lnTo>
                <a:cubicBezTo>
                  <a:pt x="1522" y="852"/>
                  <a:pt x="2203" y="1533"/>
                  <a:pt x="3044" y="1533"/>
                </a:cubicBezTo>
                <a:lnTo>
                  <a:pt x="3044" y="1533"/>
                </a:lnTo>
                <a:lnTo>
                  <a:pt x="3044" y="3055"/>
                </a:lnTo>
                <a:lnTo>
                  <a:pt x="3044" y="3055"/>
                </a:lnTo>
                <a:cubicBezTo>
                  <a:pt x="1363" y="3055"/>
                  <a:pt x="0" y="1692"/>
                  <a:pt x="0" y="11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174A72B-D14C-9851-1D73-B6E1FCDE206F}"/>
              </a:ext>
            </a:extLst>
          </p:cNvPr>
          <p:cNvSpPr/>
          <p:nvPr userDrawn="1"/>
        </p:nvSpPr>
        <p:spPr>
          <a:xfrm>
            <a:off x="1512129" y="3039589"/>
            <a:ext cx="1075022" cy="1075021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60000"/>
                  <a:lumOff val="40000"/>
                  <a:alpha val="74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D2D3C41-9F86-7227-6803-3893CBC285C1}"/>
              </a:ext>
            </a:extLst>
          </p:cNvPr>
          <p:cNvGrpSpPr>
            <a:grpSpLocks/>
          </p:cNvGrpSpPr>
          <p:nvPr userDrawn="1"/>
        </p:nvGrpSpPr>
        <p:grpSpPr>
          <a:xfrm>
            <a:off x="1715077" y="2990678"/>
            <a:ext cx="669126" cy="669419"/>
            <a:chOff x="6730342" y="2126108"/>
            <a:chExt cx="1090452" cy="1090932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23D7BF3-43A1-9DE3-F5EA-A356667500DA}"/>
                </a:ext>
              </a:extLst>
            </p:cNvPr>
            <p:cNvSpPr>
              <a:spLocks/>
            </p:cNvSpPr>
            <p:nvPr/>
          </p:nvSpPr>
          <p:spPr>
            <a:xfrm>
              <a:off x="6730342" y="2126108"/>
              <a:ext cx="1090452" cy="1090932"/>
            </a:xfrm>
            <a:prstGeom prst="ellipse">
              <a:avLst/>
            </a:prstGeom>
            <a:gradFill flip="none" rotWithShape="1">
              <a:gsLst>
                <a:gs pos="21000">
                  <a:schemeClr val="accent1">
                    <a:alpha val="0"/>
                    <a:lumMod val="100000"/>
                  </a:schemeClr>
                </a:gs>
                <a:gs pos="100000">
                  <a:schemeClr val="accent1">
                    <a:alpha val="23000"/>
                    <a:lumMod val="0"/>
                    <a:lumOff val="100000"/>
                  </a:schemeClr>
                </a:gs>
              </a:gsLst>
              <a:lin ang="2700000" scaled="1"/>
              <a:tileRect/>
            </a:gradFill>
            <a:ln w="3810">
              <a:gradFill flip="none" rotWithShape="1">
                <a:gsLst>
                  <a:gs pos="5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  <a:gs pos="100000">
                    <a:schemeClr val="bg1">
                      <a:alpha val="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7C40F9B-705A-1FE1-55A4-A0945C0659AA}"/>
                </a:ext>
              </a:extLst>
            </p:cNvPr>
            <p:cNvSpPr>
              <a:spLocks/>
            </p:cNvSpPr>
            <p:nvPr/>
          </p:nvSpPr>
          <p:spPr>
            <a:xfrm>
              <a:off x="6804617" y="2200416"/>
              <a:ext cx="941902" cy="942316"/>
            </a:xfrm>
            <a:prstGeom prst="ellipse">
              <a:avLst/>
            </a:prstGeom>
            <a:gradFill flip="none" rotWithShape="1">
              <a:gsLst>
                <a:gs pos="36000">
                  <a:schemeClr val="accent1">
                    <a:lumMod val="90000"/>
                    <a:lumOff val="10000"/>
                  </a:schemeClr>
                </a:gs>
                <a:gs pos="100000">
                  <a:schemeClr val="accent1">
                    <a:lumMod val="10000"/>
                    <a:lumOff val="9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">
              <a:gradFill flip="none" rotWithShape="1">
                <a:gsLst>
                  <a:gs pos="33000">
                    <a:schemeClr val="accent1"/>
                  </a:gs>
                  <a:gs pos="100000">
                    <a:schemeClr val="bg1">
                      <a:alpha val="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1" name="Oval 120">
            <a:extLst>
              <a:ext uri="{FF2B5EF4-FFF2-40B4-BE49-F238E27FC236}">
                <a16:creationId xmlns:a16="http://schemas.microsoft.com/office/drawing/2014/main" id="{9283D76A-9663-745F-997D-9B58146A6E25}"/>
              </a:ext>
            </a:extLst>
          </p:cNvPr>
          <p:cNvSpPr/>
          <p:nvPr userDrawn="1"/>
        </p:nvSpPr>
        <p:spPr>
          <a:xfrm>
            <a:off x="6826503" y="3053166"/>
            <a:ext cx="1075022" cy="1075021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60000"/>
                  <a:lumOff val="40000"/>
                  <a:alpha val="74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98A2359-0954-C587-208C-AB3D1F63AC7F}"/>
              </a:ext>
            </a:extLst>
          </p:cNvPr>
          <p:cNvGrpSpPr>
            <a:grpSpLocks/>
          </p:cNvGrpSpPr>
          <p:nvPr userDrawn="1"/>
        </p:nvGrpSpPr>
        <p:grpSpPr>
          <a:xfrm>
            <a:off x="7029451" y="3004255"/>
            <a:ext cx="669126" cy="669419"/>
            <a:chOff x="6730342" y="2126108"/>
            <a:chExt cx="1090452" cy="1090932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04FF4E7-CED4-C80E-F7A0-988434F9267D}"/>
                </a:ext>
              </a:extLst>
            </p:cNvPr>
            <p:cNvSpPr>
              <a:spLocks/>
            </p:cNvSpPr>
            <p:nvPr/>
          </p:nvSpPr>
          <p:spPr>
            <a:xfrm>
              <a:off x="6730342" y="2126108"/>
              <a:ext cx="1090452" cy="1090932"/>
            </a:xfrm>
            <a:prstGeom prst="ellipse">
              <a:avLst/>
            </a:prstGeom>
            <a:gradFill flip="none" rotWithShape="1">
              <a:gsLst>
                <a:gs pos="21000">
                  <a:schemeClr val="accent1">
                    <a:alpha val="0"/>
                    <a:lumMod val="100000"/>
                  </a:schemeClr>
                </a:gs>
                <a:gs pos="100000">
                  <a:schemeClr val="accent1">
                    <a:alpha val="23000"/>
                    <a:lumMod val="0"/>
                    <a:lumOff val="100000"/>
                  </a:schemeClr>
                </a:gs>
              </a:gsLst>
              <a:lin ang="2700000" scaled="1"/>
              <a:tileRect/>
            </a:gradFill>
            <a:ln w="3810">
              <a:gradFill flip="none" rotWithShape="1">
                <a:gsLst>
                  <a:gs pos="5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  <a:gs pos="100000">
                    <a:schemeClr val="bg1">
                      <a:alpha val="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FD8550D5-3AFF-0EBE-9B99-E4FDB1518B7A}"/>
                </a:ext>
              </a:extLst>
            </p:cNvPr>
            <p:cNvSpPr>
              <a:spLocks/>
            </p:cNvSpPr>
            <p:nvPr/>
          </p:nvSpPr>
          <p:spPr>
            <a:xfrm>
              <a:off x="6804617" y="2200416"/>
              <a:ext cx="941902" cy="942316"/>
            </a:xfrm>
            <a:prstGeom prst="ellipse">
              <a:avLst/>
            </a:prstGeom>
            <a:gradFill flip="none" rotWithShape="1">
              <a:gsLst>
                <a:gs pos="36000">
                  <a:schemeClr val="accent1">
                    <a:lumMod val="90000"/>
                    <a:lumOff val="10000"/>
                  </a:schemeClr>
                </a:gs>
                <a:gs pos="100000">
                  <a:schemeClr val="accent1">
                    <a:lumMod val="10000"/>
                    <a:lumOff val="9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">
              <a:gradFill flip="none" rotWithShape="1">
                <a:gsLst>
                  <a:gs pos="33000">
                    <a:schemeClr val="accent1"/>
                  </a:gs>
                  <a:gs pos="100000">
                    <a:schemeClr val="bg1">
                      <a:alpha val="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797CAD7E-3160-C28B-810A-7EDAF0C7DF67}"/>
              </a:ext>
            </a:extLst>
          </p:cNvPr>
          <p:cNvSpPr/>
          <p:nvPr userDrawn="1"/>
        </p:nvSpPr>
        <p:spPr>
          <a:xfrm>
            <a:off x="1006419" y="4465664"/>
            <a:ext cx="1075022" cy="1075021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60000"/>
                  <a:lumOff val="40000"/>
                  <a:alpha val="74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3FF19A6-977E-74E8-9D9D-2D9B2D9BB6D1}"/>
              </a:ext>
            </a:extLst>
          </p:cNvPr>
          <p:cNvGrpSpPr>
            <a:grpSpLocks/>
          </p:cNvGrpSpPr>
          <p:nvPr userDrawn="1"/>
        </p:nvGrpSpPr>
        <p:grpSpPr>
          <a:xfrm>
            <a:off x="1209367" y="4416753"/>
            <a:ext cx="669126" cy="669419"/>
            <a:chOff x="6730342" y="2126108"/>
            <a:chExt cx="1090452" cy="1090932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C6F4DB9-9AB3-3A6C-5EA8-D8006B699B1E}"/>
                </a:ext>
              </a:extLst>
            </p:cNvPr>
            <p:cNvSpPr>
              <a:spLocks/>
            </p:cNvSpPr>
            <p:nvPr/>
          </p:nvSpPr>
          <p:spPr>
            <a:xfrm>
              <a:off x="6730342" y="2126108"/>
              <a:ext cx="1090452" cy="1090932"/>
            </a:xfrm>
            <a:prstGeom prst="ellipse">
              <a:avLst/>
            </a:prstGeom>
            <a:gradFill flip="none" rotWithShape="1">
              <a:gsLst>
                <a:gs pos="21000">
                  <a:schemeClr val="accent1">
                    <a:alpha val="0"/>
                    <a:lumMod val="100000"/>
                  </a:schemeClr>
                </a:gs>
                <a:gs pos="100000">
                  <a:schemeClr val="accent1">
                    <a:alpha val="23000"/>
                    <a:lumMod val="0"/>
                    <a:lumOff val="100000"/>
                  </a:schemeClr>
                </a:gs>
              </a:gsLst>
              <a:lin ang="2700000" scaled="1"/>
              <a:tileRect/>
            </a:gradFill>
            <a:ln w="3810">
              <a:gradFill flip="none" rotWithShape="1">
                <a:gsLst>
                  <a:gs pos="5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  <a:gs pos="100000">
                    <a:schemeClr val="bg1">
                      <a:alpha val="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2F0507C-DBD4-C5CA-6AF2-7F6A6AE9B776}"/>
                </a:ext>
              </a:extLst>
            </p:cNvPr>
            <p:cNvSpPr>
              <a:spLocks/>
            </p:cNvSpPr>
            <p:nvPr/>
          </p:nvSpPr>
          <p:spPr>
            <a:xfrm>
              <a:off x="6804617" y="2200416"/>
              <a:ext cx="941902" cy="942316"/>
            </a:xfrm>
            <a:prstGeom prst="ellipse">
              <a:avLst/>
            </a:prstGeom>
            <a:gradFill flip="none" rotWithShape="1">
              <a:gsLst>
                <a:gs pos="36000">
                  <a:schemeClr val="accent1">
                    <a:lumMod val="90000"/>
                    <a:lumOff val="10000"/>
                  </a:schemeClr>
                </a:gs>
                <a:gs pos="100000">
                  <a:schemeClr val="accent1">
                    <a:lumMod val="10000"/>
                    <a:lumOff val="9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">
              <a:gradFill flip="none" rotWithShape="1">
                <a:gsLst>
                  <a:gs pos="33000">
                    <a:schemeClr val="accent1"/>
                  </a:gs>
                  <a:gs pos="100000">
                    <a:schemeClr val="bg1">
                      <a:alpha val="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3" name="Oval 132">
            <a:extLst>
              <a:ext uri="{FF2B5EF4-FFF2-40B4-BE49-F238E27FC236}">
                <a16:creationId xmlns:a16="http://schemas.microsoft.com/office/drawing/2014/main" id="{E10E5439-160C-52F7-1680-8778C96FD9EA}"/>
              </a:ext>
            </a:extLst>
          </p:cNvPr>
          <p:cNvSpPr/>
          <p:nvPr userDrawn="1"/>
        </p:nvSpPr>
        <p:spPr>
          <a:xfrm>
            <a:off x="4378533" y="4459191"/>
            <a:ext cx="1075022" cy="1075021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60000"/>
                  <a:lumOff val="40000"/>
                  <a:alpha val="74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766855E-CD6D-758E-82FB-1C200D252C72}"/>
              </a:ext>
            </a:extLst>
          </p:cNvPr>
          <p:cNvGrpSpPr>
            <a:grpSpLocks/>
          </p:cNvGrpSpPr>
          <p:nvPr userDrawn="1"/>
        </p:nvGrpSpPr>
        <p:grpSpPr>
          <a:xfrm>
            <a:off x="4581481" y="4410280"/>
            <a:ext cx="669126" cy="669419"/>
            <a:chOff x="6730342" y="2126108"/>
            <a:chExt cx="1090452" cy="1090932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E853008-3413-D3A4-67E6-16712C006BD1}"/>
                </a:ext>
              </a:extLst>
            </p:cNvPr>
            <p:cNvSpPr>
              <a:spLocks/>
            </p:cNvSpPr>
            <p:nvPr/>
          </p:nvSpPr>
          <p:spPr>
            <a:xfrm>
              <a:off x="6730342" y="2126108"/>
              <a:ext cx="1090452" cy="1090932"/>
            </a:xfrm>
            <a:prstGeom prst="ellipse">
              <a:avLst/>
            </a:prstGeom>
            <a:gradFill flip="none" rotWithShape="1">
              <a:gsLst>
                <a:gs pos="21000">
                  <a:schemeClr val="accent1">
                    <a:alpha val="0"/>
                    <a:lumMod val="100000"/>
                  </a:schemeClr>
                </a:gs>
                <a:gs pos="100000">
                  <a:schemeClr val="accent1">
                    <a:alpha val="23000"/>
                    <a:lumMod val="0"/>
                    <a:lumOff val="100000"/>
                  </a:schemeClr>
                </a:gs>
              </a:gsLst>
              <a:lin ang="2700000" scaled="1"/>
              <a:tileRect/>
            </a:gradFill>
            <a:ln w="3810">
              <a:gradFill flip="none" rotWithShape="1">
                <a:gsLst>
                  <a:gs pos="5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  <a:gs pos="100000">
                    <a:schemeClr val="bg1">
                      <a:alpha val="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AE1295-0DBC-63DE-44D4-0DCB98858034}"/>
                </a:ext>
              </a:extLst>
            </p:cNvPr>
            <p:cNvSpPr>
              <a:spLocks/>
            </p:cNvSpPr>
            <p:nvPr/>
          </p:nvSpPr>
          <p:spPr>
            <a:xfrm>
              <a:off x="6804617" y="2200416"/>
              <a:ext cx="941902" cy="942316"/>
            </a:xfrm>
            <a:prstGeom prst="ellipse">
              <a:avLst/>
            </a:prstGeom>
            <a:gradFill flip="none" rotWithShape="1">
              <a:gsLst>
                <a:gs pos="36000">
                  <a:schemeClr val="accent1">
                    <a:lumMod val="90000"/>
                    <a:lumOff val="10000"/>
                  </a:schemeClr>
                </a:gs>
                <a:gs pos="100000">
                  <a:schemeClr val="accent1">
                    <a:lumMod val="10000"/>
                    <a:lumOff val="9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">
              <a:gradFill flip="none" rotWithShape="1">
                <a:gsLst>
                  <a:gs pos="33000">
                    <a:schemeClr val="accent1"/>
                  </a:gs>
                  <a:gs pos="100000">
                    <a:schemeClr val="bg1">
                      <a:alpha val="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9" name="Oval 138">
            <a:extLst>
              <a:ext uri="{FF2B5EF4-FFF2-40B4-BE49-F238E27FC236}">
                <a16:creationId xmlns:a16="http://schemas.microsoft.com/office/drawing/2014/main" id="{ABC162E5-0E2E-DBDE-D121-287D94F3E009}"/>
              </a:ext>
            </a:extLst>
          </p:cNvPr>
          <p:cNvSpPr/>
          <p:nvPr userDrawn="1"/>
        </p:nvSpPr>
        <p:spPr>
          <a:xfrm>
            <a:off x="7750647" y="4456182"/>
            <a:ext cx="1075022" cy="1075021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20000"/>
                  <a:lumOff val="80000"/>
                  <a:alpha val="0"/>
                </a:schemeClr>
              </a:gs>
              <a:gs pos="0">
                <a:schemeClr val="accent1">
                  <a:lumMod val="60000"/>
                  <a:lumOff val="40000"/>
                  <a:alpha val="74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BA8B306-8079-3B52-CB9E-BB281A7D5BFC}"/>
              </a:ext>
            </a:extLst>
          </p:cNvPr>
          <p:cNvGrpSpPr>
            <a:grpSpLocks/>
          </p:cNvGrpSpPr>
          <p:nvPr userDrawn="1"/>
        </p:nvGrpSpPr>
        <p:grpSpPr>
          <a:xfrm>
            <a:off x="7953595" y="4407271"/>
            <a:ext cx="669126" cy="669419"/>
            <a:chOff x="6730342" y="2126108"/>
            <a:chExt cx="1090452" cy="1090932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8A2FC25-5DD4-04CB-AFE0-7259399EF076}"/>
                </a:ext>
              </a:extLst>
            </p:cNvPr>
            <p:cNvSpPr>
              <a:spLocks/>
            </p:cNvSpPr>
            <p:nvPr/>
          </p:nvSpPr>
          <p:spPr>
            <a:xfrm>
              <a:off x="6730342" y="2126108"/>
              <a:ext cx="1090452" cy="1090932"/>
            </a:xfrm>
            <a:prstGeom prst="ellipse">
              <a:avLst/>
            </a:prstGeom>
            <a:gradFill flip="none" rotWithShape="1">
              <a:gsLst>
                <a:gs pos="21000">
                  <a:schemeClr val="accent1">
                    <a:alpha val="0"/>
                    <a:lumMod val="100000"/>
                  </a:schemeClr>
                </a:gs>
                <a:gs pos="100000">
                  <a:schemeClr val="accent1">
                    <a:alpha val="23000"/>
                    <a:lumMod val="0"/>
                    <a:lumOff val="100000"/>
                  </a:schemeClr>
                </a:gs>
              </a:gsLst>
              <a:lin ang="2700000" scaled="1"/>
              <a:tileRect/>
            </a:gradFill>
            <a:ln w="3810">
              <a:gradFill flip="none" rotWithShape="1">
                <a:gsLst>
                  <a:gs pos="50000">
                    <a:schemeClr val="accent1">
                      <a:alpha val="0"/>
                    </a:schemeClr>
                  </a:gs>
                  <a:gs pos="0">
                    <a:schemeClr val="accent1"/>
                  </a:gs>
                  <a:gs pos="100000">
                    <a:schemeClr val="bg1">
                      <a:alpha val="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B505C83-42D8-3CD9-4403-0E0FF53EF781}"/>
                </a:ext>
              </a:extLst>
            </p:cNvPr>
            <p:cNvSpPr>
              <a:spLocks/>
            </p:cNvSpPr>
            <p:nvPr/>
          </p:nvSpPr>
          <p:spPr>
            <a:xfrm>
              <a:off x="6804617" y="2200416"/>
              <a:ext cx="941902" cy="942316"/>
            </a:xfrm>
            <a:prstGeom prst="ellipse">
              <a:avLst/>
            </a:prstGeom>
            <a:gradFill flip="none" rotWithShape="1">
              <a:gsLst>
                <a:gs pos="36000">
                  <a:schemeClr val="accent1">
                    <a:lumMod val="90000"/>
                    <a:lumOff val="10000"/>
                  </a:schemeClr>
                </a:gs>
                <a:gs pos="100000">
                  <a:schemeClr val="accent1">
                    <a:lumMod val="10000"/>
                    <a:lumOff val="9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">
              <a:gradFill flip="none" rotWithShape="1">
                <a:gsLst>
                  <a:gs pos="33000">
                    <a:schemeClr val="accent1"/>
                  </a:gs>
                  <a:gs pos="100000">
                    <a:schemeClr val="bg1">
                      <a:alpha val="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2357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06AB5E7-BFF1-D13C-EF8C-67E68F23CE18}"/>
              </a:ext>
            </a:extLst>
          </p:cNvPr>
          <p:cNvSpPr/>
          <p:nvPr userDrawn="1"/>
        </p:nvSpPr>
        <p:spPr>
          <a:xfrm>
            <a:off x="0" y="0"/>
            <a:ext cx="367976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3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9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4B13B19-39C1-EDD6-A4B6-815D3B9F6E22}"/>
              </a:ext>
            </a:extLst>
          </p:cNvPr>
          <p:cNvGrpSpPr/>
          <p:nvPr userDrawn="1"/>
        </p:nvGrpSpPr>
        <p:grpSpPr>
          <a:xfrm>
            <a:off x="-1495965" y="-789275"/>
            <a:ext cx="3807614" cy="5314950"/>
            <a:chOff x="-1495965" y="-789275"/>
            <a:chExt cx="3807614" cy="531495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7CA9867-F275-A940-2E87-47A75DE09FEF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1506352" y="902303"/>
              <a:ext cx="5314950" cy="1931793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291CA2F-87C6-1EE0-7E77-C6297F97B94B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1473688" y="850332"/>
              <a:ext cx="5156200" cy="2025584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852191C-B56D-A5DA-19E5-96C07B3DF347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1439883" y="791730"/>
              <a:ext cx="4997450" cy="2119375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EEE57A-3B0C-978F-1A08-A3633C4AF707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1404952" y="726603"/>
              <a:ext cx="4838700" cy="2213166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84BF813-1E71-CF5F-5F77-689C36595629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1368910" y="655057"/>
              <a:ext cx="4679950" cy="2306957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8495AD6-D86E-5320-6190-52B0017AC04E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1331783" y="577201"/>
              <a:ext cx="4521200" cy="2400748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FAD85E2-AF98-AAED-984C-97EFDA7226A3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1293591" y="493173"/>
              <a:ext cx="4362450" cy="2494539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3F5107-8891-3930-8880-30A57969B022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1254355" y="403096"/>
              <a:ext cx="4203700" cy="2588330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4C0B187-063F-4737-C42C-F1595835724C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1214104" y="307118"/>
              <a:ext cx="4044950" cy="2682121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373C585-9A3C-447D-843E-8DF7C348B282}"/>
                </a:ext>
              </a:extLst>
            </p:cNvPr>
            <p:cNvCxnSpPr/>
            <p:nvPr/>
          </p:nvCxnSpPr>
          <p:spPr>
            <a:xfrm rot="16787202" flipH="1" flipV="1">
              <a:off x="-1172856" y="205382"/>
              <a:ext cx="3886200" cy="2775912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B605B81-D8DC-5C96-3FA2-8CECE0C22836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1130643" y="98045"/>
              <a:ext cx="3727450" cy="2869703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15D5ABE-F969-50A6-B35E-EAD66C960A78}"/>
                </a:ext>
              </a:extLst>
            </p:cNvPr>
            <p:cNvCxnSpPr/>
            <p:nvPr/>
          </p:nvCxnSpPr>
          <p:spPr>
            <a:xfrm rot="16787202" flipH="1" flipV="1">
              <a:off x="-1087493" y="-14729"/>
              <a:ext cx="3568700" cy="2963494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8692319-ACA6-DA15-CB45-987D634D04E3}"/>
                </a:ext>
              </a:extLst>
            </p:cNvPr>
            <p:cNvCxnSpPr/>
            <p:nvPr/>
          </p:nvCxnSpPr>
          <p:spPr>
            <a:xfrm rot="16787202" flipH="1" flipV="1">
              <a:off x="-1043434" y="-132773"/>
              <a:ext cx="3409950" cy="3057285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10CABA8-5B1D-A218-2CD6-0489323845FE}"/>
                </a:ext>
              </a:extLst>
            </p:cNvPr>
            <p:cNvCxnSpPr/>
            <p:nvPr/>
          </p:nvCxnSpPr>
          <p:spPr>
            <a:xfrm rot="16787202" flipH="1" flipV="1">
              <a:off x="-998495" y="-255906"/>
              <a:ext cx="3251200" cy="3151076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3C81567-9CC9-7149-780E-40A88A6A28FF}"/>
                </a:ext>
              </a:extLst>
            </p:cNvPr>
            <p:cNvCxnSpPr/>
            <p:nvPr/>
          </p:nvCxnSpPr>
          <p:spPr>
            <a:xfrm rot="16787202" flipH="1" flipV="1">
              <a:off x="-952714" y="-383948"/>
              <a:ext cx="3092450" cy="3244868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817DD10-8627-77E8-4280-EA79F549795E}"/>
                </a:ext>
              </a:extLst>
            </p:cNvPr>
            <p:cNvCxnSpPr/>
            <p:nvPr/>
          </p:nvCxnSpPr>
          <p:spPr>
            <a:xfrm rot="16787202" flipH="1" flipV="1">
              <a:off x="-906117" y="-516709"/>
              <a:ext cx="2933700" cy="3338659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FB0C59A-BEA7-F43F-CA7D-74A6179B75D4}"/>
                </a:ext>
              </a:extLst>
            </p:cNvPr>
            <p:cNvCxnSpPr/>
            <p:nvPr/>
          </p:nvCxnSpPr>
          <p:spPr>
            <a:xfrm rot="16787202" flipH="1" flipV="1">
              <a:off x="-858738" y="-653991"/>
              <a:ext cx="2774950" cy="3432450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EB2C40E-A245-E4AD-0977-22C5E7FA293C}"/>
                </a:ext>
              </a:extLst>
            </p:cNvPr>
            <p:cNvCxnSpPr/>
            <p:nvPr/>
          </p:nvCxnSpPr>
          <p:spPr>
            <a:xfrm rot="16787202" flipH="1" flipV="1">
              <a:off x="-810614" y="-795598"/>
              <a:ext cx="2616200" cy="3526241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F503D37-EFC0-1025-A6A8-34EE8BAD2F20}"/>
                </a:ext>
              </a:extLst>
            </p:cNvPr>
            <p:cNvCxnSpPr/>
            <p:nvPr/>
          </p:nvCxnSpPr>
          <p:spPr>
            <a:xfrm rot="16787202" flipH="1" flipV="1">
              <a:off x="-761782" y="-941319"/>
              <a:ext cx="2457450" cy="3620032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8D103E7-D891-7A40-2894-59D8B06C26E7}"/>
                </a:ext>
              </a:extLst>
            </p:cNvPr>
            <p:cNvCxnSpPr/>
            <p:nvPr/>
          </p:nvCxnSpPr>
          <p:spPr>
            <a:xfrm rot="16787202" flipH="1" flipV="1">
              <a:off x="-712275" y="-1090940"/>
              <a:ext cx="2298700" cy="3713823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C942B3-0BAD-4082-2B39-A2F2E603430D}"/>
                </a:ext>
              </a:extLst>
            </p:cNvPr>
            <p:cNvCxnSpPr>
              <a:cxnSpLocks/>
            </p:cNvCxnSpPr>
            <p:nvPr/>
          </p:nvCxnSpPr>
          <p:spPr>
            <a:xfrm rot="16787202" flipH="1" flipV="1">
              <a:off x="-662133" y="-1244252"/>
              <a:ext cx="2139950" cy="3807614"/>
            </a:xfrm>
            <a:prstGeom prst="line">
              <a:avLst/>
            </a:prstGeom>
            <a:ln w="15875">
              <a:gradFill>
                <a:gsLst>
                  <a:gs pos="0">
                    <a:schemeClr val="bg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330EEB-D0FB-F40A-6746-EA10B8D953A5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0000">
                <a:schemeClr val="accent1">
                  <a:alpha val="14000"/>
                </a:schemeClr>
              </a:gs>
              <a:gs pos="0">
                <a:schemeClr val="accent1">
                  <a:alpha val="0"/>
                </a:schemeClr>
              </a:gs>
              <a:gs pos="37000">
                <a:schemeClr val="accent1">
                  <a:alpha val="1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898CCC0C-1D1C-F1E7-C934-84ECDCA7B248}"/>
              </a:ext>
            </a:extLst>
          </p:cNvPr>
          <p:cNvSpPr/>
          <p:nvPr userDrawn="1"/>
        </p:nvSpPr>
        <p:spPr>
          <a:xfrm>
            <a:off x="1980498" y="4487169"/>
            <a:ext cx="1338662" cy="1338662"/>
          </a:xfrm>
          <a:prstGeom prst="donu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1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9B07DC-C5E6-1E10-9D7D-65EAE7066A5C}"/>
              </a:ext>
            </a:extLst>
          </p:cNvPr>
          <p:cNvGrpSpPr/>
          <p:nvPr userDrawn="1"/>
        </p:nvGrpSpPr>
        <p:grpSpPr>
          <a:xfrm flipV="1">
            <a:off x="6178550" y="3068413"/>
            <a:ext cx="5314950" cy="3807615"/>
            <a:chOff x="-1238250" y="-712594"/>
            <a:chExt cx="5314950" cy="380761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981BC9-C09B-C101-27E4-52ADCCAE627D}"/>
                </a:ext>
              </a:extLst>
            </p:cNvPr>
            <p:cNvCxnSpPr/>
            <p:nvPr/>
          </p:nvCxnSpPr>
          <p:spPr>
            <a:xfrm flipH="1">
              <a:off x="-1238250" y="-712593"/>
              <a:ext cx="5314950" cy="1931793"/>
            </a:xfrm>
            <a:prstGeom prst="line">
              <a:avLst/>
            </a:prstGeom>
            <a:ln w="15875">
              <a:gradFill>
                <a:gsLst>
                  <a:gs pos="0">
                    <a:schemeClr val="accent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64E137A-EC05-EEDA-D690-555A50A856C9}"/>
                </a:ext>
              </a:extLst>
            </p:cNvPr>
            <p:cNvCxnSpPr/>
            <p:nvPr/>
          </p:nvCxnSpPr>
          <p:spPr>
            <a:xfrm flipH="1">
              <a:off x="-1161813" y="-712593"/>
              <a:ext cx="5156200" cy="2025584"/>
            </a:xfrm>
            <a:prstGeom prst="line">
              <a:avLst/>
            </a:prstGeom>
            <a:ln w="15875">
              <a:gradFill>
                <a:gsLst>
                  <a:gs pos="0">
                    <a:schemeClr val="accent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29DBEB-C194-0A1C-E5FD-B9B7C5DE7F3D}"/>
                </a:ext>
              </a:extLst>
            </p:cNvPr>
            <p:cNvCxnSpPr/>
            <p:nvPr/>
          </p:nvCxnSpPr>
          <p:spPr>
            <a:xfrm flipH="1">
              <a:off x="-1078649" y="-712593"/>
              <a:ext cx="4997450" cy="2119375"/>
            </a:xfrm>
            <a:prstGeom prst="line">
              <a:avLst/>
            </a:prstGeom>
            <a:ln w="15875">
              <a:gradFill>
                <a:gsLst>
                  <a:gs pos="0">
                    <a:schemeClr val="accent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733B80-5A99-D24D-FC8C-11C6C3E55954}"/>
                </a:ext>
              </a:extLst>
            </p:cNvPr>
            <p:cNvCxnSpPr/>
            <p:nvPr/>
          </p:nvCxnSpPr>
          <p:spPr>
            <a:xfrm flipH="1">
              <a:off x="-988862" y="-712593"/>
              <a:ext cx="4838700" cy="2213166"/>
            </a:xfrm>
            <a:prstGeom prst="line">
              <a:avLst/>
            </a:prstGeom>
            <a:ln w="15875">
              <a:gradFill>
                <a:gsLst>
                  <a:gs pos="0">
                    <a:schemeClr val="accent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2B56D20-DA0B-10EA-204B-5246797A5205}"/>
                </a:ext>
              </a:extLst>
            </p:cNvPr>
            <p:cNvCxnSpPr/>
            <p:nvPr/>
          </p:nvCxnSpPr>
          <p:spPr>
            <a:xfrm flipH="1">
              <a:off x="-892559" y="-712593"/>
              <a:ext cx="4679950" cy="2306957"/>
            </a:xfrm>
            <a:prstGeom prst="line">
              <a:avLst/>
            </a:prstGeom>
            <a:ln w="15875">
              <a:gradFill>
                <a:gsLst>
                  <a:gs pos="0">
                    <a:schemeClr val="accent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BDBB22-032A-AAB1-885D-1FECEBB7447C}"/>
                </a:ext>
              </a:extLst>
            </p:cNvPr>
            <p:cNvCxnSpPr/>
            <p:nvPr/>
          </p:nvCxnSpPr>
          <p:spPr>
            <a:xfrm flipH="1">
              <a:off x="-789858" y="-712594"/>
              <a:ext cx="4521200" cy="2400748"/>
            </a:xfrm>
            <a:prstGeom prst="line">
              <a:avLst/>
            </a:prstGeom>
            <a:ln w="15875">
              <a:gradFill>
                <a:gsLst>
                  <a:gs pos="0">
                    <a:schemeClr val="accent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069AF9-EEEC-E56E-505D-18E760787663}"/>
                </a:ext>
              </a:extLst>
            </p:cNvPr>
            <p:cNvCxnSpPr/>
            <p:nvPr/>
          </p:nvCxnSpPr>
          <p:spPr>
            <a:xfrm flipH="1">
              <a:off x="-680890" y="-712593"/>
              <a:ext cx="4362450" cy="2494539"/>
            </a:xfrm>
            <a:prstGeom prst="line">
              <a:avLst/>
            </a:prstGeom>
            <a:ln w="15875">
              <a:gradFill>
                <a:gsLst>
                  <a:gs pos="0">
                    <a:schemeClr val="accent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D400C24-83D2-C399-B83F-79E587D089F6}"/>
                </a:ext>
              </a:extLst>
            </p:cNvPr>
            <p:cNvCxnSpPr/>
            <p:nvPr/>
          </p:nvCxnSpPr>
          <p:spPr>
            <a:xfrm flipH="1">
              <a:off x="-565785" y="-712593"/>
              <a:ext cx="4203700" cy="2588330"/>
            </a:xfrm>
            <a:prstGeom prst="line">
              <a:avLst/>
            </a:prstGeom>
            <a:ln w="15875">
              <a:gradFill>
                <a:gsLst>
                  <a:gs pos="0">
                    <a:schemeClr val="accent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987607-795F-34CC-DAC0-C1A03B7BEC98}"/>
                </a:ext>
              </a:extLst>
            </p:cNvPr>
            <p:cNvCxnSpPr/>
            <p:nvPr/>
          </p:nvCxnSpPr>
          <p:spPr>
            <a:xfrm flipH="1">
              <a:off x="-444692" y="-712593"/>
              <a:ext cx="4044950" cy="2682121"/>
            </a:xfrm>
            <a:prstGeom prst="line">
              <a:avLst/>
            </a:prstGeom>
            <a:ln w="15875">
              <a:gradFill>
                <a:gsLst>
                  <a:gs pos="0">
                    <a:schemeClr val="accent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6F3D9A-5A43-BC34-CF43-846219BE68D5}"/>
                </a:ext>
              </a:extLst>
            </p:cNvPr>
            <p:cNvCxnSpPr/>
            <p:nvPr/>
          </p:nvCxnSpPr>
          <p:spPr>
            <a:xfrm flipH="1">
              <a:off x="-317755" y="-712593"/>
              <a:ext cx="3886200" cy="2775912"/>
            </a:xfrm>
            <a:prstGeom prst="line">
              <a:avLst/>
            </a:prstGeom>
            <a:ln w="15875">
              <a:gradFill>
                <a:gsLst>
                  <a:gs pos="0">
                    <a:schemeClr val="accent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F9E7635-7E16-00A5-16F6-6837B87A1F31}"/>
                </a:ext>
              </a:extLst>
            </p:cNvPr>
            <p:cNvCxnSpPr/>
            <p:nvPr/>
          </p:nvCxnSpPr>
          <p:spPr>
            <a:xfrm flipH="1">
              <a:off x="-185135" y="-712593"/>
              <a:ext cx="3727450" cy="2869703"/>
            </a:xfrm>
            <a:prstGeom prst="line">
              <a:avLst/>
            </a:prstGeom>
            <a:ln w="15875">
              <a:gradFill>
                <a:gsLst>
                  <a:gs pos="0">
                    <a:schemeClr val="accent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9CAF6F5-55DD-7BE7-E4FD-69A1071D1C13}"/>
                </a:ext>
              </a:extLst>
            </p:cNvPr>
            <p:cNvCxnSpPr/>
            <p:nvPr/>
          </p:nvCxnSpPr>
          <p:spPr>
            <a:xfrm flipH="1">
              <a:off x="-46998" y="-712593"/>
              <a:ext cx="3568700" cy="2963494"/>
            </a:xfrm>
            <a:prstGeom prst="line">
              <a:avLst/>
            </a:prstGeom>
            <a:ln w="15875">
              <a:gradFill>
                <a:gsLst>
                  <a:gs pos="0">
                    <a:schemeClr val="accent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D416F74-28D0-7866-7F70-6CE99E9CBCCD}"/>
                </a:ext>
              </a:extLst>
            </p:cNvPr>
            <p:cNvCxnSpPr/>
            <p:nvPr/>
          </p:nvCxnSpPr>
          <p:spPr>
            <a:xfrm flipH="1">
              <a:off x="96486" y="-712593"/>
              <a:ext cx="3409950" cy="3057285"/>
            </a:xfrm>
            <a:prstGeom prst="line">
              <a:avLst/>
            </a:prstGeom>
            <a:ln w="15875">
              <a:gradFill>
                <a:gsLst>
                  <a:gs pos="0">
                    <a:schemeClr val="accent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07E82E7-CFD2-C0B4-E300-A6EF82F7BFEB}"/>
                </a:ext>
              </a:extLst>
            </p:cNvPr>
            <p:cNvCxnSpPr/>
            <p:nvPr/>
          </p:nvCxnSpPr>
          <p:spPr>
            <a:xfrm flipH="1">
              <a:off x="245135" y="-712594"/>
              <a:ext cx="3251200" cy="3151076"/>
            </a:xfrm>
            <a:prstGeom prst="line">
              <a:avLst/>
            </a:prstGeom>
            <a:ln w="15875">
              <a:gradFill>
                <a:gsLst>
                  <a:gs pos="0">
                    <a:schemeClr val="accent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16299A-B776-0794-90EC-1A9FC8840D74}"/>
                </a:ext>
              </a:extLst>
            </p:cNvPr>
            <p:cNvCxnSpPr/>
            <p:nvPr/>
          </p:nvCxnSpPr>
          <p:spPr>
            <a:xfrm flipH="1">
              <a:off x="398766" y="-712593"/>
              <a:ext cx="3092450" cy="3244868"/>
            </a:xfrm>
            <a:prstGeom prst="line">
              <a:avLst/>
            </a:prstGeom>
            <a:ln w="15875">
              <a:gradFill>
                <a:gsLst>
                  <a:gs pos="0">
                    <a:schemeClr val="accent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F0F24BB-F15C-7E91-4894-33150E6CCECE}"/>
                </a:ext>
              </a:extLst>
            </p:cNvPr>
            <p:cNvCxnSpPr/>
            <p:nvPr/>
          </p:nvCxnSpPr>
          <p:spPr>
            <a:xfrm flipH="1">
              <a:off x="557185" y="-712593"/>
              <a:ext cx="2933700" cy="3338659"/>
            </a:xfrm>
            <a:prstGeom prst="line">
              <a:avLst/>
            </a:prstGeom>
            <a:ln w="15875">
              <a:gradFill>
                <a:gsLst>
                  <a:gs pos="0">
                    <a:schemeClr val="accent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81A1C47-9C3B-8743-D261-B69F6A83ADFA}"/>
                </a:ext>
              </a:extLst>
            </p:cNvPr>
            <p:cNvCxnSpPr/>
            <p:nvPr/>
          </p:nvCxnSpPr>
          <p:spPr>
            <a:xfrm flipH="1">
              <a:off x="720193" y="-712594"/>
              <a:ext cx="2774950" cy="3432450"/>
            </a:xfrm>
            <a:prstGeom prst="line">
              <a:avLst/>
            </a:prstGeom>
            <a:ln w="15875">
              <a:gradFill>
                <a:gsLst>
                  <a:gs pos="0">
                    <a:schemeClr val="accent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295261B-C68E-99D8-A5B6-D428D8853E70}"/>
                </a:ext>
              </a:extLst>
            </p:cNvPr>
            <p:cNvCxnSpPr/>
            <p:nvPr/>
          </p:nvCxnSpPr>
          <p:spPr>
            <a:xfrm flipH="1">
              <a:off x="887588" y="-712593"/>
              <a:ext cx="2616200" cy="3526241"/>
            </a:xfrm>
            <a:prstGeom prst="line">
              <a:avLst/>
            </a:prstGeom>
            <a:ln w="15875">
              <a:gradFill>
                <a:gsLst>
                  <a:gs pos="0">
                    <a:schemeClr val="accent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5C090F-E369-2BB9-9AA3-CF84C9E167FB}"/>
                </a:ext>
              </a:extLst>
            </p:cNvPr>
            <p:cNvCxnSpPr/>
            <p:nvPr/>
          </p:nvCxnSpPr>
          <p:spPr>
            <a:xfrm flipH="1">
              <a:off x="1059159" y="-712593"/>
              <a:ext cx="2457450" cy="3620032"/>
            </a:xfrm>
            <a:prstGeom prst="line">
              <a:avLst/>
            </a:prstGeom>
            <a:ln w="15875">
              <a:gradFill>
                <a:gsLst>
                  <a:gs pos="0">
                    <a:schemeClr val="accent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BA1F7AE-0B37-44AC-B44E-BA32E8F201DE}"/>
                </a:ext>
              </a:extLst>
            </p:cNvPr>
            <p:cNvCxnSpPr/>
            <p:nvPr/>
          </p:nvCxnSpPr>
          <p:spPr>
            <a:xfrm flipH="1">
              <a:off x="1234688" y="-712593"/>
              <a:ext cx="2298700" cy="3713823"/>
            </a:xfrm>
            <a:prstGeom prst="line">
              <a:avLst/>
            </a:prstGeom>
            <a:ln w="15875">
              <a:gradFill>
                <a:gsLst>
                  <a:gs pos="0">
                    <a:schemeClr val="accent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EB3594F-30D1-8230-493F-9909847354EF}"/>
                </a:ext>
              </a:extLst>
            </p:cNvPr>
            <p:cNvCxnSpPr/>
            <p:nvPr/>
          </p:nvCxnSpPr>
          <p:spPr>
            <a:xfrm flipH="1">
              <a:off x="1413962" y="-712593"/>
              <a:ext cx="2139950" cy="3807614"/>
            </a:xfrm>
            <a:prstGeom prst="line">
              <a:avLst/>
            </a:prstGeom>
            <a:ln w="15875">
              <a:gradFill>
                <a:gsLst>
                  <a:gs pos="0">
                    <a:schemeClr val="accent1">
                      <a:alpha val="10000"/>
                    </a:schemeClr>
                  </a:gs>
                  <a:gs pos="82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55DF255-26CE-DB55-B8FF-17A7181797FC}"/>
              </a:ext>
            </a:extLst>
          </p:cNvPr>
          <p:cNvSpPr/>
          <p:nvPr userDrawn="1"/>
        </p:nvSpPr>
        <p:spPr>
          <a:xfrm>
            <a:off x="780813" y="1115142"/>
            <a:ext cx="10715861" cy="4922091"/>
          </a:xfrm>
          <a:prstGeom prst="roundRect">
            <a:avLst>
              <a:gd name="adj" fmla="val 289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317500" dist="101600" dir="2700000" algn="tl" rotWithShape="0">
              <a:schemeClr val="accent1">
                <a:lumMod val="50000"/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BD27972-8FBE-857F-D062-2937CF9DC370}"/>
              </a:ext>
            </a:extLst>
          </p:cNvPr>
          <p:cNvSpPr/>
          <p:nvPr userDrawn="1"/>
        </p:nvSpPr>
        <p:spPr>
          <a:xfrm>
            <a:off x="9564041" y="1115142"/>
            <a:ext cx="1932634" cy="1939709"/>
          </a:xfrm>
          <a:custGeom>
            <a:avLst/>
            <a:gdLst>
              <a:gd name="adj" fmla="val 2894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44" h="3055">
                <a:moveTo>
                  <a:pt x="0" y="0"/>
                </a:moveTo>
                <a:lnTo>
                  <a:pt x="1522" y="0"/>
                </a:lnTo>
                <a:lnTo>
                  <a:pt x="1522" y="11"/>
                </a:lnTo>
                <a:cubicBezTo>
                  <a:pt x="1522" y="852"/>
                  <a:pt x="2203" y="1533"/>
                  <a:pt x="3044" y="1533"/>
                </a:cubicBezTo>
                <a:lnTo>
                  <a:pt x="3044" y="1533"/>
                </a:lnTo>
                <a:lnTo>
                  <a:pt x="3044" y="3055"/>
                </a:lnTo>
                <a:lnTo>
                  <a:pt x="3044" y="3055"/>
                </a:lnTo>
                <a:cubicBezTo>
                  <a:pt x="1363" y="3055"/>
                  <a:pt x="0" y="1692"/>
                  <a:pt x="0" y="11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85E237-30E5-72ED-E319-5945A10A2AA9}"/>
              </a:ext>
            </a:extLst>
          </p:cNvPr>
          <p:cNvSpPr/>
          <p:nvPr userDrawn="1"/>
        </p:nvSpPr>
        <p:spPr>
          <a:xfrm flipH="1" flipV="1">
            <a:off x="780813" y="4097524"/>
            <a:ext cx="1932634" cy="1939709"/>
          </a:xfrm>
          <a:custGeom>
            <a:avLst/>
            <a:gdLst>
              <a:gd name="adj" fmla="val 2894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44" h="3055">
                <a:moveTo>
                  <a:pt x="0" y="0"/>
                </a:moveTo>
                <a:lnTo>
                  <a:pt x="1522" y="0"/>
                </a:lnTo>
                <a:lnTo>
                  <a:pt x="1522" y="11"/>
                </a:lnTo>
                <a:cubicBezTo>
                  <a:pt x="1522" y="852"/>
                  <a:pt x="2203" y="1533"/>
                  <a:pt x="3044" y="1533"/>
                </a:cubicBezTo>
                <a:lnTo>
                  <a:pt x="3044" y="1533"/>
                </a:lnTo>
                <a:lnTo>
                  <a:pt x="3044" y="3055"/>
                </a:lnTo>
                <a:lnTo>
                  <a:pt x="3044" y="3055"/>
                </a:lnTo>
                <a:cubicBezTo>
                  <a:pt x="1363" y="3055"/>
                  <a:pt x="0" y="1692"/>
                  <a:pt x="0" y="11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052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>
            <a:extLst>
              <a:ext uri="{FF2B5EF4-FFF2-40B4-BE49-F238E27FC236}">
                <a16:creationId xmlns:a16="http://schemas.microsoft.com/office/drawing/2014/main" id="{245B4778-3BE8-A614-5001-52B3B1549E06}"/>
              </a:ext>
            </a:extLst>
          </p:cNvPr>
          <p:cNvSpPr/>
          <p:nvPr userDrawn="1"/>
        </p:nvSpPr>
        <p:spPr>
          <a:xfrm>
            <a:off x="861894" y="454790"/>
            <a:ext cx="2696541" cy="472298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257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EE639040-9CF8-D355-329E-07676810D1D6}"/>
              </a:ext>
            </a:extLst>
          </p:cNvPr>
          <p:cNvSpPr/>
          <p:nvPr/>
        </p:nvSpPr>
        <p:spPr>
          <a:xfrm>
            <a:off x="861894" y="454790"/>
            <a:ext cx="2696541" cy="472298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C913A1D-EADD-E8F1-FDC9-8DC451827A1A}"/>
              </a:ext>
            </a:extLst>
          </p:cNvPr>
          <p:cNvGrpSpPr/>
          <p:nvPr userDrawn="1"/>
        </p:nvGrpSpPr>
        <p:grpSpPr>
          <a:xfrm>
            <a:off x="3611408" y="614615"/>
            <a:ext cx="7907492" cy="152649"/>
            <a:chOff x="3611408" y="614615"/>
            <a:chExt cx="7907492" cy="152649"/>
          </a:xfrm>
        </p:grpSpPr>
        <p:pic>
          <p:nvPicPr>
            <p:cNvPr id="4" name="Picture 3">
              <a:hlinkClick r:id="rId2"/>
              <a:extLst>
                <a:ext uri="{FF2B5EF4-FFF2-40B4-BE49-F238E27FC236}">
                  <a16:creationId xmlns:a16="http://schemas.microsoft.com/office/drawing/2014/main" id="{F4950DDE-33CF-90AE-EBB5-AE8E110AA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2469" y="614615"/>
              <a:ext cx="1156431" cy="152649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E2C9C7-E104-9F2D-C3D4-A7B4BFF80537}"/>
                </a:ext>
              </a:extLst>
            </p:cNvPr>
            <p:cNvCxnSpPr>
              <a:cxnSpLocks/>
            </p:cNvCxnSpPr>
            <p:nvPr/>
          </p:nvCxnSpPr>
          <p:spPr>
            <a:xfrm>
              <a:off x="3611408" y="690939"/>
              <a:ext cx="6582459" cy="0"/>
            </a:xfrm>
            <a:prstGeom prst="line">
              <a:avLst/>
            </a:prstGeom>
            <a:ln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106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1802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注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形状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40603" y="182445"/>
            <a:ext cx="1657139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err="1"/>
              <a:t>OfficePLUS</a:t>
            </a:r>
            <a:endParaRPr kumimoji="1" lang="zh-CN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3013" y="759876"/>
            <a:ext cx="7074345" cy="53991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 b="0" i="0" baseline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kumimoji="1" lang="en-US" altLang="zh-CN" err="1"/>
              <a:t>OfficePLUS</a:t>
            </a:r>
            <a:endParaRPr kumimoji="1" lang="zh-CN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53014" y="182445"/>
            <a:ext cx="2259871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err="1"/>
              <a:t>OfficePLUS</a:t>
            </a:r>
            <a:endParaRPr kumimoji="1" lang="zh-CN" alt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0603" y="759873"/>
            <a:ext cx="1657139" cy="44026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65" b="0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err="1"/>
              <a:t>OfficePLUS</a:t>
            </a:r>
            <a:endParaRPr kumimoji="1" lang="zh-CN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40603" y="1490309"/>
            <a:ext cx="1657139" cy="46078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100" b="0" i="0" baseline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err="1"/>
              <a:t>OfficePLUS</a:t>
            </a:r>
            <a:endParaRPr kumimoji="1" lang="zh-CN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377999" y="182445"/>
            <a:ext cx="1494755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err="1"/>
              <a:t>OfficePLUS</a:t>
            </a:r>
            <a:endParaRPr kumimoji="1" lang="zh-CN" alt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2378000" y="759876"/>
            <a:ext cx="1494755" cy="53991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 b="0" i="0" baseline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kumimoji="1" lang="en-US" altLang="zh-CN" err="1"/>
              <a:t>OfficePLUS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9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43F7-982B-3775-481A-8F424BD7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14EA9-682B-AF31-B023-20BCB9524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B8586-0F2B-65F0-648D-09F90425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D50A-2630-4842-9370-4696B09E9FD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BAE8A-D46A-8E24-8F07-BABADB5B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8D3E3-F47F-709A-D6C0-3B658547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9392-54CD-4056-89BB-03E0E869B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0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0E4E-0B52-505A-7B89-5402511E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DC92B-8C49-4D4F-04D9-94615A596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C82D4-99A8-89BD-C0E9-CAC3C169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D50A-2630-4842-9370-4696B09E9FD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D2CDC-0B09-D254-FBD4-9B5E5001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7496-354B-4EA4-954B-BD0EEEB8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9392-54CD-4056-89BB-03E0E869B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1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A750-CC74-2FE7-C8CE-85E67551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AB28D-4878-4AB1-6AF1-4F94C6028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B8DC3-E8B8-5696-3511-8A644CDF6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FF733-B9DB-FAB4-D0A7-5E74D1D7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D50A-2630-4842-9370-4696B09E9FD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06B5C-DB58-D926-4B4D-13B0E33D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115FB-A1BE-C4DB-B2DA-D4FCEBC2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9392-54CD-4056-89BB-03E0E869B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5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FC9B-27EA-51B3-02D1-45CD047D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FD890-2DF7-460A-CE72-3A7D50AB3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08E5E-C10E-980D-393A-F32431B23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51853-3C00-2D3C-6C39-E620C6B36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EC497-B5FF-2653-7198-BB7B5E4A9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41DE8C-1EDB-52D3-0135-E233AA1B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D50A-2630-4842-9370-4696B09E9FD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E5B6F-B27D-527C-FEE2-6FF81566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F60A7-18FB-6755-AAA3-136D4913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9392-54CD-4056-89BB-03E0E869B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01D2-7E36-C21B-90A2-0181B2EC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9D10F-70AB-0B0C-3D8D-86183FCD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D50A-2630-4842-9370-4696B09E9FD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6251E-CBC3-0EC2-7D88-9806B0AB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F33E4-652D-1B45-D4C7-530A7F6E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9392-54CD-4056-89BB-03E0E869B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3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2FB22-DFEE-172E-C718-D3FE5D11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D50A-2630-4842-9370-4696B09E9FD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67892-5C54-75D2-F8A6-6234C4F6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3E47D-26BF-92AB-A5AA-121EF420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9392-54CD-4056-89BB-03E0E869B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0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F714-14D2-EC79-70D2-59B71C1E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EF66A-FF57-6A2F-8575-70903F722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4ABBD-B289-FC72-EC70-87D900956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95E81-BCC8-BC8C-3D75-43E9BA08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D50A-2630-4842-9370-4696B09E9FD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EE5E9-9111-5A2E-ED7D-68E54BCE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BABAF-1D48-83F3-949A-668235E3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9392-54CD-4056-89BB-03E0E869B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5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5F23-5D1F-8A13-78D7-9BE07FAE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22A85-56AB-25C0-E6CB-16B7590B4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C4318-ED7B-EFDC-5059-915DCE8D6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7C999-B9AA-5249-71BD-FCA175A8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D50A-2630-4842-9370-4696B09E9FD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E032A-74AF-F410-EF64-4C680E8F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CBF51-FF00-97B8-DB5C-CA3042C1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39392-54CD-4056-89BB-03E0E869B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5A069-A8ED-5255-3127-01913F8F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DDCBA-A85B-E458-4EB0-47C904007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D2925-297B-5168-842C-38DACD58E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D50A-2630-4842-9370-4696B09E9FD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DEF09-4DA0-CAFA-D181-4397990AD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408BB-846B-AA30-424D-707A4E76E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39392-54CD-4056-89BB-03E0E869B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3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42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4F33307-90FB-B239-CF26-F08C8C89B04C}"/>
              </a:ext>
            </a:extLst>
          </p:cNvPr>
          <p:cNvSpPr/>
          <p:nvPr/>
        </p:nvSpPr>
        <p:spPr>
          <a:xfrm flipH="1">
            <a:off x="1150224" y="3105834"/>
            <a:ext cx="1039673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Ticket Pricing Model for Big Mountain Resort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5A51C9F-1123-1B70-31E6-59D718201856}"/>
              </a:ext>
            </a:extLst>
          </p:cNvPr>
          <p:cNvSpPr/>
          <p:nvPr/>
        </p:nvSpPr>
        <p:spPr>
          <a:xfrm>
            <a:off x="0" y="4266293"/>
            <a:ext cx="12192000" cy="15544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72000">
                <a:schemeClr val="accent1"/>
              </a:gs>
              <a:gs pos="0">
                <a:schemeClr val="accent1">
                  <a:lumMod val="70000"/>
                  <a:lumOff val="3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C130B-C896-8983-6128-2272CDBE4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790"/>
            <a:ext cx="10515600" cy="3352548"/>
          </a:xfrm>
        </p:spPr>
        <p:txBody>
          <a:bodyPr/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Big Mountain’s pricing strategy has been to charge a premium above the average price of resorts in its market segment.</a:t>
            </a: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Big Mountain Resort has recently installed an additional chair, increasing the operating costs by $1,540,000 this season.</a:t>
            </a:r>
          </a:p>
          <a:p>
            <a:endParaRPr lang="en-US" sz="9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Are we capitalizing on our facilities as much as we could? What facilities matter most to visitors?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How can we increase our profits? Increasing our ticket price? Cutting our operating costs?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86EF2-BFA5-ADED-3C3E-AAF6C651F88A}"/>
              </a:ext>
            </a:extLst>
          </p:cNvPr>
          <p:cNvSpPr txBox="1"/>
          <p:nvPr/>
        </p:nvSpPr>
        <p:spPr>
          <a:xfrm>
            <a:off x="1514038" y="4751145"/>
            <a:ext cx="9547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A ticket pricing model based on a resort’s facilities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A3CD60-78A7-5B9A-338E-72FD78A104FE}"/>
              </a:ext>
            </a:extLst>
          </p:cNvPr>
          <p:cNvGrpSpPr/>
          <p:nvPr/>
        </p:nvGrpSpPr>
        <p:grpSpPr>
          <a:xfrm>
            <a:off x="198403" y="105442"/>
            <a:ext cx="11340676" cy="846218"/>
            <a:chOff x="198403" y="105442"/>
            <a:chExt cx="11340676" cy="84621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97B1B1-17C5-9B12-AF7A-150A5EBCA423}"/>
                </a:ext>
              </a:extLst>
            </p:cNvPr>
            <p:cNvSpPr txBox="1"/>
            <p:nvPr/>
          </p:nvSpPr>
          <p:spPr>
            <a:xfrm>
              <a:off x="198403" y="105442"/>
              <a:ext cx="1685504" cy="472916"/>
            </a:xfrm>
            <a:prstGeom prst="parallelogram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  <a:endPara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70487491-25FF-5931-C890-D6E17C237E27}"/>
                </a:ext>
              </a:extLst>
            </p:cNvPr>
            <p:cNvSpPr/>
            <p:nvPr/>
          </p:nvSpPr>
          <p:spPr>
            <a:xfrm>
              <a:off x="400692" y="478744"/>
              <a:ext cx="5055455" cy="472916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962C53-C420-CC02-D5D3-48C9A94961C9}"/>
                </a:ext>
              </a:extLst>
            </p:cNvPr>
            <p:cNvSpPr txBox="1"/>
            <p:nvPr/>
          </p:nvSpPr>
          <p:spPr>
            <a:xfrm>
              <a:off x="400692" y="509566"/>
              <a:ext cx="4897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Problem Identification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0A0D3F-96D6-A753-2307-8755001D2B44}"/>
                </a:ext>
              </a:extLst>
            </p:cNvPr>
            <p:cNvCxnSpPr>
              <a:cxnSpLocks/>
            </p:cNvCxnSpPr>
            <p:nvPr/>
          </p:nvCxnSpPr>
          <p:spPr>
            <a:xfrm>
              <a:off x="5599416" y="729465"/>
              <a:ext cx="5939663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417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F092412-7EFC-8ADC-057D-B07488E75118}"/>
              </a:ext>
            </a:extLst>
          </p:cNvPr>
          <p:cNvGrpSpPr/>
          <p:nvPr/>
        </p:nvGrpSpPr>
        <p:grpSpPr>
          <a:xfrm>
            <a:off x="160471" y="105442"/>
            <a:ext cx="11378608" cy="846218"/>
            <a:chOff x="160471" y="105442"/>
            <a:chExt cx="11378608" cy="8462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0CD648-A21D-232E-69D9-F3E4489941E1}"/>
                </a:ext>
              </a:extLst>
            </p:cNvPr>
            <p:cNvSpPr txBox="1"/>
            <p:nvPr/>
          </p:nvSpPr>
          <p:spPr>
            <a:xfrm>
              <a:off x="160471" y="105442"/>
              <a:ext cx="1761367" cy="472916"/>
            </a:xfrm>
            <a:prstGeom prst="parallelogram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  <a:endPara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7F14E379-B358-CCD2-06E3-503674EDC419}"/>
                </a:ext>
              </a:extLst>
            </p:cNvPr>
            <p:cNvSpPr/>
            <p:nvPr/>
          </p:nvSpPr>
          <p:spPr>
            <a:xfrm>
              <a:off x="400692" y="478744"/>
              <a:ext cx="5055455" cy="472916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A4CAAF-3032-B924-D50B-4C26AF922841}"/>
                </a:ext>
              </a:extLst>
            </p:cNvPr>
            <p:cNvSpPr txBox="1"/>
            <p:nvPr/>
          </p:nvSpPr>
          <p:spPr>
            <a:xfrm>
              <a:off x="479551" y="515147"/>
              <a:ext cx="4897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Recommendation and Key Findings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49F2A3-CAE5-4E77-47C5-28907F5B9AA8}"/>
                </a:ext>
              </a:extLst>
            </p:cNvPr>
            <p:cNvCxnSpPr>
              <a:cxnSpLocks/>
            </p:cNvCxnSpPr>
            <p:nvPr/>
          </p:nvCxnSpPr>
          <p:spPr>
            <a:xfrm>
              <a:off x="5599416" y="729465"/>
              <a:ext cx="5939663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B3B2BA96-C470-9251-047E-C9F2337546FE}"/>
              </a:ext>
            </a:extLst>
          </p:cNvPr>
          <p:cNvSpPr/>
          <p:nvPr/>
        </p:nvSpPr>
        <p:spPr>
          <a:xfrm>
            <a:off x="2489768" y="1207216"/>
            <a:ext cx="2236343" cy="2264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Current Price</a:t>
            </a:r>
          </a:p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$ 81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58FD76D-5A7E-F33A-CE62-2AAAACB16900}"/>
              </a:ext>
            </a:extLst>
          </p:cNvPr>
          <p:cNvSpPr/>
          <p:nvPr/>
        </p:nvSpPr>
        <p:spPr>
          <a:xfrm>
            <a:off x="7393970" y="1016517"/>
            <a:ext cx="2585664" cy="2645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Modeled Price</a:t>
            </a:r>
          </a:p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$ 95.87</a:t>
            </a:r>
          </a:p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MAE $10.39 </a:t>
            </a:r>
          </a:p>
          <a:p>
            <a:pPr algn="ctr"/>
            <a:endParaRPr lang="en-US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1BCE84D-6CDD-47FD-A706-C1C7E330ABDD}"/>
              </a:ext>
            </a:extLst>
          </p:cNvPr>
          <p:cNvSpPr/>
          <p:nvPr/>
        </p:nvSpPr>
        <p:spPr>
          <a:xfrm>
            <a:off x="5456147" y="2210876"/>
            <a:ext cx="1113034" cy="256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AA8C56F-ECDC-F651-DFC4-7052F64984DA}"/>
              </a:ext>
            </a:extLst>
          </p:cNvPr>
          <p:cNvSpPr/>
          <p:nvPr/>
        </p:nvSpPr>
        <p:spPr>
          <a:xfrm>
            <a:off x="1041154" y="4401302"/>
            <a:ext cx="2647311" cy="1571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adding a run, increasing the vertical drop by 150 feet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65981E3-EE49-6455-7CF7-F765D11E7D78}"/>
              </a:ext>
            </a:extLst>
          </p:cNvPr>
          <p:cNvSpPr/>
          <p:nvPr/>
        </p:nvSpPr>
        <p:spPr>
          <a:xfrm>
            <a:off x="4275760" y="4401302"/>
            <a:ext cx="2647311" cy="1571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installing an additional chair lift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5445092-D127-8405-C68D-027FA90847E5}"/>
              </a:ext>
            </a:extLst>
          </p:cNvPr>
          <p:cNvSpPr/>
          <p:nvPr/>
        </p:nvSpPr>
        <p:spPr>
          <a:xfrm>
            <a:off x="7203924" y="4930413"/>
            <a:ext cx="612883" cy="336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>
            <a:extLst>
              <a:ext uri="{FF2B5EF4-FFF2-40B4-BE49-F238E27FC236}">
                <a16:creationId xmlns:a16="http://schemas.microsoft.com/office/drawing/2014/main" id="{9B16DF64-5826-CAD4-4D1E-1DF24AECF63D}"/>
              </a:ext>
            </a:extLst>
          </p:cNvPr>
          <p:cNvSpPr/>
          <p:nvPr/>
        </p:nvSpPr>
        <p:spPr>
          <a:xfrm>
            <a:off x="3856709" y="5010111"/>
            <a:ext cx="271154" cy="25686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7021DFB-D6CA-874B-D168-2EB413FBA584}"/>
              </a:ext>
            </a:extLst>
          </p:cNvPr>
          <p:cNvSpPr/>
          <p:nvPr/>
        </p:nvSpPr>
        <p:spPr>
          <a:xfrm>
            <a:off x="8347017" y="4401302"/>
            <a:ext cx="2647311" cy="1571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Increase ticket price by $1.99, increase revenue by $3474638</a:t>
            </a:r>
          </a:p>
        </p:txBody>
      </p:sp>
    </p:spTree>
    <p:extLst>
      <p:ext uri="{BB962C8B-B14F-4D97-AF65-F5344CB8AC3E}">
        <p14:creationId xmlns:p14="http://schemas.microsoft.com/office/powerpoint/2010/main" val="46539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8053F57-6AC1-A84F-9BB6-AFAD289FF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445"/>
            <a:ext cx="6789498" cy="551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C5F995C-1738-CBBA-BB6D-6EEE2AFD8879}"/>
              </a:ext>
            </a:extLst>
          </p:cNvPr>
          <p:cNvGrpSpPr/>
          <p:nvPr/>
        </p:nvGrpSpPr>
        <p:grpSpPr>
          <a:xfrm>
            <a:off x="69302" y="105442"/>
            <a:ext cx="11469777" cy="846218"/>
            <a:chOff x="69302" y="105442"/>
            <a:chExt cx="11469777" cy="846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32EEE8-47CE-BA92-0CE1-9DD0C4D41969}"/>
                </a:ext>
              </a:extLst>
            </p:cNvPr>
            <p:cNvSpPr txBox="1"/>
            <p:nvPr/>
          </p:nvSpPr>
          <p:spPr>
            <a:xfrm>
              <a:off x="69302" y="105442"/>
              <a:ext cx="1943705" cy="469344"/>
            </a:xfrm>
            <a:prstGeom prst="parallelogram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  <a:endPara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F2DA4BEE-B2B4-6541-E170-E2BABC2A6EFD}"/>
                </a:ext>
              </a:extLst>
            </p:cNvPr>
            <p:cNvSpPr/>
            <p:nvPr/>
          </p:nvSpPr>
          <p:spPr>
            <a:xfrm>
              <a:off x="400692" y="478744"/>
              <a:ext cx="5055455" cy="472916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62A959-BE01-979B-EFA2-FA8A755B6AC8}"/>
                </a:ext>
              </a:extLst>
            </p:cNvPr>
            <p:cNvSpPr txBox="1"/>
            <p:nvPr/>
          </p:nvSpPr>
          <p:spPr>
            <a:xfrm>
              <a:off x="400692" y="509566"/>
              <a:ext cx="4897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Modeling results and Analysis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37C65B6-D492-38BD-647E-913D2D94B8EF}"/>
                </a:ext>
              </a:extLst>
            </p:cNvPr>
            <p:cNvCxnSpPr>
              <a:cxnSpLocks/>
            </p:cNvCxnSpPr>
            <p:nvPr/>
          </p:nvCxnSpPr>
          <p:spPr>
            <a:xfrm>
              <a:off x="5599416" y="729465"/>
              <a:ext cx="5939663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9C23AFA-7A0A-859A-B3C5-4FA5A3BE4A25}"/>
              </a:ext>
            </a:extLst>
          </p:cNvPr>
          <p:cNvGrpSpPr/>
          <p:nvPr/>
        </p:nvGrpSpPr>
        <p:grpSpPr>
          <a:xfrm>
            <a:off x="6962080" y="2410558"/>
            <a:ext cx="5122078" cy="2806234"/>
            <a:chOff x="2895193" y="1696676"/>
            <a:chExt cx="6939482" cy="418222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5FD6F24-38E3-5198-742B-4A2B8D4F52F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382387" y="1696676"/>
              <a:ext cx="3387891" cy="2044139"/>
            </a:xfrm>
            <a:prstGeom prst="roundRect">
              <a:avLst>
                <a:gd name="adj" fmla="val 9779"/>
              </a:avLst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203200" dist="152400" dir="5400000" algn="t" rotWithShape="0">
                <a:schemeClr val="accent1">
                  <a:lumMod val="50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BA6D674-F6EA-CC2D-805F-0675D1486EB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895193" y="3834757"/>
              <a:ext cx="3387891" cy="2044139"/>
            </a:xfrm>
            <a:prstGeom prst="roundRect">
              <a:avLst>
                <a:gd name="adj" fmla="val 9779"/>
              </a:avLst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203200" dist="152400" dir="5400000" algn="t" rotWithShape="0">
                <a:schemeClr val="accent1">
                  <a:lumMod val="50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39B263-1917-EA3C-501F-B4243673CE59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3200698" y="4198471"/>
              <a:ext cx="2776883" cy="779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Count of the number of runs on the resort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852C3A5-A542-488D-776F-62588BB6DF88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691087" y="2147510"/>
              <a:ext cx="2969538" cy="110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Total area covered by snow-making machines in acres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349CE6C-AF0C-9148-E370-2425B5A020A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6382386" y="3834757"/>
              <a:ext cx="3387891" cy="2044139"/>
            </a:xfrm>
            <a:prstGeom prst="roundRect">
              <a:avLst>
                <a:gd name="adj" fmla="val 9779"/>
              </a:avLst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/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203200" dist="152400" dir="5400000" algn="t" rotWithShape="0">
                <a:schemeClr val="accent1">
                  <a:lumMod val="50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7CF6FA-611F-557A-181B-588F13D0B9A5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6588589" y="4187977"/>
              <a:ext cx="3246086" cy="110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Vertical change in elevation from the summit to the base in feet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79AD08E-3FEB-5B30-FCA2-B9A0F3CAAEF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898390" y="1696676"/>
              <a:ext cx="3387891" cy="2044139"/>
            </a:xfrm>
            <a:prstGeom prst="roundRect">
              <a:avLst>
                <a:gd name="adj" fmla="val 9779"/>
              </a:avLst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100000">
                  <a:schemeClr val="accent1"/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203200" dist="152400" dir="5400000" algn="t" rotWithShape="0">
                <a:schemeClr val="accent1">
                  <a:lumMod val="50000"/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2DA052-14CA-9D42-9C65-B252E3327BEE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3303196" y="2147510"/>
              <a:ext cx="2674385" cy="779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The number of fast four-person chairlifts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E376AB9-8499-5B16-51D2-3F878179AB74}"/>
              </a:ext>
            </a:extLst>
          </p:cNvPr>
          <p:cNvSpPr txBox="1"/>
          <p:nvPr/>
        </p:nvSpPr>
        <p:spPr>
          <a:xfrm>
            <a:off x="7683798" y="1585513"/>
            <a:ext cx="4160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Top 4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84845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821225F-615D-CB80-D9C5-A7A4AF5EE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5629"/>
            <a:ext cx="57721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9988B02-FAE2-BDEB-80B9-70468480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348" y="1715629"/>
            <a:ext cx="58578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3B082DA-F663-EC42-C302-76EE9F77BB5B}"/>
              </a:ext>
            </a:extLst>
          </p:cNvPr>
          <p:cNvGrpSpPr/>
          <p:nvPr/>
        </p:nvGrpSpPr>
        <p:grpSpPr>
          <a:xfrm>
            <a:off x="69302" y="105442"/>
            <a:ext cx="11469777" cy="846218"/>
            <a:chOff x="69302" y="105442"/>
            <a:chExt cx="11469777" cy="84621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E08DE2-E818-86FC-7DE6-0A83022EB25E}"/>
                </a:ext>
              </a:extLst>
            </p:cNvPr>
            <p:cNvSpPr txBox="1"/>
            <p:nvPr/>
          </p:nvSpPr>
          <p:spPr>
            <a:xfrm>
              <a:off x="69302" y="105442"/>
              <a:ext cx="1943705" cy="469344"/>
            </a:xfrm>
            <a:prstGeom prst="parallelogram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  <a:endPara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E58D65DC-98F8-B0A3-3113-3FBE48C09059}"/>
                </a:ext>
              </a:extLst>
            </p:cNvPr>
            <p:cNvSpPr/>
            <p:nvPr/>
          </p:nvSpPr>
          <p:spPr>
            <a:xfrm>
              <a:off x="400692" y="478744"/>
              <a:ext cx="5055455" cy="472916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736C1C-7DB1-A80F-C357-12B3491FA102}"/>
                </a:ext>
              </a:extLst>
            </p:cNvPr>
            <p:cNvSpPr txBox="1"/>
            <p:nvPr/>
          </p:nvSpPr>
          <p:spPr>
            <a:xfrm>
              <a:off x="400692" y="509566"/>
              <a:ext cx="4897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Modeling Results and Analysis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346511-3AE1-B71F-7253-E8975210F3DD}"/>
                </a:ext>
              </a:extLst>
            </p:cNvPr>
            <p:cNvCxnSpPr>
              <a:cxnSpLocks/>
            </p:cNvCxnSpPr>
            <p:nvPr/>
          </p:nvCxnSpPr>
          <p:spPr>
            <a:xfrm>
              <a:off x="5599416" y="729465"/>
              <a:ext cx="5939663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D5CE1D8-2218-DE6B-D34B-873410FF5FA2}"/>
              </a:ext>
            </a:extLst>
          </p:cNvPr>
          <p:cNvSpPr txBox="1"/>
          <p:nvPr/>
        </p:nvSpPr>
        <p:spPr>
          <a:xfrm>
            <a:off x="1542863" y="5311874"/>
            <a:ext cx="8674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The current price ($81 ) of Big Mountain is relatively expensive in the country and is the most expensive in Montana</a:t>
            </a:r>
          </a:p>
        </p:txBody>
      </p:sp>
    </p:spTree>
    <p:extLst>
      <p:ext uri="{BB962C8B-B14F-4D97-AF65-F5344CB8AC3E}">
        <p14:creationId xmlns:p14="http://schemas.microsoft.com/office/powerpoint/2010/main" val="325333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9008A69-1627-4ECF-C6D8-655D8E60A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43" y="999921"/>
            <a:ext cx="4572000" cy="248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C105FC7-D5CD-2B4E-5198-DE2502920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507" y="3487628"/>
            <a:ext cx="4572000" cy="251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D5FEAF0-5D80-EECE-9F5D-572916704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320" y="999921"/>
            <a:ext cx="4572000" cy="251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F2ABD7F-C25D-B5B5-EFE4-CD1A0E0CF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43" y="3407210"/>
            <a:ext cx="4572000" cy="249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987696D-B0CD-C4B2-0BE3-98A2D421CC35}"/>
              </a:ext>
            </a:extLst>
          </p:cNvPr>
          <p:cNvGrpSpPr/>
          <p:nvPr/>
        </p:nvGrpSpPr>
        <p:grpSpPr>
          <a:xfrm>
            <a:off x="69302" y="105442"/>
            <a:ext cx="11469777" cy="846218"/>
            <a:chOff x="69302" y="105442"/>
            <a:chExt cx="11469777" cy="84621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6D25A4-78C7-B881-F456-534EDF833631}"/>
                </a:ext>
              </a:extLst>
            </p:cNvPr>
            <p:cNvSpPr txBox="1"/>
            <p:nvPr/>
          </p:nvSpPr>
          <p:spPr>
            <a:xfrm>
              <a:off x="69302" y="105442"/>
              <a:ext cx="1943705" cy="469344"/>
            </a:xfrm>
            <a:prstGeom prst="parallelogram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  <a:endPara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55169B72-DE2D-1382-17A1-B4E665CBD637}"/>
                </a:ext>
              </a:extLst>
            </p:cNvPr>
            <p:cNvSpPr/>
            <p:nvPr/>
          </p:nvSpPr>
          <p:spPr>
            <a:xfrm>
              <a:off x="400692" y="478744"/>
              <a:ext cx="5055455" cy="472916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BF16C8-98DE-620E-43F8-7E7B9CD47270}"/>
                </a:ext>
              </a:extLst>
            </p:cNvPr>
            <p:cNvSpPr txBox="1"/>
            <p:nvPr/>
          </p:nvSpPr>
          <p:spPr>
            <a:xfrm>
              <a:off x="400692" y="509566"/>
              <a:ext cx="4897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Modeling Results and Analysis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F7B49EC-56CB-788D-95A5-655F006DEF76}"/>
                </a:ext>
              </a:extLst>
            </p:cNvPr>
            <p:cNvCxnSpPr>
              <a:cxnSpLocks/>
            </p:cNvCxnSpPr>
            <p:nvPr/>
          </p:nvCxnSpPr>
          <p:spPr>
            <a:xfrm>
              <a:off x="5599416" y="729465"/>
              <a:ext cx="5939663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F034829-0D9F-7527-51A8-4B9EA966678D}"/>
              </a:ext>
            </a:extLst>
          </p:cNvPr>
          <p:cNvSpPr txBox="1"/>
          <p:nvPr/>
        </p:nvSpPr>
        <p:spPr>
          <a:xfrm>
            <a:off x="2610750" y="6128535"/>
            <a:ext cx="6947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Big Mountain is worth the high price </a:t>
            </a:r>
          </a:p>
        </p:txBody>
      </p:sp>
    </p:spTree>
    <p:extLst>
      <p:ext uri="{BB962C8B-B14F-4D97-AF65-F5344CB8AC3E}">
        <p14:creationId xmlns:p14="http://schemas.microsoft.com/office/powerpoint/2010/main" val="183000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3B41766-C7F7-AEF7-9930-3C1E9F830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3357"/>
            <a:ext cx="4795284" cy="276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3BF8530-2FBC-E0D2-C89D-2E1FE96FACBA}"/>
              </a:ext>
            </a:extLst>
          </p:cNvPr>
          <p:cNvGrpSpPr/>
          <p:nvPr/>
        </p:nvGrpSpPr>
        <p:grpSpPr>
          <a:xfrm>
            <a:off x="69302" y="105442"/>
            <a:ext cx="11469777" cy="846218"/>
            <a:chOff x="69302" y="105442"/>
            <a:chExt cx="11469777" cy="8462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BD43C3-A8ED-920D-AB7A-EA42217953AF}"/>
                </a:ext>
              </a:extLst>
            </p:cNvPr>
            <p:cNvSpPr txBox="1"/>
            <p:nvPr/>
          </p:nvSpPr>
          <p:spPr>
            <a:xfrm>
              <a:off x="69302" y="105442"/>
              <a:ext cx="1943705" cy="469344"/>
            </a:xfrm>
            <a:prstGeom prst="parallelogram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  <a:endPara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B6AA495-FE49-6BBF-570A-E2732A8A6D45}"/>
                </a:ext>
              </a:extLst>
            </p:cNvPr>
            <p:cNvSpPr/>
            <p:nvPr/>
          </p:nvSpPr>
          <p:spPr>
            <a:xfrm>
              <a:off x="400692" y="478744"/>
              <a:ext cx="5055455" cy="472916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9BD655-67A6-7976-1463-EB8DD9F8E81F}"/>
                </a:ext>
              </a:extLst>
            </p:cNvPr>
            <p:cNvSpPr txBox="1"/>
            <p:nvPr/>
          </p:nvSpPr>
          <p:spPr>
            <a:xfrm>
              <a:off x="400692" y="509566"/>
              <a:ext cx="4897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Modeling Results and Analysis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D687EEB-F132-8753-3C4F-BAECFD080B94}"/>
                </a:ext>
              </a:extLst>
            </p:cNvPr>
            <p:cNvCxnSpPr>
              <a:cxnSpLocks/>
            </p:cNvCxnSpPr>
            <p:nvPr/>
          </p:nvCxnSpPr>
          <p:spPr>
            <a:xfrm>
              <a:off x="5599416" y="729465"/>
              <a:ext cx="5939663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7D9D21-70D2-53D9-D39F-A8B38082BEA3}"/>
              </a:ext>
            </a:extLst>
          </p:cNvPr>
          <p:cNvGrpSpPr/>
          <p:nvPr/>
        </p:nvGrpSpPr>
        <p:grpSpPr>
          <a:xfrm>
            <a:off x="5456147" y="1154313"/>
            <a:ext cx="3296889" cy="1798429"/>
            <a:chOff x="2073925" y="3079907"/>
            <a:chExt cx="8550228" cy="125658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A07D215-5862-8CB0-14E2-61DFB07A49C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073925" y="3079907"/>
              <a:ext cx="8518731" cy="1126579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907767-77E2-CC0A-7309-F49DD97C5379}"/>
                </a:ext>
              </a:extLst>
            </p:cNvPr>
            <p:cNvSpPr txBox="1"/>
            <p:nvPr/>
          </p:nvSpPr>
          <p:spPr>
            <a:xfrm>
              <a:off x="2249260" y="3196740"/>
              <a:ext cx="8374893" cy="1139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2 Increase the vertical drop by adding a run to a point 150 feet lower down with an additional chair lift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02EA6B-A8B8-6654-502E-F1CCE6609AC2}"/>
              </a:ext>
            </a:extLst>
          </p:cNvPr>
          <p:cNvGrpSpPr/>
          <p:nvPr/>
        </p:nvGrpSpPr>
        <p:grpSpPr>
          <a:xfrm>
            <a:off x="5496023" y="5087063"/>
            <a:ext cx="3284744" cy="1635443"/>
            <a:chOff x="2073925" y="3079907"/>
            <a:chExt cx="8518731" cy="114270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1CD1C1-F932-026E-3DA6-F9954280AC0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073925" y="3079907"/>
              <a:ext cx="8518731" cy="11265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344C11D-70BC-F4B6-CC0A-BCABC92AADB5}"/>
                </a:ext>
              </a:extLst>
            </p:cNvPr>
            <p:cNvSpPr txBox="1"/>
            <p:nvPr/>
          </p:nvSpPr>
          <p:spPr>
            <a:xfrm>
              <a:off x="2145843" y="3082860"/>
              <a:ext cx="8374892" cy="1139748"/>
            </a:xfrm>
            <a:prstGeom prst="rect">
              <a:avLst/>
            </a:prstGeom>
            <a:solidFill>
              <a:srgbClr val="9DC3E6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4 Increase the longest run by 0.2 mile to boast 3.5 miles length, requiring an additional snow making coverage of 4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40D919C-A8E7-9305-7FF7-3A4CC9DA5CD1}"/>
              </a:ext>
            </a:extLst>
          </p:cNvPr>
          <p:cNvGrpSpPr/>
          <p:nvPr/>
        </p:nvGrpSpPr>
        <p:grpSpPr>
          <a:xfrm>
            <a:off x="1041154" y="1527210"/>
            <a:ext cx="3296889" cy="1612369"/>
            <a:chOff x="2073925" y="3079907"/>
            <a:chExt cx="8550228" cy="112657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5A88EB5-72A4-8239-B9E7-FB7994E2771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073925" y="3079907"/>
              <a:ext cx="8518731" cy="112657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94E525-4E18-8F49-AB2A-7749F682027C}"/>
                </a:ext>
              </a:extLst>
            </p:cNvPr>
            <p:cNvSpPr txBox="1"/>
            <p:nvPr/>
          </p:nvSpPr>
          <p:spPr>
            <a:xfrm>
              <a:off x="2249261" y="3196740"/>
              <a:ext cx="8374892" cy="709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1 Permanently closing down up to 10 of the least used runs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AF717A4-7F47-F092-182F-DE3D9A92E96B}"/>
              </a:ext>
            </a:extLst>
          </p:cNvPr>
          <p:cNvGrpSpPr/>
          <p:nvPr/>
        </p:nvGrpSpPr>
        <p:grpSpPr>
          <a:xfrm>
            <a:off x="5496022" y="3119954"/>
            <a:ext cx="3284744" cy="1612369"/>
            <a:chOff x="2073925" y="3079907"/>
            <a:chExt cx="8518731" cy="1126579"/>
          </a:xfrm>
          <a:solidFill>
            <a:srgbClr val="DAE3F3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FF000C-08C7-B624-984E-76D762428B7F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2073925" y="3079907"/>
              <a:ext cx="8518731" cy="11265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659A34D-4C22-A5CF-F910-C4AD41010CE5}"/>
                </a:ext>
              </a:extLst>
            </p:cNvPr>
            <p:cNvSpPr txBox="1"/>
            <p:nvPr/>
          </p:nvSpPr>
          <p:spPr>
            <a:xfrm>
              <a:off x="2249261" y="3196740"/>
              <a:ext cx="7890414" cy="7096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0" i="0" dirty="0"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3 Same as number 2, but adding 2 acres of snow making cover</a:t>
              </a:r>
            </a:p>
          </p:txBody>
        </p:sp>
      </p:grpSp>
      <p:sp>
        <p:nvSpPr>
          <p:cNvPr id="42" name="Arrow: Down 41">
            <a:extLst>
              <a:ext uri="{FF2B5EF4-FFF2-40B4-BE49-F238E27FC236}">
                <a16:creationId xmlns:a16="http://schemas.microsoft.com/office/drawing/2014/main" id="{FC1FD102-B234-055D-B642-9EA80A517A24}"/>
              </a:ext>
            </a:extLst>
          </p:cNvPr>
          <p:cNvSpPr/>
          <p:nvPr/>
        </p:nvSpPr>
        <p:spPr>
          <a:xfrm>
            <a:off x="2470875" y="3306144"/>
            <a:ext cx="212651" cy="44721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F18987D9-1195-0256-3261-DB835F3C403A}"/>
              </a:ext>
            </a:extLst>
          </p:cNvPr>
          <p:cNvSpPr/>
          <p:nvPr/>
        </p:nvSpPr>
        <p:spPr>
          <a:xfrm rot="16200000">
            <a:off x="9151666" y="1694090"/>
            <a:ext cx="212651" cy="44721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267C9028-2587-4179-3B5E-B505915DBFCA}"/>
              </a:ext>
            </a:extLst>
          </p:cNvPr>
          <p:cNvSpPr/>
          <p:nvPr/>
        </p:nvSpPr>
        <p:spPr>
          <a:xfrm rot="16200000">
            <a:off x="9250903" y="3571390"/>
            <a:ext cx="212651" cy="44721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1059D67C-CEDD-09CF-05AC-EF75935D016C}"/>
              </a:ext>
            </a:extLst>
          </p:cNvPr>
          <p:cNvSpPr/>
          <p:nvPr/>
        </p:nvSpPr>
        <p:spPr>
          <a:xfrm rot="16200000">
            <a:off x="9250902" y="5775966"/>
            <a:ext cx="212651" cy="44721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575EF-485F-C6D9-FB6E-91823ACD9528}"/>
              </a:ext>
            </a:extLst>
          </p:cNvPr>
          <p:cNvSpPr txBox="1"/>
          <p:nvPr/>
        </p:nvSpPr>
        <p:spPr>
          <a:xfrm>
            <a:off x="9580834" y="1527210"/>
            <a:ext cx="2405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Increase ticket price by $1.99, increase revenue by $3474638</a:t>
            </a:r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A28BC0-1F0A-C91D-70EE-EEAAD6B3FDA5}"/>
              </a:ext>
            </a:extLst>
          </p:cNvPr>
          <p:cNvSpPr txBox="1"/>
          <p:nvPr/>
        </p:nvSpPr>
        <p:spPr>
          <a:xfrm>
            <a:off x="9580834" y="3530297"/>
            <a:ext cx="2405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Increase ticket price by $1.99, increase revenue by $3474638</a:t>
            </a:r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3E6B44-EFBA-7107-51DE-7E219A50440A}"/>
              </a:ext>
            </a:extLst>
          </p:cNvPr>
          <p:cNvSpPr txBox="1"/>
          <p:nvPr/>
        </p:nvSpPr>
        <p:spPr>
          <a:xfrm>
            <a:off x="9718895" y="5573667"/>
            <a:ext cx="2405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No impact on ticket prices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3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518EB6-40D5-DE7C-D025-225DA5CF0000}"/>
              </a:ext>
            </a:extLst>
          </p:cNvPr>
          <p:cNvSpPr txBox="1"/>
          <p:nvPr/>
        </p:nvSpPr>
        <p:spPr>
          <a:xfrm>
            <a:off x="5456147" y="2344187"/>
            <a:ext cx="64932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Given Big Mountain’s existing facilities, raising ticket prices to cover the increased operating cost is imperative.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The ticket pricing model can be used as a reference for further investment in facilities.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760DCEC-E29F-8C52-47BC-7E2371501895}"/>
              </a:ext>
            </a:extLst>
          </p:cNvPr>
          <p:cNvGrpSpPr/>
          <p:nvPr/>
        </p:nvGrpSpPr>
        <p:grpSpPr>
          <a:xfrm>
            <a:off x="120229" y="105442"/>
            <a:ext cx="11418850" cy="846218"/>
            <a:chOff x="120229" y="105442"/>
            <a:chExt cx="11418850" cy="84621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200D9A-7DFF-D22E-275F-BFB841019037}"/>
                </a:ext>
              </a:extLst>
            </p:cNvPr>
            <p:cNvSpPr txBox="1"/>
            <p:nvPr/>
          </p:nvSpPr>
          <p:spPr>
            <a:xfrm>
              <a:off x="120229" y="105442"/>
              <a:ext cx="1841851" cy="469344"/>
            </a:xfrm>
            <a:prstGeom prst="parallelogram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FOUR</a:t>
              </a:r>
              <a:endPara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A4ECE874-99BB-35B7-5248-848A71F92F22}"/>
                </a:ext>
              </a:extLst>
            </p:cNvPr>
            <p:cNvSpPr/>
            <p:nvPr/>
          </p:nvSpPr>
          <p:spPr>
            <a:xfrm>
              <a:off x="400692" y="478744"/>
              <a:ext cx="5055455" cy="472916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1DF3DF-AA3A-68DA-004F-F562BD842E66}"/>
                </a:ext>
              </a:extLst>
            </p:cNvPr>
            <p:cNvSpPr txBox="1"/>
            <p:nvPr/>
          </p:nvSpPr>
          <p:spPr>
            <a:xfrm>
              <a:off x="400692" y="509566"/>
              <a:ext cx="4897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Summary and conclusion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F2E25C-2F5C-386B-CBAF-9D00EABC3982}"/>
                </a:ext>
              </a:extLst>
            </p:cNvPr>
            <p:cNvCxnSpPr>
              <a:cxnSpLocks/>
            </p:cNvCxnSpPr>
            <p:nvPr/>
          </p:nvCxnSpPr>
          <p:spPr>
            <a:xfrm>
              <a:off x="5599416" y="729465"/>
              <a:ext cx="5939663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A picture containing outdoor, sky, skiing, snow&#10;&#10;Description automatically generated">
            <a:extLst>
              <a:ext uri="{FF2B5EF4-FFF2-40B4-BE49-F238E27FC236}">
                <a16:creationId xmlns:a16="http://schemas.microsoft.com/office/drawing/2014/main" id="{5C458BBA-02B6-1D01-A541-A7FA7F9C3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0" y="1787702"/>
            <a:ext cx="5133948" cy="342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56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05"/>
  <p:tag name="KSO_WM_UNIT_FILL_FORE_SCHEMECOLOR_INDEX" val="14"/>
  <p:tag name="KSO_WM_UNI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05"/>
  <p:tag name="KSO_WM_UNIT_FILL_FORE_SCHEMECOLOR_INDEX" val="14"/>
  <p:tag name="KSO_WM_UNI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05"/>
  <p:tag name="KSO_WM_UNIT_FILL_FORE_SCHEMECOLOR_INDEX" val="14"/>
  <p:tag name="KSO_WM_UNI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05"/>
  <p:tag name="KSO_WM_UNIT_FILL_FORE_SCHEMECOLOR_INDEX" val="14"/>
  <p:tag name="KSO_WM_UNIT_FILL_TYPE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1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1D78FA"/>
      </a:accent1>
      <a:accent2>
        <a:srgbClr val="D8D8D8"/>
      </a:accent2>
      <a:accent3>
        <a:srgbClr val="BFBFBF"/>
      </a:accent3>
      <a:accent4>
        <a:srgbClr val="A5A5A5"/>
      </a:accent4>
      <a:accent5>
        <a:srgbClr val="7F7F7F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2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465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微软雅黑</vt:lpstr>
      <vt:lpstr>Arial</vt:lpstr>
      <vt:lpstr>Calibri</vt:lpstr>
      <vt:lpstr>Calibri Light</vt:lpstr>
      <vt:lpstr>Roboto</vt:lpstr>
      <vt:lpstr>Wingdings</vt:lpstr>
      <vt:lpstr>微软雅黑 Light</vt:lpstr>
      <vt:lpstr>Office Theme</vt:lpstr>
      <vt:lpstr>2_Office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Xiong Han</dc:creator>
  <cp:lastModifiedBy>Xiong Han</cp:lastModifiedBy>
  <cp:revision>37</cp:revision>
  <dcterms:created xsi:type="dcterms:W3CDTF">2022-11-27T23:27:01Z</dcterms:created>
  <dcterms:modified xsi:type="dcterms:W3CDTF">2022-11-28T05:32:22Z</dcterms:modified>
</cp:coreProperties>
</file>