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8" r:id="rId5"/>
    <p:sldId id="265" r:id="rId6"/>
    <p:sldId id="259" r:id="rId7"/>
    <p:sldId id="260" r:id="rId8"/>
    <p:sldId id="266" r:id="rId9"/>
    <p:sldId id="261" r:id="rId10"/>
    <p:sldId id="267" r:id="rId11"/>
    <p:sldId id="268" r:id="rId12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anjec kelbel, hana" initials="kkh" lastIdx="1" clrIdx="0">
    <p:extLst>
      <p:ext uri="{19B8F6BF-5375-455C-9EA6-DF929625EA0E}">
        <p15:presenceInfo xmlns:p15="http://schemas.microsoft.com/office/powerpoint/2012/main" userId="kranjec kelbel, ha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11T11:47:07.475" idx="1">
    <p:pos x="8260" y="-188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91781-3B15-1A01-1B97-0F46D0214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8E84A-4F95-E040-E8F8-FAE21D6B7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6146B-DB1E-539C-0303-15E5AE40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40A9-2F81-4527-A574-3179A95E6506}" type="datetimeFigureOut">
              <a:rPr lang="sl-SI" smtClean="0"/>
              <a:t>11. 09. 2022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C832D-A4A2-C25B-C18B-868B15E0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ECD83-B850-FB40-4D3A-4F44C54EA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DE9C-6473-4407-A5BA-D7E6C64614D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42671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BB7C3-6911-6041-2D55-C1CB77180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7479C-82F2-67B5-D3F5-8866DA8C0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45FAD-FFA2-328A-F2CE-6AE8F2BA6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40A9-2F81-4527-A574-3179A95E6506}" type="datetimeFigureOut">
              <a:rPr lang="sl-SI" smtClean="0"/>
              <a:t>11. 09. 2022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810FE-D6E9-0C80-5DF5-B019C423D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F88C6-843D-80BA-C055-68B791D7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DE9C-6473-4407-A5BA-D7E6C64614D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086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645B21-8AC7-760D-5B0A-4FBBDF859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41C80-6F6E-DD06-7EF9-C73FCF6BC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DDA01-7614-4FA6-9366-10DB52B29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40A9-2F81-4527-A574-3179A95E6506}" type="datetimeFigureOut">
              <a:rPr lang="sl-SI" smtClean="0"/>
              <a:t>11. 09. 2022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B21BF-0902-F95D-9F22-0B20FCE50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8C260-DCFC-DE28-BCD9-155771E5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DE9C-6473-4407-A5BA-D7E6C64614D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6328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D7F96-F7D3-A97C-65E8-F1F85105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F8EDB-848D-944B-CAFE-E570C4042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63E0E-2F8D-3C15-90BF-F567BC355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40A9-2F81-4527-A574-3179A95E6506}" type="datetimeFigureOut">
              <a:rPr lang="sl-SI" smtClean="0"/>
              <a:t>11. 09. 2022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5345A-33CB-719E-7C6D-754DC89A8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8373B-9948-0209-E47D-188FFBD43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DE9C-6473-4407-A5BA-D7E6C64614D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9933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86A6-0CB0-4EBF-9BA7-035C4AB9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76183-9774-9B82-A644-6BF4A9522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0ECB2-C00E-3854-E5FA-FDEA3D67E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40A9-2F81-4527-A574-3179A95E6506}" type="datetimeFigureOut">
              <a:rPr lang="sl-SI" smtClean="0"/>
              <a:t>11. 09. 2022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4B1FF-7761-0D98-A02A-CEE08BE6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71EA1-765F-E795-5CA6-3D0DC99E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DE9C-6473-4407-A5BA-D7E6C64614D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14465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8EA91-5EF7-5585-887D-A8FDFD54C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E22EF-42ED-C01C-AF86-0B115A308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0DA69-3999-2B25-0F0E-100D52D2B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C3B9C-BB34-7382-EF53-DDB62EF87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40A9-2F81-4527-A574-3179A95E6506}" type="datetimeFigureOut">
              <a:rPr lang="sl-SI" smtClean="0"/>
              <a:t>11. 09. 2022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74C5B-F28A-D3F6-031D-3EDE54DE7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54B6A-F8D1-5D57-23C6-C1F18685A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DE9C-6473-4407-A5BA-D7E6C64614D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1480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32A0-4529-C1F7-7F01-13F3074E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930E8-F0C6-5D69-AE88-5585539D3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C3F69-653B-6EE9-EEA7-FC2CF2BD7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A06F7B-D496-BEDB-5778-762963FF3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16FFE-ACB8-9EE5-9133-1BA49EB8F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5EA33E-D257-31A1-B70B-EB3BB456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40A9-2F81-4527-A574-3179A95E6506}" type="datetimeFigureOut">
              <a:rPr lang="sl-SI" smtClean="0"/>
              <a:t>11. 09. 2022</a:t>
            </a:fld>
            <a:endParaRPr lang="sl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DE096F-6871-5770-5026-07508C846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D8ABAA-0265-2884-E8D2-EEB0626D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DE9C-6473-4407-A5BA-D7E6C64614D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5758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B3FC9-49C5-9DCF-F95C-A80AA3E60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E5E7DD-EFE0-5793-EA60-01472FDF4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40A9-2F81-4527-A574-3179A95E6506}" type="datetimeFigureOut">
              <a:rPr lang="sl-SI" smtClean="0"/>
              <a:t>11. 09. 2022</a:t>
            </a:fld>
            <a:endParaRPr lang="sl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5D6C2-0DB1-D981-9AE4-BDD582C7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F0913B-B878-7E63-6093-259423F5F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DE9C-6473-4407-A5BA-D7E6C64614D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5691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9285C1-62ED-EEBC-162C-5FDAAD86D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40A9-2F81-4527-A574-3179A95E6506}" type="datetimeFigureOut">
              <a:rPr lang="sl-SI" smtClean="0"/>
              <a:t>11. 09. 2022</a:t>
            </a:fld>
            <a:endParaRPr lang="sl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DE316-C026-4DDC-1F20-85A04048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B4614-AFBD-E093-761F-ED5FB55F2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DE9C-6473-4407-A5BA-D7E6C64614D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1051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798A-FA26-A711-5717-03603351C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A767A-C883-101E-2102-FFDB38B5C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BDE1C-A712-2624-749F-FC22F2BB0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38C73-2A02-FBEE-6F0B-9319BE8A6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40A9-2F81-4527-A574-3179A95E6506}" type="datetimeFigureOut">
              <a:rPr lang="sl-SI" smtClean="0"/>
              <a:t>11. 09. 2022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7D8AD-18F8-16CB-B586-A6D51DEF8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C3456-8F59-D226-8E06-DB504C10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DE9C-6473-4407-A5BA-D7E6C64614D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994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F8B5-1E8B-75DE-ECBC-5B6902BD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D600C2-92ED-3C22-0ACC-803620D91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A5CA0-8461-80DB-3BEA-84EAEE3CF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73C80-94C6-25B5-6D27-3DBA3B7C5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40A9-2F81-4527-A574-3179A95E6506}" type="datetimeFigureOut">
              <a:rPr lang="sl-SI" smtClean="0"/>
              <a:t>11. 09. 2022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0A2F1-77E8-8474-5305-D36964C8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64F4C-B784-78B9-638B-A415E079F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DE9C-6473-4407-A5BA-D7E6C64614D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2824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AAFD4C-C114-E392-A425-52A70613D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BCE94-2597-306D-CDDE-11EE18B14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FA6A7-E029-1515-9CDC-E91FBFC82E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540A9-2F81-4527-A574-3179A95E6506}" type="datetimeFigureOut">
              <a:rPr lang="sl-SI" smtClean="0"/>
              <a:t>11. 09. 2022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5D813-5462-934C-D0A2-0D110A472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60AF4-0C50-42CC-00E1-A7A3FF299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EDE9C-6473-4407-A5BA-D7E6C64614D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2688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25B1-E810-139B-B7BD-268A722D2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033" y="1024392"/>
            <a:ext cx="9144000" cy="2404608"/>
          </a:xfrm>
        </p:spPr>
        <p:txBody>
          <a:bodyPr/>
          <a:lstStyle/>
          <a:p>
            <a:r>
              <a:rPr lang="sl-SI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Dodajanje filma v bazo filmov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6BD437-C95F-CE78-8640-74A92B5F6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569" b="81466" l="9217" r="1474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255962"/>
            <a:ext cx="2066925" cy="2209800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279256D9-620D-34DF-B7F3-CB3FE2C28032}"/>
              </a:ext>
            </a:extLst>
          </p:cNvPr>
          <p:cNvSpPr txBox="1">
            <a:spLocks/>
          </p:cNvSpPr>
          <p:nvPr/>
        </p:nvSpPr>
        <p:spPr>
          <a:xfrm>
            <a:off x="2557462" y="4415880"/>
            <a:ext cx="6801612" cy="2143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l-SI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Izdelava grafičnega vmesnika za </a:t>
            </a:r>
            <a:r>
              <a:rPr lang="sl-SI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SQLite</a:t>
            </a:r>
            <a:r>
              <a:rPr lang="sl-SI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bazo v nepovezanem načinu</a:t>
            </a:r>
          </a:p>
          <a:p>
            <a:endParaRPr lang="sl-SI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l-SI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Hana Kranjec, Programiranje 3</a:t>
            </a:r>
          </a:p>
          <a:p>
            <a:endParaRPr lang="sl-SI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3957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5032D00A-C1CF-2B75-E693-5DF84A7CE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8981" y="1427584"/>
            <a:ext cx="8134037" cy="4756959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0A365E1-A41D-38F2-81FD-6E4E1C4EDC61}"/>
              </a:ext>
            </a:extLst>
          </p:cNvPr>
          <p:cNvSpPr/>
          <p:nvPr/>
        </p:nvSpPr>
        <p:spPr>
          <a:xfrm>
            <a:off x="2145654" y="3732245"/>
            <a:ext cx="3657987" cy="2192694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6B84BF-F90B-1C3A-B46A-8C1EEC7C8B92}"/>
              </a:ext>
            </a:extLst>
          </p:cNvPr>
          <p:cNvSpPr/>
          <p:nvPr/>
        </p:nvSpPr>
        <p:spPr>
          <a:xfrm>
            <a:off x="7610008" y="2500604"/>
            <a:ext cx="1300727" cy="1231641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D506CF0E-8740-B208-F6D5-E40B3304C3DB}"/>
              </a:ext>
            </a:extLst>
          </p:cNvPr>
          <p:cNvSpPr/>
          <p:nvPr/>
        </p:nvSpPr>
        <p:spPr>
          <a:xfrm rot="2659840">
            <a:off x="6524771" y="2903842"/>
            <a:ext cx="306182" cy="2188647"/>
          </a:xfrm>
          <a:prstGeom prst="upArrow">
            <a:avLst>
              <a:gd name="adj1" fmla="val 25447"/>
              <a:gd name="adj2" fmla="val 36213"/>
            </a:avLst>
          </a:prstGeom>
          <a:solidFill>
            <a:srgbClr val="FFFF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5F687C-FFD7-A434-B4A8-F6A3840C6361}"/>
              </a:ext>
            </a:extLst>
          </p:cNvPr>
          <p:cNvSpPr txBox="1"/>
          <p:nvPr/>
        </p:nvSpPr>
        <p:spPr>
          <a:xfrm>
            <a:off x="690465" y="798648"/>
            <a:ext cx="553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Uporabnik mora vnesti  podatke v vsa polja</a:t>
            </a:r>
          </a:p>
        </p:txBody>
      </p:sp>
    </p:spTree>
    <p:extLst>
      <p:ext uri="{BB962C8B-B14F-4D97-AF65-F5344CB8AC3E}">
        <p14:creationId xmlns:p14="http://schemas.microsoft.com/office/powerpoint/2010/main" val="512210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5A5EE1-3620-A7C1-42F4-73D569A647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35"/>
          <a:stretch/>
        </p:blipFill>
        <p:spPr>
          <a:xfrm>
            <a:off x="478399" y="1611054"/>
            <a:ext cx="3646304" cy="4117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878106-43A7-067D-ED97-14587AF1E4DD}"/>
              </a:ext>
            </a:extLst>
          </p:cNvPr>
          <p:cNvSpPr txBox="1"/>
          <p:nvPr/>
        </p:nvSpPr>
        <p:spPr>
          <a:xfrm>
            <a:off x="690465" y="798648"/>
            <a:ext cx="553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Uporabnik mora vnesti  veljavne podatke v vsa polja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210FC0-7F2C-1BC0-BBA1-7E13B91CDF05}"/>
              </a:ext>
            </a:extLst>
          </p:cNvPr>
          <p:cNvSpPr/>
          <p:nvPr/>
        </p:nvSpPr>
        <p:spPr>
          <a:xfrm>
            <a:off x="1197429" y="3004458"/>
            <a:ext cx="1903444" cy="1026368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5504E6-F3B5-85A3-27C2-73998F36A1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724" t="1490" b="1"/>
          <a:stretch/>
        </p:blipFill>
        <p:spPr>
          <a:xfrm>
            <a:off x="4309297" y="1611053"/>
            <a:ext cx="3646304" cy="412267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C9FD485-5B85-E318-F6D4-904CDF1B2E9E}"/>
              </a:ext>
            </a:extLst>
          </p:cNvPr>
          <p:cNvSpPr/>
          <p:nvPr/>
        </p:nvSpPr>
        <p:spPr>
          <a:xfrm>
            <a:off x="4865504" y="3099334"/>
            <a:ext cx="1725017" cy="1026368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1E6C594-38DB-1799-62CF-3C855D6C6B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267" t="12291" r="34825" b="26622"/>
          <a:stretch/>
        </p:blipFill>
        <p:spPr>
          <a:xfrm>
            <a:off x="8140195" y="1539551"/>
            <a:ext cx="3646304" cy="418947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5FF709A-7545-2DC6-5BF7-FD641B3272AF}"/>
              </a:ext>
            </a:extLst>
          </p:cNvPr>
          <p:cNvSpPr/>
          <p:nvPr/>
        </p:nvSpPr>
        <p:spPr>
          <a:xfrm>
            <a:off x="9412622" y="3634290"/>
            <a:ext cx="1193391" cy="1026368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3208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70BB98-390C-E39D-896F-EFCF8AE67AD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9580" y="1303110"/>
            <a:ext cx="10515600" cy="4611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l-SI" dirty="0"/>
              <a:t>Uporabnik </a:t>
            </a:r>
            <a:r>
              <a:rPr lang="en-GB" dirty="0" err="1"/>
              <a:t>doda</a:t>
            </a:r>
            <a:r>
              <a:rPr lang="en-GB" dirty="0"/>
              <a:t> </a:t>
            </a:r>
            <a:r>
              <a:rPr lang="sl-SI" dirty="0"/>
              <a:t>podatke o </a:t>
            </a:r>
            <a:r>
              <a:rPr lang="en-GB" dirty="0" err="1"/>
              <a:t>nov</a:t>
            </a:r>
            <a:r>
              <a:rPr lang="sl-SI" dirty="0" err="1"/>
              <a:t>em</a:t>
            </a:r>
            <a:r>
              <a:rPr lang="en-GB" dirty="0"/>
              <a:t> film</a:t>
            </a:r>
            <a:r>
              <a:rPr lang="sl-SI" dirty="0"/>
              <a:t>u</a:t>
            </a:r>
            <a:r>
              <a:rPr lang="en-GB" dirty="0"/>
              <a:t>.</a:t>
            </a:r>
            <a:r>
              <a:rPr lang="sl-SI" dirty="0"/>
              <a:t> </a:t>
            </a:r>
          </a:p>
          <a:p>
            <a:r>
              <a:rPr lang="sl-SI" dirty="0"/>
              <a:t>V grafičnem vmesniku </a:t>
            </a:r>
            <a:r>
              <a:rPr lang="en-GB" dirty="0" err="1"/>
              <a:t>bo</a:t>
            </a:r>
            <a:r>
              <a:rPr lang="sl-SI" dirty="0" err="1"/>
              <a:t>mo</a:t>
            </a:r>
            <a:r>
              <a:rPr lang="en-GB" dirty="0"/>
              <a:t> </a:t>
            </a:r>
            <a:r>
              <a:rPr lang="sl-SI" dirty="0"/>
              <a:t>prikazali </a:t>
            </a:r>
            <a:r>
              <a:rPr lang="en-GB" dirty="0" err="1"/>
              <a:t>vse</a:t>
            </a:r>
            <a:r>
              <a:rPr lang="en-GB" dirty="0"/>
              <a:t> film</a:t>
            </a:r>
            <a:r>
              <a:rPr lang="sl-SI" dirty="0"/>
              <a:t>e iz naše</a:t>
            </a:r>
            <a:r>
              <a:rPr lang="en-GB" dirty="0"/>
              <a:t> </a:t>
            </a:r>
            <a:r>
              <a:rPr lang="sl-SI" dirty="0"/>
              <a:t>baze.</a:t>
            </a:r>
            <a:endParaRPr lang="en-GB" dirty="0"/>
          </a:p>
          <a:p>
            <a:r>
              <a:rPr lang="en-GB" dirty="0"/>
              <a:t>Ob </a:t>
            </a:r>
            <a:r>
              <a:rPr lang="en-GB" dirty="0" err="1"/>
              <a:t>zagonu</a:t>
            </a:r>
            <a:r>
              <a:rPr lang="en-GB" dirty="0"/>
              <a:t> se </a:t>
            </a:r>
            <a:r>
              <a:rPr lang="en-GB" dirty="0" err="1"/>
              <a:t>vsi</a:t>
            </a:r>
            <a:r>
              <a:rPr lang="en-GB" dirty="0"/>
              <a:t> </a:t>
            </a:r>
            <a:r>
              <a:rPr lang="en-GB" dirty="0" err="1"/>
              <a:t>podatki</a:t>
            </a:r>
            <a:r>
              <a:rPr lang="en-GB" dirty="0"/>
              <a:t> </a:t>
            </a:r>
            <a:r>
              <a:rPr lang="en-GB" dirty="0" err="1"/>
              <a:t>iz</a:t>
            </a:r>
            <a:r>
              <a:rPr lang="en-GB" dirty="0"/>
              <a:t> </a:t>
            </a:r>
            <a:r>
              <a:rPr lang="en-GB" dirty="0" err="1"/>
              <a:t>baze</a:t>
            </a:r>
            <a:r>
              <a:rPr lang="en-GB" dirty="0"/>
              <a:t> </a:t>
            </a:r>
            <a:r>
              <a:rPr lang="en-GB" dirty="0" err="1"/>
              <a:t>prenesejo</a:t>
            </a:r>
            <a:r>
              <a:rPr lang="en-GB" dirty="0"/>
              <a:t> v </a:t>
            </a:r>
            <a:r>
              <a:rPr lang="en-GB" dirty="0" err="1"/>
              <a:t>naš</a:t>
            </a:r>
            <a:r>
              <a:rPr lang="en-GB" dirty="0"/>
              <a:t> program in </a:t>
            </a:r>
            <a:r>
              <a:rPr lang="sl-SI" dirty="0"/>
              <a:t>nato</a:t>
            </a:r>
            <a:r>
              <a:rPr lang="en-GB" dirty="0"/>
              <a:t> </a:t>
            </a:r>
            <a:r>
              <a:rPr lang="sl-SI" dirty="0"/>
              <a:t>prekinemo </a:t>
            </a:r>
            <a:r>
              <a:rPr lang="en-GB" dirty="0" err="1"/>
              <a:t>povezav</a:t>
            </a:r>
            <a:r>
              <a:rPr lang="sl-SI" dirty="0"/>
              <a:t>o</a:t>
            </a:r>
            <a:r>
              <a:rPr lang="en-GB" dirty="0"/>
              <a:t> z </a:t>
            </a:r>
            <a:r>
              <a:rPr lang="en-GB" dirty="0" err="1"/>
              <a:t>bazo</a:t>
            </a:r>
            <a:r>
              <a:rPr lang="en-GB" dirty="0"/>
              <a:t>.</a:t>
            </a:r>
          </a:p>
          <a:p>
            <a:r>
              <a:rPr lang="sl-SI" dirty="0"/>
              <a:t>Vsi uporabnikovi vnosi </a:t>
            </a:r>
            <a:r>
              <a:rPr lang="en-GB" dirty="0"/>
              <a:t>se </a:t>
            </a:r>
            <a:r>
              <a:rPr lang="en-GB" dirty="0" err="1"/>
              <a:t>dogajajo</a:t>
            </a:r>
            <a:r>
              <a:rPr lang="en-GB" dirty="0"/>
              <a:t> </a:t>
            </a:r>
            <a:r>
              <a:rPr lang="en-GB" dirty="0" err="1"/>
              <a:t>samo</a:t>
            </a:r>
            <a:r>
              <a:rPr lang="en-GB" dirty="0"/>
              <a:t> v </a:t>
            </a:r>
            <a:r>
              <a:rPr lang="sl-SI" dirty="0"/>
              <a:t>naših lokalnih</a:t>
            </a:r>
            <a:r>
              <a:rPr lang="en-GB" dirty="0"/>
              <a:t> </a:t>
            </a:r>
            <a:r>
              <a:rPr lang="en-GB" dirty="0" err="1"/>
              <a:t>tabelah</a:t>
            </a:r>
            <a:r>
              <a:rPr lang="en-GB" dirty="0"/>
              <a:t>, ko se program </a:t>
            </a:r>
            <a:r>
              <a:rPr lang="en-GB" dirty="0" err="1"/>
              <a:t>zapre</a:t>
            </a:r>
            <a:r>
              <a:rPr lang="en-GB" dirty="0"/>
              <a:t> </a:t>
            </a:r>
            <a:r>
              <a:rPr lang="en-GB" dirty="0" err="1"/>
              <a:t>bazo</a:t>
            </a:r>
            <a:r>
              <a:rPr lang="en-GB" dirty="0"/>
              <a:t> </a:t>
            </a:r>
            <a:r>
              <a:rPr lang="en-GB" dirty="0" err="1"/>
              <a:t>spet</a:t>
            </a:r>
            <a:r>
              <a:rPr lang="en-GB" dirty="0"/>
              <a:t> </a:t>
            </a:r>
            <a:r>
              <a:rPr lang="en-GB" dirty="0" err="1"/>
              <a:t>povežemo</a:t>
            </a:r>
            <a:r>
              <a:rPr lang="en-GB" dirty="0"/>
              <a:t> in </a:t>
            </a:r>
            <a:r>
              <a:rPr lang="sl-SI" dirty="0"/>
              <a:t>prenesemo oziroma posodobimo </a:t>
            </a:r>
            <a:r>
              <a:rPr lang="en-GB" dirty="0" err="1"/>
              <a:t>podatke</a:t>
            </a:r>
            <a:r>
              <a:rPr lang="sl-SI" dirty="0"/>
              <a:t> v bazi</a:t>
            </a:r>
            <a:r>
              <a:rPr lang="en-GB" dirty="0"/>
              <a:t>.</a:t>
            </a:r>
            <a:endParaRPr lang="sl-SI" dirty="0"/>
          </a:p>
          <a:p>
            <a:endParaRPr lang="sl-SI" dirty="0"/>
          </a:p>
          <a:p>
            <a:r>
              <a:rPr lang="sl-SI" dirty="0"/>
              <a:t>S tem preprečimo ne </a:t>
            </a:r>
            <a:r>
              <a:rPr lang="sl-SI" dirty="0" err="1"/>
              <a:t>zažaljene</a:t>
            </a:r>
            <a:r>
              <a:rPr lang="sl-SI" dirty="0"/>
              <a:t> posege v bazo podatkov, ki lahko v najslabšem primeru ob nepazljivosti izbrišejo vse podatke.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398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DA545-7099-BA27-F12A-3EFD926C9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265" y="87077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l-SI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Grafični vmesnik </a:t>
            </a:r>
          </a:p>
          <a:p>
            <a:pPr marL="0" indent="0">
              <a:buNone/>
            </a:pPr>
            <a:r>
              <a:rPr lang="sl-SI" dirty="0"/>
              <a:t>Uporabnik lahko doda podatke v bazo Filmov, vnese podatke kot so naslov, ocena in leto.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8524E2-A010-93F1-0895-D028C9608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128" y="2487346"/>
            <a:ext cx="6449591" cy="385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235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2673A-22CC-1060-DF6A-268AC5011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56" y="1143189"/>
            <a:ext cx="10515600" cy="1325563"/>
          </a:xfrm>
        </p:spPr>
        <p:txBody>
          <a:bodyPr>
            <a:noAutofit/>
          </a:bodyPr>
          <a:lstStyle/>
          <a:p>
            <a:r>
              <a:rPr lang="sl-SI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Baza podatkov</a:t>
            </a:r>
            <a:br>
              <a:rPr lang="sl-SI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br>
              <a:rPr lang="sl-SI" sz="2800" dirty="0"/>
            </a:br>
            <a:r>
              <a:rPr lang="sl-SI" sz="2400" dirty="0">
                <a:latin typeface="+mn-lt"/>
              </a:rPr>
              <a:t>V r</a:t>
            </a:r>
            <a:r>
              <a:rPr lang="en-GB" sz="2400" dirty="0" err="1">
                <a:latin typeface="+mn-lt"/>
              </a:rPr>
              <a:t>azred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Baza</a:t>
            </a:r>
            <a:r>
              <a:rPr lang="sl-SI" sz="2400" dirty="0">
                <a:latin typeface="+mn-lt"/>
              </a:rPr>
              <a:t> definiramo </a:t>
            </a:r>
            <a:r>
              <a:rPr lang="en-GB" sz="2400" dirty="0" err="1">
                <a:latin typeface="+mn-lt"/>
              </a:rPr>
              <a:t>metode</a:t>
            </a:r>
            <a:r>
              <a:rPr lang="en-GB" sz="2400" dirty="0">
                <a:latin typeface="+mn-lt"/>
              </a:rPr>
              <a:t> za </a:t>
            </a:r>
            <a:r>
              <a:rPr lang="en-GB" sz="2400" dirty="0" err="1">
                <a:latin typeface="+mn-lt"/>
              </a:rPr>
              <a:t>povezavo</a:t>
            </a:r>
            <a:r>
              <a:rPr lang="en-GB" sz="2400" dirty="0">
                <a:latin typeface="+mn-lt"/>
              </a:rPr>
              <a:t> z </a:t>
            </a:r>
            <a:r>
              <a:rPr lang="en-GB" sz="2400" dirty="0" err="1">
                <a:latin typeface="+mn-lt"/>
              </a:rPr>
              <a:t>bazo</a:t>
            </a:r>
            <a:r>
              <a:rPr lang="en-GB" sz="2400" dirty="0">
                <a:latin typeface="+mn-lt"/>
              </a:rPr>
              <a:t> in </a:t>
            </a:r>
            <a:r>
              <a:rPr lang="en-GB" sz="2400" dirty="0" err="1">
                <a:latin typeface="+mn-lt"/>
              </a:rPr>
              <a:t>pridobivanje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podatkov</a:t>
            </a:r>
            <a:r>
              <a:rPr lang="sl-SI" sz="2400" dirty="0">
                <a:latin typeface="+mn-lt"/>
              </a:rPr>
              <a:t>.</a:t>
            </a:r>
            <a:br>
              <a:rPr lang="en-GB" sz="2800" dirty="0"/>
            </a:br>
            <a:endParaRPr lang="sl-SI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45A2D1-3FC8-22B2-F5E5-48D40CADF065}"/>
              </a:ext>
            </a:extLst>
          </p:cNvPr>
          <p:cNvSpPr txBox="1"/>
          <p:nvPr/>
        </p:nvSpPr>
        <p:spPr>
          <a:xfrm>
            <a:off x="2393306" y="2686872"/>
            <a:ext cx="8820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Definiramo razred Baza, kjer določimo povezavo do baze.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08CF3-0292-56C3-1E15-F1C21DA9B647}"/>
              </a:ext>
            </a:extLst>
          </p:cNvPr>
          <p:cNvSpPr txBox="1"/>
          <p:nvPr/>
        </p:nvSpPr>
        <p:spPr>
          <a:xfrm>
            <a:off x="1945436" y="3288180"/>
            <a:ext cx="894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Določimo povezavo med bazo in med tabelo, kjer bo izpis podatkov iz baze.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F1E961-79D2-E81D-8F94-2582D69784AD}"/>
              </a:ext>
            </a:extLst>
          </p:cNvPr>
          <p:cNvSpPr txBox="1"/>
          <p:nvPr/>
        </p:nvSpPr>
        <p:spPr>
          <a:xfrm>
            <a:off x="1831911" y="3889488"/>
            <a:ext cx="894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Definiramo povezovalne ukaze in določimo </a:t>
            </a:r>
            <a:r>
              <a:rPr lang="en-GB" sz="1800" dirty="0" err="1">
                <a:latin typeface="+mn-lt"/>
              </a:rPr>
              <a:t>metodo</a:t>
            </a:r>
            <a:r>
              <a:rPr lang="en-GB" sz="1800" dirty="0">
                <a:latin typeface="+mn-lt"/>
              </a:rPr>
              <a:t> za </a:t>
            </a:r>
            <a:r>
              <a:rPr lang="en-GB" sz="1800" dirty="0" err="1">
                <a:latin typeface="+mn-lt"/>
              </a:rPr>
              <a:t>dodajanje</a:t>
            </a:r>
            <a:r>
              <a:rPr lang="en-GB" sz="1800" dirty="0">
                <a:latin typeface="+mn-lt"/>
              </a:rPr>
              <a:t> </a:t>
            </a:r>
            <a:r>
              <a:rPr lang="en-GB" sz="1800" dirty="0" err="1">
                <a:latin typeface="+mn-lt"/>
              </a:rPr>
              <a:t>novih</a:t>
            </a:r>
            <a:r>
              <a:rPr lang="en-GB" sz="1800" dirty="0">
                <a:latin typeface="+mn-lt"/>
              </a:rPr>
              <a:t> </a:t>
            </a:r>
            <a:r>
              <a:rPr lang="en-GB" sz="1800" dirty="0" err="1">
                <a:latin typeface="+mn-lt"/>
              </a:rPr>
              <a:t>vrstic</a:t>
            </a:r>
            <a:r>
              <a:rPr lang="en-GB" sz="1800" dirty="0">
                <a:latin typeface="+mn-lt"/>
              </a:rPr>
              <a:t>.</a:t>
            </a:r>
            <a:r>
              <a:rPr lang="sl-SI" dirty="0"/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F11850-7F3B-24AB-9091-F2F88D52DAC7}"/>
              </a:ext>
            </a:extLst>
          </p:cNvPr>
          <p:cNvSpPr txBox="1"/>
          <p:nvPr/>
        </p:nvSpPr>
        <p:spPr>
          <a:xfrm>
            <a:off x="1625083" y="4490796"/>
            <a:ext cx="894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Definiramo prenos uporabnikovih vnosnih podatkov iz lokalne tabele v bazo podatkov.</a:t>
            </a:r>
          </a:p>
        </p:txBody>
      </p:sp>
    </p:spTree>
    <p:extLst>
      <p:ext uri="{BB962C8B-B14F-4D97-AF65-F5344CB8AC3E}">
        <p14:creationId xmlns:p14="http://schemas.microsoft.com/office/powerpoint/2010/main" val="104335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608F9B2-FDE9-89B7-5A72-36D5783C8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082" b="84346"/>
          <a:stretch/>
        </p:blipFill>
        <p:spPr>
          <a:xfrm>
            <a:off x="217329" y="1318301"/>
            <a:ext cx="8343192" cy="64633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970BBEC-B2A4-F904-4555-54C511E272F7}"/>
              </a:ext>
            </a:extLst>
          </p:cNvPr>
          <p:cNvSpPr txBox="1"/>
          <p:nvPr/>
        </p:nvSpPr>
        <p:spPr>
          <a:xfrm>
            <a:off x="4338735" y="2673871"/>
            <a:ext cx="7092373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sl-SI" dirty="0"/>
              <a:t>V </a:t>
            </a:r>
            <a:r>
              <a:rPr lang="en-GB" dirty="0"/>
              <a:t>Dataset </a:t>
            </a:r>
            <a:r>
              <a:rPr lang="sl-SI" dirty="0" err="1"/>
              <a:t>db</a:t>
            </a:r>
            <a:r>
              <a:rPr lang="sl-SI" dirty="0"/>
              <a:t> shranimo </a:t>
            </a:r>
            <a:r>
              <a:rPr lang="en-GB" dirty="0" err="1"/>
              <a:t>vse</a:t>
            </a:r>
            <a:r>
              <a:rPr lang="en-GB" dirty="0"/>
              <a:t> </a:t>
            </a:r>
            <a:r>
              <a:rPr lang="en-GB" dirty="0" err="1"/>
              <a:t>podatke</a:t>
            </a:r>
            <a:r>
              <a:rPr lang="en-GB" dirty="0"/>
              <a:t> </a:t>
            </a:r>
            <a:r>
              <a:rPr lang="en-GB" dirty="0" err="1"/>
              <a:t>iz</a:t>
            </a:r>
            <a:r>
              <a:rPr lang="en-GB" dirty="0"/>
              <a:t> </a:t>
            </a:r>
            <a:r>
              <a:rPr lang="en-GB" dirty="0" err="1"/>
              <a:t>baze</a:t>
            </a:r>
            <a:r>
              <a:rPr lang="sl-SI" dirty="0"/>
              <a:t>.  Preko </a:t>
            </a:r>
            <a:r>
              <a:rPr lang="sl-SI" dirty="0" err="1"/>
              <a:t>Dataset</a:t>
            </a:r>
            <a:r>
              <a:rPr lang="sl-SI" dirty="0"/>
              <a:t> </a:t>
            </a:r>
            <a:r>
              <a:rPr lang="sl-SI" dirty="0" err="1"/>
              <a:t>db</a:t>
            </a:r>
            <a:r>
              <a:rPr lang="en-GB" dirty="0"/>
              <a:t> </a:t>
            </a:r>
            <a:r>
              <a:rPr lang="en-GB" dirty="0" err="1"/>
              <a:t>dostopa</a:t>
            </a:r>
            <a:r>
              <a:rPr lang="sl-SI" dirty="0" err="1"/>
              <a:t>mo</a:t>
            </a:r>
            <a:r>
              <a:rPr lang="en-GB" dirty="0"/>
              <a:t> do </a:t>
            </a:r>
            <a:r>
              <a:rPr lang="en-GB" dirty="0" err="1"/>
              <a:t>vrstic</a:t>
            </a:r>
            <a:r>
              <a:rPr lang="sl-SI" dirty="0"/>
              <a:t> s podatki. To je predstavitev podatkov v polnilniku.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0A597F-D833-4472-1804-4233CF7212A4}"/>
              </a:ext>
            </a:extLst>
          </p:cNvPr>
          <p:cNvSpPr txBox="1"/>
          <p:nvPr/>
        </p:nvSpPr>
        <p:spPr>
          <a:xfrm>
            <a:off x="5712085" y="3735792"/>
            <a:ext cx="5784337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sl-SI" dirty="0"/>
              <a:t>Niz </a:t>
            </a:r>
            <a:r>
              <a:rPr lang="sl-SI" dirty="0" err="1"/>
              <a:t>sql_ukaz</a:t>
            </a:r>
            <a:r>
              <a:rPr lang="sl-SI" dirty="0"/>
              <a:t> opiše ukaz, ki ga bomo uporabili za prenos </a:t>
            </a:r>
          </a:p>
          <a:p>
            <a:r>
              <a:rPr lang="sl-SI" dirty="0"/>
              <a:t>podatkov iz baze.</a:t>
            </a:r>
          </a:p>
          <a:p>
            <a:endParaRPr lang="sl-SI" dirty="0"/>
          </a:p>
          <a:p>
            <a:r>
              <a:rPr lang="sl-SI" dirty="0"/>
              <a:t>Definiramo lokacijo naše baze in izvedemo ukaz za </a:t>
            </a:r>
          </a:p>
          <a:p>
            <a:r>
              <a:rPr lang="sl-SI" dirty="0"/>
              <a:t>prenos podatkov.</a:t>
            </a:r>
            <a:endParaRPr lang="en-GB" dirty="0"/>
          </a:p>
          <a:p>
            <a:endParaRPr lang="sl-SI" dirty="0"/>
          </a:p>
          <a:p>
            <a:r>
              <a:rPr lang="sl-SI" dirty="0"/>
              <a:t>Shranimo podatke v </a:t>
            </a:r>
            <a:r>
              <a:rPr lang="en-GB" dirty="0"/>
              <a:t>this.ds</a:t>
            </a:r>
            <a:r>
              <a:rPr lang="sl-SI" dirty="0"/>
              <a:t>. V </a:t>
            </a:r>
            <a:r>
              <a:rPr lang="sl-SI" dirty="0" err="1"/>
              <a:t>DataSet</a:t>
            </a:r>
            <a:r>
              <a:rPr lang="sl-SI" dirty="0"/>
              <a:t> imamo shranjene tabele iz baze.</a:t>
            </a:r>
          </a:p>
          <a:p>
            <a:endParaRPr lang="sl-SI" dirty="0"/>
          </a:p>
          <a:p>
            <a:r>
              <a:rPr lang="sl-SI" dirty="0"/>
              <a:t>Zapremo povezavo z bazo.</a:t>
            </a:r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C1EF9F-0B61-15EB-59B6-8C23C1DA322F}"/>
              </a:ext>
            </a:extLst>
          </p:cNvPr>
          <p:cNvSpPr txBox="1"/>
          <p:nvPr/>
        </p:nvSpPr>
        <p:spPr>
          <a:xfrm>
            <a:off x="4338735" y="1786497"/>
            <a:ext cx="701173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sl-SI" dirty="0" err="1"/>
              <a:t>SQLiteDataAdapter</a:t>
            </a:r>
            <a:r>
              <a:rPr lang="sl-SI" dirty="0"/>
              <a:t> je povezava med bazo in podatki v lokalni tabeli.</a:t>
            </a:r>
          </a:p>
        </p:txBody>
      </p:sp>
      <p:pic>
        <p:nvPicPr>
          <p:cNvPr id="37" name="Content Placeholder 6">
            <a:extLst>
              <a:ext uri="{FF2B5EF4-FFF2-40B4-BE49-F238E27FC236}">
                <a16:creationId xmlns:a16="http://schemas.microsoft.com/office/drawing/2014/main" id="{27DEEDD0-E378-CBA7-E268-75B49A1904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742" r="25539" b="24514"/>
          <a:stretch/>
        </p:blipFill>
        <p:spPr>
          <a:xfrm>
            <a:off x="140187" y="4022910"/>
            <a:ext cx="5495504" cy="2013095"/>
          </a:xfrm>
          <a:prstGeom prst="rect">
            <a:avLst/>
          </a:prstGeom>
        </p:spPr>
      </p:pic>
      <p:pic>
        <p:nvPicPr>
          <p:cNvPr id="38" name="Content Placeholder 6">
            <a:extLst>
              <a:ext uri="{FF2B5EF4-FFF2-40B4-BE49-F238E27FC236}">
                <a16:creationId xmlns:a16="http://schemas.microsoft.com/office/drawing/2014/main" id="{9919B96E-3667-C516-DF08-A56835E940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73" r="48899" b="67126"/>
          <a:stretch/>
        </p:blipFill>
        <p:spPr>
          <a:xfrm>
            <a:off x="214833" y="2475878"/>
            <a:ext cx="3993273" cy="95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357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F349F-61A0-E7D2-67AA-DEEA2138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Dodajanje podatkov bazo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9223286-FF68-2BF4-6FC0-3E2515489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3264" y="4701815"/>
            <a:ext cx="4076700" cy="16002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4A9361-2313-3AA8-2C0E-2992505A60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641"/>
          <a:stretch/>
        </p:blipFill>
        <p:spPr>
          <a:xfrm>
            <a:off x="1743270" y="1980567"/>
            <a:ext cx="5819775" cy="27402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DE605D-3DE5-A646-16B6-CA2CFF94034C}"/>
              </a:ext>
            </a:extLst>
          </p:cNvPr>
          <p:cNvSpPr txBox="1"/>
          <p:nvPr/>
        </p:nvSpPr>
        <p:spPr>
          <a:xfrm>
            <a:off x="7563045" y="2073056"/>
            <a:ext cx="3890866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sl-SI" dirty="0"/>
              <a:t>Definiramo funkcijo za dodajanje novega filma v lokalno tabelo oziroma kasneje v bazo filmov.</a:t>
            </a:r>
          </a:p>
          <a:p>
            <a:r>
              <a:rPr lang="sl-SI" dirty="0"/>
              <a:t>Torej dodamo vrstico s stolpci ime oz. naslov, leto in ocena.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6AE30F-6B25-DE60-894F-66F92B44F4B1}"/>
              </a:ext>
            </a:extLst>
          </p:cNvPr>
          <p:cNvSpPr txBox="1"/>
          <p:nvPr/>
        </p:nvSpPr>
        <p:spPr>
          <a:xfrm>
            <a:off x="6762360" y="5010665"/>
            <a:ext cx="395695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sl-SI" dirty="0"/>
              <a:t>Dodamo nove podatke iz lokalne tabele v bazo.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5F3508-F905-1458-9CB9-BDE8BC480CD2}"/>
              </a:ext>
            </a:extLst>
          </p:cNvPr>
          <p:cNvSpPr txBox="1"/>
          <p:nvPr/>
        </p:nvSpPr>
        <p:spPr>
          <a:xfrm>
            <a:off x="6762360" y="3840263"/>
            <a:ext cx="395695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sl-SI" dirty="0"/>
              <a:t>V </a:t>
            </a:r>
            <a:r>
              <a:rPr lang="sl-SI" dirty="0" err="1"/>
              <a:t>ds.Tables</a:t>
            </a:r>
            <a:r>
              <a:rPr lang="sl-SI" dirty="0"/>
              <a:t>[0] imamo shranjene podatke iz baze.</a:t>
            </a:r>
          </a:p>
        </p:txBody>
      </p:sp>
    </p:spTree>
    <p:extLst>
      <p:ext uri="{BB962C8B-B14F-4D97-AF65-F5344CB8AC3E}">
        <p14:creationId xmlns:p14="http://schemas.microsoft.com/office/powerpoint/2010/main" val="827700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2726C6-538C-3AE7-635F-597C12643E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8" t="24390" r="3033" b="43818"/>
          <a:stretch/>
        </p:blipFill>
        <p:spPr>
          <a:xfrm>
            <a:off x="987383" y="2342286"/>
            <a:ext cx="5722901" cy="178502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B469B75-B22B-B8E4-3EB1-EC0997FE6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Izgled, ukazi gumbov, poizvedba na bazi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A7B967-176E-BF14-F92B-F4005AA5F049}"/>
              </a:ext>
            </a:extLst>
          </p:cNvPr>
          <p:cNvSpPr txBox="1"/>
          <p:nvPr/>
        </p:nvSpPr>
        <p:spPr>
          <a:xfrm>
            <a:off x="6710284" y="2649985"/>
            <a:ext cx="4906347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sl-SI" dirty="0"/>
              <a:t>Naredimo SQL poizvedbo na bazi. </a:t>
            </a:r>
          </a:p>
          <a:p>
            <a:endParaRPr lang="sl-SI" dirty="0"/>
          </a:p>
          <a:p>
            <a:r>
              <a:rPr lang="sl-SI" dirty="0"/>
              <a:t>Nas zanimajo podatki kot so naslov, leto in ocena in jih s pomočjo SQL ukaza zapišemo v lokalno tabelo.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745E3B-C424-8778-6A08-81CC7DF3DC7F}"/>
              </a:ext>
            </a:extLst>
          </p:cNvPr>
          <p:cNvSpPr txBox="1"/>
          <p:nvPr/>
        </p:nvSpPr>
        <p:spPr>
          <a:xfrm>
            <a:off x="6710284" y="4435012"/>
            <a:ext cx="4982544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sl-SI" dirty="0"/>
              <a:t>Uporabnik vnese podatke in s klikom na gumb Vnesi prenese podatke v tabelo.</a:t>
            </a:r>
          </a:p>
          <a:p>
            <a:endParaRPr lang="sl-SI" dirty="0"/>
          </a:p>
          <a:p>
            <a:r>
              <a:rPr lang="sl-SI" dirty="0"/>
              <a:t>Določimo tudi časovnik za izbris podatkov iz vnosnih polj.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5C3FDE-ECD2-3CFE-755E-1A89E44AAE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87" t="56091" b="25990"/>
          <a:stretch/>
        </p:blipFill>
        <p:spPr>
          <a:xfrm>
            <a:off x="838200" y="4711410"/>
            <a:ext cx="5864397" cy="102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09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790554-AF81-135A-20EE-23C4E0BB3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258" y="1382778"/>
            <a:ext cx="727836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B7B1DF-6680-A90B-8071-C6D6CD307171}"/>
              </a:ext>
            </a:extLst>
          </p:cNvPr>
          <p:cNvSpPr txBox="1"/>
          <p:nvPr/>
        </p:nvSpPr>
        <p:spPr>
          <a:xfrm>
            <a:off x="9013371" y="3196567"/>
            <a:ext cx="2666999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sl-SI" dirty="0"/>
              <a:t>Pri zagonu aplikacije se </a:t>
            </a:r>
            <a:r>
              <a:rPr lang="en-GB" dirty="0" err="1"/>
              <a:t>izpiš</a:t>
            </a:r>
            <a:r>
              <a:rPr lang="sl-SI" dirty="0" err="1"/>
              <a:t>ejo</a:t>
            </a:r>
            <a:r>
              <a:rPr lang="en-GB" dirty="0"/>
              <a:t> </a:t>
            </a:r>
            <a:r>
              <a:rPr lang="en-GB" dirty="0" err="1"/>
              <a:t>vse</a:t>
            </a:r>
            <a:r>
              <a:rPr lang="en-GB" dirty="0"/>
              <a:t> </a:t>
            </a:r>
            <a:r>
              <a:rPr lang="en-GB" dirty="0" err="1"/>
              <a:t>vrstice</a:t>
            </a:r>
            <a:r>
              <a:rPr lang="en-GB" dirty="0"/>
              <a:t>, ki </a:t>
            </a:r>
            <a:r>
              <a:rPr lang="en-GB" dirty="0" err="1"/>
              <a:t>smo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jih</a:t>
            </a:r>
            <a:r>
              <a:rPr lang="en-GB" dirty="0"/>
              <a:t> </a:t>
            </a:r>
            <a:r>
              <a:rPr lang="en-GB" dirty="0" err="1"/>
              <a:t>shranili</a:t>
            </a:r>
            <a:r>
              <a:rPr lang="en-GB" dirty="0"/>
              <a:t> </a:t>
            </a:r>
            <a:r>
              <a:rPr lang="en-GB" dirty="0" err="1"/>
              <a:t>iz</a:t>
            </a:r>
            <a:r>
              <a:rPr lang="en-GB" dirty="0"/>
              <a:t> </a:t>
            </a:r>
            <a:r>
              <a:rPr lang="en-GB" dirty="0" err="1"/>
              <a:t>naše</a:t>
            </a:r>
            <a:r>
              <a:rPr lang="en-GB" dirty="0"/>
              <a:t> </a:t>
            </a:r>
            <a:r>
              <a:rPr lang="en-GB" dirty="0" err="1"/>
              <a:t>baze</a:t>
            </a:r>
            <a:r>
              <a:rPr lang="sl-SI" dirty="0"/>
              <a:t>.</a:t>
            </a:r>
          </a:p>
          <a:p>
            <a:r>
              <a:rPr lang="sl-SI" dirty="0"/>
              <a:t>To je naša lokalna tabela.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B6D61C-8459-A685-9EEF-AA7EF9286C59}"/>
              </a:ext>
            </a:extLst>
          </p:cNvPr>
          <p:cNvSpPr/>
          <p:nvPr/>
        </p:nvSpPr>
        <p:spPr>
          <a:xfrm>
            <a:off x="4029058" y="1283591"/>
            <a:ext cx="4095071" cy="4749282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F7C19115-5FD5-D5F4-DFC3-D32B2505900E}"/>
              </a:ext>
            </a:extLst>
          </p:cNvPr>
          <p:cNvSpPr/>
          <p:nvPr/>
        </p:nvSpPr>
        <p:spPr>
          <a:xfrm rot="5400000">
            <a:off x="8365191" y="3391447"/>
            <a:ext cx="464866" cy="539973"/>
          </a:xfrm>
          <a:prstGeom prst="upArrow">
            <a:avLst>
              <a:gd name="adj1" fmla="val 25447"/>
              <a:gd name="adj2" fmla="val 36213"/>
            </a:avLst>
          </a:prstGeom>
          <a:solidFill>
            <a:srgbClr val="FFFF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23007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2D63-6231-9578-87F0-C1F17E9B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781" y="386136"/>
            <a:ext cx="10515600" cy="863795"/>
          </a:xfrm>
        </p:spPr>
        <p:txBody>
          <a:bodyPr>
            <a:normAutofit/>
          </a:bodyPr>
          <a:lstStyle/>
          <a:p>
            <a:r>
              <a:rPr lang="sl-SI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Prikaz uporabe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52ABAF-3742-674B-A720-435CB6E94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4449" y="2412321"/>
            <a:ext cx="7368881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A1F3DF-FD8C-387E-5D0B-3888777FD1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7" t="3402" r="39560" b="35238"/>
          <a:stretch/>
        </p:blipFill>
        <p:spPr>
          <a:xfrm>
            <a:off x="620081" y="1432347"/>
            <a:ext cx="5923787" cy="4208106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5B8105B5-37FF-9BCF-5938-CC58ECBF2016}"/>
              </a:ext>
            </a:extLst>
          </p:cNvPr>
          <p:cNvSpPr/>
          <p:nvPr/>
        </p:nvSpPr>
        <p:spPr>
          <a:xfrm rot="6399416">
            <a:off x="5816344" y="2737928"/>
            <a:ext cx="464866" cy="5038625"/>
          </a:xfrm>
          <a:prstGeom prst="upArrow">
            <a:avLst>
              <a:gd name="adj1" fmla="val 25447"/>
              <a:gd name="adj2" fmla="val 36213"/>
            </a:avLst>
          </a:prstGeom>
          <a:solidFill>
            <a:srgbClr val="FFFF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C4210D-1ACC-E4E9-CBFA-AFDBDFC5BE49}"/>
              </a:ext>
            </a:extLst>
          </p:cNvPr>
          <p:cNvSpPr/>
          <p:nvPr/>
        </p:nvSpPr>
        <p:spPr>
          <a:xfrm>
            <a:off x="522514" y="3293706"/>
            <a:ext cx="2948474" cy="2463282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CE8E73-DBE0-A14E-7B0C-E9CE2EBB669E}"/>
              </a:ext>
            </a:extLst>
          </p:cNvPr>
          <p:cNvSpPr/>
          <p:nvPr/>
        </p:nvSpPr>
        <p:spPr>
          <a:xfrm>
            <a:off x="8724123" y="5887617"/>
            <a:ext cx="2547258" cy="270588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79DBF-6ABD-795E-738D-2816588CA833}"/>
              </a:ext>
            </a:extLst>
          </p:cNvPr>
          <p:cNvSpPr txBox="1"/>
          <p:nvPr/>
        </p:nvSpPr>
        <p:spPr>
          <a:xfrm>
            <a:off x="7334271" y="1124160"/>
            <a:ext cx="4170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Uporabnik vnese vse podatke in s klikom na vnese prenese podatke v tabelo. Iz katere se nato podatki prenesejo v bazo.</a:t>
            </a:r>
          </a:p>
        </p:txBody>
      </p:sp>
    </p:spTree>
    <p:extLst>
      <p:ext uri="{BB962C8B-B14F-4D97-AF65-F5344CB8AC3E}">
        <p14:creationId xmlns:p14="http://schemas.microsoft.com/office/powerpoint/2010/main" val="1702169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457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Dodajanje filma v bazo filmov</vt:lpstr>
      <vt:lpstr>PowerPoint Presentation</vt:lpstr>
      <vt:lpstr>PowerPoint Presentation</vt:lpstr>
      <vt:lpstr>Baza podatkov  V razred Baza definiramo metode za povezavo z bazo in pridobivanje podatkov. </vt:lpstr>
      <vt:lpstr>PowerPoint Presentation</vt:lpstr>
      <vt:lpstr>Dodajanje podatkov bazo</vt:lpstr>
      <vt:lpstr>Izgled, ukazi gumbov, poizvedba na bazi</vt:lpstr>
      <vt:lpstr>PowerPoint Presentation</vt:lpstr>
      <vt:lpstr>Prikaz uporabe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Dodajanje filma v bazo filmov</dc:title>
  <dc:creator>kranjec kelbel, hana</dc:creator>
  <cp:lastModifiedBy>kranjec kelbel, hana</cp:lastModifiedBy>
  <cp:revision>5</cp:revision>
  <dcterms:created xsi:type="dcterms:W3CDTF">2022-09-07T19:31:00Z</dcterms:created>
  <dcterms:modified xsi:type="dcterms:W3CDTF">2022-09-11T11:12:41Z</dcterms:modified>
</cp:coreProperties>
</file>