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65" r:id="rId4"/>
    <p:sldId id="258" r:id="rId5"/>
    <p:sldId id="281" r:id="rId6"/>
    <p:sldId id="282" r:id="rId7"/>
    <p:sldId id="283" r:id="rId8"/>
    <p:sldId id="269" r:id="rId9"/>
    <p:sldId id="273" r:id="rId10"/>
    <p:sldId id="275" r:id="rId11"/>
    <p:sldId id="276" r:id="rId12"/>
    <p:sldId id="264" r:id="rId13"/>
    <p:sldId id="266" r:id="rId14"/>
    <p:sldId id="268" r:id="rId15"/>
    <p:sldId id="270" r:id="rId16"/>
    <p:sldId id="272" r:id="rId17"/>
    <p:sldId id="271" r:id="rId18"/>
    <p:sldId id="263" r:id="rId19"/>
    <p:sldId id="274" r:id="rId20"/>
    <p:sldId id="259" r:id="rId21"/>
    <p:sldId id="277" r:id="rId2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vetel slog 1 – poudarek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Brez sloga, mreža tabele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Srednji slog 2 – poudarek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vetel slog 2 – poudarek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ematski slog 1 – poudarek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Svetel slog 3 – poudarek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Srednji slog 1 – poudarek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ematski slog 2 – poudarek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3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6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3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6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8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2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2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2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1201FD-B9B8-44FB-827C-2B72B2C61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D50380-B737-4843-B657-D1F72ECE0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838A1CE-8855-4800-8759-A56D50C74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0E8BB7-1962-48A1-AE75-138B858AD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B998B9-5288-4CE0-B72D-57048D824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CB6E9-345A-4FF8-A88D-3E5CF21D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18E85-96B6-461C-8287-F6CA4968C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6BFD751-AAE9-43DB-8D9F-FBD0019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A33B7E8-7994-46BB-A708-1BAEAE9A4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24BAA5-7F61-4495-857C-97EDFC96F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6A69CD-5F58-4D4E-8784-EF04768B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B01CAAA-9CED-4D6E-94EF-252DDFCB7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6C2E15-6DB9-400F-A463-3A7488119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548849A-5ABA-4068-B1B8-62885377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26C35F-2E6D-487D-B9F7-C4FEC99C2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C96CD3E-B1D7-4FEB-A4C4-9D2224756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504DA9-0960-480F-A0D1-43F798BA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D211248-4214-4C32-9181-236A5054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8DA7D9-8888-4AE1-88A9-070E3D39A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EF6DF4-75E2-40AE-898D-8439C1A1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EB5A874-B7FD-462A-B169-E7FDB5AA6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E40B800-A1C4-40CF-B676-3714D7BC6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DC799A-8E1B-473C-8A5C-61A7E6E1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41FE59-669C-46CE-BD6B-BCC0E38E3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8A03C7-4888-469E-B83E-68A5A252F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49D6E2-575B-4B3B-9200-F89FF6263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192BECB-21C3-4E10-BA4A-1A40B32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99FED6-669D-4F33-B077-DCABEE44C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F0A4E8B-1AAA-4226-98A8-D787BCF2A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842F70-1987-4D9B-A998-AB1CA140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A5A85E-17B3-4952-B61F-2F5B41D63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1FC6E2-FA10-41E8-AD12-66A1CF983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7D6616B-CA16-4E7A-AD49-69268088A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423970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08B9BD4-D026-4EE8-BD86-E0A44270E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7" y="3956389"/>
            <a:ext cx="8249723" cy="1101251"/>
          </a:xfrm>
        </p:spPr>
        <p:txBody>
          <a:bodyPr anchor="t">
            <a:normAutofit fontScale="90000"/>
          </a:bodyPr>
          <a:lstStyle/>
          <a:p>
            <a:r>
              <a:rPr lang="sl-SI" b="1" dirty="0"/>
              <a:t>Regularni izrazi v C#</a:t>
            </a:r>
            <a:br>
              <a:rPr lang="sl-SI" b="1" dirty="0"/>
            </a:b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E70F179-965D-411F-B48B-31E0F07B5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0800" y="5519313"/>
            <a:ext cx="4609244" cy="776946"/>
          </a:xfrm>
        </p:spPr>
        <p:txBody>
          <a:bodyPr anchor="t">
            <a:normAutofit fontScale="85000" lnSpcReduction="20000"/>
          </a:bodyPr>
          <a:lstStyle/>
          <a:p>
            <a:r>
              <a:rPr lang="sl-SI" dirty="0"/>
              <a:t>Hana Kranjec </a:t>
            </a:r>
            <a:r>
              <a:rPr lang="sl-SI" dirty="0" err="1"/>
              <a:t>Kelbel</a:t>
            </a:r>
            <a:endParaRPr lang="sl-SI" dirty="0"/>
          </a:p>
          <a:p>
            <a:r>
              <a:rPr lang="sl-SI" dirty="0"/>
              <a:t>Programiranje 3</a:t>
            </a:r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91613006-585C-E761-4EF8-B83DB2E6A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87" b="20270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430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09701D9-97E6-4B24-9D8F-DB668714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10315"/>
            <a:ext cx="10325000" cy="1442463"/>
          </a:xfrm>
        </p:spPr>
        <p:txBody>
          <a:bodyPr/>
          <a:lstStyle/>
          <a:p>
            <a:r>
              <a:rPr lang="sl-SI" dirty="0"/>
              <a:t>razred Match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1FA572E-B90C-418B-8A80-A1E38E46F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243" y="2423258"/>
            <a:ext cx="10325000" cy="3564436"/>
          </a:xfrm>
        </p:spPr>
        <p:txBody>
          <a:bodyPr/>
          <a:lstStyle/>
          <a:p>
            <a:r>
              <a:rPr lang="sl-SI" dirty="0"/>
              <a:t>Metoda </a:t>
            </a:r>
            <a:r>
              <a:rPr lang="sl-SI" dirty="0" err="1"/>
              <a:t>Regex.Match</a:t>
            </a:r>
            <a:r>
              <a:rPr lang="sl-SI" dirty="0"/>
              <a:t> pregleda prvo ujemanje vzorca v nizu.</a:t>
            </a:r>
          </a:p>
          <a:p>
            <a:r>
              <a:rPr lang="sl-SI" dirty="0"/>
              <a:t>Vsako naslednje ujemanje v nizu preverimo z metodo </a:t>
            </a:r>
            <a:r>
              <a:rPr lang="en-US" dirty="0" err="1"/>
              <a:t>Match.NextMatch</a:t>
            </a:r>
            <a:r>
              <a:rPr lang="sl-SI" dirty="0"/>
              <a:t>.</a:t>
            </a:r>
          </a:p>
          <a:p>
            <a:r>
              <a:rPr lang="sl-SI" dirty="0"/>
              <a:t>Če se vzorec nima ujemanj v nizu, vrne prazen objekt </a:t>
            </a:r>
            <a:r>
              <a:rPr lang="sl-SI" dirty="0" err="1"/>
              <a:t>MatchCollection</a:t>
            </a:r>
            <a:r>
              <a:rPr lang="sl-SI" dirty="0"/>
              <a:t>.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83121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7A82320D-0F58-4BF8-8D53-55B5E1557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888" y="685800"/>
            <a:ext cx="8467725" cy="5486400"/>
          </a:xfrm>
          <a:prstGeom prst="rect">
            <a:avLst/>
          </a:prstGeom>
        </p:spPr>
      </p:pic>
      <p:sp>
        <p:nvSpPr>
          <p:cNvPr id="6" name="Pravokotnik 5">
            <a:extLst>
              <a:ext uri="{FF2B5EF4-FFF2-40B4-BE49-F238E27FC236}">
                <a16:creationId xmlns:a16="http://schemas.microsoft.com/office/drawing/2014/main" id="{5467185C-C36B-4D3F-AA12-0F510891EBFB}"/>
              </a:ext>
            </a:extLst>
          </p:cNvPr>
          <p:cNvSpPr/>
          <p:nvPr/>
        </p:nvSpPr>
        <p:spPr>
          <a:xfrm>
            <a:off x="3364002" y="4402405"/>
            <a:ext cx="525293" cy="252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8" name="Pravokotnik 7">
            <a:extLst>
              <a:ext uri="{FF2B5EF4-FFF2-40B4-BE49-F238E27FC236}">
                <a16:creationId xmlns:a16="http://schemas.microsoft.com/office/drawing/2014/main" id="{385F913E-BDE5-4B24-9C59-E8086403A114}"/>
              </a:ext>
            </a:extLst>
          </p:cNvPr>
          <p:cNvSpPr/>
          <p:nvPr/>
        </p:nvSpPr>
        <p:spPr>
          <a:xfrm>
            <a:off x="3364001" y="4941651"/>
            <a:ext cx="525293" cy="252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Označba mesta vsebine 2">
            <a:extLst>
              <a:ext uri="{FF2B5EF4-FFF2-40B4-BE49-F238E27FC236}">
                <a16:creationId xmlns:a16="http://schemas.microsoft.com/office/drawing/2014/main" id="{48766B1D-63D3-4F5B-82FB-090C9F341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70" y="1377215"/>
            <a:ext cx="10325000" cy="3564436"/>
          </a:xfrm>
        </p:spPr>
        <p:txBody>
          <a:bodyPr/>
          <a:lstStyle/>
          <a:p>
            <a:r>
              <a:rPr lang="sl-SI" dirty="0" err="1"/>
              <a:t>lasnosti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2505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ka 21">
            <a:extLst>
              <a:ext uri="{FF2B5EF4-FFF2-40B4-BE49-F238E27FC236}">
                <a16:creationId xmlns:a16="http://schemas.microsoft.com/office/drawing/2014/main" id="{5B68409E-2493-4FAB-9817-266F0DE4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6" y="2249581"/>
            <a:ext cx="8423985" cy="2377834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A25E4DA-660D-487C-BEBA-B716B530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79" y="371475"/>
            <a:ext cx="10325000" cy="749189"/>
          </a:xfrm>
        </p:spPr>
        <p:txBody>
          <a:bodyPr>
            <a:normAutofit fontScale="90000"/>
          </a:bodyPr>
          <a:lstStyle/>
          <a:p>
            <a:r>
              <a:rPr lang="sl-SI" dirty="0"/>
              <a:t>Primer 1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9813834-5D91-4595-AF90-D0696312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04" y="1540031"/>
            <a:ext cx="10325000" cy="3564436"/>
          </a:xfrm>
        </p:spPr>
        <p:txBody>
          <a:bodyPr>
            <a:normAutofit/>
          </a:bodyPr>
          <a:lstStyle/>
          <a:p>
            <a:r>
              <a:rPr lang="sl-SI" dirty="0"/>
              <a:t>Poiščimo ali niz vsebuje vzorec </a:t>
            </a:r>
            <a:r>
              <a:rPr lang="sl-SI" dirty="0" err="1"/>
              <a:t>ab</a:t>
            </a:r>
            <a:r>
              <a:rPr lang="sl-SI" dirty="0"/>
              <a:t>, </a:t>
            </a:r>
            <a:r>
              <a:rPr lang="sl-SI" dirty="0" err="1"/>
              <a:t>aab</a:t>
            </a:r>
            <a:r>
              <a:rPr lang="sl-SI" dirty="0"/>
              <a:t>, </a:t>
            </a:r>
            <a:r>
              <a:rPr lang="sl-SI" dirty="0" err="1"/>
              <a:t>aaab</a:t>
            </a:r>
            <a:r>
              <a:rPr lang="sl-SI" dirty="0"/>
              <a:t>, </a:t>
            </a:r>
            <a:r>
              <a:rPr lang="sl-SI" dirty="0" err="1"/>
              <a:t>aaaab</a:t>
            </a:r>
            <a:r>
              <a:rPr lang="sl-SI" dirty="0"/>
              <a:t>,..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endParaRPr lang="sl-SI" dirty="0"/>
          </a:p>
          <a:p>
            <a:endParaRPr lang="sl-SI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26A99E5A-BA20-40FA-9CCF-8A2D84D55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712" y="4781683"/>
            <a:ext cx="5423705" cy="1396079"/>
          </a:xfrm>
          <a:prstGeom prst="rect">
            <a:avLst/>
          </a:prstGeom>
        </p:spPr>
      </p:pic>
      <p:sp>
        <p:nvSpPr>
          <p:cNvPr id="8" name="Pravokotnik 7">
            <a:extLst>
              <a:ext uri="{FF2B5EF4-FFF2-40B4-BE49-F238E27FC236}">
                <a16:creationId xmlns:a16="http://schemas.microsoft.com/office/drawing/2014/main" id="{7602F50E-6371-448A-9764-3E64CA865054}"/>
              </a:ext>
            </a:extLst>
          </p:cNvPr>
          <p:cNvSpPr/>
          <p:nvPr/>
        </p:nvSpPr>
        <p:spPr>
          <a:xfrm>
            <a:off x="2466496" y="2533909"/>
            <a:ext cx="1742534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Pravokotnik 10">
            <a:extLst>
              <a:ext uri="{FF2B5EF4-FFF2-40B4-BE49-F238E27FC236}">
                <a16:creationId xmlns:a16="http://schemas.microsoft.com/office/drawing/2014/main" id="{F23091E4-FAFF-4A49-B35F-EFD42CAE9F80}"/>
              </a:ext>
            </a:extLst>
          </p:cNvPr>
          <p:cNvSpPr/>
          <p:nvPr/>
        </p:nvSpPr>
        <p:spPr>
          <a:xfrm>
            <a:off x="739500" y="5041838"/>
            <a:ext cx="3741054" cy="1110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>
                <a:solidFill>
                  <a:schemeClr val="tx1"/>
                </a:solidFill>
              </a:rPr>
              <a:t>preverimo ali se ena izmed možnosti vzorca znotraj niza</a:t>
            </a:r>
            <a:endParaRPr lang="sl-SI" dirty="0"/>
          </a:p>
        </p:txBody>
      </p:sp>
      <p:cxnSp>
        <p:nvCxnSpPr>
          <p:cNvPr id="10" name="Raven puščični povezovalnik 9">
            <a:extLst>
              <a:ext uri="{FF2B5EF4-FFF2-40B4-BE49-F238E27FC236}">
                <a16:creationId xmlns:a16="http://schemas.microsoft.com/office/drawing/2014/main" id="{D28AFEE1-32C6-4CC1-BA8C-964DE418C502}"/>
              </a:ext>
            </a:extLst>
          </p:cNvPr>
          <p:cNvCxnSpPr>
            <a:cxnSpLocks/>
          </p:cNvCxnSpPr>
          <p:nvPr/>
        </p:nvCxnSpPr>
        <p:spPr>
          <a:xfrm>
            <a:off x="4399848" y="2700596"/>
            <a:ext cx="52628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avokotnik 12">
            <a:extLst>
              <a:ext uri="{FF2B5EF4-FFF2-40B4-BE49-F238E27FC236}">
                <a16:creationId xmlns:a16="http://schemas.microsoft.com/office/drawing/2014/main" id="{C5F91BE8-E102-4C5C-AF86-E3C5391668F7}"/>
              </a:ext>
            </a:extLst>
          </p:cNvPr>
          <p:cNvSpPr/>
          <p:nvPr/>
        </p:nvSpPr>
        <p:spPr>
          <a:xfrm>
            <a:off x="2235954" y="3281707"/>
            <a:ext cx="748146" cy="329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3" name="Pravokotnik 22">
            <a:extLst>
              <a:ext uri="{FF2B5EF4-FFF2-40B4-BE49-F238E27FC236}">
                <a16:creationId xmlns:a16="http://schemas.microsoft.com/office/drawing/2014/main" id="{0EDAD440-A7A3-46DC-BB4A-173865AB6F77}"/>
              </a:ext>
            </a:extLst>
          </p:cNvPr>
          <p:cNvSpPr/>
          <p:nvPr/>
        </p:nvSpPr>
        <p:spPr>
          <a:xfrm>
            <a:off x="9741115" y="2249581"/>
            <a:ext cx="2144263" cy="1110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>
                <a:solidFill>
                  <a:schemeClr val="tx1"/>
                </a:solidFill>
              </a:rPr>
              <a:t>vzorec sestavljen iz več ponovitev črke a in enkratne ponovitve črke b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1628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04452F45-4D8E-4629-8DA1-A8AB0869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53" y="2300295"/>
            <a:ext cx="7503675" cy="2501225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C14AD0A-4141-44B1-85CF-D5FF094B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54" y="137569"/>
            <a:ext cx="10325000" cy="815864"/>
          </a:xfrm>
        </p:spPr>
        <p:txBody>
          <a:bodyPr/>
          <a:lstStyle/>
          <a:p>
            <a:r>
              <a:rPr lang="sl-SI" dirty="0"/>
              <a:t>Primer 2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500C487-657A-49AC-BFAB-F4836558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04" y="1534725"/>
            <a:ext cx="10386496" cy="3564436"/>
          </a:xfrm>
        </p:spPr>
        <p:txBody>
          <a:bodyPr/>
          <a:lstStyle/>
          <a:p>
            <a:r>
              <a:rPr lang="sl-SI" dirty="0"/>
              <a:t>Poiščimo ali je v nizu enomestno število.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BCF657A8-D49B-4975-9FDD-9A443EFF1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197" y="4801520"/>
            <a:ext cx="5641519" cy="1589755"/>
          </a:xfrm>
          <a:prstGeom prst="rect">
            <a:avLst/>
          </a:prstGeom>
        </p:spPr>
      </p:pic>
      <p:sp>
        <p:nvSpPr>
          <p:cNvPr id="8" name="Pravokotnik 7">
            <a:extLst>
              <a:ext uri="{FF2B5EF4-FFF2-40B4-BE49-F238E27FC236}">
                <a16:creationId xmlns:a16="http://schemas.microsoft.com/office/drawing/2014/main" id="{3AAF7802-A7DA-47AE-9674-5041E06C0D3B}"/>
              </a:ext>
            </a:extLst>
          </p:cNvPr>
          <p:cNvSpPr/>
          <p:nvPr/>
        </p:nvSpPr>
        <p:spPr>
          <a:xfrm>
            <a:off x="3089959" y="2617845"/>
            <a:ext cx="1039562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9" name="Raven puščični povezovalnik 8">
            <a:extLst>
              <a:ext uri="{FF2B5EF4-FFF2-40B4-BE49-F238E27FC236}">
                <a16:creationId xmlns:a16="http://schemas.microsoft.com/office/drawing/2014/main" id="{BFBA78A4-724E-4AFB-A1F0-A257F5450159}"/>
              </a:ext>
            </a:extLst>
          </p:cNvPr>
          <p:cNvCxnSpPr>
            <a:cxnSpLocks/>
          </p:cNvCxnSpPr>
          <p:nvPr/>
        </p:nvCxnSpPr>
        <p:spPr>
          <a:xfrm>
            <a:off x="4134135" y="2784532"/>
            <a:ext cx="52361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otnik 10">
            <a:extLst>
              <a:ext uri="{FF2B5EF4-FFF2-40B4-BE49-F238E27FC236}">
                <a16:creationId xmlns:a16="http://schemas.microsoft.com/office/drawing/2014/main" id="{195BB41A-972A-42EB-9FBA-FFF908459D5D}"/>
              </a:ext>
            </a:extLst>
          </p:cNvPr>
          <p:cNvSpPr/>
          <p:nvPr/>
        </p:nvSpPr>
        <p:spPr>
          <a:xfrm>
            <a:off x="9461433" y="2413707"/>
            <a:ext cx="2144263" cy="75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>
                <a:solidFill>
                  <a:schemeClr val="tx1"/>
                </a:solidFill>
              </a:rPr>
              <a:t>vzorec sestavljen iz ene številke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5417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0A61E6A6-ECE6-4959-BE18-2CDFD9CE5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63" y="2171160"/>
            <a:ext cx="8933765" cy="2416415"/>
          </a:xfrm>
          <a:prstGeom prst="rect">
            <a:avLst/>
          </a:prstGeom>
        </p:spPr>
      </p:pic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D6ED09E-6EC4-4172-BD23-065AABBC9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93" y="1300326"/>
            <a:ext cx="10325000" cy="3564436"/>
          </a:xfrm>
        </p:spPr>
        <p:txBody>
          <a:bodyPr/>
          <a:lstStyle/>
          <a:p>
            <a:r>
              <a:rPr lang="sl-SI" dirty="0"/>
              <a:t>Poiščimo ali se stavek znotraj niza začne z veliko začetnico.</a:t>
            </a:r>
          </a:p>
        </p:txBody>
      </p:sp>
      <p:sp>
        <p:nvSpPr>
          <p:cNvPr id="4" name="Naslov 1">
            <a:extLst>
              <a:ext uri="{FF2B5EF4-FFF2-40B4-BE49-F238E27FC236}">
                <a16:creationId xmlns:a16="http://schemas.microsoft.com/office/drawing/2014/main" id="{306CC29A-99E0-4E1F-AF84-EF6DF4D206FA}"/>
              </a:ext>
            </a:extLst>
          </p:cNvPr>
          <p:cNvSpPr txBox="1">
            <a:spLocks/>
          </p:cNvSpPr>
          <p:nvPr/>
        </p:nvSpPr>
        <p:spPr>
          <a:xfrm>
            <a:off x="376754" y="137569"/>
            <a:ext cx="10325000" cy="815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dirty="0"/>
              <a:t>Primer 3</a:t>
            </a:r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E22E0667-C508-4BE7-9C88-1694F4444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388" y="2333812"/>
            <a:ext cx="2134351" cy="341406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3583A712-336E-4788-9140-8C83FCD43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664964" y="2435382"/>
            <a:ext cx="4932171" cy="152541"/>
          </a:xfrm>
          <a:prstGeom prst="rect">
            <a:avLst/>
          </a:prstGeom>
        </p:spPr>
      </p:pic>
      <p:sp>
        <p:nvSpPr>
          <p:cNvPr id="11" name="Pravokotnik 10">
            <a:extLst>
              <a:ext uri="{FF2B5EF4-FFF2-40B4-BE49-F238E27FC236}">
                <a16:creationId xmlns:a16="http://schemas.microsoft.com/office/drawing/2014/main" id="{85F42595-A731-4590-8704-C62F36C43337}"/>
              </a:ext>
            </a:extLst>
          </p:cNvPr>
          <p:cNvSpPr/>
          <p:nvPr/>
        </p:nvSpPr>
        <p:spPr>
          <a:xfrm>
            <a:off x="9659513" y="1872754"/>
            <a:ext cx="1963289" cy="141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>
                <a:solidFill>
                  <a:schemeClr val="tx1"/>
                </a:solidFill>
              </a:rPr>
              <a:t>vzorec sestavljen iz velikih črk abecede</a:t>
            </a:r>
            <a:endParaRPr lang="sl-SI" dirty="0"/>
          </a:p>
        </p:txBody>
      </p:sp>
      <p:sp>
        <p:nvSpPr>
          <p:cNvPr id="12" name="PoljeZBesedilom 11">
            <a:extLst>
              <a:ext uri="{FF2B5EF4-FFF2-40B4-BE49-F238E27FC236}">
                <a16:creationId xmlns:a16="http://schemas.microsoft.com/office/drawing/2014/main" id="{1574042D-7DA4-400C-A8BA-EEF90798B4C2}"/>
              </a:ext>
            </a:extLst>
          </p:cNvPr>
          <p:cNvSpPr txBox="1"/>
          <p:nvPr/>
        </p:nvSpPr>
        <p:spPr>
          <a:xfrm>
            <a:off x="9378353" y="3662653"/>
            <a:ext cx="287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Zanima nas samo prva črka stavka.</a:t>
            </a:r>
          </a:p>
        </p:txBody>
      </p:sp>
      <p:sp>
        <p:nvSpPr>
          <p:cNvPr id="13" name="Pravokotnik 12">
            <a:extLst>
              <a:ext uri="{FF2B5EF4-FFF2-40B4-BE49-F238E27FC236}">
                <a16:creationId xmlns:a16="http://schemas.microsoft.com/office/drawing/2014/main" id="{867EF991-3D9D-4ACC-BA18-FA440F73E2BD}"/>
              </a:ext>
            </a:extLst>
          </p:cNvPr>
          <p:cNvSpPr/>
          <p:nvPr/>
        </p:nvSpPr>
        <p:spPr>
          <a:xfrm>
            <a:off x="9378353" y="3683128"/>
            <a:ext cx="2632673" cy="605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18" name="Slika 17">
            <a:extLst>
              <a:ext uri="{FF2B5EF4-FFF2-40B4-BE49-F238E27FC236}">
                <a16:creationId xmlns:a16="http://schemas.microsoft.com/office/drawing/2014/main" id="{CD134941-52AD-49C4-90F2-9E7E04EF4A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93" r="37228" b="14836"/>
          <a:stretch/>
        </p:blipFill>
        <p:spPr>
          <a:xfrm>
            <a:off x="6289165" y="4726758"/>
            <a:ext cx="4699205" cy="1181848"/>
          </a:xfrm>
          <a:prstGeom prst="rect">
            <a:avLst/>
          </a:prstGeom>
        </p:spPr>
      </p:pic>
      <p:sp>
        <p:nvSpPr>
          <p:cNvPr id="22" name="PoljeZBesedilom 21">
            <a:extLst>
              <a:ext uri="{FF2B5EF4-FFF2-40B4-BE49-F238E27FC236}">
                <a16:creationId xmlns:a16="http://schemas.microsoft.com/office/drawing/2014/main" id="{B6E4F9A5-7847-4007-90E8-17CEB54ECE4F}"/>
              </a:ext>
            </a:extLst>
          </p:cNvPr>
          <p:cNvSpPr txBox="1"/>
          <p:nvPr/>
        </p:nvSpPr>
        <p:spPr>
          <a:xfrm>
            <a:off x="1135357" y="6077064"/>
            <a:ext cx="645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dirty="0">
                <a:highlight>
                  <a:srgbClr val="FF0000"/>
                </a:highlight>
              </a:rPr>
              <a:t>Kaj pa če bi želeli popraviti stavek?</a:t>
            </a:r>
          </a:p>
        </p:txBody>
      </p:sp>
    </p:spTree>
    <p:extLst>
      <p:ext uri="{BB962C8B-B14F-4D97-AF65-F5344CB8AC3E}">
        <p14:creationId xmlns:p14="http://schemas.microsoft.com/office/powerpoint/2010/main" val="568582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C9B3AFA-3F4A-4A63-86A3-CFDA9A9A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706" y="1772094"/>
            <a:ext cx="10325000" cy="4277724"/>
          </a:xfrm>
        </p:spPr>
        <p:txBody>
          <a:bodyPr/>
          <a:lstStyle/>
          <a:p>
            <a:pPr marL="0" indent="0">
              <a:buNone/>
            </a:pPr>
            <a:endParaRPr lang="sl-SI" dirty="0"/>
          </a:p>
          <a:p>
            <a:r>
              <a:rPr lang="sl-SI" dirty="0"/>
              <a:t>V nizu zamenja znake, ki se ujemajo z vzorcem z navedenim nadomestnim nizom.</a:t>
            </a:r>
          </a:p>
          <a:p>
            <a:r>
              <a:rPr lang="sl-SI" b="1" dirty="0" err="1"/>
              <a:t>Regex.Repalce</a:t>
            </a:r>
            <a:r>
              <a:rPr lang="sl-SI" b="1" dirty="0"/>
              <a:t>(</a:t>
            </a:r>
            <a:r>
              <a:rPr lang="sl-SI" b="1" dirty="0" err="1"/>
              <a:t>niz,vzorec,novNiz</a:t>
            </a:r>
            <a:r>
              <a:rPr lang="sl-SI" b="1" dirty="0"/>
              <a:t>)   </a:t>
            </a:r>
            <a:r>
              <a:rPr lang="sl-SI" dirty="0"/>
              <a:t>- ena izmed možnosti</a:t>
            </a:r>
          </a:p>
          <a:p>
            <a:pPr marL="0" indent="0">
              <a:buNone/>
            </a:pPr>
            <a:r>
              <a:rPr lang="sl-SI" dirty="0"/>
              <a:t>                  - parametri : </a:t>
            </a:r>
            <a:r>
              <a:rPr lang="sl-SI" dirty="0" err="1"/>
              <a:t>string</a:t>
            </a:r>
            <a:r>
              <a:rPr lang="sl-SI" dirty="0"/>
              <a:t> niz ; vzorec ; </a:t>
            </a:r>
            <a:r>
              <a:rPr lang="sl-SI" dirty="0" err="1"/>
              <a:t>nadomestniNiz</a:t>
            </a:r>
            <a:endParaRPr lang="sl-SI" dirty="0"/>
          </a:p>
          <a:p>
            <a:pPr marL="0" indent="0">
              <a:buNone/>
            </a:pPr>
            <a:r>
              <a:rPr lang="sl-SI" dirty="0"/>
              <a:t>                  - rezultat : </a:t>
            </a:r>
            <a:r>
              <a:rPr lang="sl-SI" dirty="0" err="1"/>
              <a:t>string</a:t>
            </a:r>
            <a:r>
              <a:rPr lang="sl-SI" dirty="0"/>
              <a:t> </a:t>
            </a:r>
            <a:r>
              <a:rPr lang="sl-SI" dirty="0" err="1"/>
              <a:t>popravljenNiz</a:t>
            </a:r>
            <a:endParaRPr lang="sl-SI" dirty="0"/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D765D228-679A-43D6-B328-F2A5D934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15" y="822880"/>
            <a:ext cx="10325000" cy="949214"/>
          </a:xfrm>
        </p:spPr>
        <p:txBody>
          <a:bodyPr/>
          <a:lstStyle/>
          <a:p>
            <a:r>
              <a:rPr lang="sl-SI" dirty="0"/>
              <a:t>metoda </a:t>
            </a:r>
            <a:r>
              <a:rPr lang="sl-SI" dirty="0" err="1"/>
              <a:t>Regex.Repalce</a:t>
            </a:r>
            <a:r>
              <a:rPr lang="sl-SI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4774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448CF669-FF6C-420A-B958-6E53CB67C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219" y="362975"/>
            <a:ext cx="7320915" cy="61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87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04931F52-E407-46FB-8E23-8281C184E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07" y="743563"/>
            <a:ext cx="8847231" cy="3725702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25E25C6E-F6FC-4874-9F7E-3F5092040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625" y="4469265"/>
            <a:ext cx="6973944" cy="1295400"/>
          </a:xfrm>
          <a:prstGeom prst="rect">
            <a:avLst/>
          </a:prstGeom>
        </p:spPr>
      </p:pic>
      <p:cxnSp>
        <p:nvCxnSpPr>
          <p:cNvPr id="10" name="Raven puščični povezovalnik 9">
            <a:extLst>
              <a:ext uri="{FF2B5EF4-FFF2-40B4-BE49-F238E27FC236}">
                <a16:creationId xmlns:a16="http://schemas.microsoft.com/office/drawing/2014/main" id="{38171783-93C0-4E96-AAA4-AA8AE0333531}"/>
              </a:ext>
            </a:extLst>
          </p:cNvPr>
          <p:cNvCxnSpPr>
            <a:cxnSpLocks/>
          </p:cNvCxnSpPr>
          <p:nvPr/>
        </p:nvCxnSpPr>
        <p:spPr>
          <a:xfrm flipV="1">
            <a:off x="9087685" y="3036935"/>
            <a:ext cx="445124" cy="454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Slika 15">
            <a:extLst>
              <a:ext uri="{FF2B5EF4-FFF2-40B4-BE49-F238E27FC236}">
                <a16:creationId xmlns:a16="http://schemas.microsoft.com/office/drawing/2014/main" id="{DA80004A-A2EC-4DDD-A9AC-6DB3C5049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23" y="3429000"/>
            <a:ext cx="4616985" cy="341406"/>
          </a:xfrm>
          <a:prstGeom prst="rect">
            <a:avLst/>
          </a:prstGeom>
        </p:spPr>
      </p:pic>
      <p:sp>
        <p:nvSpPr>
          <p:cNvPr id="21" name="PoljeZBesedilom 20">
            <a:extLst>
              <a:ext uri="{FF2B5EF4-FFF2-40B4-BE49-F238E27FC236}">
                <a16:creationId xmlns:a16="http://schemas.microsoft.com/office/drawing/2014/main" id="{758ACF61-C311-4ECD-B857-5DAFD9185D0F}"/>
              </a:ext>
            </a:extLst>
          </p:cNvPr>
          <p:cNvSpPr txBox="1"/>
          <p:nvPr/>
        </p:nvSpPr>
        <p:spPr>
          <a:xfrm>
            <a:off x="9655557" y="2475622"/>
            <a:ext cx="2564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/>
              <a:t>niz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/>
              <a:t>vzorec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 err="1"/>
              <a:t>nadomestniNiz</a:t>
            </a:r>
            <a:endParaRPr lang="sl-S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/>
              <a:t>Začetna črka v nizu postane velika.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dirty="0"/>
          </a:p>
          <a:p>
            <a:endParaRPr lang="sl-SI" dirty="0"/>
          </a:p>
        </p:txBody>
      </p:sp>
      <p:sp>
        <p:nvSpPr>
          <p:cNvPr id="22" name="Pravokotnik 21">
            <a:extLst>
              <a:ext uri="{FF2B5EF4-FFF2-40B4-BE49-F238E27FC236}">
                <a16:creationId xmlns:a16="http://schemas.microsoft.com/office/drawing/2014/main" id="{DBAA26B9-9FB0-4196-AE66-D853A104FD29}"/>
              </a:ext>
            </a:extLst>
          </p:cNvPr>
          <p:cNvSpPr/>
          <p:nvPr/>
        </p:nvSpPr>
        <p:spPr>
          <a:xfrm>
            <a:off x="9570651" y="2210443"/>
            <a:ext cx="2564146" cy="2107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9377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9D348494-B88D-4138-AD7E-DD5FC514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93" y="162938"/>
            <a:ext cx="7461857" cy="3178513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D74349EE-4594-49C5-9341-2F21DA57C4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60"/>
          <a:stretch/>
        </p:blipFill>
        <p:spPr>
          <a:xfrm>
            <a:off x="1739425" y="3171217"/>
            <a:ext cx="7284392" cy="36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68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A03B06DA-1EEC-4946-BCBB-E2E8328B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98" y="2083593"/>
            <a:ext cx="7266561" cy="2690813"/>
          </a:xfrm>
          <a:prstGeom prst="rect">
            <a:avLst/>
          </a:prstGeom>
        </p:spPr>
      </p:pic>
      <p:sp>
        <p:nvSpPr>
          <p:cNvPr id="10" name="PoljeZBesedilom 9">
            <a:extLst>
              <a:ext uri="{FF2B5EF4-FFF2-40B4-BE49-F238E27FC236}">
                <a16:creationId xmlns:a16="http://schemas.microsoft.com/office/drawing/2014/main" id="{E9E9EA69-C29A-423E-9181-9FE70CCBAEF6}"/>
              </a:ext>
            </a:extLst>
          </p:cNvPr>
          <p:cNvSpPr txBox="1"/>
          <p:nvPr/>
        </p:nvSpPr>
        <p:spPr>
          <a:xfrm>
            <a:off x="581891" y="1322401"/>
            <a:ext cx="108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/>
              <a:t>Uporabno:  Izloči odvečne presledke iz niza</a:t>
            </a:r>
          </a:p>
          <a:p>
            <a:r>
              <a:rPr lang="sl-SI" dirty="0"/>
              <a:t>     </a:t>
            </a:r>
          </a:p>
        </p:txBody>
      </p:sp>
      <p:sp>
        <p:nvSpPr>
          <p:cNvPr id="4" name="Pravokotnik 3">
            <a:extLst>
              <a:ext uri="{FF2B5EF4-FFF2-40B4-BE49-F238E27FC236}">
                <a16:creationId xmlns:a16="http://schemas.microsoft.com/office/drawing/2014/main" id="{D2E9ACAF-EA4C-4FCC-B6EF-F5B7E8EA2BE3}"/>
              </a:ext>
            </a:extLst>
          </p:cNvPr>
          <p:cNvSpPr/>
          <p:nvPr/>
        </p:nvSpPr>
        <p:spPr>
          <a:xfrm>
            <a:off x="5643418" y="3428999"/>
            <a:ext cx="840509" cy="394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7" name="Raven puščični povezovalnik 6">
            <a:extLst>
              <a:ext uri="{FF2B5EF4-FFF2-40B4-BE49-F238E27FC236}">
                <a16:creationId xmlns:a16="http://schemas.microsoft.com/office/drawing/2014/main" id="{024F9A2E-02D3-44B0-AAF7-6BA582E3AF7F}"/>
              </a:ext>
            </a:extLst>
          </p:cNvPr>
          <p:cNvCxnSpPr/>
          <p:nvPr/>
        </p:nvCxnSpPr>
        <p:spPr>
          <a:xfrm flipV="1">
            <a:off x="6483927" y="2272145"/>
            <a:ext cx="2604655" cy="1302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jeZBesedilom 7">
            <a:extLst>
              <a:ext uri="{FF2B5EF4-FFF2-40B4-BE49-F238E27FC236}">
                <a16:creationId xmlns:a16="http://schemas.microsoft.com/office/drawing/2014/main" id="{0E8B4348-8CCA-4F65-89AD-A0DA49FE70E1}"/>
              </a:ext>
            </a:extLst>
          </p:cNvPr>
          <p:cNvSpPr txBox="1"/>
          <p:nvPr/>
        </p:nvSpPr>
        <p:spPr>
          <a:xfrm>
            <a:off x="9162473" y="1834211"/>
            <a:ext cx="2715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Vzorec: znak za presledek \s se ponovi le enkrat</a:t>
            </a:r>
          </a:p>
        </p:txBody>
      </p:sp>
      <p:sp>
        <p:nvSpPr>
          <p:cNvPr id="11" name="Pravokotnik 10">
            <a:extLst>
              <a:ext uri="{FF2B5EF4-FFF2-40B4-BE49-F238E27FC236}">
                <a16:creationId xmlns:a16="http://schemas.microsoft.com/office/drawing/2014/main" id="{79BF986B-1ECE-4024-A890-431C0D828914}"/>
              </a:ext>
            </a:extLst>
          </p:cNvPr>
          <p:cNvSpPr/>
          <p:nvPr/>
        </p:nvSpPr>
        <p:spPr>
          <a:xfrm>
            <a:off x="6740813" y="3428999"/>
            <a:ext cx="372629" cy="394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12" name="Raven puščični povezovalnik 11">
            <a:extLst>
              <a:ext uri="{FF2B5EF4-FFF2-40B4-BE49-F238E27FC236}">
                <a16:creationId xmlns:a16="http://schemas.microsoft.com/office/drawing/2014/main" id="{2ED36A8C-831C-491F-A5D1-1B76EA71C29B}"/>
              </a:ext>
            </a:extLst>
          </p:cNvPr>
          <p:cNvCxnSpPr>
            <a:cxnSpLocks/>
          </p:cNvCxnSpPr>
          <p:nvPr/>
        </p:nvCxnSpPr>
        <p:spPr>
          <a:xfrm>
            <a:off x="7113442" y="3689334"/>
            <a:ext cx="2279940" cy="836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4B6BFB15-4E58-469F-8E33-0AFCCF933A9A}"/>
              </a:ext>
            </a:extLst>
          </p:cNvPr>
          <p:cNvSpPr txBox="1"/>
          <p:nvPr/>
        </p:nvSpPr>
        <p:spPr>
          <a:xfrm>
            <a:off x="9670472" y="4468001"/>
            <a:ext cx="2346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V nov niz se prepiše niz z enojnimi presledki.</a:t>
            </a:r>
          </a:p>
        </p:txBody>
      </p:sp>
      <p:sp>
        <p:nvSpPr>
          <p:cNvPr id="15" name="Pravokotnik 14">
            <a:extLst>
              <a:ext uri="{FF2B5EF4-FFF2-40B4-BE49-F238E27FC236}">
                <a16:creationId xmlns:a16="http://schemas.microsoft.com/office/drawing/2014/main" id="{A7DE34EE-960C-43EA-94D5-79E652A9FE45}"/>
              </a:ext>
            </a:extLst>
          </p:cNvPr>
          <p:cNvSpPr/>
          <p:nvPr/>
        </p:nvSpPr>
        <p:spPr>
          <a:xfrm>
            <a:off x="9162473" y="1834211"/>
            <a:ext cx="2715491" cy="1066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6" name="Pravokotnik 15">
            <a:extLst>
              <a:ext uri="{FF2B5EF4-FFF2-40B4-BE49-F238E27FC236}">
                <a16:creationId xmlns:a16="http://schemas.microsoft.com/office/drawing/2014/main" id="{D00E5063-0AC5-4D9C-8737-2B17324C1062}"/>
              </a:ext>
            </a:extLst>
          </p:cNvPr>
          <p:cNvSpPr/>
          <p:nvPr/>
        </p:nvSpPr>
        <p:spPr>
          <a:xfrm>
            <a:off x="9531927" y="4396509"/>
            <a:ext cx="2429164" cy="1066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9644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A5D860B-CB34-4B9E-9F83-92993DAB9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679" y="1462676"/>
            <a:ext cx="10325000" cy="3564436"/>
          </a:xfrm>
        </p:spPr>
        <p:txBody>
          <a:bodyPr/>
          <a:lstStyle/>
          <a:p>
            <a:pPr lvl="1"/>
            <a:r>
              <a:rPr lang="sl-SI" b="1" dirty="0"/>
              <a:t>Regularni izraz </a:t>
            </a:r>
            <a:r>
              <a:rPr lang="sl-SI" dirty="0"/>
              <a:t>je vzorec, ki se uporablja za razčlenitev in preverjanje, ali se dano vhodno besedilo ujema z danim vzorcem ali ne.  </a:t>
            </a:r>
          </a:p>
          <a:p>
            <a:pPr lvl="1"/>
            <a:r>
              <a:rPr lang="sl-SI" dirty="0"/>
              <a:t>Vzorci so lahko sestavljeni iz poljubnih znakov. </a:t>
            </a:r>
          </a:p>
          <a:p>
            <a:pPr lvl="1"/>
            <a:r>
              <a:rPr lang="sl-SI" dirty="0"/>
              <a:t>Znaki znotraj vzorca opisujejo celotni niz ali pa del niza.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36473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E1EECA5-B89B-4F93-B604-F43548A7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87" y="877454"/>
            <a:ext cx="10325000" cy="773723"/>
          </a:xfrm>
        </p:spPr>
        <p:txBody>
          <a:bodyPr/>
          <a:lstStyle/>
          <a:p>
            <a:r>
              <a:rPr lang="sl-SI" dirty="0"/>
              <a:t>Primer : veljavna mobilna številka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CECF219-644C-42D9-9AAC-FBA8096D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728" y="2176785"/>
            <a:ext cx="10325000" cy="3564436"/>
          </a:xfrm>
        </p:spPr>
        <p:txBody>
          <a:bodyPr/>
          <a:lstStyle/>
          <a:p>
            <a:r>
              <a:rPr lang="sl-SI" dirty="0"/>
              <a:t>Vhodni podatki: telefonska številka</a:t>
            </a:r>
          </a:p>
          <a:p>
            <a:r>
              <a:rPr lang="sl-SI" dirty="0"/>
              <a:t>Izhodni: </a:t>
            </a:r>
            <a:r>
              <a:rPr lang="sl-SI" dirty="0" err="1"/>
              <a:t>true</a:t>
            </a:r>
            <a:r>
              <a:rPr lang="sl-SI" dirty="0"/>
              <a:t>/</a:t>
            </a:r>
            <a:r>
              <a:rPr lang="sl-SI" dirty="0" err="1"/>
              <a:t>false</a:t>
            </a:r>
            <a:endParaRPr lang="sl-SI" dirty="0"/>
          </a:p>
          <a:p>
            <a:r>
              <a:rPr lang="sl-SI" dirty="0"/>
              <a:t>Iščemo številko </a:t>
            </a:r>
            <a:r>
              <a:rPr lang="sl-SI" dirty="0" err="1"/>
              <a:t>obilke</a:t>
            </a:r>
            <a:r>
              <a:rPr lang="sl-SI" dirty="0"/>
              <a:t> : +386 xx xxx </a:t>
            </a:r>
            <a:r>
              <a:rPr lang="sl-SI" dirty="0" err="1"/>
              <a:t>xxx</a:t>
            </a:r>
            <a:r>
              <a:rPr lang="sl-SI" dirty="0"/>
              <a:t> | 0xx xxx </a:t>
            </a:r>
            <a:r>
              <a:rPr lang="sl-SI" dirty="0" err="1"/>
              <a:t>xxx</a:t>
            </a:r>
            <a:r>
              <a:rPr lang="sl-SI" dirty="0"/>
              <a:t>  | 0xxxxxxxx  | 0xx-xxx-xxx</a:t>
            </a:r>
          </a:p>
          <a:p>
            <a:endParaRPr lang="sl-SI" dirty="0"/>
          </a:p>
        </p:txBody>
      </p:sp>
      <p:sp>
        <p:nvSpPr>
          <p:cNvPr id="4" name="Pravokotnik 3">
            <a:extLst>
              <a:ext uri="{FF2B5EF4-FFF2-40B4-BE49-F238E27FC236}">
                <a16:creationId xmlns:a16="http://schemas.microsoft.com/office/drawing/2014/main" id="{66B5F674-B2BC-411C-8C4D-4EAA0A2269AF}"/>
              </a:ext>
            </a:extLst>
          </p:cNvPr>
          <p:cNvSpPr/>
          <p:nvPr/>
        </p:nvSpPr>
        <p:spPr>
          <a:xfrm>
            <a:off x="4752109" y="3188855"/>
            <a:ext cx="32327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6" name="Raven puščični povezovalnik 5">
            <a:extLst>
              <a:ext uri="{FF2B5EF4-FFF2-40B4-BE49-F238E27FC236}">
                <a16:creationId xmlns:a16="http://schemas.microsoft.com/office/drawing/2014/main" id="{56593D37-1506-43C3-98FB-1C5F35091A1E}"/>
              </a:ext>
            </a:extLst>
          </p:cNvPr>
          <p:cNvCxnSpPr>
            <a:cxnSpLocks/>
          </p:cNvCxnSpPr>
          <p:nvPr/>
        </p:nvCxnSpPr>
        <p:spPr>
          <a:xfrm>
            <a:off x="4913745" y="3510994"/>
            <a:ext cx="1196799" cy="855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avokotnik 6">
            <a:extLst>
              <a:ext uri="{FF2B5EF4-FFF2-40B4-BE49-F238E27FC236}">
                <a16:creationId xmlns:a16="http://schemas.microsoft.com/office/drawing/2014/main" id="{77B7F870-060E-49BB-9184-221B63EC66E5}"/>
              </a:ext>
            </a:extLst>
          </p:cNvPr>
          <p:cNvSpPr/>
          <p:nvPr/>
        </p:nvSpPr>
        <p:spPr>
          <a:xfrm>
            <a:off x="5061528" y="4441669"/>
            <a:ext cx="2364509" cy="480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8" name="PoljeZBesedilom 7">
            <a:extLst>
              <a:ext uri="{FF2B5EF4-FFF2-40B4-BE49-F238E27FC236}">
                <a16:creationId xmlns:a16="http://schemas.microsoft.com/office/drawing/2014/main" id="{9A9C8911-1A74-4BE5-9CD8-05C034F26267}"/>
              </a:ext>
            </a:extLst>
          </p:cNvPr>
          <p:cNvSpPr txBox="1"/>
          <p:nvPr/>
        </p:nvSpPr>
        <p:spPr>
          <a:xfrm>
            <a:off x="4992254" y="4490160"/>
            <a:ext cx="26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{40,30,31,41,70, 68,51} </a:t>
            </a:r>
          </a:p>
        </p:txBody>
      </p:sp>
      <p:sp>
        <p:nvSpPr>
          <p:cNvPr id="9" name="Pravokotnik 8">
            <a:extLst>
              <a:ext uri="{FF2B5EF4-FFF2-40B4-BE49-F238E27FC236}">
                <a16:creationId xmlns:a16="http://schemas.microsoft.com/office/drawing/2014/main" id="{5023FB5A-4871-4A16-B23B-C7999CBD17B7}"/>
              </a:ext>
            </a:extLst>
          </p:cNvPr>
          <p:cNvSpPr/>
          <p:nvPr/>
        </p:nvSpPr>
        <p:spPr>
          <a:xfrm>
            <a:off x="6308470" y="3140364"/>
            <a:ext cx="32327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Pravokotnik 9">
            <a:extLst>
              <a:ext uri="{FF2B5EF4-FFF2-40B4-BE49-F238E27FC236}">
                <a16:creationId xmlns:a16="http://schemas.microsoft.com/office/drawing/2014/main" id="{3B10DC22-D600-48EF-93B2-664B80A3FA29}"/>
              </a:ext>
            </a:extLst>
          </p:cNvPr>
          <p:cNvSpPr/>
          <p:nvPr/>
        </p:nvSpPr>
        <p:spPr>
          <a:xfrm>
            <a:off x="7833710" y="3175001"/>
            <a:ext cx="235459" cy="287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Pravokotnik 10">
            <a:extLst>
              <a:ext uri="{FF2B5EF4-FFF2-40B4-BE49-F238E27FC236}">
                <a16:creationId xmlns:a16="http://schemas.microsoft.com/office/drawing/2014/main" id="{742A1C13-4F34-40A4-9588-2FEC6F1DB413}"/>
              </a:ext>
            </a:extLst>
          </p:cNvPr>
          <p:cNvSpPr/>
          <p:nvPr/>
        </p:nvSpPr>
        <p:spPr>
          <a:xfrm>
            <a:off x="9290985" y="3188855"/>
            <a:ext cx="235459" cy="273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13" name="Raven puščični povezovalnik 12">
            <a:extLst>
              <a:ext uri="{FF2B5EF4-FFF2-40B4-BE49-F238E27FC236}">
                <a16:creationId xmlns:a16="http://schemas.microsoft.com/office/drawing/2014/main" id="{3133BF30-6600-481C-A763-8FE06721700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295644" y="3445164"/>
            <a:ext cx="174463" cy="920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en puščični povezovalnik 15">
            <a:extLst>
              <a:ext uri="{FF2B5EF4-FFF2-40B4-BE49-F238E27FC236}">
                <a16:creationId xmlns:a16="http://schemas.microsoft.com/office/drawing/2014/main" id="{50245FD3-466B-4904-9E36-6B8E7A5BA7C2}"/>
              </a:ext>
            </a:extLst>
          </p:cNvPr>
          <p:cNvCxnSpPr>
            <a:cxnSpLocks/>
          </p:cNvCxnSpPr>
          <p:nvPr/>
        </p:nvCxnSpPr>
        <p:spPr>
          <a:xfrm flipH="1">
            <a:off x="6456668" y="3452092"/>
            <a:ext cx="1494772" cy="937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ven puščični povezovalnik 18">
            <a:extLst>
              <a:ext uri="{FF2B5EF4-FFF2-40B4-BE49-F238E27FC236}">
                <a16:creationId xmlns:a16="http://schemas.microsoft.com/office/drawing/2014/main" id="{269AB9EF-3176-4593-A92A-4A978E35E18B}"/>
              </a:ext>
            </a:extLst>
          </p:cNvPr>
          <p:cNvCxnSpPr>
            <a:cxnSpLocks/>
          </p:cNvCxnSpPr>
          <p:nvPr/>
        </p:nvCxnSpPr>
        <p:spPr>
          <a:xfrm flipH="1">
            <a:off x="6631743" y="3469410"/>
            <a:ext cx="2710906" cy="919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ravokotnik 21">
            <a:extLst>
              <a:ext uri="{FF2B5EF4-FFF2-40B4-BE49-F238E27FC236}">
                <a16:creationId xmlns:a16="http://schemas.microsoft.com/office/drawing/2014/main" id="{59A2EC49-950C-474A-9F43-F03FEC63FB46}"/>
              </a:ext>
            </a:extLst>
          </p:cNvPr>
          <p:cNvSpPr/>
          <p:nvPr/>
        </p:nvSpPr>
        <p:spPr>
          <a:xfrm>
            <a:off x="8438688" y="4441798"/>
            <a:ext cx="701896" cy="480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3" name="PoljeZBesedilom 22">
            <a:extLst>
              <a:ext uri="{FF2B5EF4-FFF2-40B4-BE49-F238E27FC236}">
                <a16:creationId xmlns:a16="http://schemas.microsoft.com/office/drawing/2014/main" id="{489E6E41-0B63-49E3-A339-7233047A6781}"/>
              </a:ext>
            </a:extLst>
          </p:cNvPr>
          <p:cNvSpPr txBox="1"/>
          <p:nvPr/>
        </p:nvSpPr>
        <p:spPr>
          <a:xfrm>
            <a:off x="8474360" y="4501168"/>
            <a:ext cx="70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[0,9]</a:t>
            </a:r>
          </a:p>
        </p:txBody>
      </p:sp>
      <p:sp>
        <p:nvSpPr>
          <p:cNvPr id="24" name="Pravokotnik 23">
            <a:extLst>
              <a:ext uri="{FF2B5EF4-FFF2-40B4-BE49-F238E27FC236}">
                <a16:creationId xmlns:a16="http://schemas.microsoft.com/office/drawing/2014/main" id="{797A36FC-E425-4D7E-BF41-8790A1635A2F}"/>
              </a:ext>
            </a:extLst>
          </p:cNvPr>
          <p:cNvSpPr/>
          <p:nvPr/>
        </p:nvSpPr>
        <p:spPr>
          <a:xfrm>
            <a:off x="5138795" y="3197525"/>
            <a:ext cx="79667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6" name="Pravokotnik 25">
            <a:extLst>
              <a:ext uri="{FF2B5EF4-FFF2-40B4-BE49-F238E27FC236}">
                <a16:creationId xmlns:a16="http://schemas.microsoft.com/office/drawing/2014/main" id="{F246F7FE-388D-47E7-9FFB-20D066014D07}"/>
              </a:ext>
            </a:extLst>
          </p:cNvPr>
          <p:cNvSpPr/>
          <p:nvPr/>
        </p:nvSpPr>
        <p:spPr>
          <a:xfrm>
            <a:off x="6670320" y="3147292"/>
            <a:ext cx="848079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7" name="Pravokotnik 26">
            <a:extLst>
              <a:ext uri="{FF2B5EF4-FFF2-40B4-BE49-F238E27FC236}">
                <a16:creationId xmlns:a16="http://schemas.microsoft.com/office/drawing/2014/main" id="{1543013F-7A40-4D7A-99E8-00217A2259E1}"/>
              </a:ext>
            </a:extLst>
          </p:cNvPr>
          <p:cNvSpPr/>
          <p:nvPr/>
        </p:nvSpPr>
        <p:spPr>
          <a:xfrm>
            <a:off x="8092190" y="3155951"/>
            <a:ext cx="79667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8" name="Pravokotnik 27">
            <a:extLst>
              <a:ext uri="{FF2B5EF4-FFF2-40B4-BE49-F238E27FC236}">
                <a16:creationId xmlns:a16="http://schemas.microsoft.com/office/drawing/2014/main" id="{982BA0D4-FAAB-4D41-989C-C00D5887DF80}"/>
              </a:ext>
            </a:extLst>
          </p:cNvPr>
          <p:cNvSpPr/>
          <p:nvPr/>
        </p:nvSpPr>
        <p:spPr>
          <a:xfrm>
            <a:off x="9631728" y="3175001"/>
            <a:ext cx="866671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29" name="Raven puščični povezovalnik 28">
            <a:extLst>
              <a:ext uri="{FF2B5EF4-FFF2-40B4-BE49-F238E27FC236}">
                <a16:creationId xmlns:a16="http://schemas.microsoft.com/office/drawing/2014/main" id="{04EE692F-5D5F-46AF-9A0A-6E78790616E2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8835403" y="3479801"/>
            <a:ext cx="1229661" cy="92881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en puščični povezovalnik 30">
            <a:extLst>
              <a:ext uri="{FF2B5EF4-FFF2-40B4-BE49-F238E27FC236}">
                <a16:creationId xmlns:a16="http://schemas.microsoft.com/office/drawing/2014/main" id="{08F09862-3A23-487A-B37C-78B6FC66A7B1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431031" y="3467061"/>
            <a:ext cx="358605" cy="9747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en puščični povezovalnik 32">
            <a:extLst>
              <a:ext uri="{FF2B5EF4-FFF2-40B4-BE49-F238E27FC236}">
                <a16:creationId xmlns:a16="http://schemas.microsoft.com/office/drawing/2014/main" id="{25B95E86-0A25-4A93-B569-DA3CBED473F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094360" y="3452092"/>
            <a:ext cx="1563837" cy="9306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ven puščični povezovalnik 35">
            <a:extLst>
              <a:ext uri="{FF2B5EF4-FFF2-40B4-BE49-F238E27FC236}">
                <a16:creationId xmlns:a16="http://schemas.microsoft.com/office/drawing/2014/main" id="{04D3B4B3-21B1-4CAE-A8E6-6C50051E346B}"/>
              </a:ext>
            </a:extLst>
          </p:cNvPr>
          <p:cNvCxnSpPr>
            <a:cxnSpLocks/>
          </p:cNvCxnSpPr>
          <p:nvPr/>
        </p:nvCxnSpPr>
        <p:spPr>
          <a:xfrm>
            <a:off x="5537132" y="3510994"/>
            <a:ext cx="2976828" cy="85503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37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6CB038B-72C5-4DEF-BA20-C2D2A6B6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395" y="1250240"/>
            <a:ext cx="10325000" cy="3564436"/>
          </a:xfrm>
        </p:spPr>
        <p:txBody>
          <a:bodyPr/>
          <a:lstStyle/>
          <a:p>
            <a:r>
              <a:rPr lang="sl-SI" dirty="0"/>
              <a:t>Sestavimo vzorec iz treh možnosti in jih ločimo z znakom |</a:t>
            </a:r>
          </a:p>
          <a:p>
            <a:endParaRPr lang="sl-SI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26E1D00-B7A8-419D-9446-56A8CE02F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272360"/>
              </p:ext>
            </p:extLst>
          </p:nvPr>
        </p:nvGraphicFramePr>
        <p:xfrm>
          <a:off x="737260" y="2431590"/>
          <a:ext cx="10411031" cy="199481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93069">
                  <a:extLst>
                    <a:ext uri="{9D8B030D-6E8A-4147-A177-3AD203B41FA5}">
                      <a16:colId xmlns:a16="http://schemas.microsoft.com/office/drawing/2014/main" val="421439550"/>
                    </a:ext>
                  </a:extLst>
                </a:gridCol>
                <a:gridCol w="6417962">
                  <a:extLst>
                    <a:ext uri="{9D8B030D-6E8A-4147-A177-3AD203B41FA5}">
                      <a16:colId xmlns:a16="http://schemas.microsoft.com/office/drawing/2014/main" val="4123375312"/>
                    </a:ext>
                  </a:extLst>
                </a:gridCol>
              </a:tblGrid>
              <a:tr h="412224">
                <a:tc>
                  <a:txBody>
                    <a:bodyPr/>
                    <a:lstStyle/>
                    <a:p>
                      <a:r>
                        <a:rPr lang="sl-SI" dirty="0"/>
                        <a:t>Mobilna številka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vzorec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07603"/>
                  </a:ext>
                </a:extLst>
              </a:tr>
              <a:tr h="325810">
                <a:tc>
                  <a:txBody>
                    <a:bodyPr/>
                    <a:lstStyle/>
                    <a:p>
                      <a:r>
                        <a:rPr lang="sl-SI" dirty="0"/>
                        <a:t>+386 xx xxx </a:t>
                      </a:r>
                      <a:r>
                        <a:rPr lang="sl-SI" dirty="0" err="1"/>
                        <a:t>xxx</a:t>
                      </a:r>
                      <a:r>
                        <a:rPr lang="sl-SI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^[+][386]{3}\s[40,30,31,41,70, 68,51]{2}\s[0-9]{3}\s[0-9]{3}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036491"/>
                  </a:ext>
                </a:extLst>
              </a:tr>
              <a:tr h="423892">
                <a:tc>
                  <a:txBody>
                    <a:bodyPr/>
                    <a:lstStyle/>
                    <a:p>
                      <a:r>
                        <a:rPr lang="sl-SI" dirty="0"/>
                        <a:t>0xx xxx </a:t>
                      </a:r>
                      <a:r>
                        <a:rPr lang="sl-SI" dirty="0" err="1"/>
                        <a:t>xxx</a:t>
                      </a:r>
                      <a:r>
                        <a:rPr lang="sl-SI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^[0][40,30,31,41,70, 68,51]{2}\s[0-9]{3}\s[0-9]{3}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030932"/>
                  </a:ext>
                </a:extLst>
              </a:tr>
              <a:tr h="427183">
                <a:tc>
                  <a:txBody>
                    <a:bodyPr/>
                    <a:lstStyle/>
                    <a:p>
                      <a:r>
                        <a:rPr lang="sl-SI" dirty="0"/>
                        <a:t>0xxxxxxxx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^[0][40,30,31,41,70, 68,51]{2}[0-9]{6}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800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49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97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BE239EC-0297-4386-BB73-F32689BE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858982"/>
            <a:ext cx="10325000" cy="903032"/>
          </a:xfrm>
        </p:spPr>
        <p:txBody>
          <a:bodyPr/>
          <a:lstStyle/>
          <a:p>
            <a:r>
              <a:rPr lang="sl-SI" dirty="0"/>
              <a:t>Zakaj uporabiti regularne izraze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CF6FC2B-4347-44B6-983D-7007CA700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097" y="2434582"/>
            <a:ext cx="10325000" cy="3564436"/>
          </a:xfrm>
        </p:spPr>
        <p:txBody>
          <a:bodyPr/>
          <a:lstStyle/>
          <a:p>
            <a:r>
              <a:rPr lang="sl-SI" dirty="0"/>
              <a:t>Poznamo niz, zanima nas ali določen podniz obstaja ali pa bi radi podniz malo spremenili. </a:t>
            </a:r>
          </a:p>
          <a:p>
            <a:r>
              <a:rPr lang="sl-SI" dirty="0"/>
              <a:t>Preprosto iskanje podniza s pomočjo vzorca.</a:t>
            </a:r>
          </a:p>
          <a:p>
            <a:endParaRPr lang="sl-SI" dirty="0"/>
          </a:p>
          <a:p>
            <a:r>
              <a:rPr lang="sl-SI" dirty="0"/>
              <a:t>Zanima nas je uporabnik vnesel pravilno telefonsko številko, elektronski naslov, poštno številko,… </a:t>
            </a:r>
          </a:p>
          <a:p>
            <a:r>
              <a:rPr lang="sl-SI" dirty="0"/>
              <a:t>Želimo odstraniti odvečne presledke, prehod v novo vrsto,…</a:t>
            </a:r>
          </a:p>
        </p:txBody>
      </p:sp>
    </p:spTree>
    <p:extLst>
      <p:ext uri="{BB962C8B-B14F-4D97-AF65-F5344CB8AC3E}">
        <p14:creationId xmlns:p14="http://schemas.microsoft.com/office/powerpoint/2010/main" val="311077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32AD2D-4FB4-4CCF-8FB8-15884E00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443" y="458096"/>
            <a:ext cx="10325000" cy="1442463"/>
          </a:xfrm>
        </p:spPr>
        <p:txBody>
          <a:bodyPr/>
          <a:lstStyle/>
          <a:p>
            <a:r>
              <a:rPr lang="sl-SI" dirty="0"/>
              <a:t>razred </a:t>
            </a:r>
            <a:r>
              <a:rPr lang="sl-SI" dirty="0" err="1"/>
              <a:t>Regex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FC6535F-8354-4219-A531-1162CED2B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898" y="2607985"/>
            <a:ext cx="10325000" cy="3564436"/>
          </a:xfrm>
        </p:spPr>
        <p:txBody>
          <a:bodyPr/>
          <a:lstStyle/>
          <a:p>
            <a:r>
              <a:rPr lang="sl-SI" dirty="0"/>
              <a:t>Za </a:t>
            </a:r>
            <a:r>
              <a:rPr lang="sl-SI" dirty="0" err="1"/>
              <a:t>Regular</a:t>
            </a:r>
            <a:r>
              <a:rPr lang="sl-SI" dirty="0"/>
              <a:t> </a:t>
            </a:r>
            <a:r>
              <a:rPr lang="sl-SI" dirty="0" err="1"/>
              <a:t>Expression</a:t>
            </a:r>
            <a:r>
              <a:rPr lang="sl-SI" dirty="0"/>
              <a:t> uporabimo kar krajšavo </a:t>
            </a:r>
            <a:r>
              <a:rPr lang="en-US" dirty="0"/>
              <a:t>Regex</a:t>
            </a:r>
            <a:r>
              <a:rPr lang="sl-SI" dirty="0"/>
              <a:t>.</a:t>
            </a:r>
          </a:p>
          <a:p>
            <a:r>
              <a:rPr lang="sl-SI" dirty="0"/>
              <a:t>Razred </a:t>
            </a:r>
            <a:r>
              <a:rPr lang="sl-SI" dirty="0" err="1"/>
              <a:t>Regex</a:t>
            </a:r>
            <a:r>
              <a:rPr lang="sl-SI" dirty="0"/>
              <a:t> najdemo v imenskem prostoru </a:t>
            </a:r>
            <a:r>
              <a:rPr lang="sl-SI" dirty="0" err="1"/>
              <a:t>System.Text.RegularExpression</a:t>
            </a:r>
            <a:r>
              <a:rPr lang="sl-SI" dirty="0"/>
              <a:t>.</a:t>
            </a:r>
          </a:p>
          <a:p>
            <a:r>
              <a:rPr lang="sl-SI" b="1" dirty="0" err="1"/>
              <a:t>Regex</a:t>
            </a:r>
            <a:r>
              <a:rPr lang="sl-SI" b="1" dirty="0"/>
              <a:t> vzorec = </a:t>
            </a:r>
            <a:r>
              <a:rPr lang="sl-SI" b="1" dirty="0" err="1"/>
              <a:t>new</a:t>
            </a:r>
            <a:r>
              <a:rPr lang="sl-SI" b="1" dirty="0"/>
              <a:t> </a:t>
            </a:r>
            <a:r>
              <a:rPr lang="sl-SI" b="1" dirty="0" err="1"/>
              <a:t>Regex</a:t>
            </a:r>
            <a:r>
              <a:rPr lang="sl-SI" b="1" dirty="0"/>
              <a:t>(@“vzorec“);</a:t>
            </a:r>
          </a:p>
          <a:p>
            <a:pPr marL="0" indent="0">
              <a:buNone/>
            </a:pP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2070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923E45A-56FA-4461-8826-D7FD46DB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64" y="540389"/>
            <a:ext cx="10325000" cy="764487"/>
          </a:xfrm>
        </p:spPr>
        <p:txBody>
          <a:bodyPr/>
          <a:lstStyle/>
          <a:p>
            <a:r>
              <a:rPr lang="sl-SI" dirty="0"/>
              <a:t>vzorec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B9CCA1B-F8DE-4A6F-A402-DD0B0DF3E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00" y="1518094"/>
            <a:ext cx="10325000" cy="3564436"/>
          </a:xfrm>
        </p:spPr>
        <p:txBody>
          <a:bodyPr/>
          <a:lstStyle/>
          <a:p>
            <a:r>
              <a:rPr lang="sl-SI" dirty="0"/>
              <a:t>vzorec je zaporedje znakov</a:t>
            </a:r>
          </a:p>
          <a:p>
            <a:r>
              <a:rPr lang="sl-SI" dirty="0"/>
              <a:t>pišemo znotraj zavitih oklepajev</a:t>
            </a:r>
          </a:p>
          <a:p>
            <a:r>
              <a:rPr lang="sl-SI" dirty="0"/>
              <a:t>vzorec lahko delno ustreza nizu ali pa v celoti</a:t>
            </a:r>
          </a:p>
          <a:p>
            <a:pPr marL="0" indent="0">
              <a:buNone/>
            </a:pPr>
            <a:r>
              <a:rPr lang="sl-SI" dirty="0"/>
              <a:t>                  „</a:t>
            </a:r>
            <a:r>
              <a:rPr lang="sl-SI" dirty="0" err="1"/>
              <a:t>ab</a:t>
            </a:r>
            <a:r>
              <a:rPr lang="sl-SI" dirty="0"/>
              <a:t>“ ustreza nizu a, </a:t>
            </a:r>
            <a:r>
              <a:rPr lang="sl-SI" dirty="0" err="1"/>
              <a:t>aba</a:t>
            </a:r>
            <a:r>
              <a:rPr lang="sl-SI" dirty="0"/>
              <a:t>, </a:t>
            </a:r>
            <a:r>
              <a:rPr lang="sl-SI" dirty="0" err="1"/>
              <a:t>baaaab</a:t>
            </a:r>
            <a:r>
              <a:rPr lang="sl-SI" dirty="0"/>
              <a:t>, </a:t>
            </a:r>
            <a:r>
              <a:rPr lang="sl-SI" dirty="0" err="1"/>
              <a:t>abababa</a:t>
            </a:r>
            <a:r>
              <a:rPr lang="sl-SI" dirty="0"/>
              <a:t>,…</a:t>
            </a:r>
          </a:p>
          <a:p>
            <a:endParaRPr lang="sl-SI" dirty="0"/>
          </a:p>
          <a:p>
            <a:pPr marL="0" indent="0">
              <a:buNone/>
            </a:pPr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pPr marL="0" indent="0">
              <a:buNone/>
            </a:pPr>
            <a:endParaRPr lang="sl-SI" dirty="0"/>
          </a:p>
          <a:p>
            <a:endParaRPr lang="sl-SI" dirty="0"/>
          </a:p>
        </p:txBody>
      </p:sp>
      <p:sp>
        <p:nvSpPr>
          <p:cNvPr id="4" name="Naslov 1">
            <a:extLst>
              <a:ext uri="{FF2B5EF4-FFF2-40B4-BE49-F238E27FC236}">
                <a16:creationId xmlns:a16="http://schemas.microsoft.com/office/drawing/2014/main" id="{EFE1BCEE-B5B9-4F75-94AA-BAAD35262D98}"/>
              </a:ext>
            </a:extLst>
          </p:cNvPr>
          <p:cNvSpPr txBox="1">
            <a:spLocks/>
          </p:cNvSpPr>
          <p:nvPr/>
        </p:nvSpPr>
        <p:spPr>
          <a:xfrm>
            <a:off x="619464" y="3709624"/>
            <a:ext cx="10325000" cy="78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dirty="0"/>
              <a:t>sintaksa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D244FC03-14A7-4A09-A39F-6D0E2B09B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019084"/>
              </p:ext>
            </p:extLst>
          </p:nvPr>
        </p:nvGraphicFramePr>
        <p:xfrm>
          <a:off x="1031174" y="4703403"/>
          <a:ext cx="10129652" cy="174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3332">
                  <a:extLst>
                    <a:ext uri="{9D8B030D-6E8A-4147-A177-3AD203B41FA5}">
                      <a16:colId xmlns:a16="http://schemas.microsoft.com/office/drawing/2014/main" val="3302658009"/>
                    </a:ext>
                  </a:extLst>
                </a:gridCol>
                <a:gridCol w="3711493">
                  <a:extLst>
                    <a:ext uri="{9D8B030D-6E8A-4147-A177-3AD203B41FA5}">
                      <a16:colId xmlns:a16="http://schemas.microsoft.com/office/drawing/2014/main" val="2041005965"/>
                    </a:ext>
                  </a:extLst>
                </a:gridCol>
                <a:gridCol w="1228437">
                  <a:extLst>
                    <a:ext uri="{9D8B030D-6E8A-4147-A177-3AD203B41FA5}">
                      <a16:colId xmlns:a16="http://schemas.microsoft.com/office/drawing/2014/main" val="1673994385"/>
                    </a:ext>
                  </a:extLst>
                </a:gridCol>
                <a:gridCol w="3836390">
                  <a:extLst>
                    <a:ext uri="{9D8B030D-6E8A-4147-A177-3AD203B41FA5}">
                      <a16:colId xmlns:a16="http://schemas.microsoft.com/office/drawing/2014/main" val="252725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l-SI"/>
                        <a:t>znak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opis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znak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2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Znak črka, številka ali 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Znak, ki ni število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2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Vsi znaki ki niso črke, števila ali 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\i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Velika ali mala črka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3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Presledek, tabulator, prehod v novo vrsto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Znak za število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23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76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6685B54-3B9F-46E4-9E5D-99FEF76E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52" y="726279"/>
            <a:ext cx="10325000" cy="786681"/>
          </a:xfrm>
        </p:spPr>
        <p:txBody>
          <a:bodyPr/>
          <a:lstStyle/>
          <a:p>
            <a:r>
              <a:rPr lang="sl-SI" dirty="0"/>
              <a:t>Sintaksa: razred znakov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B1B48ED-A72C-44EB-84D8-F775E5E68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170408"/>
              </p:ext>
            </p:extLst>
          </p:nvPr>
        </p:nvGraphicFramePr>
        <p:xfrm>
          <a:off x="849027" y="4025964"/>
          <a:ext cx="10563497" cy="21057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1518">
                  <a:extLst>
                    <a:ext uri="{9D8B030D-6E8A-4147-A177-3AD203B41FA5}">
                      <a16:colId xmlns:a16="http://schemas.microsoft.com/office/drawing/2014/main" val="291762995"/>
                    </a:ext>
                  </a:extLst>
                </a:gridCol>
                <a:gridCol w="4241472">
                  <a:extLst>
                    <a:ext uri="{9D8B030D-6E8A-4147-A177-3AD203B41FA5}">
                      <a16:colId xmlns:a16="http://schemas.microsoft.com/office/drawing/2014/main" val="1198358570"/>
                    </a:ext>
                  </a:extLst>
                </a:gridCol>
                <a:gridCol w="1332914">
                  <a:extLst>
                    <a:ext uri="{9D8B030D-6E8A-4147-A177-3AD203B41FA5}">
                      <a16:colId xmlns:a16="http://schemas.microsoft.com/office/drawing/2014/main" val="1211728521"/>
                    </a:ext>
                  </a:extLst>
                </a:gridCol>
                <a:gridCol w="3667593">
                  <a:extLst>
                    <a:ext uri="{9D8B030D-6E8A-4147-A177-3AD203B41FA5}">
                      <a16:colId xmlns:a16="http://schemas.microsoft.com/office/drawing/2014/main" val="13887612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69124"/>
                  </a:ext>
                </a:extLst>
              </a:tr>
              <a:tr h="459837">
                <a:tc>
                  <a:txBody>
                    <a:bodyPr/>
                    <a:lstStyle/>
                    <a:p>
                      <a:r>
                        <a:rPr lang="sl-SI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poljubna števila med 0 in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[^0-9]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Ni število med 0 in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628585"/>
                  </a:ext>
                </a:extLst>
              </a:tr>
              <a:tr h="494191">
                <a:tc>
                  <a:txBody>
                    <a:bodyPr/>
                    <a:lstStyle/>
                    <a:p>
                      <a:r>
                        <a:rPr lang="sl-SI" dirty="0"/>
                        <a:t>[a-z]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poljubna črka med a in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[^a-z]</a:t>
                      </a:r>
                    </a:p>
                    <a:p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Ni poljubna mala črka med a in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641106"/>
                  </a:ext>
                </a:extLst>
              </a:tr>
              <a:tr h="494191">
                <a:tc>
                  <a:txBody>
                    <a:bodyPr/>
                    <a:lstStyle/>
                    <a:p>
                      <a:r>
                        <a:rPr lang="sl-SI" dirty="0"/>
                        <a:t>[A-Z]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poljubna črka med A in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[^A-Z]</a:t>
                      </a:r>
                    </a:p>
                    <a:p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Ni poljubna velika črka med A in 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800186"/>
                  </a:ext>
                </a:extLst>
              </a:tr>
            </a:tbl>
          </a:graphicData>
        </a:graphic>
      </p:graphicFrame>
      <p:sp>
        <p:nvSpPr>
          <p:cNvPr id="6" name="Označba mesta vsebine 2">
            <a:extLst>
              <a:ext uri="{FF2B5EF4-FFF2-40B4-BE49-F238E27FC236}">
                <a16:creationId xmlns:a16="http://schemas.microsoft.com/office/drawing/2014/main" id="{EFA08726-A120-4BB5-9E14-D5CF5406A5B5}"/>
              </a:ext>
            </a:extLst>
          </p:cNvPr>
          <p:cNvSpPr txBox="1">
            <a:spLocks/>
          </p:cNvSpPr>
          <p:nvPr/>
        </p:nvSpPr>
        <p:spPr>
          <a:xfrm>
            <a:off x="1357027" y="2164884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/>
              <a:t>zanima nas ali niz vsebuje števila, poljubno črko,…</a:t>
            </a:r>
          </a:p>
          <a:p>
            <a:r>
              <a:rPr lang="sl-SI" dirty="0"/>
              <a:t>množico znakov zapišemo med oglate oklepaje</a:t>
            </a:r>
          </a:p>
          <a:p>
            <a:r>
              <a:rPr lang="sl-SI" dirty="0"/>
              <a:t>zanikamo z znakom ^</a:t>
            </a:r>
          </a:p>
        </p:txBody>
      </p:sp>
    </p:spTree>
    <p:extLst>
      <p:ext uri="{BB962C8B-B14F-4D97-AF65-F5344CB8AC3E}">
        <p14:creationId xmlns:p14="http://schemas.microsoft.com/office/powerpoint/2010/main" val="421610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B57113A2-0799-4ED3-B9CE-7E497F47D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596423"/>
              </p:ext>
            </p:extLst>
          </p:nvPr>
        </p:nvGraphicFramePr>
        <p:xfrm>
          <a:off x="690563" y="1567543"/>
          <a:ext cx="6174694" cy="38064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5563">
                  <a:extLst>
                    <a:ext uri="{9D8B030D-6E8A-4147-A177-3AD203B41FA5}">
                      <a16:colId xmlns:a16="http://schemas.microsoft.com/office/drawing/2014/main" val="645305749"/>
                    </a:ext>
                  </a:extLst>
                </a:gridCol>
                <a:gridCol w="4569131">
                  <a:extLst>
                    <a:ext uri="{9D8B030D-6E8A-4147-A177-3AD203B41FA5}">
                      <a16:colId xmlns:a16="http://schemas.microsoft.com/office/drawing/2014/main" val="688183178"/>
                    </a:ext>
                  </a:extLst>
                </a:gridCol>
              </a:tblGrid>
              <a:tr h="468901">
                <a:tc>
                  <a:txBody>
                    <a:bodyPr/>
                    <a:lstStyle/>
                    <a:p>
                      <a:r>
                        <a:rPr lang="sl-SI" dirty="0"/>
                        <a:t>Znak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47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* ,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Ujemanje 0 ali n-krat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78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Logični operator 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Znak pred njim se pojavi vsaj enkrat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4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{n}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Število ponovitev znaka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9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{,n}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Do n ponovitev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2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{n,}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Vsaj n ponovitev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5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{</a:t>
                      </a:r>
                      <a:r>
                        <a:rPr lang="sl-SI" dirty="0" err="1"/>
                        <a:t>n,m</a:t>
                      </a:r>
                      <a:r>
                        <a:rPr lang="sl-SI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Število ponovitev med n in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5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Znak na začetku niza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8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Znak na koncu niza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10687"/>
                  </a:ext>
                </a:extLst>
              </a:tr>
            </a:tbl>
          </a:graphicData>
        </a:graphic>
      </p:graphicFrame>
      <p:sp>
        <p:nvSpPr>
          <p:cNvPr id="4" name="Naslov 1">
            <a:extLst>
              <a:ext uri="{FF2B5EF4-FFF2-40B4-BE49-F238E27FC236}">
                <a16:creationId xmlns:a16="http://schemas.microsoft.com/office/drawing/2014/main" id="{D9D5606F-F260-4743-88C5-CD5472A2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508000"/>
            <a:ext cx="10325100" cy="760639"/>
          </a:xfrm>
        </p:spPr>
        <p:txBody>
          <a:bodyPr>
            <a:normAutofit fontScale="90000"/>
          </a:bodyPr>
          <a:lstStyle/>
          <a:p>
            <a:r>
              <a:rPr lang="sl-SI" dirty="0"/>
              <a:t>sintaksa</a:t>
            </a: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96FD94D2-D10A-483E-B21C-87BA84213969}"/>
              </a:ext>
            </a:extLst>
          </p:cNvPr>
          <p:cNvSpPr txBox="1"/>
          <p:nvPr/>
        </p:nvSpPr>
        <p:spPr>
          <a:xfrm>
            <a:off x="7973146" y="1987554"/>
            <a:ext cx="352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Vzorec “(</a:t>
            </a:r>
            <a:r>
              <a:rPr lang="sl-SI" dirty="0" err="1"/>
              <a:t>ab</a:t>
            </a:r>
            <a:r>
              <a:rPr lang="sl-SI" dirty="0"/>
              <a:t>)* “ ustreza nizu </a:t>
            </a:r>
          </a:p>
          <a:p>
            <a:r>
              <a:rPr lang="sl-SI" dirty="0" err="1"/>
              <a:t>ab</a:t>
            </a:r>
            <a:r>
              <a:rPr lang="sl-SI" dirty="0"/>
              <a:t>, </a:t>
            </a:r>
            <a:r>
              <a:rPr lang="sl-SI" dirty="0" err="1"/>
              <a:t>abab</a:t>
            </a:r>
            <a:r>
              <a:rPr lang="sl-SI" dirty="0"/>
              <a:t>, </a:t>
            </a:r>
            <a:r>
              <a:rPr lang="sl-SI" dirty="0" err="1"/>
              <a:t>abababab</a:t>
            </a:r>
            <a:r>
              <a:rPr lang="sl-SI" dirty="0"/>
              <a:t>,…</a:t>
            </a:r>
          </a:p>
        </p:txBody>
      </p:sp>
      <p:sp>
        <p:nvSpPr>
          <p:cNvPr id="7" name="Pravokotnik 6">
            <a:extLst>
              <a:ext uri="{FF2B5EF4-FFF2-40B4-BE49-F238E27FC236}">
                <a16:creationId xmlns:a16="http://schemas.microsoft.com/office/drawing/2014/main" id="{531AEF9D-1BD5-485D-ABCA-17657C8CDBEF}"/>
              </a:ext>
            </a:extLst>
          </p:cNvPr>
          <p:cNvSpPr/>
          <p:nvPr/>
        </p:nvSpPr>
        <p:spPr>
          <a:xfrm>
            <a:off x="7869381" y="1819564"/>
            <a:ext cx="3777673" cy="982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8" name="PoljeZBesedilom 7">
            <a:extLst>
              <a:ext uri="{FF2B5EF4-FFF2-40B4-BE49-F238E27FC236}">
                <a16:creationId xmlns:a16="http://schemas.microsoft.com/office/drawing/2014/main" id="{D1A9BA5F-2358-48BA-9C55-10CA52E4C7CE}"/>
              </a:ext>
            </a:extLst>
          </p:cNvPr>
          <p:cNvSpPr txBox="1"/>
          <p:nvPr/>
        </p:nvSpPr>
        <p:spPr>
          <a:xfrm>
            <a:off x="7924799" y="4056125"/>
            <a:ext cx="3666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Zanima nas ali “-+*?“ ustreza nizu, zato zapišemo vzorec</a:t>
            </a:r>
          </a:p>
          <a:p>
            <a:r>
              <a:rPr lang="sl-SI" dirty="0"/>
              <a:t>“/-/+/*/?“ </a:t>
            </a:r>
          </a:p>
          <a:p>
            <a:endParaRPr lang="sl-SI" dirty="0"/>
          </a:p>
        </p:txBody>
      </p:sp>
      <p:sp>
        <p:nvSpPr>
          <p:cNvPr id="9" name="Pravokotnik 8">
            <a:extLst>
              <a:ext uri="{FF2B5EF4-FFF2-40B4-BE49-F238E27FC236}">
                <a16:creationId xmlns:a16="http://schemas.microsoft.com/office/drawing/2014/main" id="{11480551-A4B9-4821-AD0A-AA159FFD7592}"/>
              </a:ext>
            </a:extLst>
          </p:cNvPr>
          <p:cNvSpPr/>
          <p:nvPr/>
        </p:nvSpPr>
        <p:spPr>
          <a:xfrm>
            <a:off x="7848454" y="4056125"/>
            <a:ext cx="3777673" cy="982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7181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C193C26-7DA6-417D-87B9-3B8ADD41C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00" y="2697462"/>
            <a:ext cx="10325000" cy="3564436"/>
          </a:xfrm>
        </p:spPr>
        <p:txBody>
          <a:bodyPr/>
          <a:lstStyle/>
          <a:p>
            <a:r>
              <a:rPr lang="sl-SI" dirty="0"/>
              <a:t>Išče v vhodnem nizu podniz, ki se ujema z vzorcem in vrne prvo pojavitev kot en sam objekt Match. </a:t>
            </a:r>
          </a:p>
          <a:p>
            <a:r>
              <a:rPr lang="sl-SI" b="1" dirty="0" err="1"/>
              <a:t>Regex.Match</a:t>
            </a:r>
            <a:r>
              <a:rPr lang="sl-SI" b="1" dirty="0"/>
              <a:t>(niz)  </a:t>
            </a:r>
            <a:r>
              <a:rPr lang="sl-SI" dirty="0"/>
              <a:t>- ena izmed možnosti</a:t>
            </a:r>
          </a:p>
          <a:p>
            <a:pPr marL="0" indent="0">
              <a:buNone/>
            </a:pPr>
            <a:r>
              <a:rPr lang="sl-SI" dirty="0"/>
              <a:t>                 - parametri: </a:t>
            </a:r>
            <a:r>
              <a:rPr lang="sl-SI" dirty="0" err="1"/>
              <a:t>string</a:t>
            </a:r>
            <a:r>
              <a:rPr lang="sl-SI" dirty="0"/>
              <a:t> niz</a:t>
            </a:r>
          </a:p>
          <a:p>
            <a:pPr marL="0" indent="0">
              <a:buNone/>
            </a:pPr>
            <a:r>
              <a:rPr lang="sl-SI" dirty="0"/>
              <a:t>	    - rezultat: Match objekt, kateri ima informacije o ujemanju </a:t>
            </a:r>
          </a:p>
          <a:p>
            <a:endParaRPr lang="sl-SI" dirty="0"/>
          </a:p>
        </p:txBody>
      </p:sp>
      <p:sp>
        <p:nvSpPr>
          <p:cNvPr id="5" name="Naslov 1">
            <a:extLst>
              <a:ext uri="{FF2B5EF4-FFF2-40B4-BE49-F238E27FC236}">
                <a16:creationId xmlns:a16="http://schemas.microsoft.com/office/drawing/2014/main" id="{735E6E55-7D33-4CAC-88A9-1C241296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61" y="886691"/>
            <a:ext cx="10325000" cy="949214"/>
          </a:xfrm>
        </p:spPr>
        <p:txBody>
          <a:bodyPr/>
          <a:lstStyle/>
          <a:p>
            <a:r>
              <a:rPr lang="sl-SI" dirty="0"/>
              <a:t>metoda </a:t>
            </a:r>
            <a:r>
              <a:rPr lang="sl-SI" dirty="0" err="1"/>
              <a:t>Regex.Match</a:t>
            </a:r>
            <a:r>
              <a:rPr lang="sl-SI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5272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2E9EED0A-8BCB-4004-BBCE-0FD643D7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26" y="1134589"/>
            <a:ext cx="10135351" cy="43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6811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780</Words>
  <Application>Microsoft Office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Grandview</vt:lpstr>
      <vt:lpstr>Wingdings</vt:lpstr>
      <vt:lpstr>CosineVTI</vt:lpstr>
      <vt:lpstr>Regularni izrazi v C# </vt:lpstr>
      <vt:lpstr>PowerPoint Presentation</vt:lpstr>
      <vt:lpstr>Zakaj uporabiti regularne izraze</vt:lpstr>
      <vt:lpstr>razred Regex</vt:lpstr>
      <vt:lpstr>vzorec</vt:lpstr>
      <vt:lpstr>Sintaksa: razred znakov</vt:lpstr>
      <vt:lpstr>sintaksa</vt:lpstr>
      <vt:lpstr>metoda Regex.Match()</vt:lpstr>
      <vt:lpstr>PowerPoint Presentation</vt:lpstr>
      <vt:lpstr>razred Match</vt:lpstr>
      <vt:lpstr>PowerPoint Presentation</vt:lpstr>
      <vt:lpstr>Primer 1</vt:lpstr>
      <vt:lpstr>Primer 2</vt:lpstr>
      <vt:lpstr>PowerPoint Presentation</vt:lpstr>
      <vt:lpstr>metoda Regex.Repalce()</vt:lpstr>
      <vt:lpstr>PowerPoint Presentation</vt:lpstr>
      <vt:lpstr>PowerPoint Presentation</vt:lpstr>
      <vt:lpstr>PowerPoint Presentation</vt:lpstr>
      <vt:lpstr>PowerPoint Presentation</vt:lpstr>
      <vt:lpstr>Primer : veljavna mobilna številka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in C#</dc:title>
  <dc:creator>l k</dc:creator>
  <cp:lastModifiedBy>l k</cp:lastModifiedBy>
  <cp:revision>8</cp:revision>
  <dcterms:created xsi:type="dcterms:W3CDTF">2022-03-26T13:26:28Z</dcterms:created>
  <dcterms:modified xsi:type="dcterms:W3CDTF">2022-08-20T17:37:45Z</dcterms:modified>
</cp:coreProperties>
</file>