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72" r:id="rId5"/>
    <p:sldId id="276" r:id="rId6"/>
    <p:sldId id="277" r:id="rId7"/>
    <p:sldId id="278" r:id="rId8"/>
    <p:sldId id="274" r:id="rId9"/>
    <p:sldId id="268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4:57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3,'125'-2,"137"5,-175 12,-63-9,0-2,34 2,3-4,-6-2,0 3,64 11,-46-4,0-3,1-4,81-7,-15 1,-109 3,-4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5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0 162,'37'-2,"0"-3,0 0,-1-3,48-15,-26 7,31-13,-64 20,0 1,0 1,1 0,43-3,38-6,-77 10,58-4,234 11,-295-1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5:05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3,'146'-3,"160"7,-220 11,-62-9,1-2,33 2,642-4,-339-4,-169 2,-164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FEF6-5746-4AE4-A4D1-E52CC846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36C44-1728-4120-BA5F-B43C61D5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B8DD9-08CE-4B2F-99C5-5640AEB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D4-FDD0-4D1E-93B3-1606E300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C704-D45E-4D6A-9571-E30DA818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3697-C24C-4580-80CA-EF502320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DA625-BC4D-40AC-A55D-8055A95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A372-B920-496A-B2F2-7B2CC04E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AEE0F-0979-4825-9EB9-9FDC72A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12C4-45DA-4138-ABBB-B2C5058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B36EC-6205-439D-BBAF-1CA01F1D9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2A710-9C93-4394-B806-95874E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A3943-9D3F-4736-A36F-E5D86C1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3333-BD6D-4236-AFAD-EB9E9A74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A173-F2AC-48AE-94BC-7B391016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38B9-46D6-49CD-A844-DDB7F9F1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37ECB-5D2F-43BA-8D07-A236ED2C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56B9-CF6B-4DC3-AB2F-905FFDAB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6E11-024D-4779-B948-2927375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C99FA-6EBF-44B7-9173-2D967D3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39E37-761C-45DB-A98B-EE8636F2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D2F89-6ADC-4D3F-9270-555A7E6E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737AE-823B-4CED-A252-BEFE3102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DEC16-98EA-4115-BF28-103190F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8E773-EB8F-4F40-8B5E-F787420F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7D21-C8C3-4850-AB09-97EF6EF1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67ECB-AE30-49E4-A6CF-03097A5B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9AEC4-E7D2-4696-A45C-62B3060B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ECCCE-51BB-4BB6-817A-A32C8CF7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17A8C-0F39-45E9-94CF-3015607D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8E745-5648-4BD5-A7DB-E2A25F9D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0CB4C-3A54-4F51-A7AD-D784C2D1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B5FB7-90E8-43C6-A17A-E33026F2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08F8C-E531-4903-988C-26866DFB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445C1-76CD-4F84-8EEF-6B5A9542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F7A6DF-FCF9-4E2F-B514-14D06F9D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EFA4B-5859-447C-BA94-0EE26D1C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06724-FCF0-4806-81A2-BE4165D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A3C97-2699-4B80-8B10-AB218A03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456F-130A-4CCA-A6E0-24C41C7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4EB69-B59F-45E5-A411-FA6E5968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DAA64-EDD1-4E4F-8AE6-042A7F30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79BC9-BF6C-45EB-BEBD-DFFEB43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A0355-7753-43D9-96DE-38961B4F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8BD495-0955-4079-A92B-1A141CD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61C95-68CC-40C1-BC84-454111D1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C14E-A27D-4D58-9AC2-1E62ABDE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A2CB-4EF0-407D-9D9B-30D83923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733F5-944D-404E-9C01-C63E749C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39B32-528A-4011-8E1C-2D4F4BA8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FF039-2E71-42BA-B311-ECE28E8C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5A4C7-4E3A-4583-9691-EC9C8A5A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9190-E368-46C2-8573-31A4FAFB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E4673-3022-4317-9F9A-8C7E8C77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E1265-4DFC-4030-9521-E759902A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5E9D5-0189-4296-B765-8AB3BAB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AA49C-0F1C-4472-B1ED-75327BF5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DDD4-5754-45AF-A0E3-F3FE63C2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4FE64-C94D-45BE-91D3-D071320F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CFA6F-4B17-4A8A-BF0A-5F6723D3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F9AEF-FE7B-4E7F-8055-90DA02D84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99A78-DB80-4C94-86CB-A43BD96FE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2D681-0ED9-4C3E-B64D-D2A787DB6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ytorch/vision/blob/6db1569c89094cf23f3bc41f79275c45e9fcb3f3/torchvision/models/vgg.py#L24" TargetMode="External"/><Relationship Id="rId5" Type="http://schemas.openxmlformats.org/officeDocument/2006/relationships/hyperlink" Target="http://cs231n.stanford.edu/" TargetMode="External"/><Relationship Id="rId4" Type="http://schemas.openxmlformats.org/officeDocument/2006/relationships/hyperlink" Target="https://www.researchgate.net/figure/Ball-chart-reporting-the-Top-1-and-Top-5-accuracy-vs-computational-complexity-Top-1-and_fig1_32850915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F590B-8D4B-4DFE-86C7-5AB1CBC4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18" y="1228532"/>
            <a:ext cx="11049964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Convolutional Neural Network</a:t>
            </a:r>
            <a:br>
              <a:rPr lang="en-US" altLang="ko-KR" sz="53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en-US" altLang="ko-KR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4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MobileNet-v2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25244-3AB5-4BA6-8754-F4DAD525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100" y="5201273"/>
            <a:ext cx="5765800" cy="691528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컴퓨터공학부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20154532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한경빈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0CF122A-4125-4860-9B33-529D38BD23E0}"/>
              </a:ext>
            </a:extLst>
          </p:cNvPr>
          <p:cNvSpPr txBox="1">
            <a:spLocks/>
          </p:cNvSpPr>
          <p:nvPr/>
        </p:nvSpPr>
        <p:spPr>
          <a:xfrm>
            <a:off x="3213100" y="4159873"/>
            <a:ext cx="5765800" cy="691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2022. 6. 9.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AF20F53-CCDE-41A8-B47B-EB9866F1BF8A}"/>
              </a:ext>
            </a:extLst>
          </p:cNvPr>
          <p:cNvSpPr txBox="1">
            <a:spLocks/>
          </p:cNvSpPr>
          <p:nvPr/>
        </p:nvSpPr>
        <p:spPr>
          <a:xfrm>
            <a:off x="304801" y="495605"/>
            <a:ext cx="3497178" cy="124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컴퓨터비전 프로젝트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10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7B2214-CD75-9256-0947-6ABB048D5AF7}"/>
              </a:ext>
            </a:extLst>
          </p:cNvPr>
          <p:cNvSpPr txBox="1"/>
          <p:nvPr/>
        </p:nvSpPr>
        <p:spPr>
          <a:xfrm>
            <a:off x="740781" y="2314938"/>
            <a:ext cx="6123006" cy="93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-  </a:t>
            </a:r>
            <a:r>
              <a:rPr lang="ko-KR" altLang="en-US" sz="1800" dirty="0">
                <a:solidFill>
                  <a:srgbClr val="FF0000"/>
                </a:solidFill>
              </a:rPr>
              <a:t>참고자료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문헌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에서 제시하는 결과를 정리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-  </a:t>
            </a:r>
            <a:r>
              <a:rPr lang="ko-KR" altLang="en-US" sz="18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문헌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의 개선점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장점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정리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5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 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7B2214-CD75-9256-0947-6ABB048D5AF7}"/>
              </a:ext>
            </a:extLst>
          </p:cNvPr>
          <p:cNvSpPr txBox="1"/>
          <p:nvPr/>
        </p:nvSpPr>
        <p:spPr>
          <a:xfrm>
            <a:off x="740781" y="2314938"/>
            <a:ext cx="6123006" cy="1780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-  </a:t>
            </a:r>
            <a:r>
              <a:rPr lang="ko-KR" altLang="en-US" sz="18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문헌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의 개선점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장점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정리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627063" indent="-627063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- </a:t>
            </a:r>
            <a:r>
              <a:rPr lang="ko-KR" altLang="en-US" sz="1800" dirty="0">
                <a:solidFill>
                  <a:srgbClr val="FF0000"/>
                </a:solidFill>
              </a:rPr>
              <a:t> 참고자료의 내용 외에 본인이 새롭게 추가한 아이디어가 있으면 기술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구현 내용 추가 시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 가산점 부여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7B2214-CD75-9256-0947-6ABB048D5AF7}"/>
              </a:ext>
            </a:extLst>
          </p:cNvPr>
          <p:cNvSpPr txBox="1"/>
          <p:nvPr/>
        </p:nvSpPr>
        <p:spPr>
          <a:xfrm>
            <a:off x="740781" y="2314938"/>
            <a:ext cx="6123006" cy="93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-  </a:t>
            </a:r>
            <a:r>
              <a:rPr lang="ko-KR" altLang="en-US" sz="1800" dirty="0">
                <a:solidFill>
                  <a:srgbClr val="FF0000"/>
                </a:solidFill>
              </a:rPr>
              <a:t>연구 내용 및 실험 결과 등에 대한 요약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-  </a:t>
            </a:r>
            <a:r>
              <a:rPr lang="ko-KR" altLang="en-US" sz="1800" dirty="0">
                <a:solidFill>
                  <a:srgbClr val="FF0000"/>
                </a:solidFill>
              </a:rPr>
              <a:t>프로젝트 수행하면서 새롭게 알게 되거나 느낀 점 </a:t>
            </a:r>
            <a:r>
              <a:rPr lang="en-US" altLang="ko-KR" sz="1800" dirty="0"/>
              <a:t>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3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8C59D-5D95-4DD3-BD63-D960FE5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565833"/>
            <a:ext cx="1081278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Karen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Simonyan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 and Andrew Zisserman. Very deep convolutional networks for large-scale image recognition.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arXiv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 preprint arXiv:1409.1556, 2014.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Sergey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I</a:t>
            </a:r>
            <a:r>
              <a:rPr lang="en-US" altLang="ko-KR" sz="2000" dirty="0" err="1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offe</a:t>
            </a:r>
            <a:r>
              <a:rPr lang="en-US" altLang="ko-KR" sz="2000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and Christian </a:t>
            </a:r>
            <a:r>
              <a:rPr lang="en-US" altLang="ko-KR" sz="2000" dirty="0" err="1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Szegedy</a:t>
            </a:r>
            <a:r>
              <a:rPr lang="en-US" altLang="ko-KR" sz="2000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.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Batch Normalization: Accelerating Deep Network Training b y Reducing Internal Covariate Shift.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arXiv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: 1502.03167v3, 2015. 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https://www.researchgate.net/figure/Ball-chart-reporting-the-Top-1-and-Top-5-accuracy-vs-computational-complexity-Top-1-and_fig1_328509150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http://cs231n.stanford.edu/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6"/>
              </a:rPr>
              <a:t>https://github.com/pytorch/vision/blob/6db1569c89094cf23f3bc41f79275c45e9fcb3f3/torchvision/models/vgg.py#L24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5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843309E-E1B7-9053-968F-67C3643D9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4"/>
          <a:stretch/>
        </p:blipFill>
        <p:spPr>
          <a:xfrm>
            <a:off x="52147" y="1654698"/>
            <a:ext cx="11838024" cy="40458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13A82C8-55E3-B549-A363-1D1AF9AE9B4C}"/>
                  </a:ext>
                </a:extLst>
              </p14:cNvPr>
              <p14:cNvContentPartPr/>
              <p14:nvPr/>
            </p14:nvContentPartPr>
            <p14:xfrm>
              <a:off x="1643441" y="4211927"/>
              <a:ext cx="519840" cy="266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13A82C8-55E3-B549-A363-1D1AF9AE9B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9441" y="4104287"/>
                <a:ext cx="627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5394DD1-748B-E3DA-45CC-ADFD57D992BD}"/>
                  </a:ext>
                </a:extLst>
              </p14:cNvPr>
              <p14:cNvContentPartPr/>
              <p14:nvPr/>
            </p14:nvContentPartPr>
            <p14:xfrm>
              <a:off x="3414281" y="5092127"/>
              <a:ext cx="404280" cy="583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5394DD1-748B-E3DA-45CC-ADFD57D99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0281" y="4984487"/>
                <a:ext cx="511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B4CDAD5-2F5B-5018-D64A-ED162C5F064A}"/>
                  </a:ext>
                </a:extLst>
              </p14:cNvPr>
              <p14:cNvContentPartPr/>
              <p14:nvPr/>
            </p14:nvContentPartPr>
            <p14:xfrm>
              <a:off x="6678041" y="4964327"/>
              <a:ext cx="693720" cy="136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B4CDAD5-2F5B-5018-D64A-ED162C5F06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01" y="4856327"/>
                <a:ext cx="80136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2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문제 제기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필요성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5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3F85F76F-4A4A-F827-A1E4-2D3E17481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7273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>
                    <a:solidFill>
                      <a:srgbClr val="0070C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Small filters, Deeper networks.</a:t>
                </a:r>
              </a:p>
              <a:p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Using 3x3 conv filters.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2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작은 필터를 사용한 이유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3x3 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필터로 세번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convolution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하는 것은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7x7 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필터로 한번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convolution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하는 것과 </a:t>
                </a:r>
                <a:r>
                  <a:rPr lang="ko-KR" altLang="en-US" sz="3200" dirty="0">
                    <a:solidFill>
                      <a:schemeClr val="accent2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같은 성능을 보임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2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3∗(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 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-&gt; </a:t>
                </a:r>
                <a:r>
                  <a:rPr lang="en-US" altLang="ko-KR" sz="3200" dirty="0">
                    <a:solidFill>
                      <a:schemeClr val="accent2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fewer parameters</a:t>
                </a:r>
                <a:endParaRPr lang="ko-KR" altLang="en-US" sz="3200" dirty="0">
                  <a:solidFill>
                    <a:schemeClr val="accent2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3F85F76F-4A4A-F827-A1E4-2D3E17481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7273"/>
                <a:ext cx="10515600" cy="5032375"/>
              </a:xfrm>
              <a:blipFill>
                <a:blip r:embed="rId2"/>
                <a:stretch>
                  <a:fillRect l="-1507" t="-2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4A1AC2A-D2FB-47C0-AA39-9B91C640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25" y="1325564"/>
            <a:ext cx="7853949" cy="4151924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838199" y="5896793"/>
            <a:ext cx="10515600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깊은 레이어에서 높은 오차 발생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en-US" altLang="ko-KR" sz="3200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Gradient Vanishing</a:t>
            </a:r>
            <a:endParaRPr lang="ko-KR" altLang="en-US" sz="3200" dirty="0">
              <a:solidFill>
                <a:schemeClr val="accent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2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2920677" y="5896793"/>
            <a:ext cx="6350646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Skip/Shortcut connection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8BC91-FF6B-AE45-372C-782781CB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9" y="1449136"/>
            <a:ext cx="7558631" cy="415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559441" y="1729615"/>
            <a:ext cx="6350646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CNN 알고리즘들] ResNet의 구조">
            <a:extLst>
              <a:ext uri="{FF2B5EF4-FFF2-40B4-BE49-F238E27FC236}">
                <a16:creationId xmlns:a16="http://schemas.microsoft.com/office/drawing/2014/main" id="{A2214B78-D031-AB60-F876-67B2E7D7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81" y="0"/>
            <a:ext cx="302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254FB4F-9A6E-EAB4-F024-54A4DFA886C4}"/>
              </a:ext>
            </a:extLst>
          </p:cNvPr>
          <p:cNvSpPr/>
          <p:nvPr/>
        </p:nvSpPr>
        <p:spPr>
          <a:xfrm>
            <a:off x="5148533" y="0"/>
            <a:ext cx="6990736" cy="6002594"/>
          </a:xfrm>
          <a:custGeom>
            <a:avLst/>
            <a:gdLst>
              <a:gd name="connsiteX0" fmla="*/ 73742 w 6990736"/>
              <a:gd name="connsiteY0" fmla="*/ 2005781 h 6002594"/>
              <a:gd name="connsiteX1" fmla="*/ 3170903 w 6990736"/>
              <a:gd name="connsiteY1" fmla="*/ 6002594 h 6002594"/>
              <a:gd name="connsiteX2" fmla="*/ 6990736 w 6990736"/>
              <a:gd name="connsiteY2" fmla="*/ 2625213 h 6002594"/>
              <a:gd name="connsiteX3" fmla="*/ 6990736 w 6990736"/>
              <a:gd name="connsiteY3" fmla="*/ 0 h 6002594"/>
              <a:gd name="connsiteX4" fmla="*/ 4822723 w 6990736"/>
              <a:gd name="connsiteY4" fmla="*/ 14748 h 6002594"/>
              <a:gd name="connsiteX5" fmla="*/ 0 w 6990736"/>
              <a:gd name="connsiteY5" fmla="*/ 1961536 h 6002594"/>
              <a:gd name="connsiteX6" fmla="*/ 0 w 6990736"/>
              <a:gd name="connsiteY6" fmla="*/ 1961536 h 600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0736" h="6002594">
                <a:moveTo>
                  <a:pt x="73742" y="2005781"/>
                </a:moveTo>
                <a:lnTo>
                  <a:pt x="3170903" y="6002594"/>
                </a:lnTo>
                <a:lnTo>
                  <a:pt x="6990736" y="2625213"/>
                </a:lnTo>
                <a:lnTo>
                  <a:pt x="6990736" y="0"/>
                </a:lnTo>
                <a:lnTo>
                  <a:pt x="4822723" y="14748"/>
                </a:lnTo>
                <a:lnTo>
                  <a:pt x="0" y="1961536"/>
                </a:lnTo>
                <a:lnTo>
                  <a:pt x="0" y="1961536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  <a:alpha val="4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7493A7-EF17-041F-19DD-3E4D7CEB868C}"/>
              </a:ext>
            </a:extLst>
          </p:cNvPr>
          <p:cNvSpPr/>
          <p:nvPr/>
        </p:nvSpPr>
        <p:spPr>
          <a:xfrm>
            <a:off x="10069975" y="0"/>
            <a:ext cx="2069294" cy="2672173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AE3FB-DD61-6CFF-8441-044C8D17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89" y="1935437"/>
            <a:ext cx="3356292" cy="415120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E5A6D5C-ED7D-0377-4F02-F1EC775C2351}"/>
              </a:ext>
            </a:extLst>
          </p:cNvPr>
          <p:cNvSpPr txBox="1">
            <a:spLocks/>
          </p:cNvSpPr>
          <p:nvPr/>
        </p:nvSpPr>
        <p:spPr>
          <a:xfrm>
            <a:off x="298551" y="3154260"/>
            <a:ext cx="4194352" cy="233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4000" dirty="0" err="1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</a:t>
            </a:r>
            <a:r>
              <a:rPr lang="en-US" altLang="ko-KR" sz="36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(residual)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endParaRPr lang="en-US" altLang="ko-KR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최소가 되도록 학습</a:t>
            </a:r>
          </a:p>
        </p:txBody>
      </p:sp>
    </p:spTree>
    <p:extLst>
      <p:ext uri="{BB962C8B-B14F-4D97-AF65-F5344CB8AC3E}">
        <p14:creationId xmlns:p14="http://schemas.microsoft.com/office/powerpoint/2010/main" val="356410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문제 제기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필요성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F230898-AD50-E2D7-08D7-1644F204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61" y="1437354"/>
            <a:ext cx="6719104" cy="1768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주요 쟁점은 </a:t>
            </a:r>
            <a:r>
              <a:rPr lang="ko-KR" altLang="en-US" sz="32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네트워크의 깊이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성능에 미치는 영향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10438E0-5360-0ABE-4C2C-0B080A12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06" y="1157469"/>
            <a:ext cx="4789594" cy="5454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DF091F-F4E4-C789-8077-8B73B9E7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3" y="3136782"/>
            <a:ext cx="5699993" cy="2520863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08E1B30-4518-6F09-901A-EF6AF521514D}"/>
              </a:ext>
            </a:extLst>
          </p:cNvPr>
          <p:cNvSpPr txBox="1">
            <a:spLocks/>
          </p:cNvSpPr>
          <p:nvPr/>
        </p:nvSpPr>
        <p:spPr>
          <a:xfrm>
            <a:off x="436661" y="5899383"/>
            <a:ext cx="6673768" cy="95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92%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정도의 정확도로 소개됨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6B6D30-5894-9A78-2D0E-4106AECD2301}"/>
              </a:ext>
            </a:extLst>
          </p:cNvPr>
          <p:cNvSpPr txBox="1"/>
          <p:nvPr/>
        </p:nvSpPr>
        <p:spPr>
          <a:xfrm>
            <a:off x="-118639" y="1635421"/>
            <a:ext cx="8189088" cy="188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-  </a:t>
            </a:r>
            <a:r>
              <a:rPr lang="ko-KR" altLang="en-US" sz="1800" dirty="0">
                <a:solidFill>
                  <a:srgbClr val="FF0000"/>
                </a:solidFill>
              </a:rPr>
              <a:t>해당 문제를 해결하기 위한 기존 연구는 무엇이 있는지를 조사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-  </a:t>
            </a:r>
            <a:r>
              <a:rPr lang="ko-KR" altLang="en-US" sz="1800" dirty="0">
                <a:solidFill>
                  <a:srgbClr val="FF0000"/>
                </a:solidFill>
              </a:rPr>
              <a:t>해당 문제를 어떻게 해결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방법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하는지 구체적으로 기술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-  </a:t>
            </a:r>
            <a:r>
              <a:rPr lang="ko-KR" altLang="en-US" sz="1800" dirty="0">
                <a:solidFill>
                  <a:srgbClr val="FF0000"/>
                </a:solidFill>
              </a:rPr>
              <a:t>기존 방법과는 어떤 차이점과 개선점이 있는지를 정리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-  </a:t>
            </a:r>
            <a:r>
              <a:rPr lang="ko-KR" altLang="en-US" sz="1800" dirty="0">
                <a:solidFill>
                  <a:srgbClr val="FF0000"/>
                </a:solidFill>
              </a:rPr>
              <a:t>이해를 돕기 위해 </a:t>
            </a:r>
            <a:r>
              <a:rPr lang="ko-KR" altLang="en-US" sz="1800" dirty="0" err="1">
                <a:solidFill>
                  <a:srgbClr val="FF0000"/>
                </a:solidFill>
              </a:rPr>
              <a:t>플로우차트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블록도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 추가  </a:t>
            </a:r>
            <a:r>
              <a:rPr lang="en-US" altLang="ko-KR" sz="18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6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380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맑은 고딕</vt:lpstr>
      <vt:lpstr>Arial</vt:lpstr>
      <vt:lpstr>Cambria Math</vt:lpstr>
      <vt:lpstr>Office 테마</vt:lpstr>
      <vt:lpstr>    Convolutional Neural Network VggNet, ResNet, MobileNet-v2</vt:lpstr>
      <vt:lpstr>1. 개요</vt:lpstr>
      <vt:lpstr>2. 문제 제기/필요성</vt:lpstr>
      <vt:lpstr>2. 내용 – VggNet</vt:lpstr>
      <vt:lpstr>2. 내용 – ResNet</vt:lpstr>
      <vt:lpstr>2. 내용 – ResNet (cond.)</vt:lpstr>
      <vt:lpstr>2. 내용 – ResNet (cond.)</vt:lpstr>
      <vt:lpstr>2. 문제 제기/필요성 – VggNet</vt:lpstr>
      <vt:lpstr>2. 내용</vt:lpstr>
      <vt:lpstr>2. 결과 정리</vt:lpstr>
      <vt:lpstr>2. 개선 내용</vt:lpstr>
      <vt:lpstr>2. 결론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8/6 금</dc:title>
  <dc:creator>han</dc:creator>
  <cp:lastModifiedBy>han</cp:lastModifiedBy>
  <cp:revision>52</cp:revision>
  <dcterms:created xsi:type="dcterms:W3CDTF">2021-08-05T12:37:31Z</dcterms:created>
  <dcterms:modified xsi:type="dcterms:W3CDTF">2022-06-08T05:21:46Z</dcterms:modified>
</cp:coreProperties>
</file>