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9" r:id="rId5"/>
    <p:sldId id="280" r:id="rId6"/>
    <p:sldId id="276" r:id="rId7"/>
    <p:sldId id="277" r:id="rId8"/>
    <p:sldId id="278" r:id="rId9"/>
    <p:sldId id="281" r:id="rId10"/>
    <p:sldId id="283" r:id="rId11"/>
    <p:sldId id="282" r:id="rId12"/>
    <p:sldId id="284" r:id="rId13"/>
    <p:sldId id="274" r:id="rId14"/>
    <p:sldId id="286" r:id="rId15"/>
    <p:sldId id="287" r:id="rId16"/>
    <p:sldId id="289" r:id="rId17"/>
    <p:sldId id="270" r:id="rId18"/>
    <p:sldId id="290" r:id="rId19"/>
    <p:sldId id="271" r:id="rId20"/>
    <p:sldId id="264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4:54:57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3,'125'-2,"137"5,-175 12,-63-9,0-2,34 2,3-4,-6-2,0 3,64 11,-46-4,0-3,1-4,81-7,-15 1,-109 3,-4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4:55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0 162,'37'-2,"0"-3,0 0,-1-3,48-15,-26 7,31-13,-64 20,0 1,0 1,1 0,43-3,38-6,-77 10,58-4,234 11,-295-1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4:55:05.4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3,'146'-3,"160"7,-220 11,-62-9,1-2,33 2,642-4,-339-4,-169 2,-164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FEF6-5746-4AE4-A4D1-E52CC846E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936C44-1728-4120-BA5F-B43C61D5B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B8DD9-08CE-4B2F-99C5-5640AEBE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E3D4-FDD0-4D1E-93B3-1606E300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5C704-D45E-4D6A-9571-E30DA818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6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03697-C24C-4580-80CA-EF502320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DA625-BC4D-40AC-A55D-8055A954A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A372-B920-496A-B2F2-7B2CC04E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AEE0F-0979-4825-9EB9-9FDC72AA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12C4-45DA-4138-ABBB-B2C50581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B36EC-6205-439D-BBAF-1CA01F1D9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2A710-9C93-4394-B806-95874E98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A3943-9D3F-4736-A36F-E5D86C1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3333-BD6D-4236-AFAD-EB9E9A74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BA173-F2AC-48AE-94BC-7B391016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5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138B9-46D6-49CD-A844-DDB7F9F1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37ECB-5D2F-43BA-8D07-A236ED2C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B56B9-CF6B-4DC3-AB2F-905FFDAB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16E11-024D-4779-B948-2927375F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C99FA-6EBF-44B7-9173-2D967D30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39E37-761C-45DB-A98B-EE8636F2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D2F89-6ADC-4D3F-9270-555A7E6EC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737AE-823B-4CED-A252-BEFE3102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DEC16-98EA-4115-BF28-103190F6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8E773-EB8F-4F40-8B5E-F787420F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5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57D21-C8C3-4850-AB09-97EF6EF1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67ECB-AE30-49E4-A6CF-03097A5B5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9AEC4-E7D2-4696-A45C-62B3060B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ECCCE-51BB-4BB6-817A-A32C8CF7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17A8C-0F39-45E9-94CF-3015607D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8E745-5648-4BD5-A7DB-E2A25F9D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5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0CB4C-3A54-4F51-A7AD-D784C2D1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B5FB7-90E8-43C6-A17A-E33026F2B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08F8C-E531-4903-988C-26866DFB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E445C1-76CD-4F84-8EEF-6B5A9542A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F7A6DF-FCF9-4E2F-B514-14D06F9DA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EFA4B-5859-447C-BA94-0EE26D1C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406724-FCF0-4806-81A2-BE4165DC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AA3C97-2699-4B80-8B10-AB218A03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5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456F-130A-4CCA-A6E0-24C41C73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E4EB69-B59F-45E5-A411-FA6E5968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ADAA64-EDD1-4E4F-8AE6-042A7F30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079BC9-BF6C-45EB-BEBD-DFFEB437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3A0355-7753-43D9-96DE-38961B4F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8BD495-0955-4079-A92B-1A141CDF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61C95-68CC-40C1-BC84-454111D1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C14E-A27D-4D58-9AC2-1E62ABDE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9A2CB-4EF0-407D-9D9B-30D83923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733F5-944D-404E-9C01-C63E749C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39B32-528A-4011-8E1C-2D4F4BA8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FF039-2E71-42BA-B311-ECE28E8C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5A4C7-4E3A-4583-9691-EC9C8A5A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09190-E368-46C2-8573-31A4FAFB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DE4673-3022-4317-9F9A-8C7E8C77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7E1265-4DFC-4030-9521-E759902A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5E9D5-0189-4296-B765-8AB3BAB7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AA49C-0F1C-4472-B1ED-75327BF5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8DDD4-5754-45AF-A0E3-F3FE63C2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B4FE64-C94D-45BE-91D3-D071320F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CFA6F-4B17-4A8A-BF0A-5F6723D3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F9AEF-FE7B-4E7F-8055-90DA02D84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CD78-7DF6-46A6-941B-6262542D6B6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99A78-DB80-4C94-86CB-A43BD96FE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2D681-0ED9-4C3E-B64D-D2A787DB6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6A35-E90D-4326-8C72-7307E0D1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torch/vision/blob/6db1569c89094cf23f3bc41f79275c45e9fcb3f3/torchvision/models/vgg.py#L24" TargetMode="External"/><Relationship Id="rId13" Type="http://schemas.openxmlformats.org/officeDocument/2006/relationships/hyperlink" Target="https://dev-jm.tistory.com/7" TargetMode="External"/><Relationship Id="rId3" Type="http://schemas.openxmlformats.org/officeDocument/2006/relationships/hyperlink" Target="https://arxiv.org/pdf/1512.03385.pdf" TargetMode="External"/><Relationship Id="rId7" Type="http://schemas.openxmlformats.org/officeDocument/2006/relationships/hyperlink" Target="http://cs231n.stanford.edu/" TargetMode="External"/><Relationship Id="rId12" Type="http://schemas.openxmlformats.org/officeDocument/2006/relationships/hyperlink" Target="https://aistudy9314.tistory.com/25" TargetMode="External"/><Relationship Id="rId2" Type="http://schemas.openxmlformats.org/officeDocument/2006/relationships/hyperlink" Target="https://arxiv.org/pdf/1409.155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figure/Ball-chart-reporting-the-Top-1-and-Top-5-accuracy-vs-computational-complexity-Top-1-and_fig1_328509150" TargetMode="External"/><Relationship Id="rId11" Type="http://schemas.openxmlformats.org/officeDocument/2006/relationships/hyperlink" Target="https://bskyvision.com/644" TargetMode="External"/><Relationship Id="rId5" Type="http://schemas.openxmlformats.org/officeDocument/2006/relationships/hyperlink" Target="https://arxiv.org/pdf/1502.03167.pdf" TargetMode="External"/><Relationship Id="rId15" Type="http://schemas.openxmlformats.org/officeDocument/2006/relationships/hyperlink" Target="https://velog.io/@woojinn8/LightWeight-Deep-Learning-7.-MobileNet-v2" TargetMode="External"/><Relationship Id="rId10" Type="http://schemas.openxmlformats.org/officeDocument/2006/relationships/hyperlink" Target="https://junklee.tistory.com/111" TargetMode="External"/><Relationship Id="rId4" Type="http://schemas.openxmlformats.org/officeDocument/2006/relationships/hyperlink" Target="https://arxiv.org/pdf/1801.04381.pdf" TargetMode="External"/><Relationship Id="rId9" Type="http://schemas.openxmlformats.org/officeDocument/2006/relationships/hyperlink" Target="https://github.com/kuangliu/pytorch-cifar" TargetMode="External"/><Relationship Id="rId14" Type="http://schemas.openxmlformats.org/officeDocument/2006/relationships/hyperlink" Target="https://gaussian37.github.io/dl-concept-mobilenet_v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F590B-8D4B-4DFE-86C7-5AB1CBC49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18" y="1228532"/>
            <a:ext cx="11049964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Convolutional Neural Network</a:t>
            </a:r>
            <a:br>
              <a:rPr lang="en-US" altLang="ko-KR" sz="53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4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VggNet</a:t>
            </a:r>
            <a:r>
              <a:rPr lang="en-US" altLang="ko-KR" sz="4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4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en-US" altLang="ko-KR" sz="4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MobileNet-v2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25244-3AB5-4BA6-8754-F4DAD525B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100" y="5201273"/>
            <a:ext cx="5765800" cy="691528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컴퓨터공학부 </a:t>
            </a:r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20154532</a:t>
            </a: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8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한경빈</a:t>
            </a:r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A0CF122A-4125-4860-9B33-529D38BD23E0}"/>
              </a:ext>
            </a:extLst>
          </p:cNvPr>
          <p:cNvSpPr txBox="1">
            <a:spLocks/>
          </p:cNvSpPr>
          <p:nvPr/>
        </p:nvSpPr>
        <p:spPr>
          <a:xfrm>
            <a:off x="3213100" y="4159873"/>
            <a:ext cx="5765800" cy="691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2022. 6. 9.</a:t>
            </a:r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AF20F53-CCDE-41A8-B47B-EB9866F1BF8A}"/>
              </a:ext>
            </a:extLst>
          </p:cNvPr>
          <p:cNvSpPr txBox="1">
            <a:spLocks/>
          </p:cNvSpPr>
          <p:nvPr/>
        </p:nvSpPr>
        <p:spPr>
          <a:xfrm>
            <a:off x="304801" y="495605"/>
            <a:ext cx="3497178" cy="1248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컴퓨터비전 프로젝트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10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2BED76-E77F-C9D0-9298-E1301FB5CFCB}"/>
              </a:ext>
            </a:extLst>
          </p:cNvPr>
          <p:cNvSpPr txBox="1">
            <a:spLocks/>
          </p:cNvSpPr>
          <p:nvPr/>
        </p:nvSpPr>
        <p:spPr>
          <a:xfrm>
            <a:off x="3717310" y="5909297"/>
            <a:ext cx="5012020" cy="139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ILSVRC 2015</a:t>
            </a:r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 </a:t>
            </a:r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</a:t>
            </a:r>
            <a:endParaRPr lang="en-US" altLang="ko-KR" sz="3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68307F-9D8A-5B2D-0569-2EFB378E0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70" y="1366236"/>
            <a:ext cx="7951807" cy="433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2BED76-E77F-C9D0-9298-E1301FB5CFCB}"/>
              </a:ext>
            </a:extLst>
          </p:cNvPr>
          <p:cNvSpPr txBox="1">
            <a:spLocks/>
          </p:cNvSpPr>
          <p:nvPr/>
        </p:nvSpPr>
        <p:spPr>
          <a:xfrm>
            <a:off x="559441" y="5253386"/>
            <a:ext cx="10419068" cy="139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Plain</a:t>
            </a:r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Network</a:t>
            </a:r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경우</a:t>
            </a:r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깊어질수록 에러가 커짐</a:t>
            </a:r>
            <a:endParaRPr lang="en-US" altLang="ko-KR" sz="3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36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Residual Network</a:t>
            </a:r>
            <a:r>
              <a:rPr lang="ko-KR" altLang="en-US" sz="36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경우 에러가 낮아짐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97F225E-2C9E-6E9E-94B0-9FEA5859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12" y="1462680"/>
            <a:ext cx="5114260" cy="33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5BC0847-7DED-7CA1-6CA6-3EABAED0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05" y="1583431"/>
            <a:ext cx="4752704" cy="31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15D1720-F2A8-C0D7-C011-E88FA7FC3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228" y="5717880"/>
            <a:ext cx="2712647" cy="8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9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장단점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2E885CE-248F-1D27-492E-0E08FFFF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665" y="1655882"/>
            <a:ext cx="5869860" cy="465613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 </a:t>
            </a:r>
            <a:r>
              <a:rPr lang="en-US" altLang="ko-KR" sz="3200" dirty="0" err="1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</a:t>
            </a:r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보다 더 깊으면서도</a:t>
            </a:r>
            <a:endParaRPr lang="en-US" altLang="ko-KR" sz="32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Residual Connection</a:t>
            </a:r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사용해 </a:t>
            </a:r>
            <a:endParaRPr lang="en-US" altLang="ko-KR" sz="32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복잡도와 성능 개선</a:t>
            </a:r>
            <a:endParaRPr lang="en-US" altLang="ko-KR" sz="32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구현이 간단</a:t>
            </a:r>
            <a:endParaRPr lang="en-US" altLang="ko-KR" sz="32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깊을수록 높은 정확도</a:t>
            </a:r>
            <a:endParaRPr lang="en-US" altLang="ko-KR" sz="32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32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깊이가 </a:t>
            </a:r>
            <a:r>
              <a:rPr lang="en-US" altLang="ko-KR" sz="32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1000</a:t>
            </a:r>
            <a:r>
              <a:rPr lang="ko-KR" altLang="en-US" sz="32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넘어가면 다시</a:t>
            </a:r>
            <a:endParaRPr lang="en-US" altLang="ko-KR" sz="3200" dirty="0">
              <a:solidFill>
                <a:srgbClr val="C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Degradation </a:t>
            </a:r>
            <a:r>
              <a:rPr lang="ko-KR" altLang="en-US" sz="32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발생</a:t>
            </a:r>
            <a:endParaRPr lang="en-US" altLang="ko-KR" sz="3200" dirty="0">
              <a:solidFill>
                <a:srgbClr val="C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F9EC9-BFD4-EDB8-2C25-AE864032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06" y="1506318"/>
            <a:ext cx="4206505" cy="49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6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MobileNet-v2 -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BF15408-E679-7CAD-E23D-28B9929A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66" y="1325564"/>
            <a:ext cx="9456868" cy="54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9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MobileNet-v2 -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6AC2226-4FE5-EE3C-6502-627C9417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697"/>
            <a:ext cx="12192000" cy="441992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7FB857-A93A-4C66-309E-DF6D21E7B960}"/>
              </a:ext>
            </a:extLst>
          </p:cNvPr>
          <p:cNvSpPr txBox="1">
            <a:spLocks/>
          </p:cNvSpPr>
          <p:nvPr/>
        </p:nvSpPr>
        <p:spPr>
          <a:xfrm>
            <a:off x="886466" y="5880875"/>
            <a:ext cx="10419068" cy="84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메모리 사용량을 줄인 </a:t>
            </a:r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Bottleneck Residual Block</a:t>
            </a:r>
            <a:endParaRPr lang="ko-KR" altLang="en-US" sz="36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76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MobileNet-v2 -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성능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7FB857-A93A-4C66-309E-DF6D21E7B960}"/>
              </a:ext>
            </a:extLst>
          </p:cNvPr>
          <p:cNvSpPr txBox="1">
            <a:spLocks/>
          </p:cNvSpPr>
          <p:nvPr/>
        </p:nvSpPr>
        <p:spPr>
          <a:xfrm>
            <a:off x="1895869" y="5724603"/>
            <a:ext cx="8067529" cy="84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적은 </a:t>
            </a:r>
            <a:r>
              <a:rPr lang="ko-KR" altLang="en-US" sz="36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연산량</a:t>
            </a:r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36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빠른 속도</a:t>
            </a:r>
            <a:r>
              <a:rPr lang="en-US" altLang="ko-KR" sz="36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36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높은 정확도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95882C-7294-DC0A-8135-A837F4CE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9" y="1914886"/>
            <a:ext cx="5583295" cy="3028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903E14-C053-1C84-8415-410D50D5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224" y="1938959"/>
            <a:ext cx="6427757" cy="2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MobileNet-v2 -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장단점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2E885CE-248F-1D27-492E-0E08FFFF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30" y="1821411"/>
            <a:ext cx="4872747" cy="465613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메모리 효율</a:t>
            </a:r>
            <a:r>
              <a:rPr lang="en-US" altLang="ko-KR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적은 계산</a:t>
            </a:r>
            <a:endParaRPr lang="en-US" altLang="ko-KR" sz="32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그럼에도 정확도 보장</a:t>
            </a:r>
            <a:endParaRPr lang="en-US" altLang="ko-KR" sz="32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모바일 환경 타겟 유용</a:t>
            </a:r>
            <a:endParaRPr lang="en-US" altLang="ko-KR" sz="32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32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정확도 측면에서는 크게 </a:t>
            </a:r>
            <a:endParaRPr lang="en-US" altLang="ko-KR" sz="3200" dirty="0">
              <a:solidFill>
                <a:srgbClr val="C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r>
              <a:rPr lang="ko-KR" altLang="en-US" sz="32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개선되지 않음</a:t>
            </a: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7170" name="Picture 2" descr="Neural Network Architectures. Deep neural networks and Deep Learning… | by  Eugenio Culurciello | Towards Data Science">
            <a:extLst>
              <a:ext uri="{FF2B5EF4-FFF2-40B4-BE49-F238E27FC236}">
                <a16:creationId xmlns:a16="http://schemas.microsoft.com/office/drawing/2014/main" id="{733156ED-A5C0-A972-BE8E-C14048B6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19" y="1652913"/>
            <a:ext cx="6348412" cy="42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pytorch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62CF637-5471-494C-99C5-AE9C5E39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6041240"/>
            <a:ext cx="7889174" cy="73124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다양한 레퍼런스 참고하여 구현 및 테스트</a:t>
            </a: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A39766-184C-971D-83EA-55EB6577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9" y="1325564"/>
            <a:ext cx="6249301" cy="44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7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pytorch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(cond.)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FBFD5D0-A95E-8DB0-E291-7095376A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1296406"/>
            <a:ext cx="6781642" cy="453322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62CF637-5471-494C-99C5-AE9C5E39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6041240"/>
            <a:ext cx="7889174" cy="73124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다양한 레퍼런스 참고하여 구현 및 테스트</a:t>
            </a: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33E0AC-BCDB-5A88-F5B8-98B02B04E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51" y="197031"/>
            <a:ext cx="4246354" cy="58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BA99CB-AD42-DE73-D206-01F05AC4AE10}"/>
              </a:ext>
            </a:extLst>
          </p:cNvPr>
          <p:cNvGrpSpPr/>
          <p:nvPr/>
        </p:nvGrpSpPr>
        <p:grpSpPr>
          <a:xfrm>
            <a:off x="2220700" y="5041253"/>
            <a:ext cx="8300838" cy="1816746"/>
            <a:chOff x="-4961013" y="2717801"/>
            <a:chExt cx="9152013" cy="3509662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E44C98F-230E-BA43-1EE4-DA70B17A1DDF}"/>
                </a:ext>
              </a:extLst>
            </p:cNvPr>
            <p:cNvSpPr/>
            <p:nvPr/>
          </p:nvSpPr>
          <p:spPr>
            <a:xfrm>
              <a:off x="-4961013" y="2717801"/>
              <a:ext cx="9152013" cy="3509662"/>
            </a:xfrm>
            <a:prstGeom prst="roundRect">
              <a:avLst/>
            </a:prstGeom>
            <a:gradFill>
              <a:gsLst>
                <a:gs pos="0">
                  <a:srgbClr val="4E94DA"/>
                </a:gs>
                <a:gs pos="65000">
                  <a:srgbClr val="8BABDA"/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203EE95-2185-5031-CAF5-924385EB09BA}"/>
                </a:ext>
              </a:extLst>
            </p:cNvPr>
            <p:cNvSpPr/>
            <p:nvPr/>
          </p:nvSpPr>
          <p:spPr>
            <a:xfrm>
              <a:off x="-4830098" y="2836824"/>
              <a:ext cx="8898843" cy="32790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FE1128-2525-F6BA-379B-AB9B85854344}"/>
              </a:ext>
            </a:extLst>
          </p:cNvPr>
          <p:cNvGrpSpPr/>
          <p:nvPr/>
        </p:nvGrpSpPr>
        <p:grpSpPr>
          <a:xfrm>
            <a:off x="2220700" y="3151257"/>
            <a:ext cx="8300838" cy="1816746"/>
            <a:chOff x="-4961013" y="2717801"/>
            <a:chExt cx="9152013" cy="350966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03A3C65-5E3E-D9EF-1906-1D033C96DBAE}"/>
                </a:ext>
              </a:extLst>
            </p:cNvPr>
            <p:cNvSpPr/>
            <p:nvPr/>
          </p:nvSpPr>
          <p:spPr>
            <a:xfrm>
              <a:off x="-4961013" y="2717801"/>
              <a:ext cx="9152013" cy="3509662"/>
            </a:xfrm>
            <a:prstGeom prst="roundRect">
              <a:avLst/>
            </a:prstGeom>
            <a:gradFill>
              <a:gsLst>
                <a:gs pos="0">
                  <a:srgbClr val="4E94DA"/>
                </a:gs>
                <a:gs pos="65000">
                  <a:srgbClr val="8BABDA"/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BD66A16-A709-1942-639C-24BE3509E242}"/>
                </a:ext>
              </a:extLst>
            </p:cNvPr>
            <p:cNvSpPr/>
            <p:nvPr/>
          </p:nvSpPr>
          <p:spPr>
            <a:xfrm>
              <a:off x="-4830098" y="2836824"/>
              <a:ext cx="8898843" cy="32790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 비교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23E78D-0984-3D59-5B75-4291F8211664}"/>
              </a:ext>
            </a:extLst>
          </p:cNvPr>
          <p:cNvGrpSpPr/>
          <p:nvPr/>
        </p:nvGrpSpPr>
        <p:grpSpPr>
          <a:xfrm>
            <a:off x="2220700" y="1261261"/>
            <a:ext cx="8300838" cy="1816746"/>
            <a:chOff x="-4961013" y="2717801"/>
            <a:chExt cx="9152013" cy="350966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245E84-AB9C-5A1D-73B1-19A59A3D5DB8}"/>
                </a:ext>
              </a:extLst>
            </p:cNvPr>
            <p:cNvSpPr/>
            <p:nvPr/>
          </p:nvSpPr>
          <p:spPr>
            <a:xfrm>
              <a:off x="-4961013" y="2717801"/>
              <a:ext cx="9152013" cy="3509662"/>
            </a:xfrm>
            <a:prstGeom prst="roundRect">
              <a:avLst/>
            </a:prstGeom>
            <a:gradFill>
              <a:gsLst>
                <a:gs pos="0">
                  <a:srgbClr val="4E94DA"/>
                </a:gs>
                <a:gs pos="65000">
                  <a:srgbClr val="8BABDA"/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B6C278B-EEB6-4923-5FB2-00A4415F06BF}"/>
                </a:ext>
              </a:extLst>
            </p:cNvPr>
            <p:cNvSpPr/>
            <p:nvPr/>
          </p:nvSpPr>
          <p:spPr>
            <a:xfrm>
              <a:off x="-4830098" y="2836824"/>
              <a:ext cx="8898843" cy="32790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5FEFDF4-EA84-D472-A094-CCD8979A69E5}"/>
              </a:ext>
            </a:extLst>
          </p:cNvPr>
          <p:cNvSpPr txBox="1"/>
          <p:nvPr/>
        </p:nvSpPr>
        <p:spPr>
          <a:xfrm>
            <a:off x="2796437" y="3681065"/>
            <a:ext cx="254108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ResNet18</a:t>
            </a:r>
            <a:endParaRPr lang="ko-KR" altLang="en-US" sz="3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50968-852B-AD59-1CEA-0DF99386A34C}"/>
              </a:ext>
            </a:extLst>
          </p:cNvPr>
          <p:cNvSpPr txBox="1"/>
          <p:nvPr/>
        </p:nvSpPr>
        <p:spPr>
          <a:xfrm>
            <a:off x="2460422" y="5571061"/>
            <a:ext cx="354616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MobileNet-v2</a:t>
            </a:r>
            <a:endParaRPr lang="ko-KR" altLang="en-US" sz="3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2120C2F-CA38-95E3-6A58-D329556B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84" y="1349993"/>
            <a:ext cx="4638197" cy="16038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946CAE-9AC4-0B1F-1753-EEFF1ADA4DB5}"/>
              </a:ext>
            </a:extLst>
          </p:cNvPr>
          <p:cNvSpPr txBox="1"/>
          <p:nvPr/>
        </p:nvSpPr>
        <p:spPr>
          <a:xfrm>
            <a:off x="2550377" y="1774832"/>
            <a:ext cx="3033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VggNet19</a:t>
            </a: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(batch norm 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67564EE5-9C49-BC86-FB60-10C60F24B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53" y="3370914"/>
            <a:ext cx="4133408" cy="1515583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AB09336A-36C3-65F9-7FDE-C7D5C9CE0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172" y="5285784"/>
            <a:ext cx="4227018" cy="14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843309E-E1B7-9053-968F-67C3643D9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4"/>
          <a:stretch/>
        </p:blipFill>
        <p:spPr>
          <a:xfrm>
            <a:off x="52147" y="1654698"/>
            <a:ext cx="11838024" cy="40458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13A82C8-55E3-B549-A363-1D1AF9AE9B4C}"/>
                  </a:ext>
                </a:extLst>
              </p14:cNvPr>
              <p14:cNvContentPartPr/>
              <p14:nvPr/>
            </p14:nvContentPartPr>
            <p14:xfrm>
              <a:off x="1643441" y="4211927"/>
              <a:ext cx="519840" cy="266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13A82C8-55E3-B549-A363-1D1AF9AE9B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9441" y="4104287"/>
                <a:ext cx="627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5394DD1-748B-E3DA-45CC-ADFD57D992BD}"/>
                  </a:ext>
                </a:extLst>
              </p14:cNvPr>
              <p14:cNvContentPartPr/>
              <p14:nvPr/>
            </p14:nvContentPartPr>
            <p14:xfrm>
              <a:off x="3414281" y="5092127"/>
              <a:ext cx="404280" cy="583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5394DD1-748B-E3DA-45CC-ADFD57D992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0281" y="4984487"/>
                <a:ext cx="5119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B4CDAD5-2F5B-5018-D64A-ED162C5F064A}"/>
                  </a:ext>
                </a:extLst>
              </p14:cNvPr>
              <p14:cNvContentPartPr/>
              <p14:nvPr/>
            </p14:nvContentPartPr>
            <p14:xfrm>
              <a:off x="6678041" y="4964327"/>
              <a:ext cx="693720" cy="136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B4CDAD5-2F5B-5018-D64A-ED162C5F06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4401" y="4856327"/>
                <a:ext cx="801360" cy="2293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A3FA0854-5724-61AA-A60D-2E6EB878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71" y="5837180"/>
            <a:ext cx="8231363" cy="80112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논문 학습 및 </a:t>
            </a:r>
            <a:r>
              <a:rPr lang="en-US" altLang="ko-KR" sz="3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pytorch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 코드 테스트</a:t>
            </a: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252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8C59D-5D95-4DD3-BD63-D960FE50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05" y="1530207"/>
            <a:ext cx="10812780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VggNet</a:t>
            </a:r>
            <a:r>
              <a:rPr lang="ko-KR" altLang="en-US" sz="3200" dirty="0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직접 구현하여 </a:t>
            </a:r>
            <a:r>
              <a:rPr lang="en-US" altLang="ko-KR" sz="3200" dirty="0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해보고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또한 </a:t>
            </a:r>
            <a:r>
              <a:rPr lang="en-US" altLang="ko-KR" sz="3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VggNet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베이스로 하며 발전시킨 모델인 </a:t>
            </a:r>
            <a:r>
              <a:rPr lang="en-US" altLang="ko-KR" sz="3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 </a:t>
            </a:r>
            <a:r>
              <a:rPr lang="en-US" altLang="ko-KR" sz="3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MobileNet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구조도 학습하고 비교하며 직접 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해보며 </a:t>
            </a:r>
            <a:r>
              <a:rPr lang="en-US" altLang="ko-KR" sz="3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pytorch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네트워크를 구현하는 방법과 다양한 아이디어를 조합하여 새로운 네트워크를 만들어내는 시도들에 대해 공부할 수 있었음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Object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Detection,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Segmentation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등에 범용적으로 쓰이는 주요한 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Classification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네트워크에 대한 기반지식을 학습하였음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8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6673768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8C59D-5D95-4DD3-BD63-D960FE50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29" y="1325564"/>
            <a:ext cx="11192939" cy="5253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Karen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Simonyan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 and Andrew Zisserman. Very deep convolutional networks for large-scale image recognition.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arXiv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2"/>
              </a:rPr>
              <a:t> preprint arXiv:1409.1556, 2014.</a:t>
            </a:r>
            <a:endParaRPr lang="en-US" altLang="ko-KR" sz="2000" b="0" i="0" dirty="0">
              <a:solidFill>
                <a:srgbClr val="24292E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Kaiming He,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Xiangyu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 Zhang,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Shaoqing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 Ren and Jian Sun. Deep Residual Learning for Image Recognition.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arXiv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preprent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 arXiv:1512.03385, 2015.</a:t>
            </a:r>
            <a:endParaRPr lang="en-US" altLang="ko-KR" sz="2000" b="0" i="0" dirty="0">
              <a:solidFill>
                <a:srgbClr val="24292E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Mark Sandler, Andrew Howard,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Menglong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 Zhu, Andrey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Zhmoginov</a:t>
            </a:r>
            <a:r>
              <a:rPr lang="en-US" altLang="ko-KR" sz="2000" dirty="0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 and 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Liang-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Chieh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 Chen. MobileNetV2: Inverted Residuals and Linear Bottlenecks.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arXiv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 preprint arXiv:1801.04381. 2019.</a:t>
            </a:r>
            <a:endParaRPr lang="en-US" altLang="ko-KR" sz="2000" b="0" i="0" dirty="0">
              <a:solidFill>
                <a:srgbClr val="24292E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Sergey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 </a:t>
            </a: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I</a:t>
            </a:r>
            <a:r>
              <a:rPr lang="en-US" altLang="ko-KR" sz="2000" dirty="0" err="1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offe</a:t>
            </a:r>
            <a:r>
              <a:rPr lang="en-US" altLang="ko-KR" sz="2000" dirty="0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 and Christian </a:t>
            </a:r>
            <a:r>
              <a:rPr lang="en-US" altLang="ko-KR" sz="2000" dirty="0" err="1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Szegedy</a:t>
            </a:r>
            <a:r>
              <a:rPr lang="en-US" altLang="ko-KR" sz="2000" dirty="0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.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Batch Normalization: Accelerating Deep Network Training b y Reducing Internal Covariate Shift. </a:t>
            </a:r>
            <a:r>
              <a:rPr lang="en-US" altLang="ko-KR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arXiv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/>
              </a:rPr>
              <a:t>: 1502.03167v3, 2015. </a:t>
            </a:r>
            <a:endParaRPr lang="en-US" altLang="ko-KR" sz="2000" b="0" i="0" dirty="0">
              <a:solidFill>
                <a:srgbClr val="24292E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6"/>
              </a:rPr>
              <a:t>https://www.researchgate.net/figure/Ball-chart-reporting-the-Top-1-and-Top-5-accuracy-vs-computational-complexity-Top-1-and_fig1_328509150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7"/>
              </a:rPr>
              <a:t>http://cs231n.stanford.edu/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8"/>
              </a:rPr>
              <a:t>https://github.com/pytorch/vision/blob/6db1569c89094cf23f3bc41f79275c45e9fcb3f3/torchvision/models/vgg.py#L24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9"/>
              </a:rPr>
              <a:t>https://github.com/kuangliu/pytorch-cifar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10"/>
              </a:rPr>
              <a:t>https://junklee.tistory.com/111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11"/>
              </a:rPr>
              <a:t>https://bskyvision.com/644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12"/>
              </a:rPr>
              <a:t>https://aistudy9314.tistory.com/25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13"/>
              </a:rPr>
              <a:t>https://dev-jm.tistory.com/7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14"/>
              </a:rPr>
              <a:t>https://gaussian37.github.io/dl-concept-mobilenet_v2/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15"/>
              </a:rPr>
              <a:t>https://velog.io/@woojinn8/LightWeight-Deep-Learning-7.-MobileNet-v2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5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VggNet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3F85F76F-4A4A-F827-A1E4-2D3E17481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7273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dirty="0">
                    <a:solidFill>
                      <a:srgbClr val="0070C0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Small filters, Deeper networks.</a:t>
                </a:r>
              </a:p>
              <a:p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Using 3x3 conv filters.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32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작은 필터를 사용한 이유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3x3 </a:t>
                </a:r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필터로 세번 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convolution</a:t>
                </a:r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하는 것은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7x7 </a:t>
                </a:r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필터로 한번 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convolution</a:t>
                </a:r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하는 것과 </a:t>
                </a:r>
                <a:r>
                  <a:rPr lang="ko-KR" altLang="en-US" sz="3200" dirty="0">
                    <a:solidFill>
                      <a:schemeClr val="accent2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같은 성능을 보임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32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3∗(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  </a:t>
                </a:r>
                <a:r>
                  <a:rPr lang="en-US" altLang="ko-KR" sz="32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-&gt; </a:t>
                </a:r>
                <a:r>
                  <a:rPr lang="en-US" altLang="ko-KR" sz="3200" dirty="0">
                    <a:solidFill>
                      <a:schemeClr val="accent2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fewer parameters</a:t>
                </a:r>
                <a:endParaRPr lang="ko-KR" altLang="en-US" sz="3200" dirty="0">
                  <a:solidFill>
                    <a:schemeClr val="accent2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mc:Choice>
        <mc:Fallback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3F85F76F-4A4A-F827-A1E4-2D3E17481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7273"/>
                <a:ext cx="10515600" cy="5032375"/>
              </a:xfrm>
              <a:blipFill>
                <a:blip r:embed="rId2"/>
                <a:stretch>
                  <a:fillRect l="-1507" t="-2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6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VggNet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E2CE57-5B86-5EEA-767A-B1E3BC3E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68" y="1800731"/>
            <a:ext cx="5869860" cy="191723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주로 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VGG16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혹은 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VGG19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162C2996-1701-0325-ECC7-17F3B66E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06" y="86810"/>
            <a:ext cx="5869859" cy="6684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75648E-8916-2F11-67B8-EC15C7AB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2" y="3179668"/>
            <a:ext cx="5699993" cy="2520863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331B27D-4575-A23A-DCDB-98EEC25F0AD0}"/>
              </a:ext>
            </a:extLst>
          </p:cNvPr>
          <p:cNvSpPr txBox="1">
            <a:spLocks/>
          </p:cNvSpPr>
          <p:nvPr/>
        </p:nvSpPr>
        <p:spPr>
          <a:xfrm>
            <a:off x="209220" y="5942269"/>
            <a:ext cx="6673768" cy="95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92%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정도의 정확도로 소개됨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91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VggNet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장단점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09CF614-594A-D235-F633-FB476918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9" y="1325564"/>
            <a:ext cx="5446734" cy="4991636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2E885CE-248F-1D27-492E-0E08FFFF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623" y="1904151"/>
            <a:ext cx="5869860" cy="379638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이해하기 쉬운 구조</a:t>
            </a:r>
            <a:endParaRPr lang="en-US" altLang="ko-KR" sz="32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간단한 구조임에도 좋은 성능</a:t>
            </a:r>
            <a:endParaRPr lang="en-US" altLang="ko-KR" sz="32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다양한 파생 </a:t>
            </a:r>
            <a:r>
              <a:rPr lang="en-US" altLang="ko-KR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CNN </a:t>
            </a:r>
            <a:r>
              <a:rPr lang="ko-KR" altLang="en-US" sz="32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모델의 기초</a:t>
            </a:r>
            <a:endParaRPr lang="en-US" altLang="ko-KR" sz="32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32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parameter</a:t>
            </a:r>
            <a:r>
              <a:rPr lang="ko-KR" altLang="en-US" sz="32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수가 매우 많음</a:t>
            </a:r>
            <a:endParaRPr lang="en-US" altLang="ko-KR" sz="3200" dirty="0">
              <a:solidFill>
                <a:srgbClr val="C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rgbClr val="C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(fully connected layer)</a:t>
            </a:r>
          </a:p>
          <a:p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06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내용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4A1AC2A-D2FB-47C0-AA39-9B91C640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25" y="1325564"/>
            <a:ext cx="7853949" cy="4151924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75428BD-FDDA-4505-674F-7A416EF42AD5}"/>
              </a:ext>
            </a:extLst>
          </p:cNvPr>
          <p:cNvSpPr txBox="1">
            <a:spLocks/>
          </p:cNvSpPr>
          <p:nvPr/>
        </p:nvSpPr>
        <p:spPr>
          <a:xfrm>
            <a:off x="838199" y="5896793"/>
            <a:ext cx="10515600" cy="82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더 깊은 레이어에서 높은 오차 발생 </a:t>
            </a:r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en-US" altLang="ko-KR" sz="3200" dirty="0">
                <a:solidFill>
                  <a:srgbClr val="0070C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Gradient Vanishing</a:t>
            </a:r>
            <a:endParaRPr lang="ko-KR" altLang="en-US" sz="3200" dirty="0">
              <a:solidFill>
                <a:schemeClr val="accent2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92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(cond.)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75428BD-FDDA-4505-674F-7A416EF42AD5}"/>
              </a:ext>
            </a:extLst>
          </p:cNvPr>
          <p:cNvSpPr txBox="1">
            <a:spLocks/>
          </p:cNvSpPr>
          <p:nvPr/>
        </p:nvSpPr>
        <p:spPr>
          <a:xfrm>
            <a:off x="2920677" y="5896793"/>
            <a:ext cx="6350646" cy="82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Skip/Shortcut connection </a:t>
            </a:r>
            <a:r>
              <a:rPr lang="ko-KR" altLang="en-US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8BC91-FF6B-AE45-372C-782781CB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9" y="1449136"/>
            <a:ext cx="7558631" cy="415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36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(cond.)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75428BD-FDDA-4505-674F-7A416EF42AD5}"/>
              </a:ext>
            </a:extLst>
          </p:cNvPr>
          <p:cNvSpPr txBox="1">
            <a:spLocks/>
          </p:cNvSpPr>
          <p:nvPr/>
        </p:nvSpPr>
        <p:spPr>
          <a:xfrm>
            <a:off x="559441" y="1729615"/>
            <a:ext cx="6350646" cy="82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50" name="Picture 2" descr="CNN 알고리즘들] ResNet의 구조">
            <a:extLst>
              <a:ext uri="{FF2B5EF4-FFF2-40B4-BE49-F238E27FC236}">
                <a16:creationId xmlns:a16="http://schemas.microsoft.com/office/drawing/2014/main" id="{A2214B78-D031-AB60-F876-67B2E7D7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81" y="0"/>
            <a:ext cx="3022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7254FB4F-9A6E-EAB4-F024-54A4DFA886C4}"/>
              </a:ext>
            </a:extLst>
          </p:cNvPr>
          <p:cNvSpPr/>
          <p:nvPr/>
        </p:nvSpPr>
        <p:spPr>
          <a:xfrm>
            <a:off x="5148533" y="0"/>
            <a:ext cx="6990736" cy="6002594"/>
          </a:xfrm>
          <a:custGeom>
            <a:avLst/>
            <a:gdLst>
              <a:gd name="connsiteX0" fmla="*/ 73742 w 6990736"/>
              <a:gd name="connsiteY0" fmla="*/ 2005781 h 6002594"/>
              <a:gd name="connsiteX1" fmla="*/ 3170903 w 6990736"/>
              <a:gd name="connsiteY1" fmla="*/ 6002594 h 6002594"/>
              <a:gd name="connsiteX2" fmla="*/ 6990736 w 6990736"/>
              <a:gd name="connsiteY2" fmla="*/ 2625213 h 6002594"/>
              <a:gd name="connsiteX3" fmla="*/ 6990736 w 6990736"/>
              <a:gd name="connsiteY3" fmla="*/ 0 h 6002594"/>
              <a:gd name="connsiteX4" fmla="*/ 4822723 w 6990736"/>
              <a:gd name="connsiteY4" fmla="*/ 14748 h 6002594"/>
              <a:gd name="connsiteX5" fmla="*/ 0 w 6990736"/>
              <a:gd name="connsiteY5" fmla="*/ 1961536 h 6002594"/>
              <a:gd name="connsiteX6" fmla="*/ 0 w 6990736"/>
              <a:gd name="connsiteY6" fmla="*/ 1961536 h 600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90736" h="6002594">
                <a:moveTo>
                  <a:pt x="73742" y="2005781"/>
                </a:moveTo>
                <a:lnTo>
                  <a:pt x="3170903" y="6002594"/>
                </a:lnTo>
                <a:lnTo>
                  <a:pt x="6990736" y="2625213"/>
                </a:lnTo>
                <a:lnTo>
                  <a:pt x="6990736" y="0"/>
                </a:lnTo>
                <a:lnTo>
                  <a:pt x="4822723" y="14748"/>
                </a:lnTo>
                <a:lnTo>
                  <a:pt x="0" y="1961536"/>
                </a:lnTo>
                <a:lnTo>
                  <a:pt x="0" y="1961536"/>
                </a:lnTo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1">
                  <a:lumMod val="45000"/>
                  <a:lumOff val="55000"/>
                  <a:alpha val="4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7493A7-EF17-041F-19DD-3E4D7CEB868C}"/>
              </a:ext>
            </a:extLst>
          </p:cNvPr>
          <p:cNvSpPr/>
          <p:nvPr/>
        </p:nvSpPr>
        <p:spPr>
          <a:xfrm>
            <a:off x="10069975" y="0"/>
            <a:ext cx="2069294" cy="2672173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AE3FB-DD61-6CFF-8441-044C8D17A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689" y="1935437"/>
            <a:ext cx="3356292" cy="415120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E5A6D5C-ED7D-0377-4F02-F1EC775C2351}"/>
              </a:ext>
            </a:extLst>
          </p:cNvPr>
          <p:cNvSpPr txBox="1">
            <a:spLocks/>
          </p:cNvSpPr>
          <p:nvPr/>
        </p:nvSpPr>
        <p:spPr>
          <a:xfrm>
            <a:off x="298551" y="3154260"/>
            <a:ext cx="4194352" cy="2333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4000" dirty="0" err="1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잔차</a:t>
            </a:r>
            <a:r>
              <a:rPr lang="en-US" altLang="ko-KR" sz="3600" dirty="0">
                <a:solidFill>
                  <a:schemeClr val="accen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(residual)</a:t>
            </a:r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</a:t>
            </a:r>
            <a:endParaRPr lang="en-US" altLang="ko-KR" sz="3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최소가 되도록 학습</a:t>
            </a:r>
          </a:p>
        </p:txBody>
      </p:sp>
    </p:spTree>
    <p:extLst>
      <p:ext uri="{BB962C8B-B14F-4D97-AF65-F5344CB8AC3E}">
        <p14:creationId xmlns:p14="http://schemas.microsoft.com/office/powerpoint/2010/main" val="356410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3679-A3DF-4930-A237-94BE532D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" y="1"/>
            <a:ext cx="776179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ResNet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내용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(cond.)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C21655-3CEC-4FBA-9415-44F5DE40445B}"/>
              </a:ext>
            </a:extLst>
          </p:cNvPr>
          <p:cNvCxnSpPr>
            <a:cxnSpLocks/>
          </p:cNvCxnSpPr>
          <p:nvPr/>
        </p:nvCxnSpPr>
        <p:spPr>
          <a:xfrm>
            <a:off x="2" y="1157469"/>
            <a:ext cx="79518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75428BD-FDDA-4505-674F-7A416EF42AD5}"/>
              </a:ext>
            </a:extLst>
          </p:cNvPr>
          <p:cNvSpPr txBox="1">
            <a:spLocks/>
          </p:cNvSpPr>
          <p:nvPr/>
        </p:nvSpPr>
        <p:spPr>
          <a:xfrm>
            <a:off x="559441" y="1729615"/>
            <a:ext cx="6350646" cy="82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074" name="Picture 2" descr="나타낼 수 없음">
            <a:extLst>
              <a:ext uri="{FF2B5EF4-FFF2-40B4-BE49-F238E27FC236}">
                <a16:creationId xmlns:a16="http://schemas.microsoft.com/office/drawing/2014/main" id="{02CA52D9-B989-EE41-7259-C16AE10B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689"/>
            <a:ext cx="12192000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2421</TotalTime>
  <Words>604</Words>
  <Application>Microsoft Office PowerPoint</Application>
  <PresentationFormat>와이드스크린</PresentationFormat>
  <Paragraphs>85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G마켓 산스 Medium</vt:lpstr>
      <vt:lpstr>Microsoft GothicNeo</vt:lpstr>
      <vt:lpstr>맑은 고딕</vt:lpstr>
      <vt:lpstr>Arial</vt:lpstr>
      <vt:lpstr>Cambria Math</vt:lpstr>
      <vt:lpstr>Office 테마</vt:lpstr>
      <vt:lpstr>Convolutional Neural Network VggNet, ResNet, MobileNet-v2</vt:lpstr>
      <vt:lpstr>1. 개요</vt:lpstr>
      <vt:lpstr>2. VggNet - 내용</vt:lpstr>
      <vt:lpstr>2. VggNet - 결과</vt:lpstr>
      <vt:lpstr>2. VggNet - 장단점</vt:lpstr>
      <vt:lpstr>3. ResNet - 내용</vt:lpstr>
      <vt:lpstr>3. ResNet – 내용 (cond.)</vt:lpstr>
      <vt:lpstr>3. ResNet – 내용 (cond.)</vt:lpstr>
      <vt:lpstr>3. ResNet – 내용 (cond.)</vt:lpstr>
      <vt:lpstr>3. ResNet – 결과</vt:lpstr>
      <vt:lpstr>3. ResNet – 결과</vt:lpstr>
      <vt:lpstr>3. ResNet - 장단점</vt:lpstr>
      <vt:lpstr>4. MobileNet-v2 - 내용</vt:lpstr>
      <vt:lpstr>4. MobileNet-v2 - 내용</vt:lpstr>
      <vt:lpstr>4. MobileNet-v2 - 성능</vt:lpstr>
      <vt:lpstr>4. MobileNet-v2 - 장단점</vt:lpstr>
      <vt:lpstr>5. pytorch 구현</vt:lpstr>
      <vt:lpstr>5. pytorch 구현 (cond.)</vt:lpstr>
      <vt:lpstr>6. 결과 비교</vt:lpstr>
      <vt:lpstr>7. 결론</vt:lpstr>
      <vt:lpstr>8. 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8/6 금</dc:title>
  <dc:creator>han</dc:creator>
  <cp:lastModifiedBy>han</cp:lastModifiedBy>
  <cp:revision>59</cp:revision>
  <dcterms:created xsi:type="dcterms:W3CDTF">2021-08-05T12:37:31Z</dcterms:created>
  <dcterms:modified xsi:type="dcterms:W3CDTF">2022-06-09T07:58:09Z</dcterms:modified>
</cp:coreProperties>
</file>