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275" r:id="rId6"/>
    <p:sldId id="311" r:id="rId7"/>
    <p:sldId id="276" r:id="rId8"/>
    <p:sldId id="298" r:id="rId9"/>
    <p:sldId id="297" r:id="rId10"/>
    <p:sldId id="299" r:id="rId11"/>
    <p:sldId id="296" r:id="rId12"/>
    <p:sldId id="300" r:id="rId13"/>
    <p:sldId id="301" r:id="rId14"/>
    <p:sldId id="313" r:id="rId15"/>
    <p:sldId id="302" r:id="rId16"/>
    <p:sldId id="303" r:id="rId17"/>
    <p:sldId id="304" r:id="rId18"/>
    <p:sldId id="305" r:id="rId19"/>
    <p:sldId id="306" r:id="rId20"/>
    <p:sldId id="308" r:id="rId21"/>
    <p:sldId id="307" r:id="rId22"/>
    <p:sldId id="312" r:id="rId23"/>
    <p:sldId id="309" r:id="rId24"/>
    <p:sldId id="31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5634"/>
  </p:normalViewPr>
  <p:slideViewPr>
    <p:cSldViewPr snapToGrid="0" showGuides="1">
      <p:cViewPr varScale="1">
        <p:scale>
          <a:sx n="77" d="100"/>
          <a:sy n="77" d="100"/>
        </p:scale>
        <p:origin x="576" y="9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795239"/>
            <a:ext cx="5257793" cy="2057441"/>
          </a:xfrm>
        </p:spPr>
        <p:txBody>
          <a:bodyPr/>
          <a:lstStyle/>
          <a:p>
            <a:pPr algn="ctr"/>
            <a:r>
              <a:rPr lang="en-US" altLang="zh-CN" sz="4600" dirty="0"/>
              <a:t>PRESENTATION D’HOTEL </a:t>
            </a:r>
            <a:br>
              <a:rPr lang="en-US" altLang="zh-CN" sz="4600" dirty="0"/>
            </a:br>
            <a:r>
              <a:rPr lang="en-US" altLang="zh-CN" sz="4600" dirty="0"/>
              <a:t> RAPPORT DE STAGE </a:t>
            </a:r>
            <a:endParaRPr lang="en-US" sz="4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3427834" cy="760288"/>
          </a:xfrm>
        </p:spPr>
        <p:txBody>
          <a:bodyPr/>
          <a:lstStyle/>
          <a:p>
            <a:r>
              <a:rPr lang="en-US" dirty="0"/>
              <a:t>Presenter par:</a:t>
            </a:r>
          </a:p>
          <a:p>
            <a:r>
              <a:rPr lang="en-US" dirty="0"/>
              <a:t>HANAE TABOUT &amp; SARA HAJA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0975" r="209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CFF0-A48A-23BE-A545-DF645BB7FB8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926060"/>
            <a:ext cx="4987254" cy="1294530"/>
          </a:xfrm>
        </p:spPr>
        <p:txBody>
          <a:bodyPr/>
          <a:lstStyle/>
          <a:p>
            <a:pPr algn="just"/>
            <a:r>
              <a:rPr lang="en-US" sz="2000" dirty="0">
                <a:latin typeface="Arial Nova" panose="020B0504020202020204" pitchFamily="34" charset="0"/>
              </a:rPr>
              <a:t>Un </a:t>
            </a:r>
            <a:r>
              <a:rPr lang="en-US" sz="2000" dirty="0" err="1">
                <a:latin typeface="Arial Nova" panose="020B0504020202020204" pitchFamily="34" charset="0"/>
              </a:rPr>
              <a:t>diagramme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d'activité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est</a:t>
            </a:r>
            <a:r>
              <a:rPr lang="en-US" sz="2000" dirty="0">
                <a:latin typeface="Arial Nova" panose="020B0504020202020204" pitchFamily="34" charset="0"/>
              </a:rPr>
              <a:t> un type de </a:t>
            </a:r>
            <a:r>
              <a:rPr lang="en-US" sz="2000" dirty="0" err="1">
                <a:latin typeface="Arial Nova" panose="020B0504020202020204" pitchFamily="34" charset="0"/>
              </a:rPr>
              <a:t>diagramme</a:t>
            </a:r>
            <a:r>
              <a:rPr lang="en-US" sz="2000" dirty="0">
                <a:latin typeface="Arial Nova" panose="020B0504020202020204" pitchFamily="34" charset="0"/>
              </a:rPr>
              <a:t> UML (Unified Modeling Language) </a:t>
            </a:r>
            <a:r>
              <a:rPr lang="en-US" sz="2000" dirty="0" err="1">
                <a:latin typeface="Arial Nova" panose="020B0504020202020204" pitchFamily="34" charset="0"/>
              </a:rPr>
              <a:t>utilisé</a:t>
            </a:r>
            <a:r>
              <a:rPr lang="en-US" sz="2000" dirty="0">
                <a:latin typeface="Arial Nova" panose="020B0504020202020204" pitchFamily="34" charset="0"/>
              </a:rPr>
              <a:t> pour </a:t>
            </a:r>
            <a:r>
              <a:rPr lang="en-US" sz="2000" dirty="0" err="1">
                <a:latin typeface="Arial Nova" panose="020B0504020202020204" pitchFamily="34" charset="0"/>
              </a:rPr>
              <a:t>représenter</a:t>
            </a:r>
            <a:r>
              <a:rPr lang="en-US" sz="2000" dirty="0">
                <a:latin typeface="Arial Nova" panose="020B0504020202020204" pitchFamily="34" charset="0"/>
              </a:rPr>
              <a:t> le flux de </a:t>
            </a:r>
            <a:r>
              <a:rPr lang="en-US" sz="2000" dirty="0" err="1">
                <a:latin typeface="Arial Nova" panose="020B0504020202020204" pitchFamily="34" charset="0"/>
              </a:rPr>
              <a:t>contrôle</a:t>
            </a:r>
            <a:r>
              <a:rPr lang="en-US" sz="2000" dirty="0">
                <a:latin typeface="Arial Nova" panose="020B0504020202020204" pitchFamily="34" charset="0"/>
              </a:rPr>
              <a:t> d'un </a:t>
            </a:r>
            <a:r>
              <a:rPr lang="en-US" sz="2000" dirty="0" err="1">
                <a:latin typeface="Arial Nova" panose="020B0504020202020204" pitchFamily="34" charset="0"/>
              </a:rPr>
              <a:t>processus</a:t>
            </a:r>
            <a:r>
              <a:rPr lang="en-US" sz="2000" dirty="0">
                <a:latin typeface="Arial Nova" panose="020B0504020202020204" pitchFamily="34" charset="0"/>
              </a:rPr>
              <a:t>, d'une </a:t>
            </a:r>
            <a:r>
              <a:rPr lang="en-US" sz="2000" dirty="0" err="1">
                <a:latin typeface="Arial Nova" panose="020B0504020202020204" pitchFamily="34" charset="0"/>
              </a:rPr>
              <a:t>procédure</a:t>
            </a:r>
            <a:r>
              <a:rPr lang="en-US" sz="2000" dirty="0">
                <a:latin typeface="Arial Nova" panose="020B0504020202020204" pitchFamily="34" charset="0"/>
              </a:rPr>
              <a:t> ou d'un workflow. Il met </a:t>
            </a:r>
            <a:r>
              <a:rPr lang="en-US" sz="2000" dirty="0" err="1">
                <a:latin typeface="Arial Nova" panose="020B0504020202020204" pitchFamily="34" charset="0"/>
              </a:rPr>
              <a:t>l'accent</a:t>
            </a:r>
            <a:r>
              <a:rPr lang="en-US" sz="2000" dirty="0">
                <a:latin typeface="Arial Nova" panose="020B0504020202020204" pitchFamily="34" charset="0"/>
              </a:rPr>
              <a:t> sur les actions et les transitions entre ces actions pour </a:t>
            </a:r>
            <a:r>
              <a:rPr lang="en-US" sz="2000" dirty="0" err="1">
                <a:latin typeface="Arial Nova" panose="020B0504020202020204" pitchFamily="34" charset="0"/>
              </a:rPr>
              <a:t>décrire</a:t>
            </a:r>
            <a:r>
              <a:rPr lang="en-US" sz="2000" dirty="0">
                <a:latin typeface="Arial Nova" panose="020B0504020202020204" pitchFamily="34" charset="0"/>
              </a:rPr>
              <a:t> les étapes </a:t>
            </a:r>
            <a:r>
              <a:rPr lang="en-US" sz="2000" dirty="0" err="1">
                <a:latin typeface="Arial Nova" panose="020B0504020202020204" pitchFamily="34" charset="0"/>
              </a:rPr>
              <a:t>séquentielles</a:t>
            </a:r>
            <a:r>
              <a:rPr lang="en-US" sz="2000" dirty="0">
                <a:latin typeface="Arial Nova" panose="020B0504020202020204" pitchFamily="34" charset="0"/>
              </a:rPr>
              <a:t> et les décisions </a:t>
            </a:r>
            <a:r>
              <a:rPr lang="en-US" sz="2000" dirty="0" err="1">
                <a:latin typeface="Arial Nova" panose="020B0504020202020204" pitchFamily="34" charset="0"/>
              </a:rPr>
              <a:t>prises</a:t>
            </a:r>
            <a:r>
              <a:rPr lang="en-US" sz="2000" dirty="0">
                <a:latin typeface="Arial Nova" panose="020B0504020202020204" pitchFamily="34" charset="0"/>
              </a:rPr>
              <a:t> dans un </a:t>
            </a:r>
            <a:r>
              <a:rPr lang="en-US" sz="2000" dirty="0" err="1">
                <a:latin typeface="Arial Nova" panose="020B0504020202020204" pitchFamily="34" charset="0"/>
              </a:rPr>
              <a:t>système</a:t>
            </a:r>
            <a:r>
              <a:rPr lang="en-US" sz="2000" dirty="0">
                <a:latin typeface="Arial Nova" panose="020B0504020202020204" pitchFamily="34" charset="0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3695-0788-195E-A2AA-8B152740DA8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7965-A5A6-EB0B-CA45-63B7A2417B39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0A378B-21FC-F635-8B1A-10ED2AD48929}"/>
              </a:ext>
            </a:extLst>
          </p:cNvPr>
          <p:cNvSpPr txBox="1">
            <a:spLocks/>
          </p:cNvSpPr>
          <p:nvPr/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ANALYSE: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Les </a:t>
            </a:r>
            <a:r>
              <a:rPr lang="en-US" sz="2800" dirty="0" err="1"/>
              <a:t>diagramme</a:t>
            </a:r>
            <a:r>
              <a:rPr lang="en-US" sz="2800" dirty="0"/>
              <a:t>: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A18394-8AED-88FF-5EA1-0AD52EA4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705" r="2705"/>
          <a:stretch/>
        </p:blipFill>
        <p:spPr>
          <a:xfrm>
            <a:off x="5568963" y="255392"/>
            <a:ext cx="6330763" cy="62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5EE08F-C9BC-3E71-86A1-57FA1E47AE9F}"/>
              </a:ext>
            </a:extLst>
          </p:cNvPr>
          <p:cNvSpPr/>
          <p:nvPr/>
        </p:nvSpPr>
        <p:spPr>
          <a:xfrm>
            <a:off x="9632515" y="5273457"/>
            <a:ext cx="538619" cy="1878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1BA7-14D6-53C6-52AC-AC18D6871495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CF31-833B-9AFD-AF1B-33858FF4FC0F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8" name="Picture 7" descr="A picture containing text, receipt, number, diagram&#10;&#10;Description automatically generated">
            <a:extLst>
              <a:ext uri="{FF2B5EF4-FFF2-40B4-BE49-F238E27FC236}">
                <a16:creationId xmlns:a16="http://schemas.microsoft.com/office/drawing/2014/main" id="{1F3A6D45-A293-4279-D8F3-9181F61B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395" y="873689"/>
            <a:ext cx="10041774" cy="51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02C1561-C1F3-6C08-AC71-002D0ACD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518364"/>
            <a:ext cx="10515600" cy="1205058"/>
          </a:xfrm>
        </p:spPr>
        <p:txBody>
          <a:bodyPr/>
          <a:lstStyle/>
          <a:p>
            <a:r>
              <a:rPr lang="en-US" dirty="0"/>
              <a:t>REALISATION: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2800" dirty="0"/>
              <a:t>Les language et les </a:t>
            </a:r>
            <a:r>
              <a:rPr lang="en-US" sz="2800" dirty="0" err="1"/>
              <a:t>framork</a:t>
            </a:r>
            <a:r>
              <a:rPr lang="en-US" sz="2800" dirty="0"/>
              <a:t> </a:t>
            </a:r>
            <a:r>
              <a:rPr lang="en-US" sz="2800" dirty="0" err="1"/>
              <a:t>utiliser</a:t>
            </a:r>
            <a:r>
              <a:rPr lang="en-US" sz="2800" dirty="0"/>
              <a:t>: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762BADB-457A-A369-9787-A3B84C02621E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25670A8-136B-9645-BB72-2D9AADBA0743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16" name="Picture 15" descr="A blue oval with black text&#10;&#10;Description automatically generated with low confidence">
            <a:extLst>
              <a:ext uri="{FF2B5EF4-FFF2-40B4-BE49-F238E27FC236}">
                <a16:creationId xmlns:a16="http://schemas.microsoft.com/office/drawing/2014/main" id="{B920DD6C-56BF-CD04-1002-D6916CE4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84" y="3817630"/>
            <a:ext cx="2302101" cy="1213878"/>
          </a:xfrm>
          <a:prstGeom prst="rect">
            <a:avLst/>
          </a:prstGeom>
        </p:spPr>
      </p:pic>
      <p:pic>
        <p:nvPicPr>
          <p:cNvPr id="18" name="Picture 17" descr="A yellow square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D2EDEA58-8B7E-961B-557C-1041D2EE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98" y="2032000"/>
            <a:ext cx="1988458" cy="1988458"/>
          </a:xfrm>
          <a:prstGeom prst="rect">
            <a:avLst/>
          </a:prstGeom>
        </p:spPr>
      </p:pic>
      <p:pic>
        <p:nvPicPr>
          <p:cNvPr id="20" name="Picture 19" descr="A picture containing graphics, design, art&#10;&#10;Description automatically generated">
            <a:extLst>
              <a:ext uri="{FF2B5EF4-FFF2-40B4-BE49-F238E27FC236}">
                <a16:creationId xmlns:a16="http://schemas.microsoft.com/office/drawing/2014/main" id="{29690477-B92C-602A-914F-F042A5F3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98" y="3531266"/>
            <a:ext cx="4577669" cy="3051779"/>
          </a:xfrm>
          <a:prstGeom prst="rect">
            <a:avLst/>
          </a:prstGeom>
        </p:spPr>
      </p:pic>
      <p:pic>
        <p:nvPicPr>
          <p:cNvPr id="22" name="Picture 21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7E4285B8-365E-4D95-EB4F-CF647A1D9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723" y="1999193"/>
            <a:ext cx="1917047" cy="2264229"/>
          </a:xfrm>
          <a:prstGeom prst="rect">
            <a:avLst/>
          </a:prstGeom>
        </p:spPr>
      </p:pic>
      <p:pic>
        <p:nvPicPr>
          <p:cNvPr id="24" name="Picture 23" descr="A purple and white sig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1494B7C-EA0C-7AD6-52EC-0C6D606B5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251" y="3629561"/>
            <a:ext cx="2855188" cy="28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790A-0889-9509-D89D-603259C7CB9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62742" y="1808158"/>
            <a:ext cx="9318172" cy="4171728"/>
          </a:xfrm>
        </p:spPr>
        <p:txBody>
          <a:bodyPr/>
          <a:lstStyle/>
          <a:p>
            <a:pPr algn="just"/>
            <a:r>
              <a:rPr lang="fr-FR" sz="2400" dirty="0">
                <a:solidFill>
                  <a:schemeClr val="tx1"/>
                </a:solidFill>
                <a:latin typeface="Arial Nova" panose="020B0504020202020204" pitchFamily="34" charset="0"/>
              </a:rPr>
              <a:t>Dans le cadre de ma formation , j'ai acquis des connaissances  dans les langages de programmation web tels que PHP, Javascript, </a:t>
            </a:r>
            <a:r>
              <a:rPr lang="fr-FR" sz="2400" b="1" dirty="0" err="1">
                <a:solidFill>
                  <a:schemeClr val="tx1"/>
                </a:solidFill>
                <a:latin typeface="Arial Nova" panose="020B0504020202020204" pitchFamily="34" charset="0"/>
              </a:rPr>
              <a:t>Laravel</a:t>
            </a:r>
            <a:r>
              <a:rPr lang="fr-FR" sz="2400" dirty="0">
                <a:solidFill>
                  <a:schemeClr val="tx1"/>
                </a:solidFill>
                <a:latin typeface="Arial Nova" panose="020B0504020202020204" pitchFamily="34" charset="0"/>
              </a:rPr>
              <a:t> et </a:t>
            </a:r>
            <a:r>
              <a:rPr lang="fr-FR" sz="2400" b="1" dirty="0">
                <a:solidFill>
                  <a:schemeClr val="tx1"/>
                </a:solidFill>
                <a:latin typeface="Arial Nova" panose="020B0504020202020204" pitchFamily="34" charset="0"/>
              </a:rPr>
              <a:t>CSS. </a:t>
            </a:r>
            <a:r>
              <a:rPr lang="fr-FR" sz="2400" dirty="0">
                <a:solidFill>
                  <a:schemeClr val="tx1"/>
                </a:solidFill>
                <a:latin typeface="Arial Nova" panose="020B0504020202020204" pitchFamily="34" charset="0"/>
              </a:rPr>
              <a:t>PHP est un langage de programmation open source côté serveur similaire à JavaScript et largement utilisé dans le développement de sites web. Il est souvent intégré à HTML et se trouve sur les pages web dynamiques. De son côté, </a:t>
            </a:r>
            <a:r>
              <a:rPr lang="fr-FR" sz="2400" dirty="0" err="1">
                <a:solidFill>
                  <a:schemeClr val="tx1"/>
                </a:solidFill>
                <a:latin typeface="Arial Nova" panose="020B0504020202020204" pitchFamily="34" charset="0"/>
              </a:rPr>
              <a:t>Laravel</a:t>
            </a:r>
            <a:r>
              <a:rPr lang="fr-FR" sz="2400" dirty="0">
                <a:solidFill>
                  <a:schemeClr val="tx1"/>
                </a:solidFill>
                <a:latin typeface="Arial Nova" panose="020B0504020202020204" pitchFamily="34" charset="0"/>
              </a:rPr>
              <a:t> est un </a:t>
            </a:r>
            <a:r>
              <a:rPr lang="fr-FR" sz="2400" dirty="0" err="1">
                <a:solidFill>
                  <a:schemeClr val="tx1"/>
                </a:solidFill>
                <a:latin typeface="Arial Nova" panose="020B0504020202020204" pitchFamily="34" charset="0"/>
              </a:rPr>
              <a:t>framework</a:t>
            </a:r>
            <a:r>
              <a:rPr lang="fr-FR" sz="2400" dirty="0">
                <a:solidFill>
                  <a:schemeClr val="tx1"/>
                </a:solidFill>
                <a:latin typeface="Arial Nova" panose="020B0504020202020204" pitchFamily="34" charset="0"/>
              </a:rPr>
              <a:t> web PHP gratuit et open source conçu pour le développement d'applications web selon le modèle MVC</a:t>
            </a:r>
            <a:endParaRPr lang="en-US" sz="2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AF16B-A321-771A-D5BE-9B8AAE552E9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BDFA7-9815-693B-57FB-E6439370E8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14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A556ED-69C8-3073-C816-4C2B9037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86" y="2766218"/>
            <a:ext cx="6371771" cy="1325563"/>
          </a:xfrm>
        </p:spPr>
        <p:txBody>
          <a:bodyPr/>
          <a:lstStyle/>
          <a:p>
            <a:pPr algn="ctr"/>
            <a:r>
              <a:rPr lang="en-US" dirty="0"/>
              <a:t>PRESENTATION LES INTERFACE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10863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D52AA-033C-F72F-11DB-E3AF732C861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2764-79A6-7A68-B471-619734E582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15</a:t>
            </a:fld>
            <a:endParaRPr lang="en-US" altLang="zh-CN" noProof="0" dirty="0"/>
          </a:p>
        </p:txBody>
      </p:sp>
      <p:pic>
        <p:nvPicPr>
          <p:cNvPr id="7" name="Picture 6" descr="A screenshot of a building&#10;&#10;Description automatically generated with medium confidence">
            <a:extLst>
              <a:ext uri="{FF2B5EF4-FFF2-40B4-BE49-F238E27FC236}">
                <a16:creationId xmlns:a16="http://schemas.microsoft.com/office/drawing/2014/main" id="{6BF972DA-7AC1-5E25-6A2E-F0A0D800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5" r="5269"/>
          <a:stretch/>
        </p:blipFill>
        <p:spPr>
          <a:xfrm>
            <a:off x="1463040" y="2141951"/>
            <a:ext cx="9609968" cy="4075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4FDA0C-FF40-A7C1-B9DF-4DCD47DF8817}"/>
              </a:ext>
            </a:extLst>
          </p:cNvPr>
          <p:cNvSpPr txBox="1"/>
          <p:nvPr/>
        </p:nvSpPr>
        <p:spPr>
          <a:xfrm>
            <a:off x="1463040" y="478302"/>
            <a:ext cx="29260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accent6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Page </a:t>
            </a:r>
            <a:r>
              <a:rPr lang="en-US" sz="2800" dirty="0" err="1">
                <a:solidFill>
                  <a:schemeClr val="accent6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d’acceuil</a:t>
            </a:r>
            <a:r>
              <a:rPr lang="en-US" sz="2800" dirty="0">
                <a:solidFill>
                  <a:schemeClr val="accent6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3A2E1-D63E-838D-1D5C-564900DE414E}"/>
              </a:ext>
            </a:extLst>
          </p:cNvPr>
          <p:cNvSpPr txBox="1"/>
          <p:nvPr/>
        </p:nvSpPr>
        <p:spPr>
          <a:xfrm>
            <a:off x="926925" y="1001522"/>
            <a:ext cx="1054691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Une page d'accueil,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également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connue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sous le nom de page de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démarrage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ou de page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principale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est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la première page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qu'un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utilisateur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voit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lorsqu'il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visite</a:t>
            </a:r>
            <a:r>
              <a:rPr lang="en-US" sz="24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un site web </a:t>
            </a:r>
            <a:r>
              <a:rPr lang="en-US" sz="1800" dirty="0">
                <a:solidFill>
                  <a:schemeClr val="accent6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.</a:t>
            </a:r>
            <a:endParaRPr lang="en-US" sz="1800" dirty="0">
              <a:solidFill>
                <a:schemeClr val="accent6"/>
              </a:solidFill>
              <a:latin typeface="Arial Nova" panose="020B0504020202020204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E197A-12BF-46B9-A6EC-865904B26D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E4ED-90D2-32AD-CA87-DCFC348578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16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27C38-8988-2DC3-9861-0B8C1DD65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0184" r="4308" b="10643"/>
          <a:stretch/>
        </p:blipFill>
        <p:spPr>
          <a:xfrm>
            <a:off x="1202500" y="2098660"/>
            <a:ext cx="9991669" cy="4276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ED564-99FD-ED7C-ACA1-DD9717FA09DE}"/>
              </a:ext>
            </a:extLst>
          </p:cNvPr>
          <p:cNvSpPr txBox="1"/>
          <p:nvPr/>
        </p:nvSpPr>
        <p:spPr>
          <a:xfrm>
            <a:off x="1337780" y="317698"/>
            <a:ext cx="29260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accent6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Page register: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F891F-A7D8-AF85-A1AF-D597176D12D0}"/>
              </a:ext>
            </a:extLst>
          </p:cNvPr>
          <p:cNvSpPr txBox="1"/>
          <p:nvPr/>
        </p:nvSpPr>
        <p:spPr>
          <a:xfrm>
            <a:off x="1337780" y="741013"/>
            <a:ext cx="894358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Une page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d'inscription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(ou "Register"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anglais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est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une page d'un site web qui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permet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aux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utilisateurs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créer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un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compte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ou de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s'inscrire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tant que nouveaux members.</a:t>
            </a:r>
            <a:endParaRPr lang="en-US" sz="2400" dirty="0">
              <a:solidFill>
                <a:prstClr val="white"/>
              </a:solidFill>
              <a:latin typeface="Arial Nova" panose="020B0504020202020204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3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73B8-FC10-8244-5316-96F810F8BAD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8E6F3-DD20-CFBE-1509-EBA00B638C1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17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64834-B5CD-10D6-E4DF-87022F52E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9468" r="5072" b="-836"/>
          <a:stretch/>
        </p:blipFill>
        <p:spPr>
          <a:xfrm>
            <a:off x="1368650" y="2201850"/>
            <a:ext cx="9825519" cy="4016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F7DC3-D0B9-1EC1-C027-C10F214C8C92}"/>
              </a:ext>
            </a:extLst>
          </p:cNvPr>
          <p:cNvSpPr txBox="1"/>
          <p:nvPr/>
        </p:nvSpPr>
        <p:spPr>
          <a:xfrm>
            <a:off x="1463040" y="478302"/>
            <a:ext cx="29260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accent6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Page login: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D2476-513C-6D5F-0C79-1B42FC6255E7}"/>
              </a:ext>
            </a:extLst>
          </p:cNvPr>
          <p:cNvSpPr txBox="1"/>
          <p:nvPr/>
        </p:nvSpPr>
        <p:spPr>
          <a:xfrm>
            <a:off x="1368650" y="1001522"/>
            <a:ext cx="971688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Une page de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connexion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(ou "Login"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anglais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est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une page d'un site web qui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permet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aux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utilisateurs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enregistrés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de se connecter à leur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compte</a:t>
            </a:r>
            <a:endParaRPr lang="en-US" sz="2400" dirty="0">
              <a:solidFill>
                <a:prstClr val="white"/>
              </a:solidFill>
              <a:latin typeface="Arial Nova" panose="020B0504020202020204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7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3458-EEC4-4D4D-E8F9-9784D608258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6E3B-B7AB-CCFA-2314-6C14D40229C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18</a:t>
            </a:fld>
            <a:endParaRPr lang="en-US" altLang="zh-CN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9C54376-B545-EDBE-63FD-3E2DC0396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3" r="4108"/>
          <a:stretch/>
        </p:blipFill>
        <p:spPr>
          <a:xfrm>
            <a:off x="1261650" y="2204581"/>
            <a:ext cx="9677798" cy="4013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1DD52-082D-DAEB-2D30-5800637BD6FB}"/>
              </a:ext>
            </a:extLst>
          </p:cNvPr>
          <p:cNvSpPr txBox="1"/>
          <p:nvPr/>
        </p:nvSpPr>
        <p:spPr>
          <a:xfrm>
            <a:off x="1463039" y="478302"/>
            <a:ext cx="427388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accent6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Page de reservation: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3905D-33C5-311B-E6A3-EF6C247E70A3}"/>
              </a:ext>
            </a:extLst>
          </p:cNvPr>
          <p:cNvSpPr txBox="1"/>
          <p:nvPr/>
        </p:nvSpPr>
        <p:spPr>
          <a:xfrm>
            <a:off x="1261650" y="1001522"/>
            <a:ext cx="917253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Une page de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réservation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d'hôtel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est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une page d'un site web qui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permet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aux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utilisateurs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de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rechercher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sélectionner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et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réserver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une chambre d'hôtel pour une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période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spécifique</a:t>
            </a:r>
            <a:endParaRPr lang="en-US" sz="2400" dirty="0">
              <a:solidFill>
                <a:prstClr val="white"/>
              </a:solidFill>
              <a:latin typeface="Arial Nova" panose="020B0504020202020204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6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684C-1B16-E535-6BE8-B7CF482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432" y="2156820"/>
            <a:ext cx="5738017" cy="1125000"/>
          </a:xfrm>
        </p:spPr>
        <p:txBody>
          <a:bodyPr/>
          <a:lstStyle/>
          <a:p>
            <a:r>
              <a:rPr lang="en-US" sz="4400" dirty="0"/>
              <a:t>TEST D’APPLICATION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9D265-7064-02CE-A73F-B0EED387A07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2F750-CD39-058B-742B-7F9DA13C01A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708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42" y="2558517"/>
            <a:ext cx="3957904" cy="1740114"/>
          </a:xfrm>
        </p:spPr>
        <p:txBody>
          <a:bodyPr/>
          <a:lstStyle/>
          <a:p>
            <a:r>
              <a:rPr lang="en-US" altLang="zh-CN" dirty="0"/>
              <a:t>PLAN: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000" dirty="0"/>
              <a:t>REMIRCIEMENT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65668" y="4655955"/>
            <a:ext cx="1914694" cy="1089194"/>
          </a:xfrm>
        </p:spPr>
        <p:txBody>
          <a:bodyPr/>
          <a:lstStyle/>
          <a:p>
            <a:r>
              <a:rPr lang="en-US" sz="2000" dirty="0"/>
              <a:t>CONCLUSION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409887" y="2875012"/>
            <a:ext cx="1913128" cy="1107124"/>
          </a:xfrm>
        </p:spPr>
        <p:txBody>
          <a:bodyPr/>
          <a:lstStyle/>
          <a:p>
            <a:r>
              <a:rPr lang="en-US" sz="2000" dirty="0"/>
              <a:t>ANALYSE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323798" y="2836223"/>
            <a:ext cx="1913128" cy="1075689"/>
          </a:xfrm>
        </p:spPr>
        <p:txBody>
          <a:bodyPr/>
          <a:lstStyle/>
          <a:p>
            <a:r>
              <a:rPr lang="en-US" sz="2000" dirty="0"/>
              <a:t>REALISATION 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A80ED80-D77D-A4CD-C846-8C5605B78EDF}"/>
              </a:ext>
            </a:extLst>
          </p:cNvPr>
          <p:cNvSpPr/>
          <p:nvPr/>
        </p:nvSpPr>
        <p:spPr>
          <a:xfrm rot="5400000">
            <a:off x="5132050" y="2409968"/>
            <a:ext cx="2119083" cy="1914695"/>
          </a:xfrm>
          <a:prstGeom prst="hexagon">
            <a:avLst>
              <a:gd name="adj" fmla="val 28032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91A35C7-12FC-1009-A185-6033F76760C2}"/>
              </a:ext>
            </a:extLst>
          </p:cNvPr>
          <p:cNvSpPr txBox="1">
            <a:spLocks/>
          </p:cNvSpPr>
          <p:nvPr/>
        </p:nvSpPr>
        <p:spPr>
          <a:xfrm>
            <a:off x="5234245" y="2822718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PRESENTATION DE L’ENTREPRISE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B4ECC6-CF57-64C3-E89E-FD9390FBC85C}"/>
              </a:ext>
            </a:extLst>
          </p:cNvPr>
          <p:cNvSpPr/>
          <p:nvPr/>
        </p:nvSpPr>
        <p:spPr>
          <a:xfrm rot="5400000">
            <a:off x="6158295" y="4167282"/>
            <a:ext cx="2186581" cy="1914695"/>
          </a:xfrm>
          <a:prstGeom prst="hexagon">
            <a:avLst>
              <a:gd name="adj" fmla="val 2879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888652A-6EAD-018D-A92C-0A0F0359C509}"/>
              </a:ext>
            </a:extLst>
          </p:cNvPr>
          <p:cNvSpPr txBox="1">
            <a:spLocks/>
          </p:cNvSpPr>
          <p:nvPr/>
        </p:nvSpPr>
        <p:spPr>
          <a:xfrm>
            <a:off x="6372607" y="4621448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PRESENTATION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sky, architecture, tree&#10;&#10;Description automatically generated">
            <a:extLst>
              <a:ext uri="{FF2B5EF4-FFF2-40B4-BE49-F238E27FC236}">
                <a16:creationId xmlns:a16="http://schemas.microsoft.com/office/drawing/2014/main" id="{56C606FB-30A8-DD03-9E55-8130C153385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2"/>
          <a:srcRect l="24134" r="15922" b="2"/>
          <a:stretch/>
        </p:blipFill>
        <p:spPr>
          <a:xfrm>
            <a:off x="7258929" y="529148"/>
            <a:ext cx="4483101" cy="473113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D7371-3010-7234-8108-F63AD022611E}"/>
              </a:ext>
            </a:extLst>
          </p:cNvPr>
          <p:cNvSpPr txBox="1"/>
          <p:nvPr/>
        </p:nvSpPr>
        <p:spPr>
          <a:xfrm>
            <a:off x="517427" y="1152395"/>
            <a:ext cx="6183998" cy="2276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ndalus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conclusion de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stage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développement, je suis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fière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d'avoir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acquis et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développé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 large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éventail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compétences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telles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la communication, la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résolution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problèmes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le travail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d'équipe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le leadership,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l'organisation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la gestion du temps.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J'ai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également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amélioré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 motivation,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compétences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interpersonnelles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confiance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moi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ainsi que la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capacité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générer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idées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de les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présenter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efficacement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En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outre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j'ai eu la chance de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mettre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pratique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compétences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acquises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grâce à des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projets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intéressants</a:t>
            </a:r>
            <a:r>
              <a:rPr lang="en-US" sz="20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stimulants.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B9613-2C14-E36B-B2F2-AB59470C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50" y="969915"/>
            <a:ext cx="9823998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Conclusion:</a:t>
            </a:r>
            <a:br>
              <a:rPr lang="en-US" b="1" kern="1200" dirty="0">
                <a:latin typeface="+mj-lt"/>
                <a:ea typeface="+mj-ea"/>
                <a:cs typeface="+mj-cs"/>
              </a:rPr>
            </a:b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A5E7B18-BC53-9B36-DB8A-5E80989806F5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E1597AB-40AD-2D39-C6E6-C07AE9B79D6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21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DB06-9B71-5805-CA8F-5E88387A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DFA4E-6D22-9A94-4940-413578F6D0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1C8CDB-2456-1007-2948-A2A08973C96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</p:spTree>
    <p:extLst>
      <p:ext uri="{BB962C8B-B14F-4D97-AF65-F5344CB8AC3E}">
        <p14:creationId xmlns:p14="http://schemas.microsoft.com/office/powerpoint/2010/main" val="66832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8871-39C6-E182-CCF6-9B595618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39" y="920435"/>
            <a:ext cx="10515600" cy="1021099"/>
          </a:xfrm>
        </p:spPr>
        <p:txBody>
          <a:bodyPr/>
          <a:lstStyle/>
          <a:p>
            <a:r>
              <a:rPr lang="en-US" dirty="0" err="1"/>
              <a:t>Remerciement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A7899-BF66-5077-2F78-B388CD7B7CF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34962-CA40-9834-B7E3-A3D8FC20511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927DB-45FD-9744-9FA1-66585E07A8EF}"/>
              </a:ext>
            </a:extLst>
          </p:cNvPr>
          <p:cNvSpPr txBox="1"/>
          <p:nvPr/>
        </p:nvSpPr>
        <p:spPr>
          <a:xfrm>
            <a:off x="789139" y="2192055"/>
            <a:ext cx="10815031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voudrais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profiter de l'opportunité qui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m'est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présentée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ici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pour exprimer ma profonde gratitude à </a:t>
            </a:r>
            <a:r>
              <a:rPr lang="en-US" sz="2400" b="1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Mr. RAHMOUNI OSSAMA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encadrant à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l'établissement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, et à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les personnels de </a:t>
            </a:r>
            <a:r>
              <a:rPr lang="en-US" sz="2400" b="1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l'OFSHORING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sans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oublier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formateurs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qui ne m'ont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épargnée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aucun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effort pour me donner une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excellente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de bien me </a:t>
            </a:r>
            <a:r>
              <a:rPr lang="en-US" sz="2400" kern="0" dirty="0" err="1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préparer</a:t>
            </a:r>
            <a:r>
              <a:rPr lang="en-US" sz="2400" kern="0" dirty="0">
                <a:effectLst/>
                <a:latin typeface="Posterama Text Black (Headings)"/>
                <a:ea typeface="Times New Roman" panose="02020603050405020304" pitchFamily="18" charset="0"/>
                <a:cs typeface="Times New Roman" panose="02020603050405020304" pitchFamily="18" charset="0"/>
              </a:rPr>
              <a:t> au milieu professionnel.</a:t>
            </a:r>
            <a:endParaRPr lang="en-US" sz="2400" kern="100" dirty="0">
              <a:effectLst/>
              <a:latin typeface="Posterama Text Black (Headings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10364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512296"/>
            <a:ext cx="5480740" cy="1294530"/>
          </a:xfrm>
        </p:spPr>
        <p:txBody>
          <a:bodyPr/>
          <a:lstStyle/>
          <a:p>
            <a:pPr algn="just">
              <a:lnSpc>
                <a:spcPts val="4234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Un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système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réservation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d'hôtel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est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une solution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logicielle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conçue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pour aider les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hôtels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et les types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d'hébergement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similaires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à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gérer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les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réservations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chambres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ou les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réservations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d'installations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hôtelières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. La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caractéristique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déterminante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est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possibilité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pour les clients de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réserver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directement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des </a:t>
            </a:r>
            <a:r>
              <a:rPr lang="en-US" sz="2000" dirty="0" err="1">
                <a:solidFill>
                  <a:schemeClr val="tx1"/>
                </a:solidFill>
                <a:latin typeface="Arial Nova" panose="020B0604020202020204" pitchFamily="34" charset="0"/>
              </a:rPr>
              <a:t>chambres</a:t>
            </a:r>
            <a:r>
              <a:rPr lang="en-US" sz="2000" dirty="0">
                <a:solidFill>
                  <a:schemeClr val="tx1"/>
                </a:solidFill>
                <a:latin typeface="Arial Nova" panose="020B0604020202020204" pitchFamily="34" charset="0"/>
              </a:rPr>
              <a:t> d'hôtel sans passer par un tiers</a:t>
            </a:r>
            <a:r>
              <a:rPr lang="en-US" sz="2000" dirty="0">
                <a:solidFill>
                  <a:schemeClr val="tx1"/>
                </a:solidFill>
                <a:latin typeface="Muli Regular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6590208" y="0"/>
            <a:ext cx="5601792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172E-7FA9-858F-8E6A-D3DF1DDB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909" y="1219200"/>
            <a:ext cx="6339664" cy="700301"/>
          </a:xfrm>
        </p:spPr>
        <p:txBody>
          <a:bodyPr/>
          <a:lstStyle/>
          <a:p>
            <a:r>
              <a:rPr lang="en-US" sz="3200" dirty="0"/>
              <a:t>PRESENTATION DE L’ENTREPRISE: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8AED-8E49-FFD2-AD1D-984A840F1F0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19541" y="2199650"/>
            <a:ext cx="6502400" cy="2212299"/>
          </a:xfrm>
        </p:spPr>
        <p:txBody>
          <a:bodyPr/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NISSHOM SARL :</a:t>
            </a:r>
            <a:endParaRPr lang="en-US" sz="2400" kern="100" dirty="0">
              <a:solidFill>
                <a:schemeClr val="tx1"/>
              </a:solidFill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 une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agence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et marketing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située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maroc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exactement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la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ville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tétouan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la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deuxième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succursale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située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belgique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proposant des solutions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optimales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innovantes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divers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secteurs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solidFill>
                <a:schemeClr val="tx1"/>
              </a:solidFill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1A7FA-88FC-A794-9E9C-FE4A694D9B1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0230-F3AA-8B22-43B1-F3E08D3B319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  <p:pic>
        <p:nvPicPr>
          <p:cNvPr id="7" name="Picture 6" descr="A picture containing graphics, graphic design, logo, font&#10;&#10;Description automatically generated">
            <a:extLst>
              <a:ext uri="{FF2B5EF4-FFF2-40B4-BE49-F238E27FC236}">
                <a16:creationId xmlns:a16="http://schemas.microsoft.com/office/drawing/2014/main" id="{B0306617-FAA7-E7B9-2265-65F8226D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48" y="1687037"/>
            <a:ext cx="2731008" cy="272491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4047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4455-6A0C-7C1A-CA70-F03697477B0E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FB29-93B7-C675-2CD9-8B668B84628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35" name="Picture 3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85061FC5-BE22-C4AA-DA23-2726A1EC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5658" y="522514"/>
            <a:ext cx="9797142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4B68-5926-E29C-ED6A-EC4EA7F4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Presentation de </a:t>
            </a:r>
            <a:r>
              <a:rPr lang="en-US" sz="2800" dirty="0" err="1"/>
              <a:t>l’application</a:t>
            </a:r>
            <a:r>
              <a:rPr lang="en-US" sz="2800" dirty="0"/>
              <a:t>: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E3982-D0D1-9020-60B6-E64B754894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71B28-23D8-2C51-16A8-485AE58EB9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B49AC-CE24-B62A-9BF1-A020317BDC4C}"/>
              </a:ext>
            </a:extLst>
          </p:cNvPr>
          <p:cNvSpPr txBox="1"/>
          <p:nvPr/>
        </p:nvSpPr>
        <p:spPr>
          <a:xfrm>
            <a:off x="720495" y="2140536"/>
            <a:ext cx="10751010" cy="29341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ts val="4958"/>
              </a:lnSpc>
            </a:pP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Réserver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dans un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hôtel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. La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partie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qui nous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intéresse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dans la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plateforme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est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bien la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réservation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de 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hôtel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, Notre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projet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a pour but de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concevoir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une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plateforme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afin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d’apporter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aux clients une solution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quileurs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facilitent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les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différentes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tâches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qui peuvent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s’effectuer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sur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cette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 Regular"/>
              </a:rPr>
              <a:t>dernière</a:t>
            </a:r>
            <a:r>
              <a:rPr lang="en-US" sz="2400" dirty="0">
                <a:solidFill>
                  <a:srgbClr val="000000"/>
                </a:solidFill>
                <a:latin typeface="Muli Regular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3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6099D1-6550-8139-D3E2-A2B29C189846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7397BD-EAD6-5467-CFDF-9D0ADB19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</p:spPr>
        <p:txBody>
          <a:bodyPr/>
          <a:lstStyle/>
          <a:p>
            <a:r>
              <a:rPr lang="en-US" dirty="0"/>
              <a:t>ANALYSE: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User stories: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2BEBC-A0E4-C6EA-EB6F-F39B141D65F5}"/>
              </a:ext>
            </a:extLst>
          </p:cNvPr>
          <p:cNvSpPr txBox="1"/>
          <p:nvPr/>
        </p:nvSpPr>
        <p:spPr>
          <a:xfrm>
            <a:off x="581709" y="2140536"/>
            <a:ext cx="10612460" cy="41919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veux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pouvoir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rechercher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chambres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disponibles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une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certaine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destination et à des dates spécifiques,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afin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trouver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hébergement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adapté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besoins de voyage.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veux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pouvoir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consulter les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détails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d'un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hôtel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y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les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chambres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disponibles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les installations, les services, les photos et les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évaluations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clients,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afin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prendre une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décision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éclairée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sur ma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réservation</a:t>
            </a:r>
            <a:endParaRPr lang="en-US" sz="2400" kern="1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 suis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accueilli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 une page d'accueil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conviviale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qui me propose de me connecter ou de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m'inscrire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1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6099D1-6550-8139-D3E2-A2B29C189846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2BEBC-A0E4-C6EA-EB6F-F39B141D65F5}"/>
              </a:ext>
            </a:extLst>
          </p:cNvPr>
          <p:cNvSpPr txBox="1"/>
          <p:nvPr/>
        </p:nvSpPr>
        <p:spPr>
          <a:xfrm>
            <a:off x="539239" y="274955"/>
            <a:ext cx="10913605" cy="71506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Si je suis déjà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inscrit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peux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simplement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 connecter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utilisant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adresse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e-mail et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mot de passe.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Si je suis un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nouvel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 clique sur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l'option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"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S'inscrire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et je suis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redirigé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vers un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formulaire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d'inscription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Dans le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formulaire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d'inscription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saisis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nom,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adresse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e-mail et je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choisis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 mot de passe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sécurisé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Une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j'ai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rempli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tous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 champs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 clique sur le bouton "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S'inscrire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pour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compte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qu'utilisateur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veux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pouvoir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consulter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réservations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passées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futures, ainsi que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l'historique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paiements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les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détails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facturation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pour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garder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une trace de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voyages </a:t>
            </a:r>
            <a:r>
              <a:rPr lang="en-US" sz="2400" kern="100" dirty="0" err="1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précédents</a:t>
            </a:r>
            <a:r>
              <a:rPr lang="en-US" sz="2400" kern="1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En tant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qu'utilisateur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, je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veux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pouvoir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consulter les services et les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équipements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proposés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par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l'hôtel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tels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que les restaurants, les salles de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réunion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, les services de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blanchisserie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, les installations de remise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en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forme</a:t>
            </a:r>
            <a:r>
              <a:rPr lang="en-US" sz="2400" dirty="0">
                <a:latin typeface="Arial Nova" panose="020B0504020202020204" pitchFamily="34" charset="0"/>
                <a:ea typeface="Calibri" panose="020F0502020204030204" pitchFamily="34" charset="0"/>
              </a:rPr>
              <a:t>.</a:t>
            </a:r>
            <a:r>
              <a:rPr lang="en-US" sz="2400" dirty="0">
                <a:effectLst/>
                <a:latin typeface="Arial Nova" panose="020B0504020202020204" pitchFamily="34" charset="0"/>
                <a:ea typeface="Calibri" panose="020F0502020204030204" pitchFamily="34" charset="0"/>
              </a:rPr>
              <a:t>..</a:t>
            </a:r>
            <a:endParaRPr lang="en-US" sz="2400" kern="1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</a:pPr>
            <a:endParaRPr lang="en-US" sz="2400" kern="1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7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236</TotalTime>
  <Words>982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等线</vt:lpstr>
      <vt:lpstr>Abadi</vt:lpstr>
      <vt:lpstr>Andalus</vt:lpstr>
      <vt:lpstr>Arial</vt:lpstr>
      <vt:lpstr>Arial Nova</vt:lpstr>
      <vt:lpstr>Calibri</vt:lpstr>
      <vt:lpstr>Muli Regular</vt:lpstr>
      <vt:lpstr>Posterama</vt:lpstr>
      <vt:lpstr>Posterama Text Black</vt:lpstr>
      <vt:lpstr>Posterama Text Black (Headings)</vt:lpstr>
      <vt:lpstr>Posterama Text SemiBold</vt:lpstr>
      <vt:lpstr>Office 主题​​</vt:lpstr>
      <vt:lpstr>PRESENTATION D’HOTEL   RAPPORT DE STAGE </vt:lpstr>
      <vt:lpstr>PLAN:</vt:lpstr>
      <vt:lpstr>Remerciement:</vt:lpstr>
      <vt:lpstr>Introduction</vt:lpstr>
      <vt:lpstr>PRESENTATION DE L’ENTREPRISE:</vt:lpstr>
      <vt:lpstr>PowerPoint Presentation</vt:lpstr>
      <vt:lpstr>ANALYSE:  Presentation de l’application:  </vt:lpstr>
      <vt:lpstr>ANALYSE:  User stories:  </vt:lpstr>
      <vt:lpstr>PowerPoint Presentation</vt:lpstr>
      <vt:lpstr>PowerPoint Presentation</vt:lpstr>
      <vt:lpstr>PowerPoint Presentation</vt:lpstr>
      <vt:lpstr>REALISATION:       Les language et les framork utiliser:</vt:lpstr>
      <vt:lpstr>PowerPoint Presentation</vt:lpstr>
      <vt:lpstr>PRESENTATION LES INTERFACE DE L’APPLICATION</vt:lpstr>
      <vt:lpstr>PowerPoint Presentation</vt:lpstr>
      <vt:lpstr>PowerPoint Presentation</vt:lpstr>
      <vt:lpstr>PowerPoint Presentation</vt:lpstr>
      <vt:lpstr>PowerPoint Presentation</vt:lpstr>
      <vt:lpstr>TEST D’APPLICATION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RAPPORT DE STAGE</dc:title>
  <dc:creator>villanelle hanna</dc:creator>
  <cp:lastModifiedBy>villanelle hanna</cp:lastModifiedBy>
  <cp:revision>16</cp:revision>
  <dcterms:created xsi:type="dcterms:W3CDTF">2023-06-08T07:08:21Z</dcterms:created>
  <dcterms:modified xsi:type="dcterms:W3CDTF">2023-06-08T14:55:50Z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