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83" d="100"/>
          <a:sy n="83" d="100"/>
        </p:scale>
        <p:origin x="9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2400" dirty="0"/>
              <a:t>調査</a:t>
            </a:r>
            <a:endParaRPr kumimoji="1" lang="ja-JP" altLang="en-US" sz="2400" dirty="0"/>
          </a:p>
        </p:txBody>
      </p:sp>
    </p:spTree>
    <p:extLst>
      <p:ext uri="{BB962C8B-B14F-4D97-AF65-F5344CB8AC3E}">
        <p14:creationId xmlns:p14="http://schemas.microsoft.com/office/powerpoint/2010/main" val="354802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.7 </a:t>
            </a:r>
            <a:r>
              <a:rPr lang="ja-JP" altLang="en-US" sz="1400" dirty="0"/>
              <a:t>調査の擁護</a:t>
            </a:r>
            <a:endParaRPr kumimoji="1" lang="ja-JP" altLang="en-US" sz="1400" dirty="0"/>
          </a:p>
        </p:txBody>
      </p:sp>
      <p:sp>
        <p:nvSpPr>
          <p:cNvPr id="5" name="テキスト ボックス 4"/>
          <p:cNvSpPr txBox="1"/>
          <p:nvPr/>
        </p:nvSpPr>
        <p:spPr>
          <a:xfrm>
            <a:off x="838200" y="1010653"/>
            <a:ext cx="5578771" cy="1938992"/>
          </a:xfrm>
          <a:prstGeom prst="rect">
            <a:avLst/>
          </a:prstGeom>
          <a:noFill/>
        </p:spPr>
        <p:txBody>
          <a:bodyPr wrap="none" rtlCol="0">
            <a:spAutoFit/>
          </a:bodyPr>
          <a:lstStyle/>
          <a:p>
            <a:r>
              <a:rPr lang="ja-JP" altLang="en-US" sz="1000" dirty="0"/>
              <a:t>複雑な</a:t>
            </a:r>
            <a:r>
              <a:rPr lang="en-US" altLang="ja-JP" sz="1000" dirty="0"/>
              <a:t>Web</a:t>
            </a:r>
            <a:r>
              <a:rPr lang="ja-JP" altLang="en-US" sz="1000" dirty="0"/>
              <a:t>サイトを設計するには調査に取り掛かり、情報アーキテクチャ戦略を策定すべき。</a:t>
            </a:r>
            <a:endParaRPr lang="en-US" altLang="ja-JP" sz="1000" dirty="0"/>
          </a:p>
          <a:p>
            <a:r>
              <a:rPr lang="ja-JP" altLang="en-US" sz="1000" dirty="0"/>
              <a:t>これを策定することでサイト構造と組織化の方向性および範囲に関して意見と一致させる。</a:t>
            </a:r>
            <a:endParaRPr lang="en-US" altLang="ja-JP" sz="1000" dirty="0"/>
          </a:p>
          <a:p>
            <a:r>
              <a:rPr lang="ja-JP" altLang="en-US" sz="1000" dirty="0"/>
              <a:t>この戦略がイコール、ロードマップとなる。</a:t>
            </a:r>
            <a:endParaRPr lang="en-US" altLang="ja-JP" sz="1000" dirty="0"/>
          </a:p>
          <a:p>
            <a:r>
              <a:rPr lang="ja-JP" altLang="en-US" sz="1000" dirty="0"/>
              <a:t>・調査抵抗勢力に打ち勝つ</a:t>
            </a:r>
            <a:endParaRPr lang="en-US" altLang="ja-JP" sz="1000" dirty="0"/>
          </a:p>
          <a:p>
            <a:r>
              <a:rPr lang="ja-JP" altLang="en-US" sz="1000" dirty="0"/>
              <a:t>　大体抵抗される。抵抗される内容は以下</a:t>
            </a:r>
            <a:endParaRPr lang="en-US" altLang="ja-JP" sz="1000" dirty="0"/>
          </a:p>
          <a:p>
            <a:r>
              <a:rPr lang="ja-JP" altLang="en-US" sz="1000" dirty="0"/>
              <a:t>　・時間も金もない</a:t>
            </a:r>
            <a:endParaRPr lang="en-US" altLang="ja-JP" sz="1000" dirty="0"/>
          </a:p>
          <a:p>
            <a:r>
              <a:rPr lang="ja-JP" altLang="en-US" sz="1000" dirty="0"/>
              <a:t>　・既に知っている、既にやっている。</a:t>
            </a:r>
            <a:endParaRPr lang="en-US" altLang="ja-JP" sz="1000" dirty="0"/>
          </a:p>
          <a:p>
            <a:endParaRPr lang="en-US" altLang="ja-JP" sz="1000" dirty="0"/>
          </a:p>
          <a:p>
            <a:r>
              <a:rPr lang="ja-JP" altLang="en-US" sz="1000" dirty="0"/>
              <a:t>　それに対する反論としては以下。</a:t>
            </a:r>
            <a:endParaRPr lang="en-US" altLang="ja-JP" sz="1000" dirty="0"/>
          </a:p>
          <a:p>
            <a:r>
              <a:rPr lang="ja-JP" altLang="en-US" sz="1000" dirty="0"/>
              <a:t>　・調査をすることで節約可能</a:t>
            </a:r>
            <a:endParaRPr lang="en-US" altLang="ja-JP" sz="1000" dirty="0"/>
          </a:p>
          <a:p>
            <a:r>
              <a:rPr lang="ja-JP" altLang="en-US" sz="1000" dirty="0"/>
              <a:t>　・ユーザが望んでいることはマネージャにはわからない。</a:t>
            </a:r>
            <a:endParaRPr lang="en-US" altLang="ja-JP" sz="1000" dirty="0"/>
          </a:p>
          <a:p>
            <a:r>
              <a:rPr lang="ja-JP" altLang="en-US" sz="1000"/>
              <a:t>　・情報アーキテクチャの調査を行う必要がある。</a:t>
            </a:r>
            <a:endParaRPr lang="en-US" altLang="ja-JP" sz="1000" dirty="0"/>
          </a:p>
        </p:txBody>
      </p:sp>
    </p:spTree>
    <p:extLst>
      <p:ext uri="{BB962C8B-B14F-4D97-AF65-F5344CB8AC3E}">
        <p14:creationId xmlns:p14="http://schemas.microsoft.com/office/powerpoint/2010/main" val="27405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.1 </a:t>
            </a:r>
            <a:r>
              <a:rPr lang="ja-JP" altLang="en-US" sz="1400" dirty="0"/>
              <a:t>調査フレームワーク</a:t>
            </a:r>
            <a:endParaRPr kumimoji="1" lang="ja-JP" altLang="en-US" sz="1400" dirty="0"/>
          </a:p>
        </p:txBody>
      </p:sp>
      <p:sp>
        <p:nvSpPr>
          <p:cNvPr id="5" name="テキスト ボックス 4"/>
          <p:cNvSpPr txBox="1"/>
          <p:nvPr/>
        </p:nvSpPr>
        <p:spPr>
          <a:xfrm>
            <a:off x="838200" y="1010653"/>
            <a:ext cx="4160113" cy="553998"/>
          </a:xfrm>
          <a:prstGeom prst="rect">
            <a:avLst/>
          </a:prstGeom>
          <a:noFill/>
        </p:spPr>
        <p:txBody>
          <a:bodyPr wrap="none" rtlCol="0">
            <a:spAutoFit/>
          </a:bodyPr>
          <a:lstStyle/>
          <a:p>
            <a:r>
              <a:rPr lang="ja-JP" altLang="en-US" sz="1000" dirty="0"/>
              <a:t>よい調査とは適切な質問をすること。</a:t>
            </a:r>
            <a:endParaRPr lang="en-US" altLang="ja-JP" sz="1000" dirty="0"/>
          </a:p>
          <a:p>
            <a:r>
              <a:rPr lang="ja-JP" altLang="en-US" sz="1000" dirty="0"/>
              <a:t>適切な質問を選ぶには幅広い環境の概念的なフレームワークが必要。</a:t>
            </a:r>
            <a:endParaRPr lang="en-US" altLang="ja-JP" sz="1000" dirty="0"/>
          </a:p>
          <a:p>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.2 </a:t>
            </a:r>
            <a:r>
              <a:rPr kumimoji="1" lang="ja-JP" altLang="en-US" sz="1400" dirty="0"/>
              <a:t>コンテキスト</a:t>
            </a:r>
          </a:p>
        </p:txBody>
      </p:sp>
      <p:sp>
        <p:nvSpPr>
          <p:cNvPr id="5" name="テキスト ボックス 4"/>
          <p:cNvSpPr txBox="1"/>
          <p:nvPr/>
        </p:nvSpPr>
        <p:spPr>
          <a:xfrm>
            <a:off x="838200" y="1010653"/>
            <a:ext cx="5186035" cy="5170646"/>
          </a:xfrm>
          <a:prstGeom prst="rect">
            <a:avLst/>
          </a:prstGeom>
          <a:noFill/>
        </p:spPr>
        <p:txBody>
          <a:bodyPr wrap="none" rtlCol="0">
            <a:spAutoFit/>
          </a:bodyPr>
          <a:lstStyle/>
          <a:p>
            <a:r>
              <a:rPr lang="ja-JP" altLang="en-US" sz="1000" dirty="0"/>
              <a:t>はじめにビジネスのコンテキストを調査するところからスタート。</a:t>
            </a:r>
            <a:endParaRPr lang="en-US" altLang="ja-JP" sz="1000" dirty="0"/>
          </a:p>
          <a:p>
            <a:r>
              <a:rPr lang="ja-JP" altLang="en-US" sz="1000" dirty="0"/>
              <a:t>プロジェクトは目的を正しく理解し政治的環境を正しく認識することからスタート。</a:t>
            </a:r>
            <a:endParaRPr lang="en-US" altLang="ja-JP" sz="1000" dirty="0"/>
          </a:p>
          <a:p>
            <a:r>
              <a:rPr lang="ja-JP" altLang="en-US" sz="1000" dirty="0"/>
              <a:t>ビジネス上の目標を支えていくものでなければサイトもアプリも長持ちしない。</a:t>
            </a:r>
            <a:endParaRPr lang="en-US" altLang="ja-JP" sz="1000" dirty="0"/>
          </a:p>
          <a:p>
            <a:endParaRPr lang="en-US" altLang="ja-JP" sz="1000" dirty="0"/>
          </a:p>
          <a:p>
            <a:r>
              <a:rPr lang="ja-JP" altLang="en-US" sz="1000" dirty="0"/>
              <a:t>・必要なものの入手</a:t>
            </a:r>
            <a:endParaRPr lang="en-US" altLang="ja-JP" sz="1000" dirty="0"/>
          </a:p>
          <a:p>
            <a:r>
              <a:rPr lang="ja-JP" altLang="en-US" sz="1000" dirty="0"/>
              <a:t>　調査はプロジェクトに対して人々の注意を促しサポートを得る必要がある。</a:t>
            </a:r>
            <a:endParaRPr lang="en-US" altLang="ja-JP" sz="1000" dirty="0"/>
          </a:p>
          <a:p>
            <a:r>
              <a:rPr lang="ja-JP" altLang="en-US" sz="1000" dirty="0"/>
              <a:t>　そのため調査のプロセス全てにプレゼンと説得が必要。</a:t>
            </a:r>
            <a:endParaRPr lang="en-US" altLang="ja-JP" sz="1000" dirty="0"/>
          </a:p>
          <a:p>
            <a:endParaRPr lang="en-US" altLang="ja-JP" sz="1000" dirty="0"/>
          </a:p>
          <a:p>
            <a:r>
              <a:rPr lang="ja-JP" altLang="en-US" sz="1000" dirty="0"/>
              <a:t>・背景調査</a:t>
            </a:r>
            <a:endParaRPr lang="en-US" altLang="ja-JP" sz="1000" dirty="0"/>
          </a:p>
          <a:p>
            <a:r>
              <a:rPr lang="ja-JP" altLang="en-US" sz="1000" dirty="0"/>
              <a:t>　質問の内容は大体以下のようなもの</a:t>
            </a:r>
            <a:endParaRPr lang="en-US" altLang="ja-JP" sz="1000" dirty="0"/>
          </a:p>
          <a:p>
            <a:r>
              <a:rPr lang="ja-JP" altLang="en-US" sz="1000" dirty="0"/>
              <a:t>　・短期目標、長期目標</a:t>
            </a:r>
            <a:endParaRPr lang="en-US" altLang="ja-JP" sz="1000" dirty="0"/>
          </a:p>
          <a:p>
            <a:r>
              <a:rPr lang="ja-JP" altLang="en-US" sz="1000" dirty="0"/>
              <a:t>　・ビジネスプラン</a:t>
            </a:r>
            <a:endParaRPr lang="en-US" altLang="ja-JP" sz="1000" dirty="0"/>
          </a:p>
          <a:p>
            <a:r>
              <a:rPr lang="ja-JP" altLang="en-US" sz="1000" dirty="0"/>
              <a:t>　・スケジュールと予算</a:t>
            </a:r>
            <a:endParaRPr lang="en-US" altLang="ja-JP" sz="1000" dirty="0"/>
          </a:p>
          <a:p>
            <a:r>
              <a:rPr lang="ja-JP" altLang="en-US" sz="1000" dirty="0"/>
              <a:t>　・対象顧客</a:t>
            </a:r>
            <a:endParaRPr lang="en-US" altLang="ja-JP" sz="1000" dirty="0"/>
          </a:p>
          <a:p>
            <a:r>
              <a:rPr lang="ja-JP" altLang="en-US" sz="1000" dirty="0"/>
              <a:t>　・なぜ利用するか</a:t>
            </a:r>
            <a:endParaRPr lang="en-US" altLang="ja-JP" sz="1000" dirty="0"/>
          </a:p>
          <a:p>
            <a:r>
              <a:rPr lang="ja-JP" altLang="en-US" sz="1000" dirty="0"/>
              <a:t>　・どのようなコンテンツができ、管理されるのか</a:t>
            </a:r>
            <a:endParaRPr lang="en-US" altLang="ja-JP" sz="1000" dirty="0"/>
          </a:p>
          <a:p>
            <a:r>
              <a:rPr lang="ja-JP" altLang="en-US" sz="1000" dirty="0"/>
              <a:t>　・過去に上手くいった施策はあるか</a:t>
            </a:r>
            <a:endParaRPr lang="en-US" altLang="ja-JP" sz="1000" dirty="0"/>
          </a:p>
          <a:p>
            <a:r>
              <a:rPr lang="ja-JP" altLang="en-US" sz="1000" dirty="0"/>
              <a:t>適切な解答だけでなく聞き方とタイミングが重要。</a:t>
            </a:r>
            <a:endParaRPr lang="en-US" altLang="ja-JP" sz="1000" dirty="0"/>
          </a:p>
          <a:p>
            <a:endParaRPr lang="en-US" altLang="ja-JP" sz="1000" dirty="0"/>
          </a:p>
          <a:p>
            <a:r>
              <a:rPr lang="ja-JP" altLang="en-US" sz="1000" dirty="0"/>
              <a:t>・導入のプレゼンテーション</a:t>
            </a:r>
            <a:endParaRPr lang="en-US" altLang="ja-JP" sz="1000" dirty="0"/>
          </a:p>
          <a:p>
            <a:r>
              <a:rPr lang="ja-JP" altLang="en-US" sz="1000" dirty="0"/>
              <a:t>　以下の内容について理解してもらう時間を作るべき。</a:t>
            </a:r>
            <a:endParaRPr lang="en-US" altLang="ja-JP" sz="1000" dirty="0"/>
          </a:p>
          <a:p>
            <a:r>
              <a:rPr lang="ja-JP" altLang="en-US" sz="1000" dirty="0"/>
              <a:t>　・情報アーキテクチャとは何か</a:t>
            </a:r>
            <a:endParaRPr lang="en-US" altLang="ja-JP" sz="1000" dirty="0"/>
          </a:p>
          <a:p>
            <a:r>
              <a:rPr lang="ja-JP" altLang="en-US" sz="1000" dirty="0"/>
              <a:t>　・情報アーキテクチャとサイトを構成する他の要素との関連はどのようなものなのか</a:t>
            </a:r>
            <a:endParaRPr lang="en-US" altLang="ja-JP" sz="1000" dirty="0"/>
          </a:p>
          <a:p>
            <a:r>
              <a:rPr lang="ja-JP" altLang="en-US" sz="1000" dirty="0"/>
              <a:t>　・主なマイルストーンと成果物は何か</a:t>
            </a:r>
            <a:endParaRPr lang="en-US" altLang="ja-JP" sz="1000" dirty="0"/>
          </a:p>
          <a:p>
            <a:endParaRPr lang="en-US" altLang="ja-JP" sz="1000" dirty="0"/>
          </a:p>
          <a:p>
            <a:r>
              <a:rPr lang="ja-JP" altLang="en-US" sz="1000" dirty="0"/>
              <a:t>・調査ミーティング</a:t>
            </a:r>
            <a:endParaRPr lang="en-US" altLang="ja-JP" sz="1000" dirty="0"/>
          </a:p>
          <a:p>
            <a:r>
              <a:rPr lang="ja-JP" altLang="en-US" sz="1000" dirty="0"/>
              <a:t>　以下のミーティングを設けるべき。</a:t>
            </a:r>
            <a:endParaRPr lang="en-US" altLang="ja-JP" sz="1000" dirty="0"/>
          </a:p>
          <a:p>
            <a:r>
              <a:rPr lang="ja-JP" altLang="en-US" sz="1000" dirty="0"/>
              <a:t>　・戦略チームミーティング</a:t>
            </a:r>
            <a:endParaRPr lang="en-US" altLang="ja-JP" sz="1000" dirty="0"/>
          </a:p>
          <a:p>
            <a:r>
              <a:rPr lang="ja-JP" altLang="en-US" sz="1000" dirty="0"/>
              <a:t>　　どう進めるかなどの場</a:t>
            </a:r>
            <a:endParaRPr lang="en-US" altLang="ja-JP" sz="1000" dirty="0"/>
          </a:p>
          <a:p>
            <a:r>
              <a:rPr lang="ja-JP" altLang="en-US" sz="1000" dirty="0"/>
              <a:t>　・コンテンツマネージメントミーティング</a:t>
            </a:r>
            <a:endParaRPr lang="en-US" altLang="ja-JP" sz="1000" dirty="0"/>
          </a:p>
          <a:p>
            <a:r>
              <a:rPr lang="ja-JP" altLang="en-US" sz="1000" dirty="0"/>
              <a:t>　　コンテンツの性質とマネジメントプロセスを話す場。</a:t>
            </a:r>
            <a:endParaRPr lang="en-US" altLang="ja-JP" sz="1000" dirty="0"/>
          </a:p>
          <a:p>
            <a:r>
              <a:rPr lang="ja-JP" altLang="en-US" sz="1000" dirty="0"/>
              <a:t>　・情報技術ミーティング</a:t>
            </a:r>
            <a:endParaRPr lang="en-US" altLang="ja-JP" sz="1000" dirty="0"/>
          </a:p>
          <a:p>
            <a:r>
              <a:rPr lang="ja-JP" altLang="en-US" sz="1000" dirty="0"/>
              <a:t>　　技術基盤について学ぶ場</a:t>
            </a:r>
            <a:endParaRPr lang="en-US" altLang="ja-JP" sz="1000" dirty="0"/>
          </a:p>
        </p:txBody>
      </p:sp>
    </p:spTree>
    <p:extLst>
      <p:ext uri="{BB962C8B-B14F-4D97-AF65-F5344CB8AC3E}">
        <p14:creationId xmlns:p14="http://schemas.microsoft.com/office/powerpoint/2010/main" val="400559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.2 </a:t>
            </a:r>
            <a:r>
              <a:rPr kumimoji="1" lang="ja-JP" altLang="en-US" sz="1400" dirty="0"/>
              <a:t>コンテキスト</a:t>
            </a:r>
          </a:p>
        </p:txBody>
      </p:sp>
      <p:sp>
        <p:nvSpPr>
          <p:cNvPr id="5" name="テキスト ボックス 4"/>
          <p:cNvSpPr txBox="1"/>
          <p:nvPr/>
        </p:nvSpPr>
        <p:spPr>
          <a:xfrm>
            <a:off x="838200" y="1010653"/>
            <a:ext cx="4288353" cy="1477328"/>
          </a:xfrm>
          <a:prstGeom prst="rect">
            <a:avLst/>
          </a:prstGeom>
          <a:noFill/>
        </p:spPr>
        <p:txBody>
          <a:bodyPr wrap="none" rtlCol="0">
            <a:spAutoFit/>
          </a:bodyPr>
          <a:lstStyle/>
          <a:p>
            <a:r>
              <a:rPr lang="ja-JP" altLang="en-US" sz="1000" dirty="0"/>
              <a:t>・ステークホルダーインタビュー</a:t>
            </a:r>
            <a:endParaRPr lang="en-US" altLang="ja-JP" sz="1000" dirty="0"/>
          </a:p>
          <a:p>
            <a:r>
              <a:rPr lang="ja-JP" altLang="en-US" sz="1000" dirty="0"/>
              <a:t>　ステークホルダーに話を聞くことはかなり重要。</a:t>
            </a:r>
            <a:endParaRPr lang="en-US" altLang="ja-JP" sz="1000" dirty="0"/>
          </a:p>
          <a:p>
            <a:r>
              <a:rPr lang="ja-JP" altLang="en-US" sz="1000" dirty="0"/>
              <a:t>　そこから新しい情報が得られる可能性が高い。</a:t>
            </a:r>
            <a:endParaRPr lang="en-US" altLang="ja-JP" sz="1000" dirty="0"/>
          </a:p>
          <a:p>
            <a:r>
              <a:rPr lang="ja-JP" altLang="en-US" sz="1000" dirty="0"/>
              <a:t>　聞く際は自由選択形式で聞くこと。</a:t>
            </a:r>
            <a:endParaRPr lang="en-US" altLang="ja-JP" sz="1000" dirty="0"/>
          </a:p>
          <a:p>
            <a:r>
              <a:rPr lang="ja-JP" altLang="en-US" sz="1000" dirty="0"/>
              <a:t>　もしくは仕事内容を観察し理解することもひとつの方法。</a:t>
            </a:r>
            <a:endParaRPr lang="en-US" altLang="ja-JP" sz="1000" dirty="0"/>
          </a:p>
          <a:p>
            <a:endParaRPr lang="en-US" altLang="ja-JP" sz="1000" dirty="0"/>
          </a:p>
          <a:p>
            <a:r>
              <a:rPr lang="ja-JP" altLang="en-US" sz="1000" dirty="0"/>
              <a:t>・技術評価</a:t>
            </a:r>
            <a:endParaRPr lang="en-US" altLang="ja-JP" sz="1000" dirty="0"/>
          </a:p>
          <a:p>
            <a:r>
              <a:rPr lang="ja-JP" altLang="en-US" sz="1000" dirty="0"/>
              <a:t>　既存の技術インフラの限界とユーザニーズの差を明らかにすること。</a:t>
            </a:r>
            <a:endParaRPr lang="en-US" altLang="ja-JP" sz="1000" dirty="0"/>
          </a:p>
          <a:p>
            <a:r>
              <a:rPr lang="ja-JP" altLang="en-US" sz="1000" dirty="0"/>
              <a:t>　かなり重要。</a:t>
            </a:r>
            <a:endParaRPr lang="en-US" altLang="ja-JP" sz="1000" dirty="0"/>
          </a:p>
        </p:txBody>
      </p:sp>
    </p:spTree>
    <p:extLst>
      <p:ext uri="{BB962C8B-B14F-4D97-AF65-F5344CB8AC3E}">
        <p14:creationId xmlns:p14="http://schemas.microsoft.com/office/powerpoint/2010/main" val="418257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.3 </a:t>
            </a:r>
            <a:r>
              <a:rPr lang="ja-JP" altLang="en-US" sz="1400" dirty="0"/>
              <a:t>コンテンツ</a:t>
            </a:r>
            <a:endParaRPr kumimoji="1" lang="ja-JP" altLang="en-US" sz="1400" dirty="0"/>
          </a:p>
        </p:txBody>
      </p:sp>
      <p:sp>
        <p:nvSpPr>
          <p:cNvPr id="5" name="テキスト ボックス 4"/>
          <p:cNvSpPr txBox="1"/>
          <p:nvPr/>
        </p:nvSpPr>
        <p:spPr>
          <a:xfrm>
            <a:off x="838200" y="1010653"/>
            <a:ext cx="6468437" cy="5170646"/>
          </a:xfrm>
          <a:prstGeom prst="rect">
            <a:avLst/>
          </a:prstGeom>
          <a:noFill/>
        </p:spPr>
        <p:txBody>
          <a:bodyPr wrap="none" rtlCol="0">
            <a:spAutoFit/>
          </a:bodyPr>
          <a:lstStyle/>
          <a:p>
            <a:r>
              <a:rPr lang="ja-JP" altLang="en-US" sz="1000" dirty="0"/>
              <a:t>コンテンツとは情報環境にあるもの。</a:t>
            </a:r>
            <a:endParaRPr lang="en-US" altLang="ja-JP" sz="1000" dirty="0"/>
          </a:p>
          <a:p>
            <a:r>
              <a:rPr lang="ja-JP" altLang="en-US" sz="1000" dirty="0"/>
              <a:t>ユーザはコンテンツを利用する前にまずコンテンツを見つける必要があるし、そこに問題があることが多い。</a:t>
            </a:r>
            <a:endParaRPr lang="en-US" altLang="ja-JP" sz="1000" dirty="0"/>
          </a:p>
          <a:p>
            <a:r>
              <a:rPr lang="ja-JP" altLang="en-US" sz="1000" dirty="0"/>
              <a:t>・ヒューリスティック評価</a:t>
            </a:r>
            <a:endParaRPr lang="en-US" altLang="ja-JP" sz="1000" dirty="0"/>
          </a:p>
          <a:p>
            <a:r>
              <a:rPr lang="ja-JP" altLang="en-US" sz="1000" dirty="0"/>
              <a:t>　多くの</a:t>
            </a:r>
            <a:r>
              <a:rPr lang="en-US" altLang="ja-JP" sz="1000" dirty="0"/>
              <a:t>Web</a:t>
            </a:r>
            <a:r>
              <a:rPr lang="ja-JP" altLang="en-US" sz="1000" dirty="0"/>
              <a:t>サイト構築プロジェクトは新規より既存の再構築が多い。</a:t>
            </a:r>
            <a:endParaRPr lang="en-US" altLang="ja-JP" sz="1000" dirty="0"/>
          </a:p>
          <a:p>
            <a:r>
              <a:rPr lang="ja-JP" altLang="en-US" sz="1000" dirty="0"/>
              <a:t>　再構築の場合、前任者の失敗を見つけ</a:t>
            </a:r>
            <a:r>
              <a:rPr lang="en-US" altLang="ja-JP" sz="1000" dirty="0"/>
              <a:t>1</a:t>
            </a:r>
            <a:r>
              <a:rPr lang="ja-JP" altLang="en-US" sz="1000" dirty="0"/>
              <a:t>から作り始めだすことのほうが多い。</a:t>
            </a:r>
            <a:endParaRPr lang="en-US" altLang="ja-JP" sz="1000" dirty="0"/>
          </a:p>
          <a:p>
            <a:r>
              <a:rPr lang="ja-JP" altLang="en-US" sz="1000" dirty="0"/>
              <a:t>　ヒューリステック評価は専門家がサービスをデザインガイドラインに従ってテスト、評価するもの。</a:t>
            </a:r>
            <a:endParaRPr lang="en-US" altLang="ja-JP" sz="1000" dirty="0"/>
          </a:p>
          <a:p>
            <a:r>
              <a:rPr lang="ja-JP" altLang="en-US" sz="1000" dirty="0"/>
              <a:t>　外部の人が行うので偏見なく評価されやすい。</a:t>
            </a:r>
            <a:endParaRPr lang="en-US" altLang="ja-JP" sz="1000" dirty="0"/>
          </a:p>
          <a:p>
            <a:r>
              <a:rPr lang="ja-JP" altLang="en-US" sz="1000" dirty="0"/>
              <a:t>　コストがかかるのでプロジェクト範囲に応じて実施した方がよい。</a:t>
            </a:r>
            <a:endParaRPr lang="en-US" altLang="ja-JP" sz="1000" dirty="0"/>
          </a:p>
          <a:p>
            <a:endParaRPr lang="en-US" altLang="ja-JP" sz="1000" dirty="0"/>
          </a:p>
          <a:p>
            <a:r>
              <a:rPr lang="ja-JP" altLang="en-US" sz="1000" dirty="0"/>
              <a:t>・コンテンツ分析</a:t>
            </a:r>
            <a:endParaRPr lang="en-US" altLang="ja-JP" sz="1000" dirty="0"/>
          </a:p>
          <a:p>
            <a:r>
              <a:rPr lang="ja-JP" altLang="en-US" sz="1000" dirty="0"/>
              <a:t>　情報アーキテクチャに対するボトムアップのアプローチ要素。</a:t>
            </a:r>
            <a:endParaRPr lang="en-US" altLang="ja-JP" sz="1000" dirty="0"/>
          </a:p>
          <a:p>
            <a:r>
              <a:rPr lang="ja-JP" altLang="en-US" sz="1000" dirty="0"/>
              <a:t>　実存するドキュメントやオブジェクトを綿密に調査する。</a:t>
            </a:r>
            <a:endParaRPr lang="en-US" altLang="ja-JP" sz="1000" dirty="0"/>
          </a:p>
          <a:p>
            <a:r>
              <a:rPr lang="ja-JP" altLang="en-US" sz="1000" dirty="0"/>
              <a:t>　コンテンツ分析は調査という形式や細部にわたる監査という名目で実施可能。</a:t>
            </a:r>
            <a:endParaRPr lang="en-US" altLang="ja-JP" sz="1000" dirty="0"/>
          </a:p>
          <a:p>
            <a:r>
              <a:rPr lang="ja-JP" altLang="en-US" sz="1000" dirty="0"/>
              <a:t>　実施後は</a:t>
            </a:r>
            <a:r>
              <a:rPr lang="en-US" altLang="ja-JP" sz="1000" dirty="0"/>
              <a:t>CMS</a:t>
            </a:r>
            <a:r>
              <a:rPr lang="ja-JP" altLang="en-US" sz="1000" dirty="0"/>
              <a:t>に統合可能。</a:t>
            </a:r>
            <a:endParaRPr lang="en-US" altLang="ja-JP" sz="1000" dirty="0"/>
          </a:p>
          <a:p>
            <a:endParaRPr lang="en-US" altLang="ja-JP" sz="1000" dirty="0"/>
          </a:p>
          <a:p>
            <a:r>
              <a:rPr lang="ja-JP" altLang="en-US" sz="1000" dirty="0"/>
              <a:t>　コンテンツ収集</a:t>
            </a:r>
            <a:endParaRPr lang="en-US" altLang="ja-JP" sz="1000" dirty="0"/>
          </a:p>
          <a:p>
            <a:r>
              <a:rPr lang="ja-JP" altLang="en-US" sz="1000" dirty="0"/>
              <a:t>　分析するにはまず収集。</a:t>
            </a:r>
            <a:endParaRPr lang="en-US" altLang="ja-JP" sz="1000" dirty="0"/>
          </a:p>
          <a:p>
            <a:r>
              <a:rPr lang="ja-JP" altLang="en-US" sz="1000" dirty="0"/>
              <a:t>　フォーマット</a:t>
            </a:r>
            <a:endParaRPr lang="en-US" altLang="ja-JP" sz="1000" dirty="0"/>
          </a:p>
          <a:p>
            <a:r>
              <a:rPr lang="ja-JP" altLang="en-US" sz="1000" dirty="0"/>
              <a:t>　収集したものがどういったフォーマットなのか見る。</a:t>
            </a:r>
            <a:endParaRPr lang="en-US" altLang="ja-JP" sz="1000" dirty="0"/>
          </a:p>
          <a:p>
            <a:r>
              <a:rPr lang="ja-JP" altLang="en-US" sz="1000" dirty="0"/>
              <a:t>　ドキュメントタイプ</a:t>
            </a:r>
            <a:endParaRPr lang="en-US" altLang="ja-JP" sz="1000" dirty="0"/>
          </a:p>
          <a:p>
            <a:r>
              <a:rPr lang="ja-JP" altLang="en-US" sz="1000" dirty="0"/>
              <a:t>　色々なドキュメントタイプを収集。</a:t>
            </a:r>
            <a:endParaRPr lang="en-US" altLang="ja-JP" sz="1000" dirty="0"/>
          </a:p>
          <a:p>
            <a:r>
              <a:rPr lang="ja-JP" altLang="en-US" sz="1000" dirty="0"/>
              <a:t>　情報源</a:t>
            </a:r>
            <a:endParaRPr lang="en-US" altLang="ja-JP" sz="1000" dirty="0"/>
          </a:p>
          <a:p>
            <a:r>
              <a:rPr lang="ja-JP" altLang="en-US" sz="1000" dirty="0"/>
              <a:t>　多様性を表すもの。</a:t>
            </a:r>
            <a:endParaRPr lang="en-US" altLang="ja-JP" sz="1000" dirty="0"/>
          </a:p>
          <a:p>
            <a:r>
              <a:rPr lang="ja-JP" altLang="en-US" sz="1000" dirty="0"/>
              <a:t>　既存のアーキテクチャ</a:t>
            </a:r>
            <a:endParaRPr lang="en-US" altLang="ja-JP" sz="1000" dirty="0"/>
          </a:p>
          <a:p>
            <a:r>
              <a:rPr lang="ja-JP" altLang="en-US" sz="1000" dirty="0"/>
              <a:t>　サンプルになる。</a:t>
            </a:r>
            <a:endParaRPr lang="en-US" altLang="ja-JP" sz="1000" dirty="0"/>
          </a:p>
          <a:p>
            <a:r>
              <a:rPr lang="ja-JP" altLang="en-US" sz="1000" dirty="0"/>
              <a:t>　コンテンツ分析</a:t>
            </a:r>
            <a:endParaRPr lang="en-US" altLang="ja-JP" sz="1000" dirty="0"/>
          </a:p>
          <a:p>
            <a:r>
              <a:rPr lang="ja-JP" altLang="en-US" sz="1000" dirty="0"/>
              <a:t>　分析を行う上で組織やそこで働く人にとって重要な主題に精通する。</a:t>
            </a:r>
            <a:endParaRPr lang="en-US" altLang="ja-JP" sz="1000" dirty="0"/>
          </a:p>
          <a:p>
            <a:r>
              <a:rPr lang="ja-JP" altLang="en-US" sz="1000" dirty="0"/>
              <a:t>　構造的メタデータ</a:t>
            </a:r>
            <a:endParaRPr lang="en-US" altLang="ja-JP" sz="1000" dirty="0"/>
          </a:p>
          <a:p>
            <a:r>
              <a:rPr lang="ja-JP" altLang="en-US" sz="1000" dirty="0"/>
              <a:t>　情報階層</a:t>
            </a:r>
            <a:endParaRPr lang="en-US" altLang="ja-JP" sz="1000" dirty="0"/>
          </a:p>
          <a:p>
            <a:r>
              <a:rPr lang="ja-JP" altLang="en-US" sz="1000" dirty="0"/>
              <a:t>　記述的メタデータ</a:t>
            </a:r>
            <a:endParaRPr lang="en-US" altLang="ja-JP" sz="1000" dirty="0"/>
          </a:p>
          <a:p>
            <a:r>
              <a:rPr lang="ja-JP" altLang="en-US" sz="1000" dirty="0"/>
              <a:t>　表現する方法</a:t>
            </a:r>
            <a:endParaRPr lang="en-US" altLang="ja-JP" sz="1000" dirty="0"/>
          </a:p>
          <a:p>
            <a:r>
              <a:rPr lang="ja-JP" altLang="en-US" sz="1000" dirty="0"/>
              <a:t>　管理的メタデータ</a:t>
            </a:r>
            <a:endParaRPr lang="en-US" altLang="ja-JP" sz="1000" dirty="0"/>
          </a:p>
          <a:p>
            <a:r>
              <a:rPr lang="ja-JP" altLang="en-US" sz="1000" dirty="0"/>
              <a:t>　ビジネスのコンテキストとの関わり</a:t>
            </a:r>
            <a:endParaRPr lang="en-US" altLang="ja-JP" sz="1000" dirty="0"/>
          </a:p>
        </p:txBody>
      </p:sp>
    </p:spTree>
    <p:extLst>
      <p:ext uri="{BB962C8B-B14F-4D97-AF65-F5344CB8AC3E}">
        <p14:creationId xmlns:p14="http://schemas.microsoft.com/office/powerpoint/2010/main" val="28342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.3 </a:t>
            </a:r>
            <a:r>
              <a:rPr lang="ja-JP" altLang="en-US" sz="1400" dirty="0"/>
              <a:t>コンテンツ</a:t>
            </a:r>
            <a:endParaRPr kumimoji="1" lang="ja-JP" altLang="en-US" sz="1400" dirty="0"/>
          </a:p>
        </p:txBody>
      </p:sp>
      <p:sp>
        <p:nvSpPr>
          <p:cNvPr id="5" name="テキスト ボックス 4"/>
          <p:cNvSpPr txBox="1"/>
          <p:nvPr/>
        </p:nvSpPr>
        <p:spPr>
          <a:xfrm>
            <a:off x="838200" y="1010653"/>
            <a:ext cx="5442516" cy="2092881"/>
          </a:xfrm>
          <a:prstGeom prst="rect">
            <a:avLst/>
          </a:prstGeom>
          <a:noFill/>
        </p:spPr>
        <p:txBody>
          <a:bodyPr wrap="none" rtlCol="0">
            <a:spAutoFit/>
          </a:bodyPr>
          <a:lstStyle/>
          <a:p>
            <a:r>
              <a:rPr lang="ja-JP" altLang="en-US" sz="1000" dirty="0"/>
              <a:t>大量のコンテンツを分析するときはパターンや関係にも注意すること。</a:t>
            </a:r>
            <a:endParaRPr lang="en-US" altLang="ja-JP" sz="1000" dirty="0"/>
          </a:p>
          <a:p>
            <a:endParaRPr lang="en-US" altLang="ja-JP" sz="1000" dirty="0"/>
          </a:p>
          <a:p>
            <a:r>
              <a:rPr lang="ja-JP" altLang="en-US" sz="1000" dirty="0"/>
              <a:t>・コンテンツマッピング</a:t>
            </a:r>
            <a:endParaRPr lang="en-US" altLang="ja-JP" sz="1000" dirty="0"/>
          </a:p>
          <a:p>
            <a:r>
              <a:rPr lang="ja-JP" altLang="en-US" sz="1000" dirty="0"/>
              <a:t>　コンテンツ分析はコンテンツオブジェクトをボトムアップで理解可能。</a:t>
            </a:r>
            <a:endParaRPr lang="en-US" altLang="ja-JP" sz="1000" dirty="0"/>
          </a:p>
          <a:p>
            <a:r>
              <a:rPr lang="ja-JP" altLang="en-US" sz="1000" dirty="0"/>
              <a:t>　コンテンツマップを作ることでサイトの組織構造とナビゲーション構造の橋渡しが可能。</a:t>
            </a:r>
            <a:endParaRPr lang="en-US" altLang="ja-JP" sz="1000" dirty="0"/>
          </a:p>
          <a:p>
            <a:endParaRPr lang="en-US" altLang="ja-JP" sz="1000" dirty="0"/>
          </a:p>
          <a:p>
            <a:r>
              <a:rPr lang="ja-JP" altLang="en-US" sz="1000" dirty="0"/>
              <a:t>・ベンチマーキング</a:t>
            </a:r>
            <a:endParaRPr lang="en-US" altLang="ja-JP" sz="1000" dirty="0"/>
          </a:p>
          <a:p>
            <a:r>
              <a:rPr lang="ja-JP" altLang="en-US" sz="1000" dirty="0"/>
              <a:t>　比較する際の参考地点。</a:t>
            </a:r>
            <a:endParaRPr lang="en-US" altLang="ja-JP" sz="1000" dirty="0"/>
          </a:p>
          <a:p>
            <a:r>
              <a:rPr lang="ja-JP" altLang="en-US" sz="1000" dirty="0"/>
              <a:t>　競合ベンチマーキング</a:t>
            </a:r>
            <a:endParaRPr lang="en-US" altLang="ja-JP" sz="1000" dirty="0"/>
          </a:p>
          <a:p>
            <a:r>
              <a:rPr lang="ja-JP" altLang="en-US" sz="1000" dirty="0"/>
              <a:t>　他者の優れたものからアイデアを拝借することが多々ある。</a:t>
            </a:r>
            <a:endParaRPr lang="en-US" altLang="ja-JP" sz="1000" dirty="0"/>
          </a:p>
          <a:p>
            <a:r>
              <a:rPr lang="ja-JP" altLang="en-US" sz="1000" dirty="0"/>
              <a:t>　それらをまねする前にチェックすること。</a:t>
            </a:r>
            <a:endParaRPr lang="en-US" altLang="ja-JP" sz="1000" dirty="0"/>
          </a:p>
          <a:p>
            <a:r>
              <a:rPr lang="ja-JP" altLang="en-US" sz="1000" dirty="0"/>
              <a:t>　実施前後ベンチマーク</a:t>
            </a:r>
            <a:endParaRPr lang="en-US" altLang="ja-JP" sz="1000" dirty="0"/>
          </a:p>
          <a:p>
            <a:r>
              <a:rPr lang="ja-JP" altLang="en-US" sz="1000" dirty="0"/>
              <a:t>　改善されたことを測定する際にやること。</a:t>
            </a:r>
            <a:endParaRPr lang="en-US" altLang="ja-JP" sz="1000" dirty="0"/>
          </a:p>
        </p:txBody>
      </p:sp>
    </p:spTree>
    <p:extLst>
      <p:ext uri="{BB962C8B-B14F-4D97-AF65-F5344CB8AC3E}">
        <p14:creationId xmlns:p14="http://schemas.microsoft.com/office/powerpoint/2010/main" val="339002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.4 </a:t>
            </a:r>
            <a:r>
              <a:rPr kumimoji="1" lang="ja-JP" altLang="en-US" sz="1400" dirty="0"/>
              <a:t>ユーザー</a:t>
            </a:r>
          </a:p>
        </p:txBody>
      </p:sp>
      <p:sp>
        <p:nvSpPr>
          <p:cNvPr id="5" name="テキスト ボックス 4"/>
          <p:cNvSpPr txBox="1"/>
          <p:nvPr/>
        </p:nvSpPr>
        <p:spPr>
          <a:xfrm>
            <a:off x="838200" y="1010653"/>
            <a:ext cx="4945585" cy="3016210"/>
          </a:xfrm>
          <a:prstGeom prst="rect">
            <a:avLst/>
          </a:prstGeom>
          <a:noFill/>
        </p:spPr>
        <p:txBody>
          <a:bodyPr wrap="none" rtlCol="0">
            <a:spAutoFit/>
          </a:bodyPr>
          <a:lstStyle/>
          <a:p>
            <a:r>
              <a:rPr lang="ja-JP" altLang="en-US" sz="1000" dirty="0"/>
              <a:t>ユーザが最終的な評価を下す。</a:t>
            </a:r>
            <a:endParaRPr lang="en-US" altLang="ja-JP" sz="1000" dirty="0"/>
          </a:p>
          <a:p>
            <a:r>
              <a:rPr lang="en-US" altLang="ja-JP" sz="1000" dirty="0"/>
              <a:t>Web</a:t>
            </a:r>
            <a:r>
              <a:rPr lang="ja-JP" altLang="en-US" sz="1000" dirty="0"/>
              <a:t>サイトごとに訪れるユーザは違うのでそれに合わせた</a:t>
            </a:r>
            <a:r>
              <a:rPr lang="en-US" altLang="ja-JP" sz="1000" dirty="0"/>
              <a:t>Web</a:t>
            </a:r>
            <a:r>
              <a:rPr lang="ja-JP" altLang="en-US" sz="1000" dirty="0"/>
              <a:t>サイトにすること。</a:t>
            </a:r>
            <a:endParaRPr lang="en-US" altLang="ja-JP" sz="1000" dirty="0"/>
          </a:p>
          <a:p>
            <a:r>
              <a:rPr lang="ja-JP" altLang="en-US" sz="1000" dirty="0"/>
              <a:t>それをするためには以下に気をつける。</a:t>
            </a:r>
            <a:endParaRPr lang="en-US" altLang="ja-JP" sz="1000" dirty="0"/>
          </a:p>
          <a:p>
            <a:r>
              <a:rPr lang="ja-JP" altLang="en-US" sz="1000" dirty="0"/>
              <a:t>　ディスカウントユーザビリティエンジニアリング</a:t>
            </a:r>
            <a:endParaRPr lang="en-US" altLang="ja-JP" sz="1000" dirty="0"/>
          </a:p>
          <a:p>
            <a:r>
              <a:rPr lang="ja-JP" altLang="en-US" sz="1000" dirty="0"/>
              <a:t>　　→どんなテストでもやらないよりマシ。</a:t>
            </a:r>
            <a:endParaRPr lang="en-US" altLang="ja-JP" sz="1000" dirty="0"/>
          </a:p>
          <a:p>
            <a:r>
              <a:rPr lang="ja-JP" altLang="en-US" sz="1000" dirty="0"/>
              <a:t>　ユーザは最も協力な仲間になるということ。</a:t>
            </a:r>
            <a:endParaRPr lang="en-US" altLang="ja-JP" sz="1000" dirty="0"/>
          </a:p>
          <a:p>
            <a:endParaRPr lang="en-US" altLang="ja-JP" sz="1000" dirty="0"/>
          </a:p>
          <a:p>
            <a:r>
              <a:rPr lang="ja-JP" altLang="en-US" sz="1000" dirty="0"/>
              <a:t>・利用指針</a:t>
            </a:r>
            <a:endParaRPr lang="en-US" altLang="ja-JP" sz="1000" dirty="0"/>
          </a:p>
          <a:p>
            <a:r>
              <a:rPr lang="ja-JP" altLang="en-US" sz="1000" dirty="0"/>
              <a:t>　基本的に既存サイトの再構築が多いので現在の状態をしっかり確認すること。</a:t>
            </a:r>
            <a:endParaRPr lang="en-US" altLang="ja-JP" sz="1000" dirty="0"/>
          </a:p>
          <a:p>
            <a:r>
              <a:rPr lang="ja-JP" altLang="en-US" sz="1000" dirty="0"/>
              <a:t>　コンテンツパフォーマンス</a:t>
            </a:r>
            <a:endParaRPr lang="en-US" altLang="ja-JP" sz="1000" dirty="0"/>
          </a:p>
          <a:p>
            <a:r>
              <a:rPr lang="ja-JP" altLang="en-US" sz="1000" dirty="0"/>
              <a:t>　　一定期間のサイトのコンテンツへの訪問者数とインタラクション数。</a:t>
            </a:r>
            <a:endParaRPr lang="en-US" altLang="ja-JP" sz="1000" dirty="0"/>
          </a:p>
          <a:p>
            <a:r>
              <a:rPr lang="ja-JP" altLang="en-US" sz="1000" dirty="0"/>
              <a:t>　訪問者情報</a:t>
            </a:r>
            <a:endParaRPr lang="en-US" altLang="ja-JP" sz="1000" dirty="0"/>
          </a:p>
          <a:p>
            <a:r>
              <a:rPr lang="ja-JP" altLang="en-US" sz="1000" dirty="0"/>
              <a:t>　　統計製品で見れる情報。特にどこからアクセスされてきたかを確認すること。</a:t>
            </a:r>
            <a:endParaRPr lang="en-US" altLang="ja-JP" sz="1000" dirty="0"/>
          </a:p>
          <a:p>
            <a:endParaRPr lang="en-US" altLang="ja-JP" sz="1000" dirty="0"/>
          </a:p>
          <a:p>
            <a:r>
              <a:rPr lang="ja-JP" altLang="en-US" sz="1000" dirty="0"/>
              <a:t>・検索ログ分析</a:t>
            </a:r>
            <a:endParaRPr lang="en-US" altLang="ja-JP" sz="1000" dirty="0"/>
          </a:p>
          <a:p>
            <a:r>
              <a:rPr lang="ja-JP" altLang="en-US" sz="1000" dirty="0"/>
              <a:t>　何を検索してたどり着いたかを確認する。</a:t>
            </a:r>
            <a:endParaRPr lang="en-US" altLang="ja-JP" sz="1000" dirty="0"/>
          </a:p>
          <a:p>
            <a:endParaRPr lang="en-US" altLang="ja-JP" sz="1000" dirty="0"/>
          </a:p>
          <a:p>
            <a:r>
              <a:rPr lang="ja-JP" altLang="en-US" sz="1000" dirty="0"/>
              <a:t>・顧客サポートデータ</a:t>
            </a:r>
            <a:endParaRPr lang="en-US" altLang="ja-JP" sz="1000" dirty="0"/>
          </a:p>
          <a:p>
            <a:r>
              <a:rPr lang="ja-JP" altLang="en-US" sz="1000" dirty="0"/>
              <a:t>　顧客からの直接の要望を受けていないか確認</a:t>
            </a:r>
            <a:endParaRPr lang="en-US" altLang="ja-JP" sz="1000" dirty="0"/>
          </a:p>
        </p:txBody>
      </p:sp>
    </p:spTree>
    <p:extLst>
      <p:ext uri="{BB962C8B-B14F-4D97-AF65-F5344CB8AC3E}">
        <p14:creationId xmlns:p14="http://schemas.microsoft.com/office/powerpoint/2010/main" val="212901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.5 </a:t>
            </a:r>
            <a:r>
              <a:rPr lang="ja-JP" altLang="en-US" sz="1400" dirty="0"/>
              <a:t>参加者定義とリクルーティング</a:t>
            </a:r>
            <a:endParaRPr kumimoji="1" lang="ja-JP" altLang="en-US" sz="1400" dirty="0"/>
          </a:p>
        </p:txBody>
      </p:sp>
      <p:sp>
        <p:nvSpPr>
          <p:cNvPr id="5" name="テキスト ボックス 4"/>
          <p:cNvSpPr txBox="1"/>
          <p:nvPr/>
        </p:nvSpPr>
        <p:spPr>
          <a:xfrm>
            <a:off x="838200" y="1010653"/>
            <a:ext cx="6853158" cy="2092881"/>
          </a:xfrm>
          <a:prstGeom prst="rect">
            <a:avLst/>
          </a:prstGeom>
          <a:noFill/>
        </p:spPr>
        <p:txBody>
          <a:bodyPr wrap="none" rtlCol="0">
            <a:spAutoFit/>
          </a:bodyPr>
          <a:lstStyle/>
          <a:p>
            <a:r>
              <a:rPr lang="ja-JP" altLang="en-US" sz="1000" dirty="0"/>
              <a:t>ユーザ調査方法には調査研究に参加するユーザのサンプルが必要</a:t>
            </a:r>
            <a:endParaRPr lang="en-US" altLang="ja-JP" sz="1000" dirty="0"/>
          </a:p>
          <a:p>
            <a:r>
              <a:rPr lang="ja-JP" altLang="en-US" sz="1000" dirty="0"/>
              <a:t>ただ全てのユーザサンプルを取得することは不可能なので優先順位をつける必要がある。</a:t>
            </a:r>
            <a:endParaRPr lang="en-US" altLang="ja-JP" sz="1000" dirty="0"/>
          </a:p>
          <a:p>
            <a:r>
              <a:rPr lang="ja-JP" altLang="en-US" sz="1000" dirty="0"/>
              <a:t>大規模なほどユーザサンプルは必要なので可能であれば共同作業を実施すること。</a:t>
            </a:r>
            <a:endParaRPr lang="en-US" altLang="ja-JP" sz="1000" dirty="0"/>
          </a:p>
          <a:p>
            <a:r>
              <a:rPr lang="ja-JP" altLang="en-US" sz="1000" dirty="0"/>
              <a:t>・サーベイ</a:t>
            </a:r>
            <a:endParaRPr lang="en-US" altLang="ja-JP" sz="1000" dirty="0"/>
          </a:p>
          <a:p>
            <a:r>
              <a:rPr lang="ja-JP" altLang="en-US" sz="1000" dirty="0"/>
              <a:t>　サーベイは広く浅い調査手段で多数の人数を早く定額で得られる。</a:t>
            </a:r>
            <a:endParaRPr lang="en-US" altLang="ja-JP" sz="1000" dirty="0"/>
          </a:p>
          <a:p>
            <a:r>
              <a:rPr lang="ja-JP" altLang="en-US" sz="1000" dirty="0"/>
              <a:t>　回答数を上げるには質問数を限定する必要がある。</a:t>
            </a:r>
            <a:endParaRPr lang="en-US" altLang="ja-JP" sz="1000" dirty="0"/>
          </a:p>
          <a:p>
            <a:r>
              <a:rPr lang="ja-JP" altLang="en-US" sz="1000" dirty="0"/>
              <a:t>・コンテキスト調査</a:t>
            </a:r>
            <a:endParaRPr lang="en-US" altLang="ja-JP" sz="1000" dirty="0"/>
          </a:p>
          <a:p>
            <a:r>
              <a:rPr lang="ja-JP" altLang="en-US" sz="1000" dirty="0"/>
              <a:t>　環境的なコンテキストは振る舞いと結びついていることが多く、それは</a:t>
            </a:r>
            <a:r>
              <a:rPr lang="en-US" altLang="ja-JP" sz="1000" dirty="0"/>
              <a:t>Web</a:t>
            </a:r>
            <a:r>
              <a:rPr lang="ja-JP" altLang="en-US" sz="1000" dirty="0"/>
              <a:t>に対しても有効なもの。</a:t>
            </a:r>
            <a:endParaRPr lang="en-US" altLang="ja-JP" sz="1000" dirty="0"/>
          </a:p>
          <a:p>
            <a:r>
              <a:rPr lang="ja-JP" altLang="en-US" sz="1000" dirty="0"/>
              <a:t>　誰がどの</a:t>
            </a:r>
            <a:r>
              <a:rPr lang="en-US" altLang="ja-JP" sz="1000" dirty="0"/>
              <a:t>Web</a:t>
            </a:r>
            <a:r>
              <a:rPr lang="ja-JP" altLang="en-US" sz="1000" dirty="0"/>
              <a:t>サイトにおとづれるのかを観察するのは非常に有効。</a:t>
            </a:r>
            <a:endParaRPr lang="en-US" altLang="ja-JP" sz="1000" dirty="0"/>
          </a:p>
          <a:p>
            <a:r>
              <a:rPr lang="ja-JP" altLang="en-US" sz="1000" dirty="0"/>
              <a:t>・フォーカスグループ</a:t>
            </a:r>
            <a:endParaRPr lang="en-US" altLang="ja-JP" sz="1000" dirty="0"/>
          </a:p>
          <a:p>
            <a:r>
              <a:rPr lang="ja-JP" altLang="en-US" sz="1000" dirty="0"/>
              <a:t>　ユーザから学ぶ上で最も使われている手法。</a:t>
            </a:r>
            <a:endParaRPr lang="en-US" altLang="ja-JP" sz="1000" dirty="0"/>
          </a:p>
          <a:p>
            <a:r>
              <a:rPr lang="ja-JP" altLang="en-US" sz="1000" dirty="0"/>
              <a:t>　とりあえずユーザの意見を聞くものではあるが情報アーキテクチャではあまり意見が得られないことも多々ある。</a:t>
            </a:r>
            <a:endParaRPr lang="en-US" altLang="ja-JP" sz="1000" dirty="0"/>
          </a:p>
          <a:p>
            <a:r>
              <a:rPr lang="ja-JP" altLang="en-US" sz="1000" dirty="0"/>
              <a:t>　フォーカスグループはユーザビリティテストには全く使えない。</a:t>
            </a:r>
            <a:endParaRPr lang="en-US" altLang="ja-JP" sz="1000" dirty="0"/>
          </a:p>
        </p:txBody>
      </p:sp>
    </p:spTree>
    <p:extLst>
      <p:ext uri="{BB962C8B-B14F-4D97-AF65-F5344CB8AC3E}">
        <p14:creationId xmlns:p14="http://schemas.microsoft.com/office/powerpoint/2010/main" val="182847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11</a:t>
            </a:r>
            <a:r>
              <a:rPr kumimoji="1" lang="en-US" altLang="ja-JP" sz="1400" dirty="0"/>
              <a:t>.6 </a:t>
            </a:r>
            <a:r>
              <a:rPr kumimoji="1" lang="ja-JP" altLang="en-US" sz="1400" dirty="0"/>
              <a:t>ユーザ調査セッション</a:t>
            </a:r>
          </a:p>
        </p:txBody>
      </p:sp>
      <p:sp>
        <p:nvSpPr>
          <p:cNvPr id="5" name="テキスト ボックス 4"/>
          <p:cNvSpPr txBox="1"/>
          <p:nvPr/>
        </p:nvSpPr>
        <p:spPr>
          <a:xfrm>
            <a:off x="838200" y="1010653"/>
            <a:ext cx="6724918" cy="3939540"/>
          </a:xfrm>
          <a:prstGeom prst="rect">
            <a:avLst/>
          </a:prstGeom>
          <a:noFill/>
        </p:spPr>
        <p:txBody>
          <a:bodyPr wrap="none" rtlCol="0">
            <a:spAutoFit/>
          </a:bodyPr>
          <a:lstStyle/>
          <a:p>
            <a:r>
              <a:rPr lang="ja-JP" altLang="en-US" sz="1000" dirty="0"/>
              <a:t>ユーザ調査セッションでは一人に対して行われることが多い。</a:t>
            </a:r>
            <a:endParaRPr lang="en-US" altLang="ja-JP" sz="1000" dirty="0"/>
          </a:p>
          <a:p>
            <a:endParaRPr lang="en-US" altLang="ja-JP" sz="1000" dirty="0"/>
          </a:p>
          <a:p>
            <a:r>
              <a:rPr lang="ja-JP" altLang="en-US" sz="1000" dirty="0"/>
              <a:t>・インタビュー</a:t>
            </a:r>
            <a:endParaRPr lang="en-US" altLang="ja-JP" sz="1000" dirty="0"/>
          </a:p>
          <a:p>
            <a:r>
              <a:rPr lang="ja-JP" altLang="en-US" sz="1000" dirty="0"/>
              <a:t>　ユーザ調査セッションの最初と最後に一連の質問を投げかけることがある。参加者の気持ちをほぐさせるため。</a:t>
            </a:r>
            <a:endParaRPr lang="en-US" altLang="ja-JP" sz="1000" dirty="0"/>
          </a:p>
          <a:p>
            <a:r>
              <a:rPr lang="ja-JP" altLang="en-US" sz="1000" dirty="0"/>
              <a:t>　質問ではユーザテストで浮かび上がった問題をフォローアップするための質問をすればよい。</a:t>
            </a:r>
            <a:endParaRPr lang="en-US" altLang="ja-JP" sz="1000" dirty="0"/>
          </a:p>
          <a:p>
            <a:endParaRPr lang="en-US" altLang="ja-JP" sz="1000" dirty="0"/>
          </a:p>
          <a:p>
            <a:r>
              <a:rPr lang="ja-JP" altLang="en-US" sz="1000" dirty="0"/>
              <a:t>・カードソーティング</a:t>
            </a:r>
            <a:endParaRPr lang="en-US" altLang="ja-JP" sz="1000" dirty="0"/>
          </a:p>
          <a:p>
            <a:r>
              <a:rPr lang="ja-JP" altLang="en-US" sz="1000" dirty="0"/>
              <a:t>　ユーザを理解するには優秀な手法。</a:t>
            </a:r>
            <a:endParaRPr lang="en-US" altLang="ja-JP" sz="1000" dirty="0"/>
          </a:p>
          <a:p>
            <a:r>
              <a:rPr lang="ja-JP" altLang="en-US" sz="1000" dirty="0"/>
              <a:t>　カテゴリとコンテンツを書いた紙を用意しそれぞれの山に積み重ねていくだけ。</a:t>
            </a:r>
            <a:endParaRPr lang="en-US" altLang="ja-JP" sz="1000" dirty="0"/>
          </a:p>
          <a:p>
            <a:r>
              <a:rPr lang="ja-JP" altLang="en-US" sz="1000" dirty="0"/>
              <a:t>　カードソーティングの特徴は以下</a:t>
            </a:r>
            <a:endParaRPr lang="en-US" altLang="ja-JP" sz="1000" dirty="0"/>
          </a:p>
          <a:p>
            <a:r>
              <a:rPr lang="ja-JP" altLang="en-US" sz="1000" dirty="0"/>
              <a:t>　オープン</a:t>
            </a:r>
            <a:r>
              <a:rPr lang="en-US" altLang="ja-JP" sz="1000" dirty="0"/>
              <a:t>/</a:t>
            </a:r>
            <a:r>
              <a:rPr lang="ja-JP" altLang="en-US" sz="1000" dirty="0"/>
              <a:t>クローズド</a:t>
            </a:r>
            <a:endParaRPr lang="en-US" altLang="ja-JP" sz="1000" dirty="0"/>
          </a:p>
          <a:p>
            <a:r>
              <a:rPr lang="ja-JP" altLang="en-US" sz="1000" dirty="0"/>
              <a:t>　　オープンはカテゴリとラベルを自分で記入する。</a:t>
            </a:r>
            <a:endParaRPr lang="en-US" altLang="ja-JP" sz="1000" dirty="0"/>
          </a:p>
          <a:p>
            <a:r>
              <a:rPr lang="ja-JP" altLang="en-US" sz="1000" dirty="0"/>
              <a:t>　　クローズドは用意されたカードとカテゴリのみで実施する。</a:t>
            </a:r>
            <a:endParaRPr lang="en-US" altLang="ja-JP" sz="1000" dirty="0"/>
          </a:p>
          <a:p>
            <a:r>
              <a:rPr lang="ja-JP" altLang="en-US" sz="1000" dirty="0"/>
              <a:t>　言葉使い</a:t>
            </a:r>
            <a:endParaRPr lang="en-US" altLang="ja-JP" sz="1000" dirty="0"/>
          </a:p>
          <a:p>
            <a:r>
              <a:rPr lang="ja-JP" altLang="en-US" sz="1000" dirty="0"/>
              <a:t>　粒度</a:t>
            </a:r>
            <a:endParaRPr lang="en-US" altLang="ja-JP" sz="1000" dirty="0"/>
          </a:p>
          <a:p>
            <a:r>
              <a:rPr lang="ja-JP" altLang="en-US" sz="1000" dirty="0"/>
              <a:t>　異種</a:t>
            </a:r>
            <a:endParaRPr lang="en-US" altLang="ja-JP" sz="1000" dirty="0"/>
          </a:p>
          <a:p>
            <a:r>
              <a:rPr lang="ja-JP" altLang="en-US" sz="1000" dirty="0"/>
              <a:t>　クロスリスティング</a:t>
            </a:r>
            <a:endParaRPr lang="en-US" altLang="ja-JP" sz="1000" dirty="0"/>
          </a:p>
          <a:p>
            <a:r>
              <a:rPr lang="ja-JP" altLang="en-US" sz="1000" dirty="0"/>
              <a:t>　量的</a:t>
            </a:r>
            <a:r>
              <a:rPr lang="en-US" altLang="ja-JP" sz="1000" dirty="0"/>
              <a:t>/</a:t>
            </a:r>
            <a:r>
              <a:rPr lang="ja-JP" altLang="en-US" sz="1000" dirty="0"/>
              <a:t>質的</a:t>
            </a:r>
            <a:endParaRPr lang="en-US" altLang="ja-JP" sz="1000" dirty="0"/>
          </a:p>
          <a:p>
            <a:endParaRPr lang="en-US" altLang="ja-JP" sz="1000" dirty="0"/>
          </a:p>
          <a:p>
            <a:r>
              <a:rPr lang="ja-JP" altLang="en-US" sz="1000" dirty="0"/>
              <a:t>・ユーザーテスト</a:t>
            </a:r>
            <a:endParaRPr lang="en-US" altLang="ja-JP" sz="1000" dirty="0"/>
          </a:p>
          <a:p>
            <a:r>
              <a:rPr lang="ja-JP" altLang="en-US" sz="1000" dirty="0"/>
              <a:t>　やり方は複数あるが以下の点に考慮してタスクを振り分けること</a:t>
            </a:r>
            <a:endParaRPr lang="en-US" altLang="ja-JP" sz="1000" dirty="0"/>
          </a:p>
          <a:p>
            <a:r>
              <a:rPr lang="ja-JP" altLang="en-US" sz="1000" dirty="0"/>
              <a:t>　・簡単なことから不可能なことへ</a:t>
            </a:r>
            <a:endParaRPr lang="en-US" altLang="ja-JP" sz="1000" dirty="0"/>
          </a:p>
          <a:p>
            <a:r>
              <a:rPr lang="ja-JP" altLang="en-US" sz="1000" dirty="0"/>
              <a:t>　・既知項目から網羅的に</a:t>
            </a:r>
            <a:endParaRPr lang="en-US" altLang="ja-JP" sz="1000" dirty="0"/>
          </a:p>
          <a:p>
            <a:r>
              <a:rPr lang="ja-JP" altLang="en-US" sz="1000" dirty="0"/>
              <a:t>　・トピックからタスクへ</a:t>
            </a:r>
            <a:endParaRPr lang="en-US" altLang="ja-JP" sz="1000" dirty="0"/>
          </a:p>
          <a:p>
            <a:r>
              <a:rPr lang="ja-JP" altLang="en-US" sz="1000" dirty="0"/>
              <a:t>　・人為的なものから現実へ</a:t>
            </a:r>
            <a:endParaRPr lang="en-US" altLang="ja-JP" sz="1000" dirty="0"/>
          </a:p>
        </p:txBody>
      </p:sp>
    </p:spTree>
    <p:extLst>
      <p:ext uri="{BB962C8B-B14F-4D97-AF65-F5344CB8AC3E}">
        <p14:creationId xmlns:p14="http://schemas.microsoft.com/office/powerpoint/2010/main" val="15357463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95991</TotalTime>
  <Words>327</Words>
  <Application>Microsoft Office PowerPoint</Application>
  <PresentationFormat>ワイド画面</PresentationFormat>
  <Paragraphs>169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調査</vt:lpstr>
      <vt:lpstr>11.1 調査フレームワーク</vt:lpstr>
      <vt:lpstr>11.2 コンテキスト</vt:lpstr>
      <vt:lpstr>11.2 コンテキスト</vt:lpstr>
      <vt:lpstr>11.3 コンテンツ</vt:lpstr>
      <vt:lpstr>11.3 コンテンツ</vt:lpstr>
      <vt:lpstr>11.4 ユーザー</vt:lpstr>
      <vt:lpstr>11.5 参加者定義とリクルーティング</vt:lpstr>
      <vt:lpstr>11.6 ユーザ調査セッション</vt:lpstr>
      <vt:lpstr>11.7 調査の擁護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208</cp:revision>
  <dcterms:created xsi:type="dcterms:W3CDTF">2017-04-18T03:43:36Z</dcterms:created>
  <dcterms:modified xsi:type="dcterms:W3CDTF">2017-12-07T23:51:23Z</dcterms:modified>
</cp:coreProperties>
</file>