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83" d="100"/>
          <a:sy n="83" d="100"/>
        </p:scale>
        <p:origin x="9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戦略</a:t>
            </a:r>
          </a:p>
        </p:txBody>
      </p:sp>
    </p:spTree>
    <p:extLst>
      <p:ext uri="{BB962C8B-B14F-4D97-AF65-F5344CB8AC3E}">
        <p14:creationId xmlns:p14="http://schemas.microsoft.com/office/powerpoint/2010/main" val="3548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a:t>
            </a:r>
            <a:r>
              <a:rPr kumimoji="1" lang="en-US" altLang="ja-JP" sz="1400" dirty="0"/>
              <a:t>.1 </a:t>
            </a:r>
            <a:r>
              <a:rPr kumimoji="1" lang="ja-JP" altLang="en-US" sz="1400" dirty="0"/>
              <a:t>情報アーキテクチャ戦略とはなにか</a:t>
            </a:r>
          </a:p>
        </p:txBody>
      </p:sp>
      <p:sp>
        <p:nvSpPr>
          <p:cNvPr id="5" name="テキスト ボックス 4"/>
          <p:cNvSpPr txBox="1"/>
          <p:nvPr/>
        </p:nvSpPr>
        <p:spPr>
          <a:xfrm>
            <a:off x="838200" y="1010653"/>
            <a:ext cx="6853158" cy="2092881"/>
          </a:xfrm>
          <a:prstGeom prst="rect">
            <a:avLst/>
          </a:prstGeom>
          <a:noFill/>
        </p:spPr>
        <p:txBody>
          <a:bodyPr wrap="none" rtlCol="0">
            <a:spAutoFit/>
          </a:bodyPr>
          <a:lstStyle/>
          <a:p>
            <a:r>
              <a:rPr lang="ja-JP" altLang="en-US" sz="1000" dirty="0"/>
              <a:t>情報アーキテクチャ戦略とは情報環境の構造化と組織化を目的とした概念的フレームワーク。</a:t>
            </a:r>
            <a:endParaRPr lang="en-US" altLang="ja-JP" sz="1000" dirty="0"/>
          </a:p>
          <a:p>
            <a:r>
              <a:rPr lang="ja-JP" altLang="en-US" sz="1000" dirty="0"/>
              <a:t>情報アーキテクチャ戦略によってしっかりとした方向感覚と見通しが得られるため確信を持って設計フェーズへ進み</a:t>
            </a:r>
            <a:endParaRPr lang="en-US" altLang="ja-JP" sz="1000" dirty="0"/>
          </a:p>
          <a:p>
            <a:r>
              <a:rPr lang="ja-JP" altLang="en-US" sz="1000" dirty="0"/>
              <a:t>実装フェーズへ進められる。</a:t>
            </a:r>
            <a:endParaRPr lang="en-US" altLang="ja-JP" sz="1000" dirty="0"/>
          </a:p>
          <a:p>
            <a:r>
              <a:rPr lang="ja-JP" altLang="en-US" sz="1000" dirty="0"/>
              <a:t>以下の点について情報アーキテクチャ戦略は上位レベルの提言をする。</a:t>
            </a:r>
            <a:endParaRPr lang="en-US" altLang="ja-JP" sz="1000" dirty="0"/>
          </a:p>
          <a:p>
            <a:r>
              <a:rPr lang="ja-JP" altLang="en-US" sz="1000" dirty="0"/>
              <a:t>・情報アーキテクチャの管理</a:t>
            </a:r>
            <a:endParaRPr lang="en-US" altLang="ja-JP" sz="1000" dirty="0"/>
          </a:p>
          <a:p>
            <a:r>
              <a:rPr lang="ja-JP" altLang="en-US" sz="1000" dirty="0"/>
              <a:t>　先を見据えて開発すること。</a:t>
            </a:r>
            <a:endParaRPr lang="en-US" altLang="ja-JP" sz="1000" dirty="0"/>
          </a:p>
          <a:p>
            <a:r>
              <a:rPr lang="ja-JP" altLang="en-US" sz="1000" dirty="0"/>
              <a:t>・技術統合</a:t>
            </a:r>
            <a:endParaRPr lang="en-US" altLang="ja-JP" sz="1000" dirty="0"/>
          </a:p>
          <a:p>
            <a:r>
              <a:rPr lang="ja-JP" altLang="en-US" sz="1000" dirty="0"/>
              <a:t>・トップダウン型重視かボトムアップ型重視か</a:t>
            </a:r>
            <a:endParaRPr lang="en-US" altLang="ja-JP" sz="1000" dirty="0"/>
          </a:p>
          <a:p>
            <a:r>
              <a:rPr lang="ja-JP" altLang="en-US" sz="1000" dirty="0"/>
              <a:t>・組織構造とラベリングシステム（トップダウン型）</a:t>
            </a:r>
            <a:endParaRPr lang="en-US" altLang="ja-JP" sz="1000" dirty="0"/>
          </a:p>
          <a:p>
            <a:r>
              <a:rPr lang="ja-JP" altLang="en-US" sz="1000" dirty="0"/>
              <a:t>・ドキュメントタイプの確認（ボトムアップ型）</a:t>
            </a:r>
            <a:endParaRPr lang="en-US" altLang="ja-JP" sz="1000" dirty="0"/>
          </a:p>
          <a:p>
            <a:r>
              <a:rPr lang="ja-JP" altLang="en-US" sz="1000" dirty="0"/>
              <a:t>・メタデータフィールド定義</a:t>
            </a:r>
            <a:endParaRPr lang="en-US" altLang="ja-JP" sz="1000" dirty="0"/>
          </a:p>
          <a:p>
            <a:r>
              <a:rPr lang="ja-JP" altLang="en-US" sz="1000" dirty="0"/>
              <a:t>・ナビゲーションシステム設計</a:t>
            </a:r>
            <a:endParaRPr lang="en-US" altLang="ja-JP" sz="1000" dirty="0"/>
          </a:p>
          <a:p>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a:t>
            </a:r>
            <a:r>
              <a:rPr kumimoji="1" lang="en-US" altLang="ja-JP" sz="1400" dirty="0"/>
              <a:t>.2 </a:t>
            </a:r>
            <a:r>
              <a:rPr lang="ja-JP" altLang="en-US" sz="1400" dirty="0"/>
              <a:t>批判される戦略</a:t>
            </a:r>
            <a:endParaRPr kumimoji="1" lang="ja-JP" altLang="en-US" sz="1400" dirty="0"/>
          </a:p>
        </p:txBody>
      </p:sp>
      <p:sp>
        <p:nvSpPr>
          <p:cNvPr id="5" name="テキスト ボックス 4"/>
          <p:cNvSpPr txBox="1"/>
          <p:nvPr/>
        </p:nvSpPr>
        <p:spPr>
          <a:xfrm>
            <a:off x="838200" y="1010653"/>
            <a:ext cx="5955476" cy="861774"/>
          </a:xfrm>
          <a:prstGeom prst="rect">
            <a:avLst/>
          </a:prstGeom>
          <a:noFill/>
        </p:spPr>
        <p:txBody>
          <a:bodyPr wrap="none" rtlCol="0">
            <a:spAutoFit/>
          </a:bodyPr>
          <a:lstStyle/>
          <a:p>
            <a:r>
              <a:rPr lang="ja-JP" altLang="en-US" sz="1000" dirty="0"/>
              <a:t>よく批判される内容としては以下。</a:t>
            </a:r>
            <a:endParaRPr lang="en-US" altLang="ja-JP" sz="1000" dirty="0"/>
          </a:p>
          <a:p>
            <a:r>
              <a:rPr lang="ja-JP" altLang="en-US" sz="1000" dirty="0"/>
              <a:t>・経営戦略もないのに情報アーキテクチャを発展させることはできない。</a:t>
            </a:r>
            <a:endParaRPr lang="en-US" altLang="ja-JP" sz="1000" dirty="0"/>
          </a:p>
          <a:p>
            <a:r>
              <a:rPr lang="ja-JP" altLang="en-US" sz="1000" dirty="0"/>
              <a:t>・コンテンツがないのに情報アーキテクチャを作ることはできない。</a:t>
            </a:r>
            <a:endParaRPr lang="en-US" altLang="ja-JP" sz="1000" dirty="0"/>
          </a:p>
          <a:p>
            <a:r>
              <a:rPr lang="ja-JP" altLang="en-US" sz="1000" dirty="0"/>
              <a:t>これに対する答えはどちらが先かは重要ではないということ。</a:t>
            </a:r>
            <a:endParaRPr lang="en-US" altLang="ja-JP" sz="1000" dirty="0"/>
          </a:p>
          <a:p>
            <a:r>
              <a:rPr lang="ja-JP" altLang="en-US" sz="1000" dirty="0"/>
              <a:t>情報アーキテクチャのよいところとして経営戦略とコンテンツの差を見ることができるということ。</a:t>
            </a:r>
            <a:endParaRPr lang="en-US" altLang="ja-JP" sz="1000" dirty="0"/>
          </a:p>
        </p:txBody>
      </p:sp>
    </p:spTree>
    <p:extLst>
      <p:ext uri="{BB962C8B-B14F-4D97-AF65-F5344CB8AC3E}">
        <p14:creationId xmlns:p14="http://schemas.microsoft.com/office/powerpoint/2010/main" val="166216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a:t>
            </a:r>
            <a:r>
              <a:rPr kumimoji="1" lang="en-US" altLang="ja-JP" sz="1400" dirty="0"/>
              <a:t>.3 </a:t>
            </a:r>
            <a:r>
              <a:rPr kumimoji="1" lang="ja-JP" altLang="en-US" sz="1400" dirty="0"/>
              <a:t>調査から戦略へ</a:t>
            </a:r>
          </a:p>
        </p:txBody>
      </p:sp>
      <p:sp>
        <p:nvSpPr>
          <p:cNvPr id="5" name="テキスト ボックス 4"/>
          <p:cNvSpPr txBox="1"/>
          <p:nvPr/>
        </p:nvSpPr>
        <p:spPr>
          <a:xfrm>
            <a:off x="838200" y="1010653"/>
            <a:ext cx="5955476" cy="707886"/>
          </a:xfrm>
          <a:prstGeom prst="rect">
            <a:avLst/>
          </a:prstGeom>
          <a:noFill/>
        </p:spPr>
        <p:txBody>
          <a:bodyPr wrap="none" rtlCol="0">
            <a:spAutoFit/>
          </a:bodyPr>
          <a:lstStyle/>
          <a:p>
            <a:r>
              <a:rPr lang="ja-JP" altLang="en-US" sz="1000" dirty="0"/>
              <a:t>調査が始まる前からサイトの構造化と組織化で可能な戦略について考え始めるべき。</a:t>
            </a:r>
            <a:endParaRPr lang="en-US" altLang="ja-JP" sz="1000" dirty="0"/>
          </a:p>
          <a:p>
            <a:r>
              <a:rPr lang="ja-JP" altLang="en-US" sz="1000" dirty="0"/>
              <a:t>データを集めテストし再構築しながら進めていけば次は組織構造及びラベリング体系を進めていく。</a:t>
            </a:r>
            <a:endParaRPr lang="en-US" altLang="ja-JP" sz="1000" dirty="0"/>
          </a:p>
          <a:p>
            <a:r>
              <a:rPr lang="ja-JP" altLang="en-US" sz="1000" dirty="0"/>
              <a:t>どのような場合でも戦略フェーズに入る前にチーム内で戦略について考え始めるべき。</a:t>
            </a:r>
            <a:endParaRPr lang="en-US" altLang="ja-JP" sz="1000" dirty="0"/>
          </a:p>
          <a:p>
            <a:r>
              <a:rPr lang="ja-JP" altLang="en-US" sz="1000"/>
              <a:t>進めていく上でクライアント等に説明したくなった瞬間が調査から戦略へ移行するタイミング</a:t>
            </a:r>
            <a:endParaRPr lang="en-US" altLang="ja-JP" sz="1000" dirty="0"/>
          </a:p>
        </p:txBody>
      </p:sp>
    </p:spTree>
    <p:extLst>
      <p:ext uri="{BB962C8B-B14F-4D97-AF65-F5344CB8AC3E}">
        <p14:creationId xmlns:p14="http://schemas.microsoft.com/office/powerpoint/2010/main" val="305255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a:t>
            </a:r>
            <a:r>
              <a:rPr kumimoji="1" lang="en-US" altLang="ja-JP" sz="1400" dirty="0"/>
              <a:t>.4 </a:t>
            </a:r>
            <a:r>
              <a:rPr lang="ja-JP" altLang="en-US" sz="1400" dirty="0"/>
              <a:t>戦略の発展</a:t>
            </a:r>
            <a:endParaRPr kumimoji="1" lang="ja-JP" altLang="en-US" sz="1400" dirty="0"/>
          </a:p>
        </p:txBody>
      </p:sp>
      <p:sp>
        <p:nvSpPr>
          <p:cNvPr id="5" name="テキスト ボックス 4"/>
          <p:cNvSpPr txBox="1"/>
          <p:nvPr/>
        </p:nvSpPr>
        <p:spPr>
          <a:xfrm>
            <a:off x="838200" y="1010653"/>
            <a:ext cx="4929555" cy="2400657"/>
          </a:xfrm>
          <a:prstGeom prst="rect">
            <a:avLst/>
          </a:prstGeom>
          <a:noFill/>
        </p:spPr>
        <p:txBody>
          <a:bodyPr wrap="none" rtlCol="0">
            <a:spAutoFit/>
          </a:bodyPr>
          <a:lstStyle/>
          <a:p>
            <a:r>
              <a:rPr lang="ja-JP" altLang="en-US" sz="1000" dirty="0"/>
              <a:t>戦略開発プロセスは以下の</a:t>
            </a:r>
            <a:r>
              <a:rPr lang="en-US" altLang="ja-JP" sz="1000" dirty="0"/>
              <a:t>4</a:t>
            </a:r>
            <a:r>
              <a:rPr lang="ja-JP" altLang="en-US" sz="1000" dirty="0" err="1"/>
              <a:t>つの</a:t>
            </a:r>
            <a:r>
              <a:rPr lang="ja-JP" altLang="en-US" sz="1000" dirty="0"/>
              <a:t>ステップがある。</a:t>
            </a:r>
            <a:endParaRPr lang="en-US" altLang="ja-JP" sz="1000" dirty="0"/>
          </a:p>
          <a:p>
            <a:r>
              <a:rPr lang="ja-JP" altLang="en-US" sz="1000" dirty="0"/>
              <a:t>・</a:t>
            </a:r>
            <a:r>
              <a:rPr lang="en-US" altLang="ja-JP" sz="1000" dirty="0"/>
              <a:t>Think</a:t>
            </a:r>
            <a:r>
              <a:rPr lang="ja-JP" altLang="en-US" sz="1000" dirty="0"/>
              <a:t>（考える）</a:t>
            </a:r>
            <a:endParaRPr lang="en-US" altLang="ja-JP" sz="1000" dirty="0"/>
          </a:p>
          <a:p>
            <a:r>
              <a:rPr lang="ja-JP" altLang="en-US" sz="1000" dirty="0"/>
              <a:t>　時間と場所をとって調査で学んだことを消化しいつでも生産できる用意をする。</a:t>
            </a:r>
            <a:endParaRPr lang="en-US" altLang="ja-JP" sz="1000" dirty="0"/>
          </a:p>
          <a:p>
            <a:r>
              <a:rPr lang="ja-JP" altLang="en-US" sz="1000" dirty="0"/>
              <a:t>・</a:t>
            </a:r>
            <a:r>
              <a:rPr lang="en-US" altLang="ja-JP" sz="1000" dirty="0"/>
              <a:t>Articulate(</a:t>
            </a:r>
            <a:r>
              <a:rPr lang="ja-JP" altLang="en-US" sz="1000" dirty="0"/>
              <a:t>表現する</a:t>
            </a:r>
            <a:r>
              <a:rPr lang="en-US" altLang="ja-JP" sz="1000" dirty="0"/>
              <a:t>)</a:t>
            </a:r>
          </a:p>
          <a:p>
            <a:r>
              <a:rPr lang="ja-JP" altLang="en-US" sz="1000" dirty="0"/>
              <a:t>　アイデアを形成する方法として図やメモを利用して表現する。</a:t>
            </a:r>
            <a:endParaRPr lang="en-US" altLang="ja-JP" sz="1000" dirty="0"/>
          </a:p>
          <a:p>
            <a:r>
              <a:rPr lang="ja-JP" altLang="en-US" sz="1000" dirty="0"/>
              <a:t>　このときビジュアルデザイン用のソフトウェアは使わないこと。</a:t>
            </a:r>
            <a:endParaRPr lang="en-US" altLang="ja-JP" sz="1000" dirty="0"/>
          </a:p>
          <a:p>
            <a:r>
              <a:rPr lang="ja-JP" altLang="en-US" sz="1000" dirty="0"/>
              <a:t>　フォーマットはどうでもよくアイデアの発展に集中すべき。</a:t>
            </a:r>
            <a:endParaRPr lang="en-US" altLang="ja-JP" sz="1000" dirty="0"/>
          </a:p>
          <a:p>
            <a:r>
              <a:rPr lang="ja-JP" altLang="en-US" sz="1000" dirty="0"/>
              <a:t>・</a:t>
            </a:r>
            <a:r>
              <a:rPr lang="en-US" altLang="ja-JP" sz="1000" dirty="0"/>
              <a:t>Communicate</a:t>
            </a:r>
            <a:r>
              <a:rPr lang="ja-JP" altLang="en-US" sz="1000" dirty="0"/>
              <a:t>（コミュニケートする）</a:t>
            </a:r>
            <a:endParaRPr lang="en-US" altLang="ja-JP" sz="1000" dirty="0"/>
          </a:p>
          <a:p>
            <a:r>
              <a:rPr lang="ja-JP" altLang="en-US" sz="1000" dirty="0"/>
              <a:t>　アイデアを人に伝達する。</a:t>
            </a:r>
            <a:endParaRPr lang="en-US" altLang="ja-JP" sz="1000" dirty="0"/>
          </a:p>
          <a:p>
            <a:r>
              <a:rPr lang="ja-JP" altLang="en-US" sz="1000" dirty="0"/>
              <a:t>　最初は安全な同僚に見せた方がよい。</a:t>
            </a:r>
            <a:endParaRPr lang="en-US" altLang="ja-JP" sz="1000" dirty="0"/>
          </a:p>
          <a:p>
            <a:r>
              <a:rPr lang="ja-JP" altLang="en-US" sz="1000" dirty="0"/>
              <a:t>　アイデアは早めに、頻繁に伝えた方が良い。</a:t>
            </a:r>
            <a:endParaRPr lang="en-US" altLang="ja-JP" sz="1000" dirty="0"/>
          </a:p>
          <a:p>
            <a:r>
              <a:rPr lang="ja-JP" altLang="en-US" sz="1000" dirty="0"/>
              <a:t>・</a:t>
            </a:r>
            <a:r>
              <a:rPr lang="en-US" altLang="ja-JP" sz="1000" dirty="0"/>
              <a:t>Test</a:t>
            </a:r>
            <a:r>
              <a:rPr lang="ja-JP" altLang="en-US" sz="1000" dirty="0"/>
              <a:t>（テストする）</a:t>
            </a:r>
            <a:endParaRPr lang="en-US" altLang="ja-JP" sz="1000" dirty="0"/>
          </a:p>
          <a:p>
            <a:r>
              <a:rPr lang="ja-JP" altLang="en-US" sz="1000" dirty="0"/>
              <a:t>　アイデアは必ずテストする。</a:t>
            </a:r>
            <a:endParaRPr lang="en-US" altLang="ja-JP" sz="1000" dirty="0"/>
          </a:p>
          <a:p>
            <a:r>
              <a:rPr lang="ja-JP" altLang="en-US" sz="1000" dirty="0"/>
              <a:t>　またプロトタイプを作成してユーザに試してもらうことも有用。</a:t>
            </a:r>
            <a:endParaRPr lang="en-US" altLang="ja-JP" sz="1000" dirty="0"/>
          </a:p>
          <a:p>
            <a:r>
              <a:rPr lang="ja-JP" altLang="en-US" sz="1000" dirty="0"/>
              <a:t>戦略開発プロセスは頻繁に繰り返す必要がある。</a:t>
            </a:r>
            <a:endParaRPr lang="en-US" altLang="ja-JP" sz="1000" dirty="0"/>
          </a:p>
        </p:txBody>
      </p:sp>
    </p:spTree>
    <p:extLst>
      <p:ext uri="{BB962C8B-B14F-4D97-AF65-F5344CB8AC3E}">
        <p14:creationId xmlns:p14="http://schemas.microsoft.com/office/powerpoint/2010/main" val="346415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12.5</a:t>
            </a:r>
            <a:r>
              <a:rPr kumimoji="1" lang="en-US" altLang="ja-JP" sz="1400" dirty="0"/>
              <a:t> </a:t>
            </a:r>
            <a:r>
              <a:rPr kumimoji="1" lang="ja-JP" altLang="en-US" sz="1400" dirty="0"/>
              <a:t>作業成果物と成果物</a:t>
            </a:r>
          </a:p>
        </p:txBody>
      </p:sp>
      <p:sp>
        <p:nvSpPr>
          <p:cNvPr id="5" name="テキスト ボックス 4"/>
          <p:cNvSpPr txBox="1"/>
          <p:nvPr/>
        </p:nvSpPr>
        <p:spPr>
          <a:xfrm>
            <a:off x="838200" y="1010653"/>
            <a:ext cx="5955476" cy="3939540"/>
          </a:xfrm>
          <a:prstGeom prst="rect">
            <a:avLst/>
          </a:prstGeom>
          <a:noFill/>
        </p:spPr>
        <p:txBody>
          <a:bodyPr wrap="none" rtlCol="0">
            <a:spAutoFit/>
          </a:bodyPr>
          <a:lstStyle/>
          <a:p>
            <a:r>
              <a:rPr lang="ja-JP" altLang="en-US" sz="1000" dirty="0"/>
              <a:t>・メタファー探し</a:t>
            </a:r>
            <a:endParaRPr lang="en-US" altLang="ja-JP" sz="1000" dirty="0"/>
          </a:p>
          <a:p>
            <a:r>
              <a:rPr lang="ja-JP" altLang="en-US" sz="1000" dirty="0"/>
              <a:t>　メタファーは複雑なアイデアを伝え、白熱した雰囲気を作る強力なツール。</a:t>
            </a:r>
            <a:endParaRPr lang="en-US" altLang="ja-JP" sz="1000" dirty="0"/>
          </a:p>
          <a:p>
            <a:r>
              <a:rPr lang="ja-JP" altLang="en-US" sz="1000" dirty="0"/>
              <a:t>　</a:t>
            </a:r>
            <a:r>
              <a:rPr lang="en-US" altLang="ja-JP" sz="1000" dirty="0"/>
              <a:t>Web</a:t>
            </a:r>
            <a:r>
              <a:rPr lang="ja-JP" altLang="en-US" sz="1000" dirty="0"/>
              <a:t>サイトに使えるメタファーは主に以下の</a:t>
            </a:r>
            <a:r>
              <a:rPr lang="en-US" altLang="ja-JP" sz="1000" dirty="0"/>
              <a:t>3</a:t>
            </a:r>
            <a:r>
              <a:rPr lang="ja-JP" altLang="en-US" sz="1000" dirty="0"/>
              <a:t>つ。</a:t>
            </a:r>
            <a:endParaRPr lang="en-US" altLang="ja-JP" sz="1000" dirty="0"/>
          </a:p>
          <a:p>
            <a:r>
              <a:rPr lang="ja-JP" altLang="en-US" sz="1000" dirty="0"/>
              <a:t>　・構造メタファー</a:t>
            </a:r>
            <a:endParaRPr lang="en-US" altLang="ja-JP" sz="1000" dirty="0"/>
          </a:p>
          <a:p>
            <a:r>
              <a:rPr lang="ja-JP" altLang="en-US" sz="1000" dirty="0"/>
              <a:t>　　あるシステムの構造が広く利用されているのを利用して新しいシステム構造を理解させるもの。</a:t>
            </a:r>
            <a:endParaRPr lang="en-US" altLang="ja-JP" sz="1000" dirty="0"/>
          </a:p>
          <a:p>
            <a:r>
              <a:rPr lang="ja-JP" altLang="en-US" sz="1000" dirty="0"/>
              <a:t>　・機能メタファー</a:t>
            </a:r>
            <a:endParaRPr lang="en-US" altLang="ja-JP" sz="1000" dirty="0"/>
          </a:p>
          <a:p>
            <a:r>
              <a:rPr lang="ja-JP" altLang="en-US" sz="1000" dirty="0"/>
              <a:t>　　従来の環境で行うタスクと新しい環境でのタスクとの間を繋ぐもの。</a:t>
            </a:r>
            <a:endParaRPr lang="en-US" altLang="ja-JP" sz="1000" dirty="0"/>
          </a:p>
          <a:p>
            <a:r>
              <a:rPr lang="ja-JP" altLang="en-US" sz="1000" dirty="0"/>
              <a:t>　・視覚メタファー</a:t>
            </a:r>
            <a:endParaRPr lang="en-US" altLang="ja-JP" sz="1000" dirty="0"/>
          </a:p>
          <a:p>
            <a:r>
              <a:rPr lang="ja-JP" altLang="en-US" sz="1000" dirty="0"/>
              <a:t>　　画像や色などなじみのあるグラフィックで新しい要素を連想させる。</a:t>
            </a:r>
            <a:endParaRPr lang="en-US" altLang="ja-JP" sz="1000" dirty="0"/>
          </a:p>
          <a:p>
            <a:endParaRPr lang="en-US" altLang="ja-JP" sz="1000" dirty="0"/>
          </a:p>
          <a:p>
            <a:r>
              <a:rPr lang="ja-JP" altLang="en-US" sz="1000" dirty="0"/>
              <a:t>　メタファーは創造性を掻き立てるものなので積極的に利用した方が良い。</a:t>
            </a:r>
            <a:endParaRPr lang="en-US" altLang="ja-JP" sz="1000" dirty="0"/>
          </a:p>
          <a:p>
            <a:r>
              <a:rPr lang="ja-JP" altLang="en-US" sz="1000" dirty="0"/>
              <a:t>　また人は自身の作ったメタファーに夢中になりやすいことに注意。</a:t>
            </a:r>
            <a:endParaRPr lang="en-US" altLang="ja-JP" sz="1000" dirty="0"/>
          </a:p>
          <a:p>
            <a:endParaRPr lang="en-US" altLang="ja-JP" sz="1000" dirty="0"/>
          </a:p>
          <a:p>
            <a:r>
              <a:rPr lang="ja-JP" altLang="en-US" sz="1000" dirty="0"/>
              <a:t>・シナリオ</a:t>
            </a:r>
            <a:endParaRPr lang="en-US" altLang="ja-JP" sz="1000" dirty="0"/>
          </a:p>
          <a:p>
            <a:r>
              <a:rPr lang="ja-JP" altLang="en-US" sz="1000" dirty="0"/>
              <a:t>　サイトマップを考えるときにはユーザがどのようにサイトを回るのかを意識すべき。</a:t>
            </a:r>
            <a:endParaRPr lang="en-US" altLang="ja-JP" sz="1000" dirty="0"/>
          </a:p>
          <a:p>
            <a:r>
              <a:rPr lang="ja-JP" altLang="en-US" sz="1000" dirty="0"/>
              <a:t>　その際、複数の視点からサイトを捉えられるようシナリオを</a:t>
            </a:r>
            <a:r>
              <a:rPr lang="en-US" altLang="ja-JP" sz="1000" dirty="0"/>
              <a:t>4</a:t>
            </a:r>
            <a:r>
              <a:rPr lang="ja-JP" altLang="en-US" sz="1000" dirty="0"/>
              <a:t>種類以上考えて実施するのが良い。</a:t>
            </a:r>
            <a:endParaRPr lang="en-US" altLang="ja-JP" sz="1000" dirty="0"/>
          </a:p>
          <a:p>
            <a:endParaRPr lang="en-US" altLang="ja-JP" sz="1000" dirty="0"/>
          </a:p>
          <a:p>
            <a:r>
              <a:rPr lang="ja-JP" altLang="en-US" sz="1000" dirty="0"/>
              <a:t>・ケーススタディとストーリー</a:t>
            </a:r>
            <a:endParaRPr lang="en-US" altLang="ja-JP" sz="1000" dirty="0"/>
          </a:p>
          <a:p>
            <a:r>
              <a:rPr lang="ja-JP" altLang="en-US" sz="1000" dirty="0"/>
              <a:t>　過去の経験と比較することにより、よりよいものを創造することが出来る。</a:t>
            </a:r>
            <a:endParaRPr lang="en-US" altLang="ja-JP" sz="1000" dirty="0"/>
          </a:p>
          <a:p>
            <a:endParaRPr lang="en-US" altLang="ja-JP" sz="1000" dirty="0"/>
          </a:p>
          <a:p>
            <a:r>
              <a:rPr lang="ja-JP" altLang="en-US" sz="1000" dirty="0"/>
              <a:t>・概念的ダイアグラム</a:t>
            </a:r>
            <a:endParaRPr lang="en-US" altLang="ja-JP" sz="1000" dirty="0"/>
          </a:p>
          <a:p>
            <a:r>
              <a:rPr lang="ja-JP" altLang="en-US" sz="1000" dirty="0"/>
              <a:t>　図や絵を用意することでインパクトが強くなるので伝わりやすくなる。</a:t>
            </a:r>
            <a:endParaRPr lang="en-US" altLang="ja-JP" sz="1000" dirty="0"/>
          </a:p>
          <a:p>
            <a:endParaRPr lang="en-US" altLang="ja-JP" sz="1000" dirty="0"/>
          </a:p>
          <a:p>
            <a:r>
              <a:rPr lang="ja-JP" altLang="en-US" sz="1000" dirty="0"/>
              <a:t>・サイトマップとワイヤーフレーム</a:t>
            </a:r>
            <a:endParaRPr lang="en-US" altLang="ja-JP" sz="1000" dirty="0"/>
          </a:p>
          <a:p>
            <a:r>
              <a:rPr lang="ja-JP" altLang="en-US" sz="1000" dirty="0"/>
              <a:t>　人から離れて整理するときはサイトマップとワイヤーフレームが有用。</a:t>
            </a:r>
            <a:endParaRPr lang="en-US" altLang="ja-JP" sz="1000" dirty="0"/>
          </a:p>
        </p:txBody>
      </p:sp>
    </p:spTree>
    <p:extLst>
      <p:ext uri="{BB962C8B-B14F-4D97-AF65-F5344CB8AC3E}">
        <p14:creationId xmlns:p14="http://schemas.microsoft.com/office/powerpoint/2010/main" val="6973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12.6</a:t>
            </a:r>
            <a:r>
              <a:rPr kumimoji="1" lang="en-US" altLang="ja-JP" sz="1400" dirty="0"/>
              <a:t> </a:t>
            </a:r>
            <a:r>
              <a:rPr kumimoji="1" lang="ja-JP" altLang="en-US" sz="1400" dirty="0"/>
              <a:t>戦略報告書</a:t>
            </a:r>
          </a:p>
        </p:txBody>
      </p:sp>
      <p:sp>
        <p:nvSpPr>
          <p:cNvPr id="5" name="テキスト ボックス 4"/>
          <p:cNvSpPr txBox="1"/>
          <p:nvPr/>
        </p:nvSpPr>
        <p:spPr>
          <a:xfrm>
            <a:off x="838200" y="1010653"/>
            <a:ext cx="5186035" cy="707886"/>
          </a:xfrm>
          <a:prstGeom prst="rect">
            <a:avLst/>
          </a:prstGeom>
          <a:noFill/>
        </p:spPr>
        <p:txBody>
          <a:bodyPr wrap="none" rtlCol="0">
            <a:spAutoFit/>
          </a:bodyPr>
          <a:lstStyle/>
          <a:p>
            <a:r>
              <a:rPr lang="ja-JP" altLang="en-US" sz="1000" dirty="0"/>
              <a:t>戦略報告書は最も詳細な集大成となることが多い。ただし重大で困難な課題でもある。</a:t>
            </a:r>
            <a:endParaRPr lang="en-US" altLang="ja-JP" sz="1000" dirty="0"/>
          </a:p>
          <a:p>
            <a:r>
              <a:rPr lang="ja-JP" altLang="en-US" sz="1000" dirty="0"/>
              <a:t>戦略報告書に大事なことは</a:t>
            </a:r>
            <a:endParaRPr lang="en-US" altLang="ja-JP" sz="1000" dirty="0"/>
          </a:p>
          <a:p>
            <a:r>
              <a:rPr lang="ja-JP" altLang="en-US" sz="1000" dirty="0"/>
              <a:t>　・直線的ではなく鳥瞰図を描いた上で直線的な文章で補足するのが良い。</a:t>
            </a:r>
            <a:endParaRPr lang="en-US" altLang="ja-JP" sz="1000" dirty="0"/>
          </a:p>
          <a:p>
            <a:r>
              <a:rPr lang="ja-JP" altLang="en-US" sz="1000" dirty="0"/>
              <a:t>　・この報告書だけでは全く意味がない。</a:t>
            </a:r>
            <a:endParaRPr lang="en-US" altLang="ja-JP" sz="1000" dirty="0"/>
          </a:p>
        </p:txBody>
      </p:sp>
    </p:spTree>
    <p:extLst>
      <p:ext uri="{BB962C8B-B14F-4D97-AF65-F5344CB8AC3E}">
        <p14:creationId xmlns:p14="http://schemas.microsoft.com/office/powerpoint/2010/main" val="154307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12.7</a:t>
            </a:r>
            <a:r>
              <a:rPr kumimoji="1" lang="en-US" altLang="ja-JP" sz="1400" dirty="0"/>
              <a:t> </a:t>
            </a:r>
            <a:r>
              <a:rPr lang="ja-JP" altLang="en-US" sz="1400" dirty="0"/>
              <a:t>プロジェクト計画</a:t>
            </a:r>
            <a:endParaRPr kumimoji="1" lang="ja-JP" altLang="en-US" sz="1400" dirty="0"/>
          </a:p>
        </p:txBody>
      </p:sp>
      <p:sp>
        <p:nvSpPr>
          <p:cNvPr id="5" name="テキスト ボックス 4"/>
          <p:cNvSpPr txBox="1"/>
          <p:nvPr/>
        </p:nvSpPr>
        <p:spPr>
          <a:xfrm>
            <a:off x="838200" y="1010653"/>
            <a:ext cx="4416594" cy="1323439"/>
          </a:xfrm>
          <a:prstGeom prst="rect">
            <a:avLst/>
          </a:prstGeom>
          <a:noFill/>
        </p:spPr>
        <p:txBody>
          <a:bodyPr wrap="none" rtlCol="0">
            <a:spAutoFit/>
          </a:bodyPr>
          <a:lstStyle/>
          <a:p>
            <a:r>
              <a:rPr lang="ja-JP" altLang="en-US" sz="1000" dirty="0"/>
              <a:t>戦略フェーズの一環としてプロジェクト計画まで作ると後々便利。</a:t>
            </a:r>
            <a:endParaRPr lang="en-US" altLang="ja-JP" sz="1000" dirty="0"/>
          </a:p>
          <a:p>
            <a:r>
              <a:rPr lang="ja-JP" altLang="en-US" sz="1000" dirty="0"/>
              <a:t>プロジェクト計画を作るうえで以下のことは常に気にする必要がある</a:t>
            </a:r>
            <a:endParaRPr lang="en-US" altLang="ja-JP" sz="1000" dirty="0"/>
          </a:p>
          <a:p>
            <a:r>
              <a:rPr lang="ja-JP" altLang="en-US" sz="1000" dirty="0"/>
              <a:t>・達成できるのはいつか</a:t>
            </a:r>
            <a:endParaRPr lang="en-US" altLang="ja-JP" sz="1000" dirty="0"/>
          </a:p>
          <a:p>
            <a:r>
              <a:rPr lang="ja-JP" altLang="en-US" sz="1000" dirty="0"/>
              <a:t>・時間がどれだけかかるか</a:t>
            </a:r>
            <a:endParaRPr lang="en-US" altLang="ja-JP" sz="1000" dirty="0"/>
          </a:p>
          <a:p>
            <a:r>
              <a:rPr lang="ja-JP" altLang="en-US" sz="1000" dirty="0"/>
              <a:t>・誰がやるのか</a:t>
            </a:r>
            <a:endParaRPr lang="en-US" altLang="ja-JP" sz="1000" dirty="0"/>
          </a:p>
          <a:p>
            <a:r>
              <a:rPr lang="ja-JP" altLang="en-US" sz="1000" dirty="0"/>
              <a:t>・依存関係はどうなっているか</a:t>
            </a:r>
            <a:endParaRPr lang="en-US" altLang="ja-JP" sz="1000" dirty="0"/>
          </a:p>
          <a:p>
            <a:r>
              <a:rPr lang="ja-JP" altLang="en-US" sz="1000" dirty="0"/>
              <a:t>大体すぐに成果を求められるので短期目標と長期目標は持っておくべき。</a:t>
            </a:r>
            <a:endParaRPr lang="en-US" altLang="ja-JP" sz="1000" dirty="0"/>
          </a:p>
          <a:p>
            <a:r>
              <a:rPr lang="ja-JP" altLang="en-US" sz="1000" dirty="0"/>
              <a:t>短期目標では設計が変わることが良くある。</a:t>
            </a:r>
            <a:endParaRPr lang="en-US" altLang="ja-JP" sz="1000" dirty="0"/>
          </a:p>
        </p:txBody>
      </p:sp>
    </p:spTree>
    <p:extLst>
      <p:ext uri="{BB962C8B-B14F-4D97-AF65-F5344CB8AC3E}">
        <p14:creationId xmlns:p14="http://schemas.microsoft.com/office/powerpoint/2010/main" val="4794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12.8</a:t>
            </a:r>
            <a:r>
              <a:rPr kumimoji="1" lang="en-US" altLang="ja-JP" sz="1400" dirty="0"/>
              <a:t> </a:t>
            </a:r>
            <a:r>
              <a:rPr kumimoji="1" lang="ja-JP" altLang="en-US" sz="1400" dirty="0"/>
              <a:t>プレゼンテーション</a:t>
            </a:r>
          </a:p>
        </p:txBody>
      </p:sp>
      <p:sp>
        <p:nvSpPr>
          <p:cNvPr id="5" name="テキスト ボックス 4"/>
          <p:cNvSpPr txBox="1"/>
          <p:nvPr/>
        </p:nvSpPr>
        <p:spPr>
          <a:xfrm>
            <a:off x="838200" y="1010653"/>
            <a:ext cx="6340197" cy="553998"/>
          </a:xfrm>
          <a:prstGeom prst="rect">
            <a:avLst/>
          </a:prstGeom>
          <a:noFill/>
        </p:spPr>
        <p:txBody>
          <a:bodyPr wrap="none" rtlCol="0">
            <a:spAutoFit/>
          </a:bodyPr>
          <a:lstStyle/>
          <a:p>
            <a:r>
              <a:rPr lang="ja-JP" altLang="en-US" sz="1000" dirty="0"/>
              <a:t>作った成果物はプレゼンしないと死ぬ。</a:t>
            </a:r>
            <a:endParaRPr lang="en-US" altLang="ja-JP" sz="1000" dirty="0"/>
          </a:p>
          <a:p>
            <a:r>
              <a:rPr lang="ja-JP" altLang="en-US" sz="1000" dirty="0"/>
              <a:t>プレゼンは基本的な事柄から入り表やグラフ、メタファーを利用して説明することで理解されやすくなる。</a:t>
            </a:r>
            <a:endParaRPr lang="en-US" altLang="ja-JP" sz="1000" dirty="0"/>
          </a:p>
          <a:p>
            <a:r>
              <a:rPr lang="ja-JP" altLang="en-US" sz="1000"/>
              <a:t>アイデアを伝える際にメタファーを使うことで人へ伝わるものとなることは理解すべきこと。</a:t>
            </a:r>
            <a:endParaRPr lang="en-US" altLang="ja-JP" sz="1000" dirty="0"/>
          </a:p>
        </p:txBody>
      </p:sp>
    </p:spTree>
    <p:extLst>
      <p:ext uri="{BB962C8B-B14F-4D97-AF65-F5344CB8AC3E}">
        <p14:creationId xmlns:p14="http://schemas.microsoft.com/office/powerpoint/2010/main" val="38130086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96074</TotalTime>
  <Words>445</Words>
  <Application>Microsoft Office PowerPoint</Application>
  <PresentationFormat>ワイド画面</PresentationFormat>
  <Paragraphs>85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戦略</vt:lpstr>
      <vt:lpstr>12.1 情報アーキテクチャ戦略とはなにか</vt:lpstr>
      <vt:lpstr>12.2 批判される戦略</vt:lpstr>
      <vt:lpstr>12.3 調査から戦略へ</vt:lpstr>
      <vt:lpstr>12.4 戦略の発展</vt:lpstr>
      <vt:lpstr>12.5 作業成果物と成果物</vt:lpstr>
      <vt:lpstr>12.6 戦略報告書</vt:lpstr>
      <vt:lpstr>12.7 プロジェクト計画</vt:lpstr>
      <vt:lpstr>12.8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216</cp:revision>
  <dcterms:created xsi:type="dcterms:W3CDTF">2017-04-18T03:43:36Z</dcterms:created>
  <dcterms:modified xsi:type="dcterms:W3CDTF">2017-12-11T23:58:03Z</dcterms:modified>
</cp:coreProperties>
</file>