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69" d="100"/>
          <a:sy n="69" d="100"/>
        </p:scale>
        <p:origin x="1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2676031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409366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3413491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34337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0E0A27B-B96F-4380-8BDB-F65BB9B3DDCB}" type="datetimeFigureOut">
              <a:rPr kumimoji="1" lang="ja-JP" altLang="en-US" smtClean="0"/>
              <a:t>2017/12/15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206452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0E0A27B-B96F-4380-8BDB-F65BB9B3DDCB}" type="datetimeFigureOut">
              <a:rPr kumimoji="1" lang="ja-JP" altLang="en-US" smtClean="0"/>
              <a:t>2017/12/15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96583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0E0A27B-B96F-4380-8BDB-F65BB9B3DDCB}" type="datetimeFigureOut">
              <a:rPr kumimoji="1" lang="ja-JP" altLang="en-US" smtClean="0"/>
              <a:t>2017/12/15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389155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0E0A27B-B96F-4380-8BDB-F65BB9B3DDCB}" type="datetimeFigureOut">
              <a:rPr kumimoji="1" lang="ja-JP" altLang="en-US" smtClean="0"/>
              <a:t>2017/12/15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3301826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0E0A27B-B96F-4380-8BDB-F65BB9B3DDCB}" type="datetimeFigureOut">
              <a:rPr kumimoji="1" lang="ja-JP" altLang="en-US" smtClean="0"/>
              <a:t>2017/12/15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2593708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0E0A27B-B96F-4380-8BDB-F65BB9B3DDCB}" type="datetimeFigureOut">
              <a:rPr kumimoji="1" lang="ja-JP" altLang="en-US" smtClean="0"/>
              <a:t>2017/12/15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02118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0E0A27B-B96F-4380-8BDB-F65BB9B3DDCB}" type="datetimeFigureOut">
              <a:rPr kumimoji="1" lang="ja-JP" altLang="en-US" smtClean="0"/>
              <a:t>2017/12/15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74444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0A27B-B96F-4380-8BDB-F65BB9B3DDCB}" type="datetimeFigureOut">
              <a:rPr kumimoji="1" lang="ja-JP" altLang="en-US" smtClean="0"/>
              <a:t>2017/12/15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ABD9-F1B3-4EA0-BB9A-C7609355C283}" type="slidenum">
              <a:rPr kumimoji="1" lang="ja-JP" altLang="en-US" smtClean="0"/>
              <a:t>‹#›</a:t>
            </a:fld>
            <a:endParaRPr kumimoji="1" lang="ja-JP" altLang="en-US"/>
          </a:p>
        </p:txBody>
      </p:sp>
    </p:spTree>
    <p:extLst>
      <p:ext uri="{BB962C8B-B14F-4D97-AF65-F5344CB8AC3E}">
        <p14:creationId xmlns:p14="http://schemas.microsoft.com/office/powerpoint/2010/main" val="1170421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2400" dirty="0"/>
              <a:t>設計と文書化</a:t>
            </a:r>
          </a:p>
        </p:txBody>
      </p:sp>
    </p:spTree>
    <p:extLst>
      <p:ext uri="{BB962C8B-B14F-4D97-AF65-F5344CB8AC3E}">
        <p14:creationId xmlns:p14="http://schemas.microsoft.com/office/powerpoint/2010/main" val="3548023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13</a:t>
            </a:r>
            <a:r>
              <a:rPr kumimoji="1" lang="en-US" altLang="ja-JP" sz="1400" dirty="0"/>
              <a:t>.9 </a:t>
            </a:r>
            <a:r>
              <a:rPr lang="ja-JP" altLang="en-US" sz="1400" dirty="0"/>
              <a:t>すべてをまとめる：情報アーキテクチャスタイルガイド</a:t>
            </a:r>
            <a:endParaRPr kumimoji="1" lang="ja-JP" altLang="en-US" sz="1400" dirty="0"/>
          </a:p>
        </p:txBody>
      </p:sp>
      <p:sp>
        <p:nvSpPr>
          <p:cNvPr id="5" name="テキスト ボックス 4"/>
          <p:cNvSpPr txBox="1"/>
          <p:nvPr/>
        </p:nvSpPr>
        <p:spPr>
          <a:xfrm>
            <a:off x="838200" y="1010653"/>
            <a:ext cx="7109639" cy="2092881"/>
          </a:xfrm>
          <a:prstGeom prst="rect">
            <a:avLst/>
          </a:prstGeom>
          <a:noFill/>
        </p:spPr>
        <p:txBody>
          <a:bodyPr wrap="none" rtlCol="0">
            <a:spAutoFit/>
          </a:bodyPr>
          <a:lstStyle/>
          <a:p>
            <a:r>
              <a:rPr lang="ja-JP" altLang="en-US" sz="1000" dirty="0"/>
              <a:t>情報アーキテクチャスタイルガイドはサイトが組織化されているか、なぜそうなっているのかが記されたドキュメント。</a:t>
            </a:r>
            <a:endParaRPr lang="en-US" altLang="ja-JP" sz="1000" dirty="0"/>
          </a:p>
          <a:p>
            <a:r>
              <a:rPr lang="ja-JP" altLang="en-US" sz="1000" dirty="0"/>
              <a:t>・「なぜ」への対応</a:t>
            </a:r>
            <a:endParaRPr lang="en-US" altLang="ja-JP" sz="1000" dirty="0"/>
          </a:p>
          <a:p>
            <a:r>
              <a:rPr lang="ja-JP" altLang="en-US" sz="1000" dirty="0"/>
              <a:t>調査、戦略、設計で学んだ教訓や決定された事柄をドキュメントにまとめることが重要。</a:t>
            </a:r>
            <a:endParaRPr lang="en-US" altLang="ja-JP" sz="1000" dirty="0"/>
          </a:p>
          <a:p>
            <a:endParaRPr lang="en-US" altLang="ja-JP" sz="1000" dirty="0"/>
          </a:p>
          <a:p>
            <a:r>
              <a:rPr lang="ja-JP" altLang="en-US" sz="1000" dirty="0"/>
              <a:t>・「どのように」への対応</a:t>
            </a:r>
            <a:endParaRPr lang="en-US" altLang="ja-JP" sz="1000" dirty="0"/>
          </a:p>
          <a:p>
            <a:r>
              <a:rPr lang="ja-JP" altLang="en-US" sz="1000" dirty="0"/>
              <a:t>　以下のような項目を含めることが必要となる。</a:t>
            </a:r>
            <a:endParaRPr lang="en-US" altLang="ja-JP" sz="1000" dirty="0"/>
          </a:p>
          <a:p>
            <a:r>
              <a:rPr lang="ja-JP" altLang="en-US" sz="1000" dirty="0"/>
              <a:t>　・基準</a:t>
            </a:r>
            <a:endParaRPr lang="en-US" altLang="ja-JP" sz="1000" dirty="0"/>
          </a:p>
          <a:p>
            <a:r>
              <a:rPr lang="ja-JP" altLang="en-US" sz="1000" dirty="0"/>
              <a:t>　　サイトを保守、変更する場合の従うべきルール。</a:t>
            </a:r>
            <a:endParaRPr lang="en-US" altLang="ja-JP" sz="1000" dirty="0"/>
          </a:p>
          <a:p>
            <a:r>
              <a:rPr lang="ja-JP" altLang="en-US" sz="1000" dirty="0"/>
              <a:t>　・ガイドライン</a:t>
            </a:r>
            <a:endParaRPr lang="en-US" altLang="ja-JP" sz="1000" dirty="0"/>
          </a:p>
          <a:p>
            <a:r>
              <a:rPr lang="ja-JP" altLang="en-US" sz="1000" dirty="0"/>
              <a:t>　　保守する上での提案項目。ルールではない。</a:t>
            </a:r>
            <a:endParaRPr lang="en-US" altLang="ja-JP" sz="1000" dirty="0"/>
          </a:p>
          <a:p>
            <a:r>
              <a:rPr lang="ja-JP" altLang="en-US" sz="1000" dirty="0"/>
              <a:t>　・メンテナンス方法</a:t>
            </a:r>
            <a:endParaRPr lang="en-US" altLang="ja-JP" sz="1000" dirty="0"/>
          </a:p>
          <a:p>
            <a:r>
              <a:rPr lang="ja-JP" altLang="en-US" sz="1000" dirty="0"/>
              <a:t>　・パターンライブラリ</a:t>
            </a:r>
            <a:endParaRPr lang="en-US" altLang="ja-JP" sz="1000" dirty="0"/>
          </a:p>
          <a:p>
            <a:r>
              <a:rPr lang="ja-JP" altLang="en-US" sz="1000" dirty="0"/>
              <a:t>　その他、色々と作成したものを使い続けるべき。</a:t>
            </a:r>
            <a:endParaRPr lang="en-US" altLang="ja-JP" sz="1000" dirty="0"/>
          </a:p>
        </p:txBody>
      </p:sp>
    </p:spTree>
    <p:extLst>
      <p:ext uri="{BB962C8B-B14F-4D97-AF65-F5344CB8AC3E}">
        <p14:creationId xmlns:p14="http://schemas.microsoft.com/office/powerpoint/2010/main" val="1509122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13</a:t>
            </a:r>
            <a:r>
              <a:rPr kumimoji="1" lang="en-US" altLang="ja-JP" sz="1400" dirty="0"/>
              <a:t>.1 </a:t>
            </a:r>
            <a:r>
              <a:rPr kumimoji="1" lang="ja-JP" altLang="en-US" sz="1400" dirty="0"/>
              <a:t>情報アーキテクチャをダイアグラム化するためのガイドライン</a:t>
            </a:r>
          </a:p>
        </p:txBody>
      </p:sp>
      <p:sp>
        <p:nvSpPr>
          <p:cNvPr id="5" name="テキスト ボックス 4"/>
          <p:cNvSpPr txBox="1"/>
          <p:nvPr/>
        </p:nvSpPr>
        <p:spPr>
          <a:xfrm>
            <a:off x="838200" y="1010653"/>
            <a:ext cx="6468437" cy="1631216"/>
          </a:xfrm>
          <a:prstGeom prst="rect">
            <a:avLst/>
          </a:prstGeom>
          <a:noFill/>
        </p:spPr>
        <p:txBody>
          <a:bodyPr wrap="none" rtlCol="0">
            <a:spAutoFit/>
          </a:bodyPr>
          <a:lstStyle/>
          <a:p>
            <a:r>
              <a:rPr lang="ja-JP" altLang="en-US" sz="1000" dirty="0"/>
              <a:t>情報アーキテクチャとは、を伝えるためには視覚的なものに頼るしかない。</a:t>
            </a:r>
            <a:endParaRPr lang="en-US" altLang="ja-JP" sz="1000" dirty="0"/>
          </a:p>
          <a:p>
            <a:r>
              <a:rPr lang="ja-JP" altLang="en-US" sz="1000" dirty="0"/>
              <a:t>ただ設計していく上では見えないものの方が多い。</a:t>
            </a:r>
            <a:endParaRPr lang="en-US" altLang="ja-JP" sz="1000" dirty="0"/>
          </a:p>
          <a:p>
            <a:r>
              <a:rPr lang="ja-JP" altLang="en-US" sz="1000" dirty="0"/>
              <a:t>このパラドックスを解消する理想的な方法は存在しない。ただ文書化するガイドラインはいくつか存在する。</a:t>
            </a:r>
            <a:endParaRPr lang="en-US" altLang="ja-JP" sz="1000" dirty="0"/>
          </a:p>
          <a:p>
            <a:r>
              <a:rPr lang="ja-JP" altLang="en-US" sz="1000" dirty="0"/>
              <a:t>・情報アーキテクチャの見方を複数提供する</a:t>
            </a:r>
            <a:endParaRPr lang="en-US" altLang="ja-JP" sz="1000" dirty="0"/>
          </a:p>
          <a:p>
            <a:r>
              <a:rPr lang="ja-JP" altLang="en-US" sz="1000" dirty="0"/>
              <a:t>　全ての人に統一した内容で提示しようとすると失敗する。</a:t>
            </a:r>
            <a:endParaRPr lang="en-US" altLang="ja-JP" sz="1000" dirty="0"/>
          </a:p>
          <a:p>
            <a:r>
              <a:rPr lang="ja-JP" altLang="en-US" sz="1000" dirty="0"/>
              <a:t>　そのため複数のものを利用し組み合わせることで全体像を説明できるようにする。</a:t>
            </a:r>
            <a:endParaRPr lang="en-US" altLang="ja-JP" sz="1000" dirty="0"/>
          </a:p>
          <a:p>
            <a:r>
              <a:rPr lang="ja-JP" altLang="en-US" sz="1000" dirty="0"/>
              <a:t>・特定の顧客とニーズに対して上で述べた見方を発展させる。</a:t>
            </a:r>
            <a:endParaRPr lang="en-US" altLang="ja-JP" sz="1000" dirty="0"/>
          </a:p>
          <a:p>
            <a:r>
              <a:rPr lang="ja-JP" altLang="en-US" sz="1000" dirty="0"/>
              <a:t>　ほかの人が何を求めているかを理解した上で説明する方が良い。</a:t>
            </a:r>
            <a:endParaRPr lang="en-US" altLang="ja-JP" sz="1000" dirty="0"/>
          </a:p>
          <a:p>
            <a:endParaRPr lang="en-US" altLang="ja-JP" sz="1000" dirty="0"/>
          </a:p>
          <a:p>
            <a:r>
              <a:rPr lang="ja-JP" altLang="en-US" sz="1000" dirty="0"/>
              <a:t>情報アーキテクチャは出来るだけ会って説明すべき。</a:t>
            </a:r>
            <a:endParaRPr lang="en-US" altLang="ja-JP" sz="1000" dirty="0"/>
          </a:p>
        </p:txBody>
      </p:sp>
    </p:spTree>
    <p:extLst>
      <p:ext uri="{BB962C8B-B14F-4D97-AF65-F5344CB8AC3E}">
        <p14:creationId xmlns:p14="http://schemas.microsoft.com/office/powerpoint/2010/main" val="216060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13</a:t>
            </a:r>
            <a:r>
              <a:rPr kumimoji="1" lang="en-US" altLang="ja-JP" sz="1400" dirty="0"/>
              <a:t>.2 </a:t>
            </a:r>
            <a:r>
              <a:rPr lang="ja-JP" altLang="en-US" sz="1400" dirty="0"/>
              <a:t>視覚的に伝える</a:t>
            </a:r>
            <a:endParaRPr kumimoji="1" lang="ja-JP" altLang="en-US" sz="1400" dirty="0"/>
          </a:p>
        </p:txBody>
      </p:sp>
      <p:sp>
        <p:nvSpPr>
          <p:cNvPr id="5" name="テキスト ボックス 4"/>
          <p:cNvSpPr txBox="1"/>
          <p:nvPr/>
        </p:nvSpPr>
        <p:spPr>
          <a:xfrm>
            <a:off x="838200" y="1010653"/>
            <a:ext cx="5186035" cy="861774"/>
          </a:xfrm>
          <a:prstGeom prst="rect">
            <a:avLst/>
          </a:prstGeom>
          <a:noFill/>
        </p:spPr>
        <p:txBody>
          <a:bodyPr wrap="none" rtlCol="0">
            <a:spAutoFit/>
          </a:bodyPr>
          <a:lstStyle/>
          <a:p>
            <a:r>
              <a:rPr lang="ja-JP" altLang="en-US" sz="1000" dirty="0"/>
              <a:t>ダイアグラムはサイトの構造的な要素の</a:t>
            </a:r>
            <a:r>
              <a:rPr lang="en-US" altLang="ja-JP" sz="1000" dirty="0"/>
              <a:t>2</a:t>
            </a:r>
            <a:r>
              <a:rPr lang="ja-JP" altLang="en-US" sz="1000" dirty="0" err="1"/>
              <a:t>つの</a:t>
            </a:r>
            <a:r>
              <a:rPr lang="ja-JP" altLang="en-US" sz="1000" dirty="0"/>
              <a:t>基本的な側面を伝えるのに便利</a:t>
            </a:r>
            <a:endParaRPr lang="en-US" altLang="ja-JP" sz="1000" dirty="0"/>
          </a:p>
          <a:p>
            <a:r>
              <a:rPr lang="ja-JP" altLang="en-US" sz="1000" dirty="0"/>
              <a:t>・コンテンツ要素</a:t>
            </a:r>
            <a:endParaRPr lang="en-US" altLang="ja-JP" sz="1000" dirty="0"/>
          </a:p>
          <a:p>
            <a:r>
              <a:rPr lang="ja-JP" altLang="en-US" sz="1000" dirty="0"/>
              <a:t>・コンテンツ要素間のつながり</a:t>
            </a:r>
            <a:endParaRPr lang="en-US" altLang="ja-JP" sz="1000" dirty="0"/>
          </a:p>
          <a:p>
            <a:r>
              <a:rPr lang="ja-JP" altLang="en-US" sz="1000" dirty="0"/>
              <a:t>成果物を作るには</a:t>
            </a:r>
            <a:r>
              <a:rPr lang="en-US" altLang="ja-JP" sz="1000" dirty="0"/>
              <a:t>Visio</a:t>
            </a:r>
            <a:r>
              <a:rPr lang="ja-JP" altLang="en-US" sz="1000" dirty="0"/>
              <a:t>とかを利用する方が良い。</a:t>
            </a:r>
            <a:endParaRPr lang="en-US" altLang="ja-JP" sz="1000" dirty="0"/>
          </a:p>
          <a:p>
            <a:r>
              <a:rPr lang="ja-JP" altLang="en-US" sz="1000" dirty="0"/>
              <a:t>ただビジュアルソフトを使うのに抵抗がある場合は使いやすいものを利用すると良い。</a:t>
            </a:r>
            <a:endParaRPr lang="en-US" altLang="ja-JP" sz="1000" dirty="0"/>
          </a:p>
        </p:txBody>
      </p:sp>
    </p:spTree>
    <p:extLst>
      <p:ext uri="{BB962C8B-B14F-4D97-AF65-F5344CB8AC3E}">
        <p14:creationId xmlns:p14="http://schemas.microsoft.com/office/powerpoint/2010/main" val="467748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13</a:t>
            </a:r>
            <a:r>
              <a:rPr kumimoji="1" lang="en-US" altLang="ja-JP" sz="1400" dirty="0"/>
              <a:t>.3 </a:t>
            </a:r>
            <a:r>
              <a:rPr kumimoji="1" lang="ja-JP" altLang="en-US" sz="1400" dirty="0"/>
              <a:t>サイトマップ</a:t>
            </a:r>
          </a:p>
        </p:txBody>
      </p:sp>
      <p:sp>
        <p:nvSpPr>
          <p:cNvPr id="5" name="テキスト ボックス 4"/>
          <p:cNvSpPr txBox="1"/>
          <p:nvPr/>
        </p:nvSpPr>
        <p:spPr>
          <a:xfrm>
            <a:off x="838200" y="1010653"/>
            <a:ext cx="8392041" cy="3785652"/>
          </a:xfrm>
          <a:prstGeom prst="rect">
            <a:avLst/>
          </a:prstGeom>
          <a:noFill/>
        </p:spPr>
        <p:txBody>
          <a:bodyPr wrap="none" rtlCol="0">
            <a:spAutoFit/>
          </a:bodyPr>
          <a:lstStyle/>
          <a:p>
            <a:r>
              <a:rPr lang="ja-JP" altLang="en-US" sz="1000" dirty="0"/>
              <a:t>・高位レベルのアーキテクチャサイトマップ</a:t>
            </a:r>
            <a:endParaRPr lang="en-US" altLang="ja-JP" sz="1000" dirty="0"/>
          </a:p>
          <a:p>
            <a:r>
              <a:rPr lang="ja-JP" altLang="en-US" sz="1000" dirty="0"/>
              <a:t>　トップダウン型の情報アーキテクチャプロセスの一部として情報アーキテクトが作成するもの。</a:t>
            </a:r>
            <a:endParaRPr lang="en-US" altLang="ja-JP" sz="1000" dirty="0"/>
          </a:p>
          <a:p>
            <a:r>
              <a:rPr lang="ja-JP" altLang="en-US" sz="1000" dirty="0"/>
              <a:t>　作業はトップページから始めて肉付けを繰り返す。</a:t>
            </a:r>
            <a:endParaRPr lang="en-US" altLang="ja-JP" sz="1000" dirty="0"/>
          </a:p>
          <a:p>
            <a:r>
              <a:rPr lang="ja-JP" altLang="en-US" sz="1000" dirty="0"/>
              <a:t>　サイトマップの作成は現実的なもの。</a:t>
            </a:r>
            <a:endParaRPr lang="en-US" altLang="ja-JP" sz="1000" dirty="0"/>
          </a:p>
          <a:p>
            <a:r>
              <a:rPr lang="ja-JP" altLang="en-US" sz="1000" dirty="0"/>
              <a:t>　最初の段階はサイトマップを作成することが有用。</a:t>
            </a:r>
            <a:endParaRPr lang="en-US" altLang="ja-JP" sz="1000" dirty="0"/>
          </a:p>
          <a:p>
            <a:endParaRPr lang="en-US" altLang="ja-JP" sz="1000" dirty="0"/>
          </a:p>
          <a:p>
            <a:r>
              <a:rPr lang="ja-JP" altLang="en-US" sz="1000" dirty="0"/>
              <a:t>・サイトマップを深く掘り下げる</a:t>
            </a:r>
            <a:endParaRPr lang="en-US" altLang="ja-JP" sz="1000" dirty="0"/>
          </a:p>
          <a:p>
            <a:r>
              <a:rPr lang="ja-JP" altLang="en-US" sz="1000" dirty="0"/>
              <a:t>　サイトマップを作成する場合、特定の型やレイアウトにとらわれないようにすること。</a:t>
            </a:r>
            <a:endParaRPr lang="en-US" altLang="ja-JP" sz="1000" dirty="0"/>
          </a:p>
          <a:p>
            <a:r>
              <a:rPr lang="ja-JP" altLang="en-US" sz="1000" dirty="0"/>
              <a:t>　またコンテンツだけがサイトではないということを理解すること。</a:t>
            </a:r>
            <a:endParaRPr lang="en-US" altLang="ja-JP" sz="1000" dirty="0"/>
          </a:p>
          <a:p>
            <a:r>
              <a:rPr lang="ja-JP" altLang="en-US" sz="1000" dirty="0"/>
              <a:t>　例えばデータベースやメールなんかも全てサイト。</a:t>
            </a:r>
            <a:endParaRPr lang="en-US" altLang="ja-JP" sz="1000" dirty="0"/>
          </a:p>
          <a:p>
            <a:endParaRPr lang="en-US" altLang="ja-JP" sz="1000" dirty="0"/>
          </a:p>
          <a:p>
            <a:r>
              <a:rPr lang="ja-JP" altLang="en-US" sz="1000" dirty="0"/>
              <a:t>・サイトマップはシンプルに</a:t>
            </a:r>
            <a:endParaRPr lang="en-US" altLang="ja-JP" sz="1000" dirty="0"/>
          </a:p>
          <a:p>
            <a:r>
              <a:rPr lang="ja-JP" altLang="en-US" sz="1000" dirty="0"/>
              <a:t>　設計から実装にうつるとサイトマップは実用性を重んじられるようになる。</a:t>
            </a:r>
            <a:endParaRPr lang="en-US" altLang="ja-JP" sz="1000" dirty="0"/>
          </a:p>
          <a:p>
            <a:r>
              <a:rPr lang="ja-JP" altLang="en-US" sz="1000" dirty="0"/>
              <a:t>　変更も多くなるため凡例が必須。語彙数は絞ること。</a:t>
            </a:r>
            <a:endParaRPr lang="en-US" altLang="ja-JP" sz="1000" dirty="0"/>
          </a:p>
          <a:p>
            <a:endParaRPr lang="en-US" altLang="ja-JP" sz="1000" dirty="0"/>
          </a:p>
          <a:p>
            <a:r>
              <a:rPr lang="ja-JP" altLang="en-US" sz="1000" dirty="0"/>
              <a:t>・詳細なサイトマップ</a:t>
            </a:r>
            <a:endParaRPr lang="en-US" altLang="ja-JP" sz="1000" dirty="0"/>
          </a:p>
          <a:p>
            <a:r>
              <a:rPr lang="ja-JP" altLang="en-US" sz="1000" dirty="0"/>
              <a:t>　進めば焦点が外（クライアント）から中（メンバー）へ移動していく。</a:t>
            </a:r>
            <a:endParaRPr lang="en-US" altLang="ja-JP" sz="1000" dirty="0"/>
          </a:p>
          <a:p>
            <a:r>
              <a:rPr lang="ja-JP" altLang="en-US" sz="1000" dirty="0"/>
              <a:t>　細かい要件が中に伝わるようにするため詳細なサイトマップを作成しておくこと。</a:t>
            </a:r>
            <a:endParaRPr lang="en-US" altLang="ja-JP" sz="1000" dirty="0"/>
          </a:p>
          <a:p>
            <a:r>
              <a:rPr lang="ja-JP" altLang="en-US" sz="1000" dirty="0"/>
              <a:t>　送られてきた情報を維持するかしないかは分かるようにサイトマップを作成すること。</a:t>
            </a:r>
            <a:endParaRPr lang="en-US" altLang="ja-JP" sz="1000" dirty="0"/>
          </a:p>
          <a:p>
            <a:r>
              <a:rPr lang="ja-JP" altLang="en-US" sz="1000" dirty="0"/>
              <a:t>　コンテンツによって固まりを作成すること。</a:t>
            </a:r>
            <a:endParaRPr lang="en-US" altLang="ja-JP" sz="1000" dirty="0"/>
          </a:p>
          <a:p>
            <a:endParaRPr lang="en-US" altLang="ja-JP" sz="1000" dirty="0"/>
          </a:p>
          <a:p>
            <a:r>
              <a:rPr lang="ja-JP" altLang="en-US" sz="1000" dirty="0"/>
              <a:t>・サイトマップの組織化</a:t>
            </a:r>
            <a:endParaRPr lang="en-US" altLang="ja-JP" sz="1000" dirty="0"/>
          </a:p>
          <a:p>
            <a:r>
              <a:rPr lang="ja-JP" altLang="en-US" sz="1000" dirty="0"/>
              <a:t>　サイトマップをモジュール化すること。</a:t>
            </a:r>
            <a:endParaRPr lang="en-US" altLang="ja-JP" sz="1000" dirty="0"/>
          </a:p>
          <a:p>
            <a:r>
              <a:rPr lang="ja-JP" altLang="en-US" sz="1000" dirty="0"/>
              <a:t>　サイトマップを二次的サイトマップにリンクするという作業を続けること。そうすることで変更に対応できる一枚のサイトマップが出来る。</a:t>
            </a:r>
            <a:endParaRPr lang="en-US" altLang="ja-JP" sz="1000" dirty="0"/>
          </a:p>
        </p:txBody>
      </p:sp>
    </p:spTree>
    <p:extLst>
      <p:ext uri="{BB962C8B-B14F-4D97-AF65-F5344CB8AC3E}">
        <p14:creationId xmlns:p14="http://schemas.microsoft.com/office/powerpoint/2010/main" val="136422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13</a:t>
            </a:r>
            <a:r>
              <a:rPr kumimoji="1" lang="en-US" altLang="ja-JP" sz="1400" dirty="0"/>
              <a:t>.4 </a:t>
            </a:r>
            <a:r>
              <a:rPr kumimoji="1" lang="ja-JP" altLang="en-US" sz="1400" dirty="0"/>
              <a:t>ワイヤーフレーム</a:t>
            </a:r>
          </a:p>
        </p:txBody>
      </p:sp>
      <p:sp>
        <p:nvSpPr>
          <p:cNvPr id="5" name="テキスト ボックス 4"/>
          <p:cNvSpPr txBox="1"/>
          <p:nvPr/>
        </p:nvSpPr>
        <p:spPr>
          <a:xfrm>
            <a:off x="838200" y="1010653"/>
            <a:ext cx="6468437" cy="1938992"/>
          </a:xfrm>
          <a:prstGeom prst="rect">
            <a:avLst/>
          </a:prstGeom>
          <a:noFill/>
        </p:spPr>
        <p:txBody>
          <a:bodyPr wrap="none" rtlCol="0">
            <a:spAutoFit/>
          </a:bodyPr>
          <a:lstStyle/>
          <a:p>
            <a:r>
              <a:rPr lang="ja-JP" altLang="en-US" sz="1000" dirty="0"/>
              <a:t>コンテンツをどこに入れるべきか、ナビゲーションはどうするかなどを考えるにはワイヤーフレームが必要。</a:t>
            </a:r>
            <a:endParaRPr lang="en-US" altLang="ja-JP" sz="1000" dirty="0"/>
          </a:p>
          <a:p>
            <a:r>
              <a:rPr lang="ja-JP" altLang="en-US" sz="1000" dirty="0"/>
              <a:t>ワイヤーフレームはサイトの最も重要なページに対し作成されるのが一般的。</a:t>
            </a:r>
            <a:endParaRPr lang="en-US" altLang="ja-JP" sz="1000" dirty="0"/>
          </a:p>
          <a:p>
            <a:r>
              <a:rPr lang="ja-JP" altLang="en-US" sz="1000" dirty="0"/>
              <a:t>複雑なページや特殊なページに作成するものではない。</a:t>
            </a:r>
            <a:endParaRPr lang="en-US" altLang="ja-JP" sz="1000" dirty="0"/>
          </a:p>
          <a:p>
            <a:r>
              <a:rPr lang="ja-JP" altLang="en-US" sz="1000" dirty="0"/>
              <a:t>・ワイヤーフレームのタイプ</a:t>
            </a:r>
            <a:endParaRPr lang="en-US" altLang="ja-JP" sz="1000" dirty="0"/>
          </a:p>
          <a:p>
            <a:r>
              <a:rPr lang="ja-JP" altLang="en-US" sz="1000" dirty="0"/>
              <a:t>　人によってさまざま。忠実度を上げれば理解は深まるが、多くの作業時間が必要になるので</a:t>
            </a:r>
            <a:endParaRPr lang="en-US" altLang="ja-JP" sz="1000" dirty="0"/>
          </a:p>
          <a:p>
            <a:r>
              <a:rPr lang="ja-JP" altLang="en-US" sz="1000" dirty="0"/>
              <a:t>　適度な形にするほうが良い</a:t>
            </a:r>
            <a:endParaRPr lang="en-US" altLang="ja-JP" sz="1000" dirty="0"/>
          </a:p>
          <a:p>
            <a:endParaRPr lang="en-US" altLang="ja-JP" sz="1000" dirty="0"/>
          </a:p>
          <a:p>
            <a:r>
              <a:rPr lang="ja-JP" altLang="en-US" sz="1000" dirty="0"/>
              <a:t>・ワイラーフレームガイドライン</a:t>
            </a:r>
            <a:endParaRPr lang="en-US" altLang="ja-JP" sz="1000" dirty="0"/>
          </a:p>
          <a:p>
            <a:r>
              <a:rPr lang="ja-JP" altLang="en-US" sz="1000" dirty="0"/>
              <a:t>　一貫性がカギ。</a:t>
            </a:r>
            <a:endParaRPr lang="en-US" altLang="ja-JP" sz="1000" dirty="0"/>
          </a:p>
          <a:p>
            <a:r>
              <a:rPr lang="ja-JP" altLang="en-US" sz="1000" dirty="0"/>
              <a:t>　</a:t>
            </a:r>
            <a:r>
              <a:rPr lang="en-US" altLang="ja-JP" sz="1000" dirty="0"/>
              <a:t>Visio</a:t>
            </a:r>
            <a:r>
              <a:rPr lang="ja-JP" altLang="en-US" sz="1000" dirty="0"/>
              <a:t>などの作成ツールを利用する場合、背景にすべき。</a:t>
            </a:r>
            <a:endParaRPr lang="en-US" altLang="ja-JP" sz="1000" dirty="0"/>
          </a:p>
          <a:p>
            <a:r>
              <a:rPr lang="ja-JP" altLang="en-US" sz="1000" dirty="0"/>
              <a:t>　使いやすさとプロさを重視すべき</a:t>
            </a:r>
            <a:endParaRPr lang="en-US" altLang="ja-JP" sz="1000" dirty="0"/>
          </a:p>
          <a:p>
            <a:r>
              <a:rPr lang="ja-JP" altLang="en-US" sz="1000" dirty="0"/>
              <a:t>　複数の情報アーキテクトで作成している場合は共通のテンプレートを利用すること。</a:t>
            </a:r>
            <a:endParaRPr lang="en-US" altLang="ja-JP" sz="1000" dirty="0"/>
          </a:p>
        </p:txBody>
      </p:sp>
    </p:spTree>
    <p:extLst>
      <p:ext uri="{BB962C8B-B14F-4D97-AF65-F5344CB8AC3E}">
        <p14:creationId xmlns:p14="http://schemas.microsoft.com/office/powerpoint/2010/main" val="295765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13</a:t>
            </a:r>
            <a:r>
              <a:rPr kumimoji="1" lang="en-US" altLang="ja-JP" sz="1400" dirty="0"/>
              <a:t>.5 </a:t>
            </a:r>
            <a:r>
              <a:rPr lang="ja-JP" altLang="en-US" sz="1400" dirty="0"/>
              <a:t>コンテンツマッピングとインベントリ</a:t>
            </a:r>
            <a:endParaRPr kumimoji="1" lang="ja-JP" altLang="en-US" sz="1400" dirty="0"/>
          </a:p>
        </p:txBody>
      </p:sp>
      <p:sp>
        <p:nvSpPr>
          <p:cNvPr id="5" name="テキスト ボックス 4"/>
          <p:cNvSpPr txBox="1"/>
          <p:nvPr/>
        </p:nvSpPr>
        <p:spPr>
          <a:xfrm>
            <a:off x="838200" y="1010653"/>
            <a:ext cx="5570756" cy="1169551"/>
          </a:xfrm>
          <a:prstGeom prst="rect">
            <a:avLst/>
          </a:prstGeom>
          <a:noFill/>
        </p:spPr>
        <p:txBody>
          <a:bodyPr wrap="none" rtlCol="0">
            <a:spAutoFit/>
          </a:bodyPr>
          <a:lstStyle/>
          <a:p>
            <a:r>
              <a:rPr lang="ja-JP" altLang="en-US" sz="1000" dirty="0"/>
              <a:t>調査と戦略の過程で中心となるのはトップダウン。設計と製作過程に入るとボトムアップ。</a:t>
            </a:r>
            <a:endParaRPr lang="en-US" altLang="ja-JP" sz="1000" dirty="0"/>
          </a:p>
          <a:p>
            <a:r>
              <a:rPr lang="ja-JP" altLang="en-US" sz="1000" dirty="0"/>
              <a:t>詳細なコンテンツマッピングでは既存のコンテンツを組み替えてコンテンツチャンクにする。</a:t>
            </a:r>
            <a:endParaRPr lang="en-US" altLang="ja-JP" sz="1000" dirty="0"/>
          </a:p>
          <a:p>
            <a:r>
              <a:rPr lang="ja-JP" altLang="en-US" sz="1000" dirty="0"/>
              <a:t>コンテンツは全て情報アーキテクチャにマッピングすべき。注意点は以下。</a:t>
            </a:r>
            <a:endParaRPr lang="en-US" altLang="ja-JP" sz="1000" dirty="0"/>
          </a:p>
          <a:p>
            <a:r>
              <a:rPr lang="ja-JP" altLang="en-US" sz="1000" dirty="0"/>
              <a:t>・コンテンツはユーザがそれぞれにアクセスできるように小さく分けるべきか</a:t>
            </a:r>
            <a:endParaRPr lang="en-US" altLang="ja-JP" sz="1000" dirty="0"/>
          </a:p>
          <a:p>
            <a:r>
              <a:rPr lang="ja-JP" altLang="en-US" sz="1000" dirty="0"/>
              <a:t>・コンテンツの最小セクションは何か</a:t>
            </a:r>
            <a:endParaRPr lang="en-US" altLang="ja-JP" sz="1000" dirty="0"/>
          </a:p>
          <a:p>
            <a:r>
              <a:rPr lang="ja-JP" altLang="en-US" sz="1000" dirty="0"/>
              <a:t>・コンテンツは複数のドキュメントで使えるようにすべきか</a:t>
            </a:r>
            <a:endParaRPr lang="en-US" altLang="ja-JP" sz="1000" dirty="0"/>
          </a:p>
          <a:p>
            <a:r>
              <a:rPr lang="ja-JP" altLang="en-US" sz="1000" dirty="0"/>
              <a:t>コンテンツマッピングではそれ用に表を作成した方が良い。</a:t>
            </a:r>
            <a:endParaRPr lang="en-US" altLang="ja-JP" sz="1000" dirty="0"/>
          </a:p>
        </p:txBody>
      </p:sp>
    </p:spTree>
    <p:extLst>
      <p:ext uri="{BB962C8B-B14F-4D97-AF65-F5344CB8AC3E}">
        <p14:creationId xmlns:p14="http://schemas.microsoft.com/office/powerpoint/2010/main" val="423134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13</a:t>
            </a:r>
            <a:r>
              <a:rPr kumimoji="1" lang="en-US" altLang="ja-JP" sz="1400" dirty="0"/>
              <a:t>.6 </a:t>
            </a:r>
            <a:r>
              <a:rPr kumimoji="1" lang="ja-JP" altLang="en-US" sz="1400" dirty="0"/>
              <a:t>コンテンツモデル</a:t>
            </a:r>
          </a:p>
        </p:txBody>
      </p:sp>
      <p:sp>
        <p:nvSpPr>
          <p:cNvPr id="5" name="テキスト ボックス 4"/>
          <p:cNvSpPr txBox="1"/>
          <p:nvPr/>
        </p:nvSpPr>
        <p:spPr>
          <a:xfrm>
            <a:off x="838200" y="1010653"/>
            <a:ext cx="6853158" cy="1785104"/>
          </a:xfrm>
          <a:prstGeom prst="rect">
            <a:avLst/>
          </a:prstGeom>
          <a:noFill/>
        </p:spPr>
        <p:txBody>
          <a:bodyPr wrap="none" rtlCol="0">
            <a:spAutoFit/>
          </a:bodyPr>
          <a:lstStyle/>
          <a:p>
            <a:r>
              <a:rPr lang="ja-JP" altLang="en-US" sz="1000" dirty="0"/>
              <a:t>　ユーザがそもそも認識している順と別になっていたり表示されていない場合、モデルが壊れる。</a:t>
            </a:r>
            <a:endParaRPr lang="en-US" altLang="ja-JP" sz="1000" dirty="0"/>
          </a:p>
          <a:p>
            <a:r>
              <a:rPr lang="ja-JP" altLang="en-US" sz="1000" dirty="0"/>
              <a:t>　コンテンツモデルを利用することで例えばおすすめ商品を紹介したり大量のコンテンツに対応することが出来る。</a:t>
            </a:r>
            <a:endParaRPr lang="en-US" altLang="ja-JP" sz="1000" dirty="0"/>
          </a:p>
          <a:p>
            <a:endParaRPr lang="en-US" altLang="ja-JP" sz="1000" dirty="0"/>
          </a:p>
          <a:p>
            <a:r>
              <a:rPr lang="ja-JP" altLang="en-US" sz="1000" dirty="0"/>
              <a:t>・コンテンツモデルの例</a:t>
            </a:r>
            <a:endParaRPr lang="en-US" altLang="ja-JP" sz="1000" dirty="0"/>
          </a:p>
          <a:p>
            <a:r>
              <a:rPr lang="ja-JP" altLang="en-US" sz="1000" dirty="0"/>
              <a:t>　例えば音楽系のサイトの場合、説明やアーティストの経歴などそれぞれのコンテンツに分けてモデルを作成。</a:t>
            </a:r>
            <a:endParaRPr lang="en-US" altLang="ja-JP" sz="1000" dirty="0"/>
          </a:p>
          <a:p>
            <a:r>
              <a:rPr lang="ja-JP" altLang="en-US" sz="1000" dirty="0"/>
              <a:t>　仮に大量にユーザが利用していればその流れを確認しおすすめ商品を出すことも出来るが、</a:t>
            </a:r>
            <a:endParaRPr lang="en-US" altLang="ja-JP" sz="1000" dirty="0"/>
          </a:p>
          <a:p>
            <a:r>
              <a:rPr lang="ja-JP" altLang="en-US" sz="1000" dirty="0"/>
              <a:t>　ない場合はメタデータを利用。</a:t>
            </a:r>
            <a:endParaRPr lang="en-US" altLang="ja-JP" sz="1000" dirty="0"/>
          </a:p>
          <a:p>
            <a:endParaRPr lang="en-US" altLang="ja-JP" sz="1000" dirty="0"/>
          </a:p>
          <a:p>
            <a:r>
              <a:rPr lang="ja-JP" altLang="en-US" sz="1000" dirty="0"/>
              <a:t>・価値のあるプロセス</a:t>
            </a:r>
            <a:endParaRPr lang="en-US" altLang="ja-JP" sz="1000" dirty="0"/>
          </a:p>
          <a:p>
            <a:r>
              <a:rPr lang="ja-JP" altLang="en-US" sz="1000" dirty="0"/>
              <a:t>　</a:t>
            </a:r>
            <a:r>
              <a:rPr lang="ja-JP" altLang="en-US" sz="1000"/>
              <a:t>コンテキストモデルは有益な成果物</a:t>
            </a:r>
            <a:r>
              <a:rPr lang="ja-JP" altLang="en-US" sz="1000" dirty="0"/>
              <a:t>であると</a:t>
            </a:r>
            <a:r>
              <a:rPr lang="ja-JP" altLang="en-US" sz="1000"/>
              <a:t>同時にコンテキストナビゲーションを伝えるための課題</a:t>
            </a:r>
            <a:r>
              <a:rPr lang="ja-JP" altLang="en-US" sz="1000" dirty="0"/>
              <a:t>でもある。</a:t>
            </a:r>
            <a:endParaRPr lang="en-US" altLang="ja-JP" sz="1000" dirty="0"/>
          </a:p>
          <a:p>
            <a:r>
              <a:rPr lang="ja-JP" altLang="en-US" sz="1000" dirty="0"/>
              <a:t>　</a:t>
            </a:r>
            <a:endParaRPr lang="en-US" altLang="ja-JP" sz="1000" dirty="0"/>
          </a:p>
        </p:txBody>
      </p:sp>
    </p:spTree>
    <p:extLst>
      <p:ext uri="{BB962C8B-B14F-4D97-AF65-F5344CB8AC3E}">
        <p14:creationId xmlns:p14="http://schemas.microsoft.com/office/powerpoint/2010/main" val="3900172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13</a:t>
            </a:r>
            <a:r>
              <a:rPr kumimoji="1" lang="en-US" altLang="ja-JP" sz="1400" dirty="0"/>
              <a:t>.7 </a:t>
            </a:r>
            <a:r>
              <a:rPr lang="ja-JP" altLang="en-US" sz="1400" dirty="0"/>
              <a:t>制限語彙</a:t>
            </a:r>
            <a:endParaRPr kumimoji="1" lang="ja-JP" altLang="en-US" sz="1400" dirty="0"/>
          </a:p>
        </p:txBody>
      </p:sp>
      <p:sp>
        <p:nvSpPr>
          <p:cNvPr id="5" name="テキスト ボックス 4"/>
          <p:cNvSpPr txBox="1"/>
          <p:nvPr/>
        </p:nvSpPr>
        <p:spPr>
          <a:xfrm>
            <a:off x="838200" y="1010653"/>
            <a:ext cx="4984057" cy="861774"/>
          </a:xfrm>
          <a:prstGeom prst="rect">
            <a:avLst/>
          </a:prstGeom>
          <a:noFill/>
        </p:spPr>
        <p:txBody>
          <a:bodyPr wrap="none" rtlCol="0">
            <a:spAutoFit/>
          </a:bodyPr>
          <a:lstStyle/>
          <a:p>
            <a:r>
              <a:rPr lang="ja-JP" altLang="en-US" sz="1000" dirty="0"/>
              <a:t>制限語彙の開発に関する作業製品は</a:t>
            </a:r>
            <a:r>
              <a:rPr lang="en-US" altLang="ja-JP" sz="1000" dirty="0"/>
              <a:t>2</a:t>
            </a:r>
            <a:r>
              <a:rPr lang="ja-JP" altLang="en-US" sz="1000" dirty="0" err="1"/>
              <a:t>つの</a:t>
            </a:r>
            <a:r>
              <a:rPr lang="ja-JP" altLang="en-US" sz="1000" dirty="0"/>
              <a:t>タイプがある。</a:t>
            </a:r>
            <a:endParaRPr lang="en-US" altLang="ja-JP" sz="1000" dirty="0"/>
          </a:p>
          <a:p>
            <a:r>
              <a:rPr lang="ja-JP" altLang="en-US" sz="1000" dirty="0"/>
              <a:t>・メタデータマトリックス</a:t>
            </a:r>
            <a:endParaRPr lang="en-US" altLang="ja-JP" sz="1000" dirty="0"/>
          </a:p>
          <a:p>
            <a:r>
              <a:rPr lang="ja-JP" altLang="en-US" sz="1000" dirty="0"/>
              <a:t>　語彙の優先順位がつけやすい</a:t>
            </a:r>
            <a:endParaRPr lang="en-US" altLang="ja-JP" sz="1000" dirty="0"/>
          </a:p>
          <a:p>
            <a:r>
              <a:rPr lang="ja-JP" altLang="en-US" sz="1000" dirty="0"/>
              <a:t>・語彙用語と関係を管理するためのアプリケーション</a:t>
            </a:r>
            <a:endParaRPr lang="en-US" altLang="ja-JP" sz="1000" dirty="0"/>
          </a:p>
          <a:p>
            <a:r>
              <a:rPr lang="ja-JP" altLang="en-US" sz="1000" dirty="0"/>
              <a:t>どちらを使うかは時間と予算で決める。最悪</a:t>
            </a:r>
            <a:r>
              <a:rPr lang="en-US" altLang="ja-JP" sz="1000" dirty="0"/>
              <a:t>Word</a:t>
            </a:r>
            <a:r>
              <a:rPr lang="ja-JP" altLang="en-US" sz="1000" dirty="0" err="1"/>
              <a:t>での</a:t>
            </a:r>
            <a:r>
              <a:rPr lang="ja-JP" altLang="en-US" sz="1000" dirty="0"/>
              <a:t>管理で事足りることもある。</a:t>
            </a:r>
            <a:endParaRPr lang="en-US" altLang="ja-JP" sz="1000" dirty="0"/>
          </a:p>
        </p:txBody>
      </p:sp>
    </p:spTree>
    <p:extLst>
      <p:ext uri="{BB962C8B-B14F-4D97-AF65-F5344CB8AC3E}">
        <p14:creationId xmlns:p14="http://schemas.microsoft.com/office/powerpoint/2010/main" val="1850703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517191"/>
          </a:xfrm>
        </p:spPr>
        <p:txBody>
          <a:bodyPr>
            <a:normAutofit/>
          </a:bodyPr>
          <a:lstStyle/>
          <a:p>
            <a:r>
              <a:rPr lang="en-US" altLang="ja-JP" sz="1400" dirty="0"/>
              <a:t>13</a:t>
            </a:r>
            <a:r>
              <a:rPr kumimoji="1" lang="en-US" altLang="ja-JP" sz="1400" dirty="0"/>
              <a:t>.8 </a:t>
            </a:r>
            <a:r>
              <a:rPr kumimoji="1" lang="ja-JP" altLang="en-US" sz="1400" dirty="0"/>
              <a:t>設計における協議</a:t>
            </a:r>
          </a:p>
        </p:txBody>
      </p:sp>
      <p:sp>
        <p:nvSpPr>
          <p:cNvPr id="5" name="テキスト ボックス 4"/>
          <p:cNvSpPr txBox="1"/>
          <p:nvPr/>
        </p:nvSpPr>
        <p:spPr>
          <a:xfrm>
            <a:off x="838200" y="1010653"/>
            <a:ext cx="7109639" cy="1785104"/>
          </a:xfrm>
          <a:prstGeom prst="rect">
            <a:avLst/>
          </a:prstGeom>
          <a:noFill/>
        </p:spPr>
        <p:txBody>
          <a:bodyPr wrap="none" rtlCol="0">
            <a:spAutoFit/>
          </a:bodyPr>
          <a:lstStyle/>
          <a:p>
            <a:r>
              <a:rPr lang="ja-JP" altLang="en-US" sz="1000" dirty="0"/>
              <a:t>サイトマップ、ワイヤーフレーム、コンテンツモデル、語彙を作成したら</a:t>
            </a:r>
            <a:endParaRPr lang="en-US" altLang="ja-JP" sz="1000" dirty="0"/>
          </a:p>
          <a:p>
            <a:r>
              <a:rPr lang="ja-JP" altLang="en-US" sz="1000" dirty="0"/>
              <a:t>さらに多くの人と協業することになる。情報共有がどんどん困難になっていくため色々なツールを使う必要がある。</a:t>
            </a:r>
            <a:endParaRPr lang="en-US" altLang="ja-JP" sz="1000" dirty="0"/>
          </a:p>
          <a:p>
            <a:r>
              <a:rPr lang="ja-JP" altLang="en-US" sz="1000" dirty="0"/>
              <a:t>・デザインスケッチ</a:t>
            </a:r>
            <a:endParaRPr lang="en-US" altLang="ja-JP" sz="1000" dirty="0"/>
          </a:p>
          <a:p>
            <a:r>
              <a:rPr lang="ja-JP" altLang="en-US" sz="1000" dirty="0"/>
              <a:t>　デザインチームは見た目、技術チームは裏で動く内容をお互い作っていく上でお互いにやりたいことと出来ることが</a:t>
            </a:r>
            <a:endParaRPr lang="en-US" altLang="ja-JP" sz="1000" dirty="0"/>
          </a:p>
          <a:p>
            <a:r>
              <a:rPr lang="ja-JP" altLang="en-US" sz="1000" dirty="0"/>
              <a:t>　ずれる場合が多々ある。その場合、スケッチを書くことでお互いの理解を補うことが出来る。</a:t>
            </a:r>
            <a:endParaRPr lang="en-US" altLang="ja-JP" sz="1000" dirty="0"/>
          </a:p>
          <a:p>
            <a:r>
              <a:rPr lang="ja-JP" altLang="en-US" sz="1000" dirty="0"/>
              <a:t>　またスケッチに集中できるので余計なことに関心を割く必要がない。</a:t>
            </a:r>
            <a:endParaRPr lang="en-US" altLang="ja-JP" sz="1000" dirty="0"/>
          </a:p>
          <a:p>
            <a:r>
              <a:rPr lang="ja-JP" altLang="en-US" sz="1000" dirty="0"/>
              <a:t>・インタラクティブなプロトタイプ</a:t>
            </a:r>
            <a:endParaRPr lang="en-US" altLang="ja-JP" sz="1000" dirty="0"/>
          </a:p>
          <a:p>
            <a:r>
              <a:rPr lang="ja-JP" altLang="en-US" sz="1000" dirty="0"/>
              <a:t>　実際に動くものをみることでどうなるかを確認することが出来る。</a:t>
            </a:r>
            <a:endParaRPr lang="en-US" altLang="ja-JP" sz="1000" dirty="0"/>
          </a:p>
          <a:p>
            <a:r>
              <a:rPr lang="ja-JP" altLang="en-US" sz="1000" dirty="0"/>
              <a:t>・</a:t>
            </a:r>
            <a:r>
              <a:rPr lang="en-US" altLang="ja-JP" sz="1000" dirty="0"/>
              <a:t>POP</a:t>
            </a:r>
            <a:r>
              <a:rPr lang="ja-JP" altLang="en-US" sz="1000" dirty="0"/>
              <a:t>アーキテクチャ</a:t>
            </a:r>
            <a:endParaRPr lang="en-US" altLang="ja-JP" sz="1000" dirty="0"/>
          </a:p>
          <a:p>
            <a:r>
              <a:rPr lang="ja-JP" altLang="en-US" sz="1000" dirty="0"/>
              <a:t>　プロジェクトの大半はスケジュールどおりに進まない。特に後から重要な決定をしなければならなくなる場合もある。</a:t>
            </a:r>
            <a:endParaRPr lang="en-US" altLang="ja-JP" sz="1000" dirty="0"/>
          </a:p>
          <a:p>
            <a:r>
              <a:rPr lang="ja-JP" altLang="en-US" sz="1000" dirty="0"/>
              <a:t>　そのため重要な決定事項は製作を始める前に決定すること。</a:t>
            </a:r>
            <a:endParaRPr lang="en-US" altLang="ja-JP" sz="1000" dirty="0"/>
          </a:p>
        </p:txBody>
      </p:sp>
    </p:spTree>
    <p:extLst>
      <p:ext uri="{BB962C8B-B14F-4D97-AF65-F5344CB8AC3E}">
        <p14:creationId xmlns:p14="http://schemas.microsoft.com/office/powerpoint/2010/main" val="89599108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96155</TotalTime>
  <Words>436</Words>
  <Application>Microsoft Office PowerPoint</Application>
  <PresentationFormat>ワイド画面</PresentationFormat>
  <Paragraphs>108</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設計と文書化</vt:lpstr>
      <vt:lpstr>13.1 情報アーキテクチャをダイアグラム化するためのガイドライン</vt:lpstr>
      <vt:lpstr>13.2 視覚的に伝える</vt:lpstr>
      <vt:lpstr>13.3 サイトマップ</vt:lpstr>
      <vt:lpstr>13.4 ワイヤーフレーム</vt:lpstr>
      <vt:lpstr>13.5 コンテンツマッピングとインベントリ</vt:lpstr>
      <vt:lpstr>13.6 コンテンツモデル</vt:lpstr>
      <vt:lpstr>13.7 制限語彙</vt:lpstr>
      <vt:lpstr>13.8 設計における協議</vt:lpstr>
      <vt:lpstr>13.9 すべてをまとめる：情報アーキテクチャスタイルガイド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分かりやすいコードを書くためのテクニック</dc:title>
  <cp:lastModifiedBy>片山 雅利</cp:lastModifiedBy>
  <cp:revision>227</cp:revision>
  <dcterms:created xsi:type="dcterms:W3CDTF">2017-04-18T03:43:36Z</dcterms:created>
  <dcterms:modified xsi:type="dcterms:W3CDTF">2017-12-14T23:45:11Z</dcterms:modified>
</cp:coreProperties>
</file>